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85" r:id="rId3"/>
    <p:sldId id="265" r:id="rId4"/>
    <p:sldId id="266" r:id="rId5"/>
    <p:sldId id="267" r:id="rId6"/>
    <p:sldId id="268" r:id="rId7"/>
    <p:sldId id="269" r:id="rId8"/>
    <p:sldId id="270" r:id="rId9"/>
    <p:sldId id="271" r:id="rId10"/>
    <p:sldId id="287" r:id="rId11"/>
    <p:sldId id="274" r:id="rId12"/>
    <p:sldId id="275" r:id="rId13"/>
    <p:sldId id="276" r:id="rId14"/>
    <p:sldId id="277" r:id="rId15"/>
    <p:sldId id="278" r:id="rId16"/>
    <p:sldId id="282" r:id="rId17"/>
    <p:sldId id="283" r:id="rId18"/>
    <p:sldId id="284" r:id="rId19"/>
    <p:sldId id="279" r:id="rId20"/>
    <p:sldId id="280" r:id="rId21"/>
    <p:sldId id="28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E6EA"/>
    <a:srgbClr val="A6F6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96" d="100"/>
          <a:sy n="96" d="100"/>
        </p:scale>
        <p:origin x="-1890" y="21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BD6CA8-F98C-4805-B9DC-B5259D52E5D2}" type="datetimeFigureOut">
              <a:rPr lang="en-US" smtClean="0"/>
              <a:t>10/4/2013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76F3C4-1510-4AB5-BDD6-2808FC064FD2}" type="slidenum">
              <a:rPr lang="en-US" smtClean="0"/>
              <a:t>‹#›</a:t>
            </a:fld>
            <a:endParaRPr lang="en-US"/>
          </a:p>
        </p:txBody>
      </p:sp>
    </p:spTree>
    <p:extLst>
      <p:ext uri="{BB962C8B-B14F-4D97-AF65-F5344CB8AC3E}">
        <p14:creationId xmlns:p14="http://schemas.microsoft.com/office/powerpoint/2010/main" val="3271053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mbria" pitchFamily="18" charset="0"/>
              </a:rPr>
              <a:t>Overview</a:t>
            </a:r>
            <a:r>
              <a:rPr lang="en-US" baseline="0" dirty="0" smtClean="0">
                <a:latin typeface="Cambria" pitchFamily="18" charset="0"/>
              </a:rPr>
              <a:t> of what will be covered during presentation.</a:t>
            </a:r>
            <a:endParaRPr lang="en-US" dirty="0">
              <a:latin typeface="Cambria" pitchFamily="18" charset="0"/>
            </a:endParaRPr>
          </a:p>
        </p:txBody>
      </p:sp>
      <p:sp>
        <p:nvSpPr>
          <p:cNvPr id="4" name="Slide Number Placeholder 3"/>
          <p:cNvSpPr>
            <a:spLocks noGrp="1"/>
          </p:cNvSpPr>
          <p:nvPr>
            <p:ph type="sldNum" sz="quarter" idx="10"/>
          </p:nvPr>
        </p:nvSpPr>
        <p:spPr/>
        <p:txBody>
          <a:bodyPr/>
          <a:lstStyle/>
          <a:p>
            <a:fld id="{C309CEAE-1A59-4A17-ABE4-9985A9C16B41}" type="slidenum">
              <a:rPr lang="en-US" smtClean="0"/>
              <a:pPr/>
              <a:t>3</a:t>
            </a:fld>
            <a:endParaRPr lang="en-US" dirty="0"/>
          </a:p>
        </p:txBody>
      </p:sp>
    </p:spTree>
    <p:extLst>
      <p:ext uri="{BB962C8B-B14F-4D97-AF65-F5344CB8AC3E}">
        <p14:creationId xmlns:p14="http://schemas.microsoft.com/office/powerpoint/2010/main" val="2501541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 Interest Rate Chart</a:t>
            </a:r>
            <a:endParaRPr lang="en-US" dirty="0"/>
          </a:p>
        </p:txBody>
      </p:sp>
      <p:sp>
        <p:nvSpPr>
          <p:cNvPr id="4" name="Slide Number Placeholder 3"/>
          <p:cNvSpPr>
            <a:spLocks noGrp="1"/>
          </p:cNvSpPr>
          <p:nvPr>
            <p:ph type="sldNum" sz="quarter" idx="10"/>
          </p:nvPr>
        </p:nvSpPr>
        <p:spPr/>
        <p:txBody>
          <a:bodyPr/>
          <a:lstStyle/>
          <a:p>
            <a:fld id="{9876F3C4-1510-4AB5-BDD6-2808FC064FD2}" type="slidenum">
              <a:rPr lang="en-US" smtClean="0"/>
              <a:t>18</a:t>
            </a:fld>
            <a:endParaRPr lang="en-US"/>
          </a:p>
        </p:txBody>
      </p:sp>
    </p:spTree>
    <p:extLst>
      <p:ext uri="{BB962C8B-B14F-4D97-AF65-F5344CB8AC3E}">
        <p14:creationId xmlns:p14="http://schemas.microsoft.com/office/powerpoint/2010/main" val="3442430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Cambria" pitchFamily="18" charset="0"/>
            </a:endParaRPr>
          </a:p>
        </p:txBody>
      </p:sp>
      <p:sp>
        <p:nvSpPr>
          <p:cNvPr id="4" name="Slide Number Placeholder 3"/>
          <p:cNvSpPr>
            <a:spLocks noGrp="1"/>
          </p:cNvSpPr>
          <p:nvPr>
            <p:ph type="sldNum" sz="quarter" idx="10"/>
          </p:nvPr>
        </p:nvSpPr>
        <p:spPr/>
        <p:txBody>
          <a:bodyPr/>
          <a:lstStyle/>
          <a:p>
            <a:fld id="{C309CEAE-1A59-4A17-ABE4-9985A9C16B41}" type="slidenum">
              <a:rPr lang="en-US" smtClean="0"/>
              <a:pPr/>
              <a:t>19</a:t>
            </a:fld>
            <a:endParaRPr lang="en-US" dirty="0"/>
          </a:p>
        </p:txBody>
      </p:sp>
    </p:spTree>
    <p:extLst>
      <p:ext uri="{BB962C8B-B14F-4D97-AF65-F5344CB8AC3E}">
        <p14:creationId xmlns:p14="http://schemas.microsoft.com/office/powerpoint/2010/main" val="2128809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9CEAE-1A59-4A17-ABE4-9985A9C16B41}" type="slidenum">
              <a:rPr lang="en-US" smtClean="0"/>
              <a:pPr/>
              <a:t>20</a:t>
            </a:fld>
            <a:endParaRPr lang="en-US" dirty="0"/>
          </a:p>
        </p:txBody>
      </p:sp>
    </p:spTree>
    <p:extLst>
      <p:ext uri="{BB962C8B-B14F-4D97-AF65-F5344CB8AC3E}">
        <p14:creationId xmlns:p14="http://schemas.microsoft.com/office/powerpoint/2010/main" val="261021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mbria" pitchFamily="18" charset="0"/>
              </a:rPr>
              <a:t>Address</a:t>
            </a:r>
            <a:r>
              <a:rPr lang="en-US" baseline="0" dirty="0" smtClean="0">
                <a:latin typeface="Cambria" pitchFamily="18" charset="0"/>
              </a:rPr>
              <a:t> any additional questions your school contact may have.</a:t>
            </a:r>
            <a:endParaRPr lang="en-US" dirty="0">
              <a:latin typeface="Cambria" pitchFamily="18" charset="0"/>
            </a:endParaRPr>
          </a:p>
        </p:txBody>
      </p:sp>
      <p:sp>
        <p:nvSpPr>
          <p:cNvPr id="4" name="Slide Number Placeholder 3"/>
          <p:cNvSpPr>
            <a:spLocks noGrp="1"/>
          </p:cNvSpPr>
          <p:nvPr>
            <p:ph type="sldNum" sz="quarter" idx="10"/>
          </p:nvPr>
        </p:nvSpPr>
        <p:spPr/>
        <p:txBody>
          <a:bodyPr/>
          <a:lstStyle/>
          <a:p>
            <a:fld id="{C309CEAE-1A59-4A17-ABE4-9985A9C16B41}" type="slidenum">
              <a:rPr lang="en-US" smtClean="0"/>
              <a:pPr/>
              <a:t>21</a:t>
            </a:fld>
            <a:endParaRPr lang="en-US" dirty="0"/>
          </a:p>
        </p:txBody>
      </p:sp>
    </p:spTree>
    <p:extLst>
      <p:ext uri="{BB962C8B-B14F-4D97-AF65-F5344CB8AC3E}">
        <p14:creationId xmlns:p14="http://schemas.microsoft.com/office/powerpoint/2010/main" val="3436608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lvl="0"/>
            <a:endParaRPr lang="en-US" sz="1000" dirty="0"/>
          </a:p>
        </p:txBody>
      </p:sp>
      <p:sp>
        <p:nvSpPr>
          <p:cNvPr id="18435" name="Slide Number Placeholder 3"/>
          <p:cNvSpPr>
            <a:spLocks noGrp="1"/>
          </p:cNvSpPr>
          <p:nvPr>
            <p:ph type="sldNum" sz="quarter" idx="5"/>
          </p:nvPr>
        </p:nvSpPr>
        <p:spPr bwMode="auto">
          <a:noFill/>
          <a:ln>
            <a:miter lim="800000"/>
            <a:headEnd/>
            <a:tailEnd/>
          </a:ln>
        </p:spPr>
        <p:txBody>
          <a:bodyPr/>
          <a:lstStyle/>
          <a:p>
            <a:fld id="{DD04F9DA-98D2-40DB-A4D0-9CEDBB47FB8B}" type="slidenum">
              <a:rPr lang="en-US"/>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defTabSz="898369">
              <a:spcBef>
                <a:spcPct val="0"/>
              </a:spcBef>
            </a:pPr>
            <a:r>
              <a:rPr lang="en-US" dirty="0" smtClean="0">
                <a:solidFill>
                  <a:srgbClr val="688FCF"/>
                </a:solidFill>
                <a:ea typeface="ＭＳ Ｐゴシック" charset="-128"/>
              </a:rPr>
              <a:t>Federal loans = $105.2 in 2011-12; private loans = $8.1billion</a:t>
            </a:r>
          </a:p>
        </p:txBody>
      </p:sp>
      <p:sp>
        <p:nvSpPr>
          <p:cNvPr id="18435" name="Slide Number Placeholder 3"/>
          <p:cNvSpPr>
            <a:spLocks noGrp="1"/>
          </p:cNvSpPr>
          <p:nvPr>
            <p:ph type="sldNum" sz="quarter" idx="5"/>
          </p:nvPr>
        </p:nvSpPr>
        <p:spPr bwMode="auto">
          <a:noFill/>
          <a:ln>
            <a:miter lim="800000"/>
            <a:headEnd/>
            <a:tailEnd/>
          </a:ln>
        </p:spPr>
        <p:txBody>
          <a:bodyPr/>
          <a:lstStyle/>
          <a:p>
            <a:fld id="{DD04F9DA-98D2-40DB-A4D0-9CEDBB47FB8B}" type="slidenum">
              <a:rPr lang="en-US"/>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2011-12, average</a:t>
            </a:r>
            <a:r>
              <a:rPr lang="en-US" baseline="0" dirty="0" smtClean="0"/>
              <a:t> undergrad aid award included 51% grants &amp; 40% loans</a:t>
            </a:r>
          </a:p>
          <a:p>
            <a:r>
              <a:rPr lang="en-US" sz="1200" b="1" dirty="0" smtClean="0">
                <a:solidFill>
                  <a:schemeClr val="tx1"/>
                </a:solidFill>
                <a:ea typeface="ＭＳ Ｐゴシック" pitchFamily="34" charset="-128"/>
                <a:cs typeface="Rockwell" pitchFamily="18" charset="0"/>
              </a:rPr>
              <a:t>Ten-Year Trend in Student Aid and Nonfederal Loans per Full-Time Equivalent (FTE) Student Used to Finance Postsecondary Education Expenses in 2011 Dollars, 2001-02 to 2011-12</a:t>
            </a:r>
            <a:endParaRPr lang="en-US" dirty="0"/>
          </a:p>
        </p:txBody>
      </p:sp>
      <p:sp>
        <p:nvSpPr>
          <p:cNvPr id="4" name="Slide Number Placeholder 3"/>
          <p:cNvSpPr>
            <a:spLocks noGrp="1"/>
          </p:cNvSpPr>
          <p:nvPr>
            <p:ph type="sldNum" sz="quarter" idx="10"/>
          </p:nvPr>
        </p:nvSpPr>
        <p:spPr/>
        <p:txBody>
          <a:bodyPr/>
          <a:lstStyle/>
          <a:p>
            <a:fld id="{C309CEAE-1A59-4A17-ABE4-9985A9C16B41}" type="slidenum">
              <a:rPr lang="en-US" smtClean="0"/>
              <a:pPr/>
              <a:t>6</a:t>
            </a:fld>
            <a:endParaRPr lang="en-US" dirty="0"/>
          </a:p>
        </p:txBody>
      </p:sp>
    </p:spTree>
    <p:extLst>
      <p:ext uri="{BB962C8B-B14F-4D97-AF65-F5344CB8AC3E}">
        <p14:creationId xmlns:p14="http://schemas.microsoft.com/office/powerpoint/2010/main" val="1736753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228972" indent="-228972">
              <a:spcBef>
                <a:spcPts val="294"/>
              </a:spcBef>
            </a:pPr>
            <a:endParaRPr lang="en-US" baseline="0" dirty="0" smtClean="0">
              <a:solidFill>
                <a:srgbClr val="FF0000"/>
              </a:solidFill>
              <a:latin typeface="Cambria" pitchFamily="18" charset="0"/>
              <a:ea typeface="ＭＳ Ｐゴシック" charset="-128"/>
            </a:endParaRPr>
          </a:p>
        </p:txBody>
      </p:sp>
      <p:sp>
        <p:nvSpPr>
          <p:cNvPr id="20483" name="Slide Number Placeholder 3"/>
          <p:cNvSpPr>
            <a:spLocks noGrp="1"/>
          </p:cNvSpPr>
          <p:nvPr>
            <p:ph type="sldNum" sz="quarter" idx="5"/>
          </p:nvPr>
        </p:nvSpPr>
        <p:spPr bwMode="auto">
          <a:noFill/>
          <a:ln>
            <a:miter lim="800000"/>
            <a:headEnd/>
            <a:tailEnd/>
          </a:ln>
        </p:spPr>
        <p:txBody>
          <a:bodyPr/>
          <a:lstStyle/>
          <a:p>
            <a:fld id="{E82EC192-FB3A-48CA-8310-2F96BE33EC9D}" type="slidenum">
              <a:rPr lang="en-US"/>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ts val="294"/>
              </a:spcBef>
            </a:pPr>
            <a:endParaRPr lang="en-US" baseline="0" dirty="0" smtClean="0">
              <a:solidFill>
                <a:srgbClr val="FF0000"/>
              </a:solidFill>
              <a:ea typeface="ＭＳ Ｐゴシック" charset="-128"/>
            </a:endParaRPr>
          </a:p>
        </p:txBody>
      </p:sp>
      <p:sp>
        <p:nvSpPr>
          <p:cNvPr id="20483" name="Slide Number Placeholder 3"/>
          <p:cNvSpPr>
            <a:spLocks noGrp="1"/>
          </p:cNvSpPr>
          <p:nvPr>
            <p:ph type="sldNum" sz="quarter" idx="5"/>
          </p:nvPr>
        </p:nvSpPr>
        <p:spPr bwMode="auto">
          <a:noFill/>
          <a:ln>
            <a:miter lim="800000"/>
            <a:headEnd/>
            <a:tailEnd/>
          </a:ln>
        </p:spPr>
        <p:txBody>
          <a:bodyPr/>
          <a:lstStyle/>
          <a:p>
            <a:fld id="{E82EC192-FB3A-48CA-8310-2F96BE33EC9D}" type="slidenum">
              <a:rPr lang="en-US"/>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110000"/>
              </a:lnSpc>
            </a:pPr>
            <a:endParaRPr lang="en-US" dirty="0">
              <a:latin typeface="Cambria" pitchFamily="18" charset="0"/>
              <a:ea typeface="ＭＳ Ｐゴシック" charset="-128"/>
            </a:endParaRPr>
          </a:p>
        </p:txBody>
      </p:sp>
      <p:sp>
        <p:nvSpPr>
          <p:cNvPr id="22531" name="Slide Number Placeholder 3"/>
          <p:cNvSpPr>
            <a:spLocks noGrp="1"/>
          </p:cNvSpPr>
          <p:nvPr>
            <p:ph type="sldNum" sz="quarter" idx="5"/>
          </p:nvPr>
        </p:nvSpPr>
        <p:spPr bwMode="auto">
          <a:noFill/>
          <a:ln>
            <a:miter lim="800000"/>
            <a:headEnd/>
            <a:tailEnd/>
          </a:ln>
        </p:spPr>
        <p:txBody>
          <a:bodyPr/>
          <a:lstStyle/>
          <a:p>
            <a:fld id="{06410DAF-C113-4E91-B1D6-0B02C5AC9957}" type="slidenum">
              <a:rPr lang="en-US"/>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marL="166872" indent="-166872" defTabSz="898369">
              <a:spcBef>
                <a:spcPct val="0"/>
              </a:spcBef>
              <a:buFont typeface="Arial" pitchFamily="34" charset="0"/>
              <a:buChar char="•"/>
            </a:pPr>
            <a:r>
              <a:rPr lang="en-US" dirty="0" smtClean="0">
                <a:latin typeface="Cambria" pitchFamily="18" charset="0"/>
                <a:ea typeface="ＭＳ Ｐゴシック" charset="-128"/>
              </a:rPr>
              <a:t>NPC</a:t>
            </a:r>
            <a:r>
              <a:rPr lang="en-US" baseline="0" dirty="0" smtClean="0">
                <a:latin typeface="Cambria" pitchFamily="18" charset="0"/>
                <a:ea typeface="ＭＳ Ｐゴシック" charset="-128"/>
              </a:rPr>
              <a:t> as legislated must be called NPC – but do families understand what that means?</a:t>
            </a:r>
            <a:endParaRPr lang="en-US" dirty="0" smtClean="0">
              <a:latin typeface="Cambria" pitchFamily="18" charset="0"/>
              <a:ea typeface="ＭＳ Ｐゴシック" charset="-128"/>
            </a:endParaRPr>
          </a:p>
        </p:txBody>
      </p:sp>
      <p:sp>
        <p:nvSpPr>
          <p:cNvPr id="22531" name="Slide Number Placeholder 3"/>
          <p:cNvSpPr>
            <a:spLocks noGrp="1"/>
          </p:cNvSpPr>
          <p:nvPr>
            <p:ph type="sldNum" sz="quarter" idx="5"/>
          </p:nvPr>
        </p:nvSpPr>
        <p:spPr bwMode="auto">
          <a:noFill/>
          <a:ln>
            <a:miter lim="800000"/>
            <a:headEnd/>
            <a:tailEnd/>
          </a:ln>
        </p:spPr>
        <p:txBody>
          <a:bodyPr/>
          <a:lstStyle/>
          <a:p>
            <a:fld id="{06410DAF-C113-4E91-B1D6-0B02C5AC9957}" type="slidenum">
              <a:rPr lang="en-US"/>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Geneva Financial Aid Checklist</a:t>
            </a:r>
            <a:endParaRPr lang="en-US" dirty="0"/>
          </a:p>
        </p:txBody>
      </p:sp>
      <p:sp>
        <p:nvSpPr>
          <p:cNvPr id="4" name="Slide Number Placeholder 3"/>
          <p:cNvSpPr>
            <a:spLocks noGrp="1"/>
          </p:cNvSpPr>
          <p:nvPr>
            <p:ph type="sldNum" sz="quarter" idx="10"/>
          </p:nvPr>
        </p:nvSpPr>
        <p:spPr/>
        <p:txBody>
          <a:bodyPr/>
          <a:lstStyle/>
          <a:p>
            <a:fld id="{9876F3C4-1510-4AB5-BDD6-2808FC064FD2}" type="slidenum">
              <a:rPr lang="en-US" smtClean="0"/>
              <a:t>16</a:t>
            </a:fld>
            <a:endParaRPr lang="en-US"/>
          </a:p>
        </p:txBody>
      </p:sp>
    </p:spTree>
    <p:extLst>
      <p:ext uri="{BB962C8B-B14F-4D97-AF65-F5344CB8AC3E}">
        <p14:creationId xmlns:p14="http://schemas.microsoft.com/office/powerpoint/2010/main" val="1160204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990E112-C408-445E-9E66-BE9A1E01313B}" type="datetimeFigureOut">
              <a:rPr lang="en-US" smtClean="0"/>
              <a:t>10/4/2013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8B3ECBC3-D37B-4E67-AED1-D65B9D304F0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90E112-C408-445E-9E66-BE9A1E01313B}" type="datetimeFigureOut">
              <a:rPr lang="en-US" smtClean="0"/>
              <a:t>10/4/2013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ECBC3-D37B-4E67-AED1-D65B9D304F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90E112-C408-445E-9E66-BE9A1E01313B}" type="datetimeFigureOut">
              <a:rPr lang="en-US" smtClean="0"/>
              <a:t>10/4/2013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ECBC3-D37B-4E67-AED1-D65B9D304F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990E112-C408-445E-9E66-BE9A1E01313B}" type="datetimeFigureOut">
              <a:rPr lang="en-US" smtClean="0"/>
              <a:t>10/4/2013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8B3ECBC3-D37B-4E67-AED1-D65B9D304F0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990E112-C408-445E-9E66-BE9A1E01313B}" type="datetimeFigureOut">
              <a:rPr lang="en-US" smtClean="0"/>
              <a:t>10/4/2013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8B3ECBC3-D37B-4E67-AED1-D65B9D304F00}"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990E112-C408-445E-9E66-BE9A1E01313B}" type="datetimeFigureOut">
              <a:rPr lang="en-US" smtClean="0"/>
              <a:t>10/4/2013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8B3ECBC3-D37B-4E67-AED1-D65B9D304F0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990E112-C408-445E-9E66-BE9A1E01313B}" type="datetimeFigureOut">
              <a:rPr lang="en-US" smtClean="0"/>
              <a:t>10/4/2013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8B3ECBC3-D37B-4E67-AED1-D65B9D304F00}"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990E112-C408-445E-9E66-BE9A1E01313B}" type="datetimeFigureOut">
              <a:rPr lang="en-US" smtClean="0"/>
              <a:t>10/4/2013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ECBC3-D37B-4E67-AED1-D65B9D304F0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90E112-C408-445E-9E66-BE9A1E01313B}" type="datetimeFigureOut">
              <a:rPr lang="en-US" smtClean="0"/>
              <a:t>10/4/2013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ECBC3-D37B-4E67-AED1-D65B9D304F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990E112-C408-445E-9E66-BE9A1E01313B}" type="datetimeFigureOut">
              <a:rPr lang="en-US" smtClean="0"/>
              <a:t>10/4/2013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ECBC3-D37B-4E67-AED1-D65B9D304F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7990E112-C408-445E-9E66-BE9A1E01313B}" type="datetimeFigureOut">
              <a:rPr lang="en-US" smtClean="0"/>
              <a:t>10/4/2013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8B3ECBC3-D37B-4E67-AED1-D65B9D304F00}"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990E112-C408-445E-9E66-BE9A1E01313B}" type="datetimeFigureOut">
              <a:rPr lang="en-US" smtClean="0"/>
              <a:t>10/4/2013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B3ECBC3-D37B-4E67-AED1-D65B9D304F00}"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eneva.edu/studentaccount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geneva.edu/privateloan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76200" y="914400"/>
            <a:ext cx="6008914" cy="3505200"/>
          </a:xfrm>
          <a:prstGeom prst="rect">
            <a:avLst/>
          </a:prstGeom>
        </p:spPr>
      </p:pic>
      <p:sp>
        <p:nvSpPr>
          <p:cNvPr id="10" name="Rectangle 9"/>
          <p:cNvSpPr/>
          <p:nvPr/>
        </p:nvSpPr>
        <p:spPr>
          <a:xfrm>
            <a:off x="5791200" y="2819400"/>
            <a:ext cx="141514" cy="762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000" y="2152650"/>
            <a:ext cx="2717800" cy="203835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22822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5CB658A-6210-49E6-8B68-2F103AF3672E}" type="slidenum">
              <a:rPr lang="en-US" smtClean="0"/>
              <a:pPr/>
              <a:t>10</a:t>
            </a:fld>
            <a:endParaRPr lang="en-US" dirty="0"/>
          </a:p>
        </p:txBody>
      </p:sp>
      <p:sp>
        <p:nvSpPr>
          <p:cNvPr id="8" name="TextBox 7"/>
          <p:cNvSpPr txBox="1"/>
          <p:nvPr/>
        </p:nvSpPr>
        <p:spPr>
          <a:xfrm>
            <a:off x="381000" y="429399"/>
            <a:ext cx="8458200" cy="553998"/>
          </a:xfrm>
          <a:prstGeom prst="rect">
            <a:avLst/>
          </a:prstGeom>
          <a:noFill/>
        </p:spPr>
        <p:txBody>
          <a:bodyPr wrap="square" rtlCol="0">
            <a:spAutoFit/>
          </a:bodyPr>
          <a:lstStyle/>
          <a:p>
            <a:pPr algn="ctr"/>
            <a:r>
              <a:rPr lang="en-US" sz="3000" b="1" dirty="0" smtClean="0"/>
              <a:t>Understanding APR &amp; Rate Shopping</a:t>
            </a:r>
            <a:endParaRPr lang="en-US" sz="3000" b="1" dirty="0"/>
          </a:p>
        </p:txBody>
      </p:sp>
      <p:sp>
        <p:nvSpPr>
          <p:cNvPr id="3" name="TextBox 2"/>
          <p:cNvSpPr txBox="1"/>
          <p:nvPr/>
        </p:nvSpPr>
        <p:spPr>
          <a:xfrm>
            <a:off x="838200" y="1219200"/>
            <a:ext cx="7467600" cy="461665"/>
          </a:xfrm>
          <a:prstGeom prst="rect">
            <a:avLst/>
          </a:prstGeom>
          <a:noFill/>
        </p:spPr>
        <p:txBody>
          <a:bodyPr wrap="square" rtlCol="0">
            <a:spAutoFit/>
          </a:bodyPr>
          <a:lstStyle/>
          <a:p>
            <a:pPr algn="ctr"/>
            <a:r>
              <a:rPr lang="en-US" sz="2400" b="1" i="1" dirty="0" smtClean="0">
                <a:solidFill>
                  <a:srgbClr val="00B050"/>
                </a:solidFill>
              </a:rPr>
              <a:t>To fee, or not to fee…that is the question</a:t>
            </a:r>
            <a:endParaRPr lang="en-US" sz="2400" b="1" i="1" dirty="0">
              <a:solidFill>
                <a:srgbClr val="00B050"/>
              </a:solidFill>
            </a:endParaRPr>
          </a:p>
        </p:txBody>
      </p:sp>
      <p:sp>
        <p:nvSpPr>
          <p:cNvPr id="5" name="TextBox 4"/>
          <p:cNvSpPr txBox="1"/>
          <p:nvPr/>
        </p:nvSpPr>
        <p:spPr>
          <a:xfrm>
            <a:off x="381000" y="1775698"/>
            <a:ext cx="4038600" cy="2339102"/>
          </a:xfrm>
          <a:prstGeom prst="rect">
            <a:avLst/>
          </a:prstGeom>
          <a:solidFill>
            <a:srgbClr val="A6F6FA"/>
          </a:solidFill>
        </p:spPr>
        <p:txBody>
          <a:bodyPr wrap="square" rtlCol="0">
            <a:spAutoFit/>
          </a:bodyPr>
          <a:lstStyle/>
          <a:p>
            <a:pPr algn="ctr">
              <a:tabLst>
                <a:tab pos="1828800" algn="l"/>
              </a:tabLst>
            </a:pPr>
            <a:r>
              <a:rPr lang="en-US" sz="2000" b="1" dirty="0" smtClean="0"/>
              <a:t>Direct PLUS in 2013-14</a:t>
            </a:r>
          </a:p>
          <a:p>
            <a:pPr>
              <a:tabLst>
                <a:tab pos="2571750" algn="l"/>
              </a:tabLst>
            </a:pPr>
            <a:r>
              <a:rPr lang="en-US" dirty="0" smtClean="0"/>
              <a:t>Loan amount	$10,000</a:t>
            </a:r>
          </a:p>
          <a:p>
            <a:pPr>
              <a:tabLst>
                <a:tab pos="2571750" algn="l"/>
              </a:tabLst>
            </a:pPr>
            <a:r>
              <a:rPr lang="en-US" dirty="0" smtClean="0"/>
              <a:t>4.204% fees	($420.60)</a:t>
            </a:r>
          </a:p>
          <a:p>
            <a:pPr>
              <a:tabLst>
                <a:tab pos="2571750" algn="l"/>
              </a:tabLst>
            </a:pPr>
            <a:r>
              <a:rPr lang="en-US" dirty="0" smtClean="0"/>
              <a:t>Interest rate	</a:t>
            </a:r>
            <a:r>
              <a:rPr lang="en-US" b="1" dirty="0" smtClean="0">
                <a:solidFill>
                  <a:srgbClr val="FF0000"/>
                </a:solidFill>
              </a:rPr>
              <a:t>6.41%</a:t>
            </a:r>
          </a:p>
          <a:p>
            <a:pPr>
              <a:tabLst>
                <a:tab pos="2571750" algn="l"/>
              </a:tabLst>
            </a:pPr>
            <a:r>
              <a:rPr lang="en-US" dirty="0" smtClean="0"/>
              <a:t>Term	120 months</a:t>
            </a:r>
          </a:p>
          <a:p>
            <a:pPr>
              <a:tabLst>
                <a:tab pos="2571750" algn="l"/>
              </a:tabLst>
            </a:pPr>
            <a:r>
              <a:rPr lang="en-US" dirty="0" smtClean="0"/>
              <a:t>Monthly payment	$118.05</a:t>
            </a:r>
          </a:p>
          <a:p>
            <a:pPr>
              <a:tabLst>
                <a:tab pos="2571750" algn="l"/>
              </a:tabLst>
            </a:pPr>
            <a:r>
              <a:rPr lang="en-US" dirty="0" smtClean="0"/>
              <a:t>Cumulative payment	$14,165.77</a:t>
            </a:r>
          </a:p>
          <a:p>
            <a:pPr>
              <a:tabLst>
                <a:tab pos="2571750" algn="l"/>
              </a:tabLst>
            </a:pPr>
            <a:r>
              <a:rPr lang="en-US" dirty="0" smtClean="0"/>
              <a:t>Interest paid	$4,165.77</a:t>
            </a:r>
            <a:endParaRPr lang="en-US" dirty="0"/>
          </a:p>
        </p:txBody>
      </p:sp>
      <p:sp>
        <p:nvSpPr>
          <p:cNvPr id="9" name="TextBox 8"/>
          <p:cNvSpPr txBox="1"/>
          <p:nvPr/>
        </p:nvSpPr>
        <p:spPr>
          <a:xfrm>
            <a:off x="4724400" y="1775698"/>
            <a:ext cx="4038600" cy="2339102"/>
          </a:xfrm>
          <a:prstGeom prst="rect">
            <a:avLst/>
          </a:prstGeom>
          <a:solidFill>
            <a:srgbClr val="A6F6FA"/>
          </a:solidFill>
        </p:spPr>
        <p:txBody>
          <a:bodyPr wrap="square" rtlCol="0">
            <a:spAutoFit/>
          </a:bodyPr>
          <a:lstStyle/>
          <a:p>
            <a:pPr algn="ctr">
              <a:tabLst>
                <a:tab pos="1828800" algn="l"/>
              </a:tabLst>
            </a:pPr>
            <a:r>
              <a:rPr lang="en-US" sz="2000" b="1" dirty="0" smtClean="0"/>
              <a:t>Private Education Loan</a:t>
            </a:r>
          </a:p>
          <a:p>
            <a:pPr>
              <a:tabLst>
                <a:tab pos="2571750" algn="l"/>
              </a:tabLst>
            </a:pPr>
            <a:r>
              <a:rPr lang="en-US" dirty="0" smtClean="0"/>
              <a:t>Loan amount	$10,000</a:t>
            </a:r>
          </a:p>
          <a:p>
            <a:pPr>
              <a:tabLst>
                <a:tab pos="2571750" algn="l"/>
              </a:tabLst>
            </a:pPr>
            <a:r>
              <a:rPr lang="en-US" dirty="0" smtClean="0"/>
              <a:t>Zero fees	($0)</a:t>
            </a:r>
          </a:p>
          <a:p>
            <a:pPr>
              <a:tabLst>
                <a:tab pos="2571750" algn="l"/>
              </a:tabLst>
            </a:pPr>
            <a:r>
              <a:rPr lang="en-US" dirty="0" smtClean="0"/>
              <a:t>Interest rate	</a:t>
            </a:r>
            <a:r>
              <a:rPr lang="en-US" b="1" dirty="0" smtClean="0">
                <a:solidFill>
                  <a:srgbClr val="FF0000"/>
                </a:solidFill>
              </a:rPr>
              <a:t>7.38%</a:t>
            </a:r>
          </a:p>
          <a:p>
            <a:pPr>
              <a:tabLst>
                <a:tab pos="2571750" algn="l"/>
              </a:tabLst>
            </a:pPr>
            <a:r>
              <a:rPr lang="en-US" dirty="0" smtClean="0"/>
              <a:t>Term	120 months</a:t>
            </a:r>
          </a:p>
          <a:p>
            <a:pPr>
              <a:tabLst>
                <a:tab pos="2571750" algn="l"/>
              </a:tabLst>
            </a:pPr>
            <a:r>
              <a:rPr lang="en-US" dirty="0" smtClean="0"/>
              <a:t>Monthly payment	$118.08</a:t>
            </a:r>
          </a:p>
          <a:p>
            <a:pPr>
              <a:tabLst>
                <a:tab pos="2571750" algn="l"/>
              </a:tabLst>
            </a:pPr>
            <a:r>
              <a:rPr lang="en-US" dirty="0" smtClean="0"/>
              <a:t>Cumulative payment	$14,168,96</a:t>
            </a:r>
          </a:p>
          <a:p>
            <a:pPr>
              <a:tabLst>
                <a:tab pos="2571750" algn="l"/>
              </a:tabLst>
            </a:pPr>
            <a:r>
              <a:rPr lang="en-US" dirty="0" smtClean="0"/>
              <a:t>Interest paid	$4,168,96</a:t>
            </a:r>
            <a:endParaRPr lang="en-US" dirty="0"/>
          </a:p>
        </p:txBody>
      </p:sp>
      <p:sp>
        <p:nvSpPr>
          <p:cNvPr id="10" name="TextBox 9"/>
          <p:cNvSpPr txBox="1"/>
          <p:nvPr/>
        </p:nvSpPr>
        <p:spPr>
          <a:xfrm>
            <a:off x="876300" y="4244876"/>
            <a:ext cx="7467600" cy="2123658"/>
          </a:xfrm>
          <a:prstGeom prst="rect">
            <a:avLst/>
          </a:prstGeom>
          <a:solidFill>
            <a:schemeClr val="bg1">
              <a:lumMod val="95000"/>
            </a:schemeClr>
          </a:solidFill>
        </p:spPr>
        <p:txBody>
          <a:bodyPr wrap="square" rtlCol="0">
            <a:spAutoFit/>
          </a:bodyPr>
          <a:lstStyle/>
          <a:p>
            <a:pPr algn="ctr"/>
            <a:r>
              <a:rPr lang="en-US" sz="2200" b="1" i="1" dirty="0" smtClean="0">
                <a:solidFill>
                  <a:srgbClr val="00B050"/>
                </a:solidFill>
              </a:rPr>
              <a:t>The up-front fees on Direct PLUS pushes the actual Annual Percentage Rate (APR) to </a:t>
            </a:r>
            <a:r>
              <a:rPr lang="en-US" sz="2200" b="1" i="1" u="sng" dirty="0" smtClean="0">
                <a:solidFill>
                  <a:srgbClr val="00B050"/>
                </a:solidFill>
              </a:rPr>
              <a:t>7.33</a:t>
            </a:r>
            <a:r>
              <a:rPr lang="en-US" sz="2200" b="1" i="1" dirty="0" smtClean="0">
                <a:solidFill>
                  <a:srgbClr val="00B050"/>
                </a:solidFill>
              </a:rPr>
              <a:t>%</a:t>
            </a:r>
          </a:p>
          <a:p>
            <a:pPr algn="ctr"/>
            <a:endParaRPr lang="en-US" sz="2200" b="1" i="1" dirty="0">
              <a:solidFill>
                <a:srgbClr val="00B050"/>
              </a:solidFill>
            </a:endParaRPr>
          </a:p>
          <a:p>
            <a:pPr algn="ctr"/>
            <a:r>
              <a:rPr lang="en-US" sz="2200" b="1" i="1" dirty="0" smtClean="0">
                <a:solidFill>
                  <a:srgbClr val="00B050"/>
                </a:solidFill>
              </a:rPr>
              <a:t>The example above shows a “break-even” point on a $10,000 loan between PLUS and a zero-fee Private Education Loan</a:t>
            </a:r>
            <a:endParaRPr lang="en-US" sz="2200" b="1" i="1" dirty="0">
              <a:solidFill>
                <a:srgbClr val="00B050"/>
              </a:solidFill>
            </a:endParaRPr>
          </a:p>
        </p:txBody>
      </p:sp>
      <p:sp>
        <p:nvSpPr>
          <p:cNvPr id="11" name="Text Placeholder 2"/>
          <p:cNvSpPr txBox="1">
            <a:spLocks/>
          </p:cNvSpPr>
          <p:nvPr/>
        </p:nvSpPr>
        <p:spPr>
          <a:xfrm>
            <a:off x="422413" y="6428857"/>
            <a:ext cx="2514600" cy="347662"/>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Verdana" pitchFamily="34" charset="0"/>
                <a:ea typeface="ＭＳ Ｐゴシック" charset="-128"/>
                <a:cs typeface="+mn-cs"/>
              </a:defRPr>
            </a:lvl1pPr>
            <a:lvl2pPr marL="457200" algn="l" rtl="0" fontAlgn="base">
              <a:spcBef>
                <a:spcPct val="0"/>
              </a:spcBef>
              <a:spcAft>
                <a:spcPct val="0"/>
              </a:spcAft>
              <a:defRPr kern="1200">
                <a:solidFill>
                  <a:schemeClr val="tx1"/>
                </a:solidFill>
                <a:latin typeface="Verdana" pitchFamily="34" charset="0"/>
                <a:ea typeface="ＭＳ Ｐゴシック" charset="-128"/>
                <a:cs typeface="+mn-cs"/>
              </a:defRPr>
            </a:lvl2pPr>
            <a:lvl3pPr marL="914400" algn="l" rtl="0" fontAlgn="base">
              <a:spcBef>
                <a:spcPct val="0"/>
              </a:spcBef>
              <a:spcAft>
                <a:spcPct val="0"/>
              </a:spcAft>
              <a:defRPr kern="1200">
                <a:solidFill>
                  <a:schemeClr val="tx1"/>
                </a:solidFill>
                <a:latin typeface="Verdana" pitchFamily="34" charset="0"/>
                <a:ea typeface="ＭＳ Ｐゴシック" charset="-128"/>
                <a:cs typeface="+mn-cs"/>
              </a:defRPr>
            </a:lvl3pPr>
            <a:lvl4pPr marL="1371600" algn="l" rtl="0" fontAlgn="base">
              <a:spcBef>
                <a:spcPct val="0"/>
              </a:spcBef>
              <a:spcAft>
                <a:spcPct val="0"/>
              </a:spcAft>
              <a:defRPr kern="1200">
                <a:solidFill>
                  <a:schemeClr val="tx1"/>
                </a:solidFill>
                <a:latin typeface="Verdana" pitchFamily="34" charset="0"/>
                <a:ea typeface="ＭＳ Ｐゴシック" charset="-128"/>
                <a:cs typeface="+mn-cs"/>
              </a:defRPr>
            </a:lvl4pPr>
            <a:lvl5pPr marL="1828800" algn="l" rtl="0" fontAlgn="base">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r>
              <a:rPr lang="en-US" dirty="0" smtClean="0">
                <a:solidFill>
                  <a:schemeClr val="tx1"/>
                </a:solidFill>
                <a:latin typeface="+mj-lt"/>
                <a:ea typeface="ＭＳ Ｐゴシック" pitchFamily="34" charset="-128"/>
                <a:cs typeface="Helvetica" pitchFamily="34" charset="0"/>
              </a:rPr>
              <a:t>Calculator used: FinAid.org</a:t>
            </a:r>
            <a:endParaRPr lang="en-US" dirty="0" smtClean="0">
              <a:solidFill>
                <a:schemeClr val="tx1"/>
              </a:solidFill>
              <a:latin typeface="+mj-lt"/>
              <a:ea typeface="ＭＳ Ｐゴシック" pitchFamily="34" charset="-128"/>
              <a:cs typeface="Helvetica" pitchFamily="34" charset="0"/>
            </a:endParaRPr>
          </a:p>
        </p:txBody>
      </p:sp>
    </p:spTree>
    <p:extLst>
      <p:ext uri="{BB962C8B-B14F-4D97-AF65-F5344CB8AC3E}">
        <p14:creationId xmlns:p14="http://schemas.microsoft.com/office/powerpoint/2010/main" val="3327465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5CB658A-6210-49E6-8B68-2F103AF3672E}" type="slidenum">
              <a:rPr lang="en-US" smtClean="0"/>
              <a:pPr/>
              <a:t>11</a:t>
            </a:fld>
            <a:endParaRPr lang="en-US" dirty="0"/>
          </a:p>
        </p:txBody>
      </p:sp>
      <p:sp>
        <p:nvSpPr>
          <p:cNvPr id="6" name="Content Placeholder 2"/>
          <p:cNvSpPr>
            <a:spLocks noGrp="1"/>
          </p:cNvSpPr>
          <p:nvPr>
            <p:ph idx="1"/>
          </p:nvPr>
        </p:nvSpPr>
        <p:spPr>
          <a:xfrm>
            <a:off x="457200" y="1066800"/>
            <a:ext cx="8610600" cy="552450"/>
          </a:xfrm>
        </p:spPr>
        <p:txBody>
          <a:bodyPr/>
          <a:lstStyle/>
          <a:p>
            <a:pPr marL="0" indent="0" eaLnBrk="1" hangingPunct="1">
              <a:buNone/>
            </a:pPr>
            <a:r>
              <a:rPr lang="en-US" sz="2500" dirty="0">
                <a:solidFill>
                  <a:schemeClr val="tx1"/>
                </a:solidFill>
                <a:latin typeface="+mj-lt"/>
                <a:ea typeface="ＭＳ Ｐゴシック" charset="-128"/>
                <a:cs typeface="ＭＳ Ｐゴシック" charset="0"/>
              </a:rPr>
              <a:t>Is your school “Pro-PLUS?”  Here’s a website example:</a:t>
            </a:r>
          </a:p>
          <a:p>
            <a:pPr marL="0" indent="0" eaLnBrk="1" hangingPunct="1">
              <a:buNone/>
            </a:pPr>
            <a:endParaRPr lang="en-US" sz="1400" dirty="0" smtClean="0">
              <a:solidFill>
                <a:schemeClr val="tx1">
                  <a:lumMod val="65000"/>
                  <a:lumOff val="35000"/>
                </a:schemeClr>
              </a:solidFill>
              <a:ea typeface="ＭＳ Ｐゴシック" charset="-128"/>
            </a:endParaRPr>
          </a:p>
        </p:txBody>
      </p:sp>
      <p:sp>
        <p:nvSpPr>
          <p:cNvPr id="7" name="Rectangle 6"/>
          <p:cNvSpPr/>
          <p:nvPr/>
        </p:nvSpPr>
        <p:spPr>
          <a:xfrm>
            <a:off x="762000" y="1657004"/>
            <a:ext cx="6858000" cy="1815882"/>
          </a:xfrm>
          <a:prstGeom prst="rect">
            <a:avLst/>
          </a:prstGeom>
          <a:solidFill>
            <a:schemeClr val="accent4">
              <a:lumMod val="60000"/>
              <a:lumOff val="40000"/>
            </a:schemeClr>
          </a:solidFill>
        </p:spPr>
        <p:txBody>
          <a:bodyPr wrap="square">
            <a:spAutoFit/>
          </a:bodyPr>
          <a:lstStyle/>
          <a:p>
            <a:r>
              <a:rPr lang="en-US" sz="1600" b="1" dirty="0" smtClean="0"/>
              <a:t>“Before </a:t>
            </a:r>
            <a:r>
              <a:rPr lang="en-US" sz="1600" b="1" dirty="0"/>
              <a:t>applying for a private or alternative education loan, you may qualify for grants and/or other assistance under Title IV of the Higher Education Act. Loans under Title IV include the Federal Stafford and the Federal PLUS loan. These Title IV loans may have terms and conditions that may be more favorable than the terms and conditions of private education loans</a:t>
            </a:r>
            <a:r>
              <a:rPr lang="en-US" sz="1600" b="1" dirty="0" smtClean="0"/>
              <a:t>.”</a:t>
            </a:r>
            <a:endParaRPr lang="en-US" sz="1600" b="1" dirty="0"/>
          </a:p>
        </p:txBody>
      </p:sp>
      <p:sp>
        <p:nvSpPr>
          <p:cNvPr id="8" name="Content Placeholder 2"/>
          <p:cNvSpPr txBox="1">
            <a:spLocks/>
          </p:cNvSpPr>
          <p:nvPr/>
        </p:nvSpPr>
        <p:spPr bwMode="auto">
          <a:xfrm>
            <a:off x="457200" y="3714750"/>
            <a:ext cx="8610600" cy="552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800"/>
              </a:spcBef>
              <a:spcAft>
                <a:spcPct val="0"/>
              </a:spcAft>
              <a:buFont typeface="Wingdings" pitchFamily="2" charset="2"/>
              <a:buChar char="§"/>
              <a:defRPr sz="2400" kern="1200">
                <a:solidFill>
                  <a:schemeClr val="tx1"/>
                </a:solidFill>
                <a:latin typeface="Verdana" pitchFamily="34" charset="0"/>
                <a:ea typeface="ＭＳ Ｐゴシック" charset="0"/>
                <a:cs typeface="ＭＳ Ｐゴシック" charset="0"/>
              </a:defRPr>
            </a:lvl1pPr>
            <a:lvl2pPr marL="742950" indent="-285750" algn="l" rtl="0" eaLnBrk="0" fontAlgn="base" hangingPunct="0">
              <a:spcBef>
                <a:spcPts val="800"/>
              </a:spcBef>
              <a:spcAft>
                <a:spcPct val="0"/>
              </a:spcAft>
              <a:buFont typeface="Verdana" pitchFamily="34" charset="0"/>
              <a:buChar char="–"/>
              <a:defRPr sz="2000" kern="1200">
                <a:solidFill>
                  <a:schemeClr val="tx1"/>
                </a:solidFill>
                <a:latin typeface="Verdana" pitchFamily="34" charset="0"/>
                <a:ea typeface="ＭＳ Ｐゴシック" charset="0"/>
                <a:cs typeface="+mn-cs"/>
              </a:defRPr>
            </a:lvl2pPr>
            <a:lvl3pPr marL="1143000" indent="-228600" algn="l" rtl="0" eaLnBrk="0" fontAlgn="base" hangingPunct="0">
              <a:spcBef>
                <a:spcPts val="800"/>
              </a:spcBef>
              <a:spcAft>
                <a:spcPct val="0"/>
              </a:spcAft>
              <a:buFont typeface="Arial" pitchFamily="34" charset="0"/>
              <a:buChar char="•"/>
              <a:defRPr kern="1200">
                <a:solidFill>
                  <a:schemeClr val="tx1"/>
                </a:solidFill>
                <a:latin typeface="Verdana" pitchFamily="34" charset="0"/>
                <a:ea typeface="ＭＳ Ｐゴシック" charset="0"/>
                <a:cs typeface="+mn-cs"/>
              </a:defRPr>
            </a:lvl3pPr>
            <a:lvl4pPr marL="1600200" indent="-228600" algn="l" rtl="0" eaLnBrk="0" fontAlgn="base" hangingPunct="0">
              <a:spcBef>
                <a:spcPts val="800"/>
              </a:spcBef>
              <a:spcAft>
                <a:spcPct val="0"/>
              </a:spcAft>
              <a:buFont typeface="Wingdings" pitchFamily="2" charset="2"/>
              <a:buChar char="§"/>
              <a:defRPr sz="1600" kern="1200">
                <a:solidFill>
                  <a:schemeClr val="tx1"/>
                </a:solidFill>
                <a:latin typeface="Verdana" pitchFamily="34" charset="0"/>
                <a:ea typeface="ＭＳ Ｐゴシック" charset="0"/>
                <a:cs typeface="+mn-cs"/>
              </a:defRPr>
            </a:lvl4pPr>
            <a:lvl5pPr marL="2057400" indent="-228600" algn="l" rtl="0" eaLnBrk="0" fontAlgn="base" hangingPunct="0">
              <a:spcBef>
                <a:spcPts val="800"/>
              </a:spcBef>
              <a:spcAft>
                <a:spcPct val="0"/>
              </a:spcAft>
              <a:buFont typeface="Wingdings" pitchFamily="2" charset="2"/>
              <a:buChar char="§"/>
              <a:defRPr sz="1600" kern="1200">
                <a:solidFill>
                  <a:schemeClr val="tx1"/>
                </a:solidFill>
                <a:latin typeface="Verdana" pitchFamily="34" charset="0"/>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Wingdings" pitchFamily="2" charset="2"/>
              <a:buNone/>
            </a:pPr>
            <a:r>
              <a:rPr lang="en-US" sz="2500" dirty="0" smtClean="0">
                <a:latin typeface="+mj-lt"/>
                <a:ea typeface="ＭＳ Ｐゴシック" charset="-128"/>
              </a:rPr>
              <a:t>Is your school “neutral” Here’s a website example</a:t>
            </a:r>
            <a:r>
              <a:rPr lang="en-US" sz="2000" dirty="0" smtClean="0">
                <a:solidFill>
                  <a:schemeClr val="tx1">
                    <a:lumMod val="65000"/>
                    <a:lumOff val="35000"/>
                  </a:schemeClr>
                </a:solidFill>
                <a:ea typeface="ＭＳ Ｐゴシック" charset="-128"/>
              </a:rPr>
              <a:t>:</a:t>
            </a:r>
          </a:p>
          <a:p>
            <a:pPr marL="0" indent="0" eaLnBrk="1" hangingPunct="1">
              <a:buFont typeface="Wingdings" pitchFamily="2" charset="2"/>
              <a:buNone/>
            </a:pPr>
            <a:endParaRPr lang="en-US" sz="1400" dirty="0" smtClean="0">
              <a:solidFill>
                <a:schemeClr val="tx1">
                  <a:lumMod val="65000"/>
                  <a:lumOff val="35000"/>
                </a:schemeClr>
              </a:solidFill>
              <a:ea typeface="ＭＳ Ｐゴシック" charset="-128"/>
            </a:endParaRPr>
          </a:p>
        </p:txBody>
      </p:sp>
      <p:sp>
        <p:nvSpPr>
          <p:cNvPr id="9" name="TextBox 8"/>
          <p:cNvSpPr txBox="1"/>
          <p:nvPr/>
        </p:nvSpPr>
        <p:spPr>
          <a:xfrm>
            <a:off x="762000" y="4419600"/>
            <a:ext cx="7010400" cy="1905000"/>
          </a:xfrm>
          <a:prstGeom prst="rect">
            <a:avLst/>
          </a:prstGeom>
          <a:solidFill>
            <a:schemeClr val="accent5">
              <a:lumMod val="60000"/>
              <a:lumOff val="40000"/>
            </a:schemeClr>
          </a:solidFill>
        </p:spPr>
        <p:txBody>
          <a:bodyPr vert="horz" wrap="square" lIns="91440" tIns="45720" rIns="91440" bIns="45720" rtlCol="0">
            <a:normAutofit/>
          </a:bodyPr>
          <a:lstStyle/>
          <a:p>
            <a:pPr>
              <a:spcBef>
                <a:spcPts val="800"/>
              </a:spcBef>
            </a:pPr>
            <a:r>
              <a:rPr lang="en-US" sz="1600" b="1" dirty="0"/>
              <a:t>Private Educational Loans and Direct PLUS Loans should be considered as </a:t>
            </a:r>
            <a:r>
              <a:rPr lang="en-US" sz="1600" b="1" dirty="0" smtClean="0"/>
              <a:t>a last </a:t>
            </a:r>
            <a:r>
              <a:rPr lang="en-US" sz="1600" b="1" dirty="0"/>
              <a:t>resort, but may be necessary to finance a college education. To learn more about these options, please review the comparison chart and the suggestions below. If you have good credit history, a private loan may cost less than a federal student loan- be sure to consider all of your options and compare carefully!</a:t>
            </a:r>
          </a:p>
          <a:p>
            <a:pPr>
              <a:spcBef>
                <a:spcPts val="800"/>
              </a:spcBef>
            </a:pPr>
            <a:endParaRPr lang="en-US" sz="1400" kern="1200" dirty="0" smtClean="0">
              <a:solidFill>
                <a:schemeClr val="tx1"/>
              </a:solidFill>
              <a:latin typeface="Verdana" pitchFamily="34" charset="0"/>
              <a:ea typeface="+mn-ea"/>
              <a:cs typeface="+mn-cs"/>
            </a:endParaRPr>
          </a:p>
        </p:txBody>
      </p:sp>
      <p:sp>
        <p:nvSpPr>
          <p:cNvPr id="10" name="TextBox 9"/>
          <p:cNvSpPr txBox="1"/>
          <p:nvPr/>
        </p:nvSpPr>
        <p:spPr>
          <a:xfrm>
            <a:off x="304800" y="426536"/>
            <a:ext cx="8458200" cy="553998"/>
          </a:xfrm>
          <a:prstGeom prst="rect">
            <a:avLst/>
          </a:prstGeom>
          <a:noFill/>
        </p:spPr>
        <p:txBody>
          <a:bodyPr wrap="square" rtlCol="0">
            <a:spAutoFit/>
          </a:bodyPr>
          <a:lstStyle/>
          <a:p>
            <a:pPr algn="ctr"/>
            <a:r>
              <a:rPr lang="en-US" sz="3000" b="1" dirty="0" smtClean="0"/>
              <a:t>School Communication Strategies</a:t>
            </a:r>
            <a:endParaRPr lang="en-US" sz="3000" b="1" dirty="0"/>
          </a:p>
        </p:txBody>
      </p:sp>
    </p:spTree>
    <p:extLst>
      <p:ext uri="{BB962C8B-B14F-4D97-AF65-F5344CB8AC3E}">
        <p14:creationId xmlns:p14="http://schemas.microsoft.com/office/powerpoint/2010/main" val="3013238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5CB658A-6210-49E6-8B68-2F103AF3672E}" type="slidenum">
              <a:rPr lang="en-US" smtClean="0"/>
              <a:pPr/>
              <a:t>12</a:t>
            </a:fld>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2009775"/>
            <a:ext cx="5915025"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0325" y="2667000"/>
            <a:ext cx="2505075" cy="3646923"/>
          </a:xfrm>
          <a:prstGeom prst="rect">
            <a:avLst/>
          </a:prstGeom>
          <a:solidFill>
            <a:srgbClr val="CECC42"/>
          </a:solidFill>
          <a:ln>
            <a:noFill/>
          </a:ln>
          <a:effectLst/>
        </p:spPr>
      </p:pic>
      <p:cxnSp>
        <p:nvCxnSpPr>
          <p:cNvPr id="7" name="Straight Connector 6"/>
          <p:cNvCxnSpPr/>
          <p:nvPr/>
        </p:nvCxnSpPr>
        <p:spPr>
          <a:xfrm>
            <a:off x="5867400" y="5381625"/>
            <a:ext cx="542925" cy="409575"/>
          </a:xfrm>
          <a:prstGeom prst="line">
            <a:avLst/>
          </a:prstGeom>
          <a:ln w="28575" cap="sq">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867400" y="4114800"/>
            <a:ext cx="542925" cy="381000"/>
          </a:xfrm>
          <a:prstGeom prst="straightConnector1">
            <a:avLst/>
          </a:prstGeom>
          <a:ln w="28575" cap="sq">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 Placeholder 2"/>
          <p:cNvSpPr txBox="1">
            <a:spLocks/>
          </p:cNvSpPr>
          <p:nvPr/>
        </p:nvSpPr>
        <p:spPr>
          <a:xfrm>
            <a:off x="2019300" y="6248400"/>
            <a:ext cx="3238500" cy="347662"/>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Verdana" pitchFamily="34" charset="0"/>
                <a:ea typeface="ＭＳ Ｐゴシック" charset="-128"/>
                <a:cs typeface="+mn-cs"/>
              </a:defRPr>
            </a:lvl1pPr>
            <a:lvl2pPr marL="457200" algn="l" rtl="0" fontAlgn="base">
              <a:spcBef>
                <a:spcPct val="0"/>
              </a:spcBef>
              <a:spcAft>
                <a:spcPct val="0"/>
              </a:spcAft>
              <a:defRPr kern="1200">
                <a:solidFill>
                  <a:schemeClr val="tx1"/>
                </a:solidFill>
                <a:latin typeface="Verdana" pitchFamily="34" charset="0"/>
                <a:ea typeface="ＭＳ Ｐゴシック" charset="-128"/>
                <a:cs typeface="+mn-cs"/>
              </a:defRPr>
            </a:lvl2pPr>
            <a:lvl3pPr marL="914400" algn="l" rtl="0" fontAlgn="base">
              <a:spcBef>
                <a:spcPct val="0"/>
              </a:spcBef>
              <a:spcAft>
                <a:spcPct val="0"/>
              </a:spcAft>
              <a:defRPr kern="1200">
                <a:solidFill>
                  <a:schemeClr val="tx1"/>
                </a:solidFill>
                <a:latin typeface="Verdana" pitchFamily="34" charset="0"/>
                <a:ea typeface="ＭＳ Ｐゴシック" charset="-128"/>
                <a:cs typeface="+mn-cs"/>
              </a:defRPr>
            </a:lvl3pPr>
            <a:lvl4pPr marL="1371600" algn="l" rtl="0" fontAlgn="base">
              <a:spcBef>
                <a:spcPct val="0"/>
              </a:spcBef>
              <a:spcAft>
                <a:spcPct val="0"/>
              </a:spcAft>
              <a:defRPr kern="1200">
                <a:solidFill>
                  <a:schemeClr val="tx1"/>
                </a:solidFill>
                <a:latin typeface="Verdana" pitchFamily="34" charset="0"/>
                <a:ea typeface="ＭＳ Ｐゴシック" charset="-128"/>
                <a:cs typeface="+mn-cs"/>
              </a:defRPr>
            </a:lvl4pPr>
            <a:lvl5pPr marL="1828800" algn="l" rtl="0" fontAlgn="base">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r>
              <a:rPr lang="en-US" dirty="0" smtClean="0">
                <a:solidFill>
                  <a:schemeClr val="tx1"/>
                </a:solidFill>
                <a:latin typeface="+mj-lt"/>
                <a:ea typeface="ＭＳ Ｐゴシック" pitchFamily="34" charset="-128"/>
                <a:cs typeface="Helvetica" pitchFamily="34" charset="0"/>
              </a:rPr>
              <a:t>SOURCE: Geneva College</a:t>
            </a:r>
          </a:p>
        </p:txBody>
      </p:sp>
      <p:sp>
        <p:nvSpPr>
          <p:cNvPr id="13" name="TextBox 12"/>
          <p:cNvSpPr txBox="1"/>
          <p:nvPr/>
        </p:nvSpPr>
        <p:spPr>
          <a:xfrm>
            <a:off x="327833" y="409911"/>
            <a:ext cx="8686800" cy="553998"/>
          </a:xfrm>
          <a:prstGeom prst="rect">
            <a:avLst/>
          </a:prstGeom>
          <a:noFill/>
        </p:spPr>
        <p:txBody>
          <a:bodyPr wrap="square" rtlCol="0">
            <a:spAutoFit/>
          </a:bodyPr>
          <a:lstStyle/>
          <a:p>
            <a:pPr algn="ctr"/>
            <a:r>
              <a:rPr lang="en-US" sz="3000" b="1" dirty="0" smtClean="0"/>
              <a:t>School Communication Strategies, continued</a:t>
            </a:r>
            <a:endParaRPr lang="en-US" sz="3000" b="1" dirty="0"/>
          </a:p>
        </p:txBody>
      </p:sp>
    </p:spTree>
    <p:extLst>
      <p:ext uri="{BB962C8B-B14F-4D97-AF65-F5344CB8AC3E}">
        <p14:creationId xmlns:p14="http://schemas.microsoft.com/office/powerpoint/2010/main" val="2608456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5CB658A-6210-49E6-8B68-2F103AF3672E}" type="slidenum">
              <a:rPr lang="en-US" smtClean="0"/>
              <a:pPr/>
              <a:t>13</a:t>
            </a:fld>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1"/>
            <a:ext cx="8991600" cy="672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851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noGrp="1"/>
          </p:cNvSpPr>
          <p:nvPr/>
        </p:nvSpPr>
        <p:spPr bwMode="auto">
          <a:xfrm>
            <a:off x="8839200" y="6743700"/>
            <a:ext cx="304800" cy="190500"/>
          </a:xfrm>
          <a:prstGeom prst="rect">
            <a:avLst/>
          </a:prstGeom>
          <a:noFill/>
          <a:ln w="9525">
            <a:noFill/>
            <a:miter lim="800000"/>
            <a:headEnd/>
            <a:tailEnd/>
          </a:ln>
        </p:spPr>
        <p:txBody>
          <a:bodyPr wrap="none" lIns="0" tIns="0" rIns="0" bIns="0"/>
          <a:lstStyle/>
          <a:p>
            <a:pPr algn="r" eaLnBrk="0" hangingPunct="0"/>
            <a:fld id="{51F16B2A-8935-4EE0-9DF0-E303C314D87B}" type="slidenum">
              <a:rPr lang="en-US" sz="800">
                <a:solidFill>
                  <a:srgbClr val="4F5053"/>
                </a:solidFill>
              </a:rPr>
              <a:pPr algn="r" eaLnBrk="0" hangingPunct="0"/>
              <a:t>14</a:t>
            </a:fld>
            <a:endParaRPr lang="en-US" sz="800" dirty="0">
              <a:solidFill>
                <a:srgbClr val="4F5053"/>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734" y="1395413"/>
            <a:ext cx="7990066" cy="477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81000" y="429399"/>
            <a:ext cx="8458200" cy="553998"/>
          </a:xfrm>
          <a:prstGeom prst="rect">
            <a:avLst/>
          </a:prstGeom>
          <a:noFill/>
        </p:spPr>
        <p:txBody>
          <a:bodyPr wrap="square" rtlCol="0">
            <a:spAutoFit/>
          </a:bodyPr>
          <a:lstStyle/>
          <a:p>
            <a:pPr algn="ctr"/>
            <a:r>
              <a:rPr lang="en-US" sz="3000" b="1" dirty="0" smtClean="0"/>
              <a:t>School Award Letter Strategies</a:t>
            </a:r>
            <a:endParaRPr lang="en-US" sz="3000" b="1" dirty="0"/>
          </a:p>
        </p:txBody>
      </p:sp>
    </p:spTree>
    <p:extLst>
      <p:ext uri="{BB962C8B-B14F-4D97-AF65-F5344CB8AC3E}">
        <p14:creationId xmlns:p14="http://schemas.microsoft.com/office/powerpoint/2010/main" val="168645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AE2782-A76B-4E69-B87C-08D60A736D86}" type="slidenum">
              <a:rPr lang="en-US" smtClean="0"/>
              <a:pPr/>
              <a:t>15</a:t>
            </a:fld>
            <a:endParaRPr 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613" y="1219200"/>
            <a:ext cx="6962775" cy="534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81000" y="429399"/>
            <a:ext cx="8458200" cy="553998"/>
          </a:xfrm>
          <a:prstGeom prst="rect">
            <a:avLst/>
          </a:prstGeom>
          <a:noFill/>
        </p:spPr>
        <p:txBody>
          <a:bodyPr wrap="square" rtlCol="0">
            <a:spAutoFit/>
          </a:bodyPr>
          <a:lstStyle/>
          <a:p>
            <a:pPr algn="ctr"/>
            <a:r>
              <a:rPr lang="en-US" sz="3000" b="1" dirty="0" smtClean="0"/>
              <a:t>School Award Letter Strategies, continued</a:t>
            </a:r>
            <a:endParaRPr lang="en-US" sz="3000" b="1" dirty="0"/>
          </a:p>
        </p:txBody>
      </p:sp>
    </p:spTree>
    <p:extLst>
      <p:ext uri="{BB962C8B-B14F-4D97-AF65-F5344CB8AC3E}">
        <p14:creationId xmlns:p14="http://schemas.microsoft.com/office/powerpoint/2010/main" val="2908654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29399"/>
            <a:ext cx="8458200" cy="553998"/>
          </a:xfrm>
          <a:prstGeom prst="rect">
            <a:avLst/>
          </a:prstGeom>
          <a:noFill/>
        </p:spPr>
        <p:txBody>
          <a:bodyPr wrap="square" rtlCol="0">
            <a:spAutoFit/>
          </a:bodyPr>
          <a:lstStyle/>
          <a:p>
            <a:pPr algn="ctr"/>
            <a:r>
              <a:rPr lang="en-US" sz="3000" b="1" dirty="0" smtClean="0"/>
              <a:t>School Award Letter Strategies, continued</a:t>
            </a:r>
            <a:endParaRPr lang="en-US" sz="3000" b="1" dirty="0"/>
          </a:p>
        </p:txBody>
      </p:sp>
      <p:graphicFrame>
        <p:nvGraphicFramePr>
          <p:cNvPr id="5" name="Table 4"/>
          <p:cNvGraphicFramePr>
            <a:graphicFrameLocks noGrp="1"/>
          </p:cNvGraphicFramePr>
          <p:nvPr>
            <p:extLst>
              <p:ext uri="{D42A27DB-BD31-4B8C-83A1-F6EECF244321}">
                <p14:modId xmlns:p14="http://schemas.microsoft.com/office/powerpoint/2010/main" val="115409402"/>
              </p:ext>
            </p:extLst>
          </p:nvPr>
        </p:nvGraphicFramePr>
        <p:xfrm>
          <a:off x="609600" y="1219200"/>
          <a:ext cx="7772400" cy="5514881"/>
        </p:xfrm>
        <a:graphic>
          <a:graphicData uri="http://schemas.openxmlformats.org/drawingml/2006/table">
            <a:tbl>
              <a:tblPr firstRow="1" firstCol="1" bandRow="1">
                <a:tableStyleId>{5C22544A-7EE6-4342-B048-85BDC9FD1C3A}</a:tableStyleId>
              </a:tblPr>
              <a:tblGrid>
                <a:gridCol w="1397000"/>
                <a:gridCol w="5029200"/>
                <a:gridCol w="1346200"/>
              </a:tblGrid>
              <a:tr h="2424745">
                <a:tc>
                  <a:txBody>
                    <a:bodyPr/>
                    <a:lstStyle/>
                    <a:p>
                      <a:pPr marL="0" marR="0" algn="ctr">
                        <a:lnSpc>
                          <a:spcPct val="115000"/>
                        </a:lnSpc>
                        <a:spcBef>
                          <a:spcPts val="0"/>
                        </a:spcBef>
                        <a:spcAft>
                          <a:spcPts val="0"/>
                        </a:spcAft>
                      </a:pPr>
                      <a:r>
                        <a:rPr lang="en-US" sz="1200" dirty="0">
                          <a:solidFill>
                            <a:schemeClr val="tx1"/>
                          </a:solidFill>
                          <a:effectLst/>
                        </a:rPr>
                        <a:t>Enroll in </a:t>
                      </a:r>
                      <a:endParaRPr lang="en-US" sz="1100" dirty="0">
                        <a:solidFill>
                          <a:schemeClr val="tx1"/>
                        </a:solidFill>
                        <a:effectLst/>
                      </a:endParaRPr>
                    </a:p>
                    <a:p>
                      <a:pPr marL="0" marR="0" algn="ctr">
                        <a:lnSpc>
                          <a:spcPct val="115000"/>
                        </a:lnSpc>
                        <a:spcBef>
                          <a:spcPts val="0"/>
                        </a:spcBef>
                        <a:spcAft>
                          <a:spcPts val="0"/>
                        </a:spcAft>
                      </a:pPr>
                      <a:r>
                        <a:rPr lang="en-US" sz="1200" dirty="0">
                          <a:solidFill>
                            <a:schemeClr val="tx1"/>
                          </a:solidFill>
                          <a:effectLst/>
                        </a:rPr>
                        <a:t>Payment Plan</a:t>
                      </a:r>
                      <a:endParaRPr lang="en-US" sz="1100" dirty="0">
                        <a:solidFill>
                          <a:schemeClr val="tx1"/>
                        </a:solidFill>
                        <a:effectLst/>
                        <a:latin typeface="Calibri"/>
                        <a:ea typeface="Calibri"/>
                        <a:cs typeface="Times New Roman"/>
                      </a:endParaRPr>
                    </a:p>
                  </a:txBody>
                  <a:tcPr marL="67084" marR="67084" marT="0" marB="0" anchor="ctr"/>
                </a:tc>
                <a:tc>
                  <a:txBody>
                    <a:bodyPr/>
                    <a:lstStyle/>
                    <a:p>
                      <a:pPr marL="0" marR="0">
                        <a:lnSpc>
                          <a:spcPct val="115000"/>
                        </a:lnSpc>
                        <a:spcBef>
                          <a:spcPts val="0"/>
                        </a:spcBef>
                        <a:spcAft>
                          <a:spcPts val="0"/>
                        </a:spcAft>
                      </a:pPr>
                      <a:r>
                        <a:rPr lang="en-US" sz="1200">
                          <a:solidFill>
                            <a:schemeClr val="tx1"/>
                          </a:solidFill>
                          <a:effectLst/>
                        </a:rPr>
                        <a:t>Details on all plans and payment options can be found at </a:t>
                      </a:r>
                      <a:r>
                        <a:rPr lang="en-US" sz="1200" u="sng">
                          <a:solidFill>
                            <a:schemeClr val="tx1"/>
                          </a:solidFill>
                          <a:effectLst/>
                          <a:hlinkClick r:id="rId3"/>
                        </a:rPr>
                        <a:t>www.geneva.edu/studentaccounts</a:t>
                      </a:r>
                      <a:r>
                        <a:rPr lang="en-US" sz="1200">
                          <a:solidFill>
                            <a:schemeClr val="tx1"/>
                          </a:solidFill>
                          <a:effectLst/>
                        </a:rPr>
                        <a:t> or by calling the Business Office (724.847.6875). </a:t>
                      </a:r>
                      <a:endParaRPr lang="en-US" sz="1100">
                        <a:solidFill>
                          <a:schemeClr val="tx1"/>
                        </a:solidFill>
                        <a:effectLst/>
                      </a:endParaRPr>
                    </a:p>
                    <a:p>
                      <a:pPr marL="0" marR="0">
                        <a:lnSpc>
                          <a:spcPct val="115000"/>
                        </a:lnSpc>
                        <a:spcBef>
                          <a:spcPts val="0"/>
                        </a:spcBef>
                        <a:spcAft>
                          <a:spcPts val="0"/>
                        </a:spcAft>
                      </a:pPr>
                      <a:r>
                        <a:rPr lang="en-US" sz="1200">
                          <a:solidFill>
                            <a:schemeClr val="tx1"/>
                          </a:solidFill>
                          <a:effectLst/>
                        </a:rPr>
                        <a:t> </a:t>
                      </a:r>
                      <a:endParaRPr lang="en-US" sz="1100">
                        <a:solidFill>
                          <a:schemeClr val="tx1"/>
                        </a:solidFill>
                        <a:effectLst/>
                      </a:endParaRPr>
                    </a:p>
                    <a:p>
                      <a:pPr marL="0" marR="0">
                        <a:lnSpc>
                          <a:spcPct val="115000"/>
                        </a:lnSpc>
                        <a:spcBef>
                          <a:spcPts val="0"/>
                        </a:spcBef>
                        <a:spcAft>
                          <a:spcPts val="0"/>
                        </a:spcAft>
                      </a:pPr>
                      <a:r>
                        <a:rPr lang="en-US" sz="1200">
                          <a:solidFill>
                            <a:schemeClr val="tx1"/>
                          </a:solidFill>
                          <a:effectLst/>
                        </a:rPr>
                        <a:t>Enrollment in the interest free monthly payment plan begins in March (for 12 month plan) and ends in August (for 6 month plan), so please sign up early! You must sign up for an amount that will cover both the fall and spring semester balances.  If you are unsure of the annual balance due, feel free to estimate – you can always change the plan amount at a later date.</a:t>
                      </a:r>
                      <a:endParaRPr lang="en-US" sz="1100">
                        <a:solidFill>
                          <a:schemeClr val="tx1"/>
                        </a:solidFill>
                        <a:effectLst/>
                        <a:latin typeface="Calibri"/>
                        <a:ea typeface="Calibri"/>
                        <a:cs typeface="Times New Roman"/>
                      </a:endParaRPr>
                    </a:p>
                  </a:txBody>
                  <a:tcPr marL="67084" marR="67084" marT="0" marB="0" anchor="ctr"/>
                </a:tc>
                <a:tc>
                  <a:txBody>
                    <a:bodyPr/>
                    <a:lstStyle/>
                    <a:p>
                      <a:pPr marL="0" marR="0" algn="ctr">
                        <a:lnSpc>
                          <a:spcPct val="115000"/>
                        </a:lnSpc>
                        <a:spcBef>
                          <a:spcPts val="0"/>
                        </a:spcBef>
                        <a:spcAft>
                          <a:spcPts val="0"/>
                        </a:spcAft>
                      </a:pPr>
                      <a:r>
                        <a:rPr lang="en-US" sz="1200" dirty="0">
                          <a:solidFill>
                            <a:schemeClr val="tx1"/>
                          </a:solidFill>
                          <a:effectLst/>
                        </a:rPr>
                        <a:t>Enroll as soon as possible</a:t>
                      </a:r>
                      <a:endParaRPr lang="en-US" sz="1100" dirty="0">
                        <a:solidFill>
                          <a:schemeClr val="tx1"/>
                        </a:solidFill>
                        <a:effectLst/>
                        <a:latin typeface="Calibri"/>
                        <a:ea typeface="Calibri"/>
                        <a:cs typeface="Times New Roman"/>
                      </a:endParaRPr>
                    </a:p>
                  </a:txBody>
                  <a:tcPr marL="67084" marR="67084" marT="0" marB="0" anchor="ctr"/>
                </a:tc>
              </a:tr>
              <a:tr h="3090136">
                <a:tc>
                  <a:txBody>
                    <a:bodyPr/>
                    <a:lstStyle/>
                    <a:p>
                      <a:pPr marL="0" marR="0" algn="ctr">
                        <a:lnSpc>
                          <a:spcPct val="115000"/>
                        </a:lnSpc>
                        <a:spcBef>
                          <a:spcPts val="0"/>
                        </a:spcBef>
                        <a:spcAft>
                          <a:spcPts val="0"/>
                        </a:spcAft>
                      </a:pPr>
                      <a:r>
                        <a:rPr lang="en-US" sz="1200">
                          <a:solidFill>
                            <a:schemeClr val="tx1"/>
                          </a:solidFill>
                          <a:effectLst/>
                        </a:rPr>
                        <a:t>Apply for Additional Loans</a:t>
                      </a:r>
                      <a:endParaRPr lang="en-US" sz="1100">
                        <a:solidFill>
                          <a:schemeClr val="tx1"/>
                        </a:solidFill>
                        <a:effectLst/>
                        <a:latin typeface="Calibri"/>
                        <a:ea typeface="Calibri"/>
                        <a:cs typeface="Times New Roman"/>
                      </a:endParaRPr>
                    </a:p>
                  </a:txBody>
                  <a:tcPr marL="67084" marR="67084" marT="0" marB="0" anchor="ctr"/>
                </a:tc>
                <a:tc>
                  <a:txBody>
                    <a:bodyPr/>
                    <a:lstStyle/>
                    <a:p>
                      <a:pPr marL="0" marR="0">
                        <a:lnSpc>
                          <a:spcPct val="115000"/>
                        </a:lnSpc>
                        <a:spcBef>
                          <a:spcPts val="0"/>
                        </a:spcBef>
                        <a:spcAft>
                          <a:spcPts val="0"/>
                        </a:spcAft>
                      </a:pPr>
                      <a:r>
                        <a:rPr lang="en-US" sz="1200">
                          <a:solidFill>
                            <a:schemeClr val="tx1"/>
                          </a:solidFill>
                          <a:effectLst/>
                        </a:rPr>
                        <a:t>If you are interested in borrowing additional loans, there are two options for those who qualify:</a:t>
                      </a:r>
                      <a:endParaRPr lang="en-US" sz="1100">
                        <a:solidFill>
                          <a:schemeClr val="tx1"/>
                        </a:solidFill>
                        <a:effectLst/>
                      </a:endParaRPr>
                    </a:p>
                    <a:p>
                      <a:pPr marL="0" marR="0">
                        <a:lnSpc>
                          <a:spcPct val="115000"/>
                        </a:lnSpc>
                        <a:spcBef>
                          <a:spcPts val="0"/>
                        </a:spcBef>
                        <a:spcAft>
                          <a:spcPts val="0"/>
                        </a:spcAft>
                      </a:pPr>
                      <a:r>
                        <a:rPr lang="en-US" sz="1200">
                          <a:solidFill>
                            <a:schemeClr val="tx1"/>
                          </a:solidFill>
                          <a:effectLst/>
                        </a:rPr>
                        <a:t> </a:t>
                      </a:r>
                      <a:endParaRPr lang="en-US" sz="1100">
                        <a:solidFill>
                          <a:schemeClr val="tx1"/>
                        </a:solidFill>
                        <a:effectLst/>
                      </a:endParaRPr>
                    </a:p>
                    <a:p>
                      <a:pPr marL="342900" marR="0" lvl="0" indent="-342900">
                        <a:lnSpc>
                          <a:spcPct val="115000"/>
                        </a:lnSpc>
                        <a:spcBef>
                          <a:spcPts val="0"/>
                        </a:spcBef>
                        <a:spcAft>
                          <a:spcPts val="0"/>
                        </a:spcAft>
                        <a:buFont typeface="Symbol"/>
                        <a:buChar char=""/>
                      </a:pPr>
                      <a:r>
                        <a:rPr lang="en-US" sz="1200">
                          <a:solidFill>
                            <a:schemeClr val="tx1"/>
                          </a:solidFill>
                          <a:effectLst/>
                        </a:rPr>
                        <a:t>Direct Parent PLUS Loans (apply online at www.studentloans.gov)</a:t>
                      </a:r>
                      <a:endParaRPr lang="en-US" sz="1100">
                        <a:solidFill>
                          <a:schemeClr val="tx1"/>
                        </a:solidFill>
                        <a:effectLst/>
                      </a:endParaRPr>
                    </a:p>
                    <a:p>
                      <a:pPr marL="342900" marR="0" lvl="0" indent="-342900">
                        <a:lnSpc>
                          <a:spcPct val="115000"/>
                        </a:lnSpc>
                        <a:spcBef>
                          <a:spcPts val="0"/>
                        </a:spcBef>
                        <a:spcAft>
                          <a:spcPts val="0"/>
                        </a:spcAft>
                        <a:buFont typeface="Symbol"/>
                        <a:buChar char=""/>
                      </a:pPr>
                      <a:r>
                        <a:rPr lang="en-US" sz="1200">
                          <a:solidFill>
                            <a:schemeClr val="tx1"/>
                          </a:solidFill>
                          <a:effectLst/>
                        </a:rPr>
                        <a:t>Private Student Loans (get more details at </a:t>
                      </a:r>
                      <a:r>
                        <a:rPr lang="en-US" sz="1200" u="sng">
                          <a:solidFill>
                            <a:schemeClr val="tx1"/>
                          </a:solidFill>
                          <a:effectLst/>
                          <a:hlinkClick r:id="rId4"/>
                        </a:rPr>
                        <a:t>www.geneva.edu/privateloans</a:t>
                      </a:r>
                      <a:r>
                        <a:rPr lang="en-US" sz="1200">
                          <a:solidFill>
                            <a:schemeClr val="tx1"/>
                          </a:solidFill>
                          <a:effectLst/>
                        </a:rPr>
                        <a:t>)</a:t>
                      </a:r>
                      <a:endParaRPr lang="en-US" sz="1100">
                        <a:solidFill>
                          <a:schemeClr val="tx1"/>
                        </a:solidFill>
                        <a:effectLst/>
                      </a:endParaRPr>
                    </a:p>
                    <a:p>
                      <a:pPr marL="228600" marR="0">
                        <a:lnSpc>
                          <a:spcPct val="115000"/>
                        </a:lnSpc>
                        <a:spcBef>
                          <a:spcPts val="0"/>
                        </a:spcBef>
                        <a:spcAft>
                          <a:spcPts val="0"/>
                        </a:spcAft>
                      </a:pPr>
                      <a:r>
                        <a:rPr lang="en-US" sz="1200">
                          <a:solidFill>
                            <a:schemeClr val="tx1"/>
                          </a:solidFill>
                          <a:effectLst/>
                        </a:rPr>
                        <a:t> </a:t>
                      </a:r>
                      <a:endParaRPr lang="en-US" sz="1100">
                        <a:solidFill>
                          <a:schemeClr val="tx1"/>
                        </a:solidFill>
                        <a:effectLst/>
                      </a:endParaRPr>
                    </a:p>
                    <a:p>
                      <a:pPr marL="0" marR="0">
                        <a:lnSpc>
                          <a:spcPct val="115000"/>
                        </a:lnSpc>
                        <a:spcBef>
                          <a:spcPts val="0"/>
                        </a:spcBef>
                        <a:spcAft>
                          <a:spcPts val="0"/>
                        </a:spcAft>
                      </a:pPr>
                      <a:r>
                        <a:rPr lang="en-US" sz="1200">
                          <a:solidFill>
                            <a:schemeClr val="tx1"/>
                          </a:solidFill>
                          <a:effectLst/>
                        </a:rPr>
                        <a:t>Our website also has a comparison chart of these two options, suggestions on how to get the best interest rate, and additional details: www.geneva.edu/fa. Please be sure to apply early and for the amount needed for the entire year. If loan changes need to be made after approval, please notify the financial aid office in writing.</a:t>
                      </a:r>
                      <a:endParaRPr lang="en-US" sz="1100">
                        <a:solidFill>
                          <a:schemeClr val="tx1"/>
                        </a:solidFill>
                        <a:effectLst/>
                        <a:latin typeface="Calibri"/>
                        <a:ea typeface="Calibri"/>
                        <a:cs typeface="Times New Roman"/>
                      </a:endParaRPr>
                    </a:p>
                  </a:txBody>
                  <a:tcPr marL="67084" marR="67084" marT="0" marB="0" anchor="ctr"/>
                </a:tc>
                <a:tc>
                  <a:txBody>
                    <a:bodyPr/>
                    <a:lstStyle/>
                    <a:p>
                      <a:pPr marL="0" marR="0" algn="ctr">
                        <a:lnSpc>
                          <a:spcPct val="115000"/>
                        </a:lnSpc>
                        <a:spcBef>
                          <a:spcPts val="0"/>
                        </a:spcBef>
                        <a:spcAft>
                          <a:spcPts val="0"/>
                        </a:spcAft>
                      </a:pPr>
                      <a:r>
                        <a:rPr lang="en-US" sz="1200" dirty="0">
                          <a:solidFill>
                            <a:schemeClr val="tx1"/>
                          </a:solidFill>
                          <a:effectLst/>
                        </a:rPr>
                        <a:t>Apply as early as possible</a:t>
                      </a:r>
                      <a:endParaRPr lang="en-US" sz="1100" dirty="0">
                        <a:solidFill>
                          <a:schemeClr val="tx1"/>
                        </a:solidFill>
                        <a:effectLst/>
                        <a:latin typeface="Calibri"/>
                        <a:ea typeface="Calibri"/>
                        <a:cs typeface="Times New Roman"/>
                      </a:endParaRPr>
                    </a:p>
                  </a:txBody>
                  <a:tcPr marL="67084" marR="67084" marT="0" marB="0" anchor="ctr"/>
                </a:tc>
              </a:tr>
            </a:tbl>
          </a:graphicData>
        </a:graphic>
      </p:graphicFrame>
    </p:spTree>
    <p:extLst>
      <p:ext uri="{BB962C8B-B14F-4D97-AF65-F5344CB8AC3E}">
        <p14:creationId xmlns:p14="http://schemas.microsoft.com/office/powerpoint/2010/main" val="41176514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buFont typeface="Wingdings" panose="05000000000000000000" pitchFamily="2" charset="2"/>
              <a:buChar char="§"/>
            </a:pPr>
            <a:r>
              <a:rPr lang="en-US" dirty="0" smtClean="0">
                <a:solidFill>
                  <a:schemeClr val="tx1"/>
                </a:solidFill>
              </a:rPr>
              <a:t>Is everyone aware of interest rates and…</a:t>
            </a:r>
          </a:p>
          <a:p>
            <a:pPr lvl="1">
              <a:buFont typeface="Wingdings" panose="05000000000000000000" pitchFamily="2" charset="2"/>
              <a:buChar char="§"/>
            </a:pPr>
            <a:r>
              <a:rPr lang="en-US" dirty="0" smtClean="0">
                <a:solidFill>
                  <a:schemeClr val="tx1"/>
                </a:solidFill>
              </a:rPr>
              <a:t>How they are determined?</a:t>
            </a:r>
          </a:p>
          <a:p>
            <a:pPr lvl="1">
              <a:buFont typeface="Wingdings" panose="05000000000000000000" pitchFamily="2" charset="2"/>
              <a:buChar char="§"/>
            </a:pPr>
            <a:r>
              <a:rPr lang="en-US" dirty="0" smtClean="0">
                <a:solidFill>
                  <a:schemeClr val="tx1"/>
                </a:solidFill>
              </a:rPr>
              <a:t>When they change?</a:t>
            </a:r>
          </a:p>
          <a:p>
            <a:pPr lvl="1">
              <a:buFont typeface="Wingdings" panose="05000000000000000000" pitchFamily="2" charset="2"/>
              <a:buChar char="§"/>
            </a:pPr>
            <a:r>
              <a:rPr lang="en-US" dirty="0" smtClean="0">
                <a:solidFill>
                  <a:schemeClr val="tx1"/>
                </a:solidFill>
              </a:rPr>
              <a:t>Future predictions?</a:t>
            </a:r>
          </a:p>
          <a:p>
            <a:pPr lvl="1">
              <a:buFont typeface="Wingdings" panose="05000000000000000000" pitchFamily="2" charset="2"/>
              <a:buChar char="§"/>
            </a:pPr>
            <a:endParaRPr lang="en-US" dirty="0">
              <a:solidFill>
                <a:schemeClr val="tx1"/>
              </a:solidFill>
            </a:endParaRPr>
          </a:p>
          <a:p>
            <a:pPr lvl="1">
              <a:buFont typeface="Wingdings" panose="05000000000000000000" pitchFamily="2" charset="2"/>
              <a:buChar char="§"/>
            </a:pPr>
            <a:r>
              <a:rPr lang="en-US" dirty="0" smtClean="0">
                <a:solidFill>
                  <a:schemeClr val="tx1"/>
                </a:solidFill>
              </a:rPr>
              <a:t>Business Office</a:t>
            </a:r>
          </a:p>
          <a:p>
            <a:pPr lvl="1">
              <a:buFont typeface="Wingdings" panose="05000000000000000000" pitchFamily="2" charset="2"/>
              <a:buChar char="§"/>
            </a:pPr>
            <a:r>
              <a:rPr lang="en-US" dirty="0" smtClean="0">
                <a:solidFill>
                  <a:schemeClr val="tx1"/>
                </a:solidFill>
              </a:rPr>
              <a:t>Admissions Counselors</a:t>
            </a:r>
          </a:p>
          <a:p>
            <a:pPr lvl="1">
              <a:buFont typeface="Wingdings" panose="05000000000000000000" pitchFamily="2" charset="2"/>
              <a:buChar char="§"/>
            </a:pPr>
            <a:r>
              <a:rPr lang="en-US" dirty="0" smtClean="0">
                <a:solidFill>
                  <a:schemeClr val="tx1"/>
                </a:solidFill>
              </a:rPr>
              <a:t>Support Staff</a:t>
            </a:r>
            <a:endParaRPr lang="en-US" dirty="0">
              <a:solidFill>
                <a:schemeClr val="tx1"/>
              </a:solidFill>
            </a:endParaRPr>
          </a:p>
        </p:txBody>
      </p:sp>
      <p:sp>
        <p:nvSpPr>
          <p:cNvPr id="8" name="TextBox 7"/>
          <p:cNvSpPr txBox="1"/>
          <p:nvPr/>
        </p:nvSpPr>
        <p:spPr>
          <a:xfrm>
            <a:off x="381000" y="304800"/>
            <a:ext cx="8458200" cy="707886"/>
          </a:xfrm>
          <a:prstGeom prst="rect">
            <a:avLst/>
          </a:prstGeom>
          <a:noFill/>
        </p:spPr>
        <p:txBody>
          <a:bodyPr wrap="square" rtlCol="0">
            <a:spAutoFit/>
          </a:bodyPr>
          <a:lstStyle/>
          <a:p>
            <a:r>
              <a:rPr lang="en-US" sz="4000" b="1" dirty="0" smtClean="0"/>
              <a:t>Staff Training</a:t>
            </a:r>
            <a:endParaRPr lang="en-US" sz="4000" b="1" dirty="0"/>
          </a:p>
        </p:txBody>
      </p:sp>
    </p:spTree>
    <p:extLst>
      <p:ext uri="{BB962C8B-B14F-4D97-AF65-F5344CB8AC3E}">
        <p14:creationId xmlns:p14="http://schemas.microsoft.com/office/powerpoint/2010/main" val="2973671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69653751"/>
              </p:ext>
            </p:extLst>
          </p:nvPr>
        </p:nvGraphicFramePr>
        <p:xfrm>
          <a:off x="457200" y="609600"/>
          <a:ext cx="8305798" cy="5618500"/>
        </p:xfrm>
        <a:graphic>
          <a:graphicData uri="http://schemas.openxmlformats.org/drawingml/2006/table">
            <a:tbl>
              <a:tblPr>
                <a:tableStyleId>{16D9F66E-5EB9-4882-86FB-DCBF35E3C3E4}</a:tableStyleId>
              </a:tblPr>
              <a:tblGrid>
                <a:gridCol w="2218824"/>
                <a:gridCol w="1841624"/>
                <a:gridCol w="1841624"/>
                <a:gridCol w="2403726"/>
              </a:tblGrid>
              <a:tr h="292466">
                <a:tc gridSpan="4">
                  <a:txBody>
                    <a:bodyPr/>
                    <a:lstStyle/>
                    <a:p>
                      <a:pPr algn="ctr" fontAlgn="b"/>
                      <a:r>
                        <a:rPr lang="en-US" sz="2000" u="sng" strike="noStrike" dirty="0">
                          <a:effectLst/>
                        </a:rPr>
                        <a:t>Federal Student Loan Interest Rates</a:t>
                      </a:r>
                      <a:endParaRPr lang="en-US" sz="2000" b="0" i="0" u="sng" strike="noStrike" dirty="0">
                        <a:solidFill>
                          <a:schemeClr val="tx1"/>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51329">
                <a:tc gridSpan="4">
                  <a:txBody>
                    <a:bodyPr/>
                    <a:lstStyle/>
                    <a:p>
                      <a:pPr algn="ctr" fontAlgn="b"/>
                      <a:r>
                        <a:rPr lang="en-US" sz="2000" b="1" u="none" strike="noStrike" dirty="0">
                          <a:effectLst/>
                        </a:rPr>
                        <a:t>Undergraduate</a:t>
                      </a:r>
                      <a:endParaRPr lang="en-US" sz="2000" b="1"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98816">
                <a:tc gridSpan="4">
                  <a:txBody>
                    <a:bodyPr/>
                    <a:lstStyle/>
                    <a:p>
                      <a:pPr algn="ctr" fontAlgn="b"/>
                      <a:r>
                        <a:rPr lang="en-US" sz="2000" u="none" strike="noStrike">
                          <a:effectLst/>
                        </a:rPr>
                        <a:t>For loans first disbursed between July 1 and June 30 of…</a:t>
                      </a:r>
                      <a:endParaRPr lang="en-US" sz="20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98816">
                <a:tc>
                  <a:txBody>
                    <a:bodyPr/>
                    <a:lstStyle/>
                    <a:p>
                      <a:pPr algn="ctr" fontAlgn="b"/>
                      <a:r>
                        <a:rPr lang="en-US" sz="2000" u="none" strike="noStrike">
                          <a:effectLst/>
                        </a:rPr>
                        <a:t>Year</a:t>
                      </a:r>
                      <a:endParaRPr lang="en-US" sz="2000" b="1"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Subsidized</a:t>
                      </a:r>
                      <a:endParaRPr lang="en-US" sz="2000" b="1"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Unsubsidized</a:t>
                      </a:r>
                      <a:endParaRPr lang="en-US" sz="2000" b="1"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PLUS</a:t>
                      </a:r>
                      <a:endParaRPr lang="en-US" sz="2000" b="1"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6526">
                <a:tc>
                  <a:txBody>
                    <a:bodyPr/>
                    <a:lstStyle/>
                    <a:p>
                      <a:pPr algn="ctr" fontAlgn="b"/>
                      <a:r>
                        <a:rPr lang="en-US" sz="2000" u="none" strike="noStrike">
                          <a:effectLst/>
                        </a:rPr>
                        <a:t>06-07 and 07-08</a:t>
                      </a:r>
                      <a:endParaRPr lang="en-US" sz="20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6.80%</a:t>
                      </a:r>
                      <a:endParaRPr lang="en-US" sz="20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fontAlgn="ctr"/>
                      <a:r>
                        <a:rPr lang="en-US" sz="2000" u="none" strike="noStrike">
                          <a:effectLst/>
                        </a:rPr>
                        <a:t>6.80%</a:t>
                      </a:r>
                      <a:endParaRPr lang="en-US" sz="2000" b="0" i="0" u="none" strike="noStrike">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fontAlgn="ctr"/>
                      <a:r>
                        <a:rPr lang="en-US" sz="2000" u="none" strike="noStrike" dirty="0">
                          <a:effectLst/>
                        </a:rPr>
                        <a:t>7.9% Direct</a:t>
                      </a:r>
                      <a:br>
                        <a:rPr lang="en-US" sz="2000" u="none" strike="noStrike" dirty="0">
                          <a:effectLst/>
                        </a:rPr>
                      </a:br>
                      <a:r>
                        <a:rPr lang="en-US" sz="2000" u="none" strike="noStrike" dirty="0">
                          <a:effectLst/>
                        </a:rPr>
                        <a:t>8.5% FFEL</a:t>
                      </a:r>
                      <a:endParaRPr lang="en-US" sz="20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329">
                <a:tc>
                  <a:txBody>
                    <a:bodyPr/>
                    <a:lstStyle/>
                    <a:p>
                      <a:pPr algn="ctr" fontAlgn="b"/>
                      <a:r>
                        <a:rPr lang="en-US" sz="2000" u="none" strike="noStrike">
                          <a:effectLst/>
                        </a:rPr>
                        <a:t>08-09</a:t>
                      </a:r>
                      <a:endParaRPr lang="en-US" sz="20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6.00%</a:t>
                      </a:r>
                      <a:endParaRPr lang="en-US" sz="20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251329">
                <a:tc>
                  <a:txBody>
                    <a:bodyPr/>
                    <a:lstStyle/>
                    <a:p>
                      <a:pPr algn="ctr" fontAlgn="b"/>
                      <a:r>
                        <a:rPr lang="en-US" sz="2000" u="none" strike="noStrike">
                          <a:effectLst/>
                        </a:rPr>
                        <a:t>09-10</a:t>
                      </a:r>
                      <a:endParaRPr lang="en-US" sz="20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5.60%</a:t>
                      </a:r>
                      <a:endParaRPr lang="en-US" sz="20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251329">
                <a:tc>
                  <a:txBody>
                    <a:bodyPr/>
                    <a:lstStyle/>
                    <a:p>
                      <a:pPr algn="ctr" fontAlgn="b"/>
                      <a:r>
                        <a:rPr lang="en-US" sz="2000" u="none" strike="noStrike">
                          <a:effectLst/>
                        </a:rPr>
                        <a:t>10-11</a:t>
                      </a:r>
                      <a:endParaRPr lang="en-US" sz="20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4.50%</a:t>
                      </a:r>
                      <a:endParaRPr lang="en-US" sz="20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496526">
                <a:tc>
                  <a:txBody>
                    <a:bodyPr/>
                    <a:lstStyle/>
                    <a:p>
                      <a:pPr algn="ctr" fontAlgn="b"/>
                      <a:r>
                        <a:rPr lang="en-US" sz="2000" u="none" strike="noStrike">
                          <a:effectLst/>
                        </a:rPr>
                        <a:t>11-12 and 12-13</a:t>
                      </a:r>
                      <a:endParaRPr lang="en-US" sz="20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3.40%</a:t>
                      </a:r>
                      <a:endParaRPr lang="en-US" sz="20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251329">
                <a:tc>
                  <a:txBody>
                    <a:bodyPr/>
                    <a:lstStyle/>
                    <a:p>
                      <a:pPr algn="ctr" fontAlgn="b"/>
                      <a:r>
                        <a:rPr lang="en-US" sz="2000" u="none" strike="noStrike">
                          <a:effectLst/>
                        </a:rPr>
                        <a:t>13-14</a:t>
                      </a:r>
                      <a:endParaRPr lang="en-US" sz="20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3.86%</a:t>
                      </a:r>
                      <a:endParaRPr lang="en-US" sz="20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a:effectLst/>
                        </a:rPr>
                        <a:t>3.86%</a:t>
                      </a:r>
                      <a:endParaRPr lang="en-US" sz="2000" b="0" i="0" u="none" strike="noStrike">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6.41%</a:t>
                      </a:r>
                      <a:endParaRPr lang="en-US" sz="20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329">
                <a:tc gridSpan="4">
                  <a:txBody>
                    <a:bodyPr/>
                    <a:lstStyle/>
                    <a:p>
                      <a:pPr marL="0" algn="ctr" rtl="0" eaLnBrk="1" fontAlgn="b" latinLnBrk="0" hangingPunct="1"/>
                      <a:r>
                        <a:rPr kumimoji="0" lang="en-US" sz="2000" b="1" u="none" strike="noStrike" kern="1200" dirty="0">
                          <a:effectLst/>
                        </a:rPr>
                        <a:t>Graduate</a:t>
                      </a:r>
                      <a:endParaRPr kumimoji="0" lang="en-US" sz="2000" b="1" u="none" strike="noStrike" kern="1200" dirty="0">
                        <a:solidFill>
                          <a:schemeClr val="dk1"/>
                        </a:solidFill>
                        <a:effectLst/>
                        <a:latin typeface="+mn-lt"/>
                        <a:ea typeface="+mn-ea"/>
                        <a:cs typeface="+mn-cs"/>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98816">
                <a:tc>
                  <a:txBody>
                    <a:bodyPr/>
                    <a:lstStyle/>
                    <a:p>
                      <a:pPr algn="ctr" fontAlgn="b"/>
                      <a:r>
                        <a:rPr lang="en-US" sz="2000" u="none" strike="noStrike">
                          <a:effectLst/>
                        </a:rPr>
                        <a:t>Year</a:t>
                      </a:r>
                      <a:endParaRPr lang="en-US" sz="2000" b="1"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Subsidized</a:t>
                      </a:r>
                      <a:endParaRPr lang="en-US" sz="2000" b="1"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Unsubsidized</a:t>
                      </a:r>
                      <a:endParaRPr lang="en-US" sz="2000" b="1"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PLUS</a:t>
                      </a:r>
                      <a:endParaRPr lang="en-US" sz="2000" b="1"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999">
                <a:tc>
                  <a:txBody>
                    <a:bodyPr/>
                    <a:lstStyle/>
                    <a:p>
                      <a:pPr algn="ctr" fontAlgn="b"/>
                      <a:r>
                        <a:rPr lang="en-US" sz="2000" u="none" strike="noStrike">
                          <a:effectLst/>
                        </a:rPr>
                        <a:t>2006-2013</a:t>
                      </a:r>
                      <a:endParaRPr lang="en-US" sz="20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6.80%</a:t>
                      </a:r>
                      <a:endParaRPr lang="en-US" sz="20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6.80%</a:t>
                      </a:r>
                      <a:endParaRPr lang="en-US" sz="20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7.9% Direct</a:t>
                      </a:r>
                      <a:br>
                        <a:rPr lang="en-US" sz="2000" u="none" strike="noStrike" dirty="0">
                          <a:effectLst/>
                        </a:rPr>
                      </a:br>
                      <a:r>
                        <a:rPr lang="en-US" sz="2000" u="none" strike="noStrike" dirty="0">
                          <a:effectLst/>
                        </a:rPr>
                        <a:t>8.5% FFEL</a:t>
                      </a:r>
                      <a:endParaRPr lang="en-US" sz="20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329">
                <a:tc>
                  <a:txBody>
                    <a:bodyPr/>
                    <a:lstStyle/>
                    <a:p>
                      <a:pPr algn="ctr" fontAlgn="b"/>
                      <a:r>
                        <a:rPr lang="en-US" sz="2000" u="none" strike="noStrike">
                          <a:effectLst/>
                        </a:rPr>
                        <a:t>13-14</a:t>
                      </a:r>
                      <a:endParaRPr lang="en-US" sz="20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N/A</a:t>
                      </a:r>
                      <a:endParaRPr lang="en-US" sz="20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5.41%</a:t>
                      </a:r>
                      <a:endParaRPr lang="en-US" sz="20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6.41%</a:t>
                      </a:r>
                      <a:endParaRPr lang="en-US" sz="20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329">
                <a:tc gridSpan="4">
                  <a:txBody>
                    <a:bodyPr/>
                    <a:lstStyle/>
                    <a:p>
                      <a:pPr algn="ctr" fontAlgn="b"/>
                      <a:r>
                        <a:rPr lang="en-US" sz="2000" u="none" strike="noStrike" dirty="0">
                          <a:effectLst/>
                        </a:rPr>
                        <a:t>Perkins Loan: 5% fixed rate</a:t>
                      </a:r>
                      <a:endParaRPr lang="en-US" sz="2000" b="1"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97901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AE2782-A76B-4E69-B87C-08D60A736D86}" type="slidenum">
              <a:rPr lang="en-US" smtClean="0"/>
              <a:pPr/>
              <a:t>19</a:t>
            </a:fld>
            <a:endParaRPr lang="en-US" dirty="0"/>
          </a:p>
        </p:txBody>
      </p:sp>
      <p:sp>
        <p:nvSpPr>
          <p:cNvPr id="4" name="Title 1"/>
          <p:cNvSpPr txBox="1">
            <a:spLocks/>
          </p:cNvSpPr>
          <p:nvPr/>
        </p:nvSpPr>
        <p:spPr>
          <a:xfrm>
            <a:off x="457200" y="350838"/>
            <a:ext cx="8229600" cy="715962"/>
          </a:xfrm>
          <a:prstGeom prst="rect">
            <a:avLst/>
          </a:prstGeom>
        </p:spPr>
        <p:txBody>
          <a:bodyPr/>
          <a:lstStyle>
            <a:lvl1pPr algn="l" rtl="0" eaLnBrk="0" fontAlgn="base" hangingPunct="0">
              <a:lnSpc>
                <a:spcPct val="105000"/>
              </a:lnSpc>
              <a:spcBef>
                <a:spcPct val="0"/>
              </a:spcBef>
              <a:spcAft>
                <a:spcPct val="0"/>
              </a:spcAft>
              <a:defRPr lang="en-US" sz="3200" kern="1200" dirty="0">
                <a:solidFill>
                  <a:schemeClr val="tx2"/>
                </a:solidFill>
                <a:latin typeface="+mj-lt"/>
                <a:ea typeface="ＭＳ Ｐゴシック" charset="0"/>
                <a:cs typeface="ＭＳ Ｐゴシック" charset="0"/>
              </a:defRPr>
            </a:lvl1pPr>
            <a:lvl2pPr algn="l" rtl="0" eaLnBrk="0" fontAlgn="base" hangingPunct="0">
              <a:lnSpc>
                <a:spcPct val="105000"/>
              </a:lnSpc>
              <a:spcBef>
                <a:spcPct val="0"/>
              </a:spcBef>
              <a:spcAft>
                <a:spcPct val="0"/>
              </a:spcAft>
              <a:defRPr sz="3200">
                <a:solidFill>
                  <a:schemeClr val="tx2"/>
                </a:solidFill>
                <a:latin typeface="Georgia" charset="0"/>
                <a:ea typeface="ＭＳ Ｐゴシック" charset="0"/>
                <a:cs typeface="ＭＳ Ｐゴシック" charset="0"/>
              </a:defRPr>
            </a:lvl2pPr>
            <a:lvl3pPr algn="l" rtl="0" eaLnBrk="0" fontAlgn="base" hangingPunct="0">
              <a:lnSpc>
                <a:spcPct val="105000"/>
              </a:lnSpc>
              <a:spcBef>
                <a:spcPct val="0"/>
              </a:spcBef>
              <a:spcAft>
                <a:spcPct val="0"/>
              </a:spcAft>
              <a:defRPr sz="3200">
                <a:solidFill>
                  <a:schemeClr val="tx2"/>
                </a:solidFill>
                <a:latin typeface="Georgia" charset="0"/>
                <a:ea typeface="ＭＳ Ｐゴシック" charset="0"/>
                <a:cs typeface="ＭＳ Ｐゴシック" charset="0"/>
              </a:defRPr>
            </a:lvl3pPr>
            <a:lvl4pPr algn="l" rtl="0" eaLnBrk="0" fontAlgn="base" hangingPunct="0">
              <a:lnSpc>
                <a:spcPct val="105000"/>
              </a:lnSpc>
              <a:spcBef>
                <a:spcPct val="0"/>
              </a:spcBef>
              <a:spcAft>
                <a:spcPct val="0"/>
              </a:spcAft>
              <a:defRPr sz="3200">
                <a:solidFill>
                  <a:schemeClr val="tx2"/>
                </a:solidFill>
                <a:latin typeface="Georgia" charset="0"/>
                <a:ea typeface="ＭＳ Ｐゴシック" charset="0"/>
                <a:cs typeface="ＭＳ Ｐゴシック" charset="0"/>
              </a:defRPr>
            </a:lvl4pPr>
            <a:lvl5pPr algn="l" rtl="0" eaLnBrk="0" fontAlgn="base" hangingPunct="0">
              <a:lnSpc>
                <a:spcPct val="105000"/>
              </a:lnSpc>
              <a:spcBef>
                <a:spcPct val="0"/>
              </a:spcBef>
              <a:spcAft>
                <a:spcPct val="0"/>
              </a:spcAft>
              <a:defRPr sz="3200">
                <a:solidFill>
                  <a:schemeClr val="tx2"/>
                </a:solidFill>
                <a:latin typeface="Georgia" charset="0"/>
                <a:ea typeface="ＭＳ Ｐゴシック" charset="0"/>
                <a:cs typeface="ＭＳ Ｐゴシック" charset="0"/>
              </a:defRPr>
            </a:lvl5pPr>
            <a:lvl6pPr marL="457200" algn="l" rtl="0" fontAlgn="base">
              <a:lnSpc>
                <a:spcPct val="105000"/>
              </a:lnSpc>
              <a:spcBef>
                <a:spcPct val="0"/>
              </a:spcBef>
              <a:spcAft>
                <a:spcPct val="0"/>
              </a:spcAft>
              <a:defRPr sz="3200">
                <a:solidFill>
                  <a:schemeClr val="tx2"/>
                </a:solidFill>
                <a:latin typeface="Georgia" charset="0"/>
                <a:ea typeface="ＭＳ Ｐゴシック" charset="0"/>
                <a:cs typeface="ＭＳ Ｐゴシック" charset="0"/>
              </a:defRPr>
            </a:lvl6pPr>
            <a:lvl7pPr marL="914400" algn="l" rtl="0" fontAlgn="base">
              <a:lnSpc>
                <a:spcPct val="105000"/>
              </a:lnSpc>
              <a:spcBef>
                <a:spcPct val="0"/>
              </a:spcBef>
              <a:spcAft>
                <a:spcPct val="0"/>
              </a:spcAft>
              <a:defRPr sz="3200">
                <a:solidFill>
                  <a:schemeClr val="tx2"/>
                </a:solidFill>
                <a:latin typeface="Georgia" charset="0"/>
                <a:ea typeface="ＭＳ Ｐゴシック" charset="0"/>
                <a:cs typeface="ＭＳ Ｐゴシック" charset="0"/>
              </a:defRPr>
            </a:lvl7pPr>
            <a:lvl8pPr marL="1371600" algn="l" rtl="0" fontAlgn="base">
              <a:lnSpc>
                <a:spcPct val="105000"/>
              </a:lnSpc>
              <a:spcBef>
                <a:spcPct val="0"/>
              </a:spcBef>
              <a:spcAft>
                <a:spcPct val="0"/>
              </a:spcAft>
              <a:defRPr sz="3200">
                <a:solidFill>
                  <a:schemeClr val="tx2"/>
                </a:solidFill>
                <a:latin typeface="Georgia" charset="0"/>
                <a:ea typeface="ＭＳ Ｐゴシック" charset="0"/>
                <a:cs typeface="ＭＳ Ｐゴシック" charset="0"/>
              </a:defRPr>
            </a:lvl8pPr>
            <a:lvl9pPr marL="1828800" algn="l" rtl="0" fontAlgn="base">
              <a:lnSpc>
                <a:spcPct val="105000"/>
              </a:lnSpc>
              <a:spcBef>
                <a:spcPct val="0"/>
              </a:spcBef>
              <a:spcAft>
                <a:spcPct val="0"/>
              </a:spcAft>
              <a:defRPr sz="3200">
                <a:solidFill>
                  <a:schemeClr val="tx2"/>
                </a:solidFill>
                <a:latin typeface="Georgia" charset="0"/>
                <a:ea typeface="ＭＳ Ｐゴシック" charset="0"/>
                <a:cs typeface="ＭＳ Ｐゴシック" charset="0"/>
              </a:defRPr>
            </a:lvl9pPr>
          </a:lstStyle>
          <a:p>
            <a:pPr algn="ctr" eaLnBrk="1" hangingPunct="1"/>
            <a:r>
              <a:rPr lang="en-US" sz="4000" b="1" dirty="0" smtClean="0">
                <a:solidFill>
                  <a:schemeClr val="tx1"/>
                </a:solidFill>
                <a:ea typeface="ＭＳ Ｐゴシック" charset="-128"/>
              </a:rPr>
              <a:t>What’s the bottom line?</a:t>
            </a:r>
            <a:endParaRPr lang="en-US" sz="4000" dirty="0" smtClean="0">
              <a:solidFill>
                <a:schemeClr val="tx1"/>
              </a:solidFill>
              <a:ea typeface="ＭＳ Ｐゴシック" charset="-128"/>
            </a:endParaRPr>
          </a:p>
        </p:txBody>
      </p:sp>
      <p:sp>
        <p:nvSpPr>
          <p:cNvPr id="5" name="Content Placeholder 2"/>
          <p:cNvSpPr txBox="1">
            <a:spLocks/>
          </p:cNvSpPr>
          <p:nvPr/>
        </p:nvSpPr>
        <p:spPr>
          <a:xfrm>
            <a:off x="436563" y="1371600"/>
            <a:ext cx="8255000" cy="5257800"/>
          </a:xfrm>
          <a:prstGeom prst="rect">
            <a:avLst/>
          </a:prstGeom>
        </p:spPr>
        <p:txBody>
          <a:bodyPr rtlCol="0">
            <a:normAutofit fontScale="77500" lnSpcReduction="20000"/>
          </a:bodyPr>
          <a:lstStyle>
            <a:lvl1pPr marL="342900" indent="-342900" algn="l" rtl="0" eaLnBrk="0" fontAlgn="base" hangingPunct="0">
              <a:spcBef>
                <a:spcPts val="1200"/>
              </a:spcBef>
              <a:spcAft>
                <a:spcPct val="0"/>
              </a:spcAft>
              <a:buFont typeface="Wingdings" pitchFamily="2" charset="2"/>
              <a:buChar char="§"/>
              <a:defRPr sz="2400" kern="1200">
                <a:solidFill>
                  <a:schemeClr val="tx1"/>
                </a:solidFill>
                <a:latin typeface="Verdana" pitchFamily="34" charset="0"/>
                <a:ea typeface="ＭＳ Ｐゴシック" charset="0"/>
                <a:cs typeface="ＭＳ Ｐゴシック" charset="0"/>
              </a:defRPr>
            </a:lvl1pPr>
            <a:lvl2pPr marL="742950" indent="-285750" algn="l" rtl="0" eaLnBrk="0" fontAlgn="base" hangingPunct="0">
              <a:spcBef>
                <a:spcPts val="1200"/>
              </a:spcBef>
              <a:spcAft>
                <a:spcPct val="0"/>
              </a:spcAft>
              <a:buFont typeface="Verdana" pitchFamily="34" charset="0"/>
              <a:buChar char="–"/>
              <a:defRPr sz="2000" kern="1200">
                <a:solidFill>
                  <a:schemeClr val="tx1"/>
                </a:solidFill>
                <a:latin typeface="Verdana" pitchFamily="34" charset="0"/>
                <a:ea typeface="ＭＳ Ｐゴシック" charset="0"/>
                <a:cs typeface="+mn-cs"/>
              </a:defRPr>
            </a:lvl2pPr>
            <a:lvl3pPr marL="1143000" indent="-228600" algn="l" rtl="0" eaLnBrk="0" fontAlgn="base" hangingPunct="0">
              <a:spcBef>
                <a:spcPts val="1200"/>
              </a:spcBef>
              <a:spcAft>
                <a:spcPct val="0"/>
              </a:spcAft>
              <a:buFont typeface="Arial" pitchFamily="34" charset="0"/>
              <a:buChar char="•"/>
              <a:defRPr kern="1200">
                <a:solidFill>
                  <a:schemeClr val="tx1"/>
                </a:solidFill>
                <a:latin typeface="Verdana" pitchFamily="34" charset="0"/>
                <a:ea typeface="ＭＳ Ｐゴシック" charset="0"/>
                <a:cs typeface="+mn-cs"/>
              </a:defRPr>
            </a:lvl3pPr>
            <a:lvl4pPr marL="1600200" indent="-228600" algn="l" rtl="0" eaLnBrk="0" fontAlgn="base" hangingPunct="0">
              <a:spcBef>
                <a:spcPts val="1200"/>
              </a:spcBef>
              <a:spcAft>
                <a:spcPct val="0"/>
              </a:spcAft>
              <a:buFont typeface="Wingdings" pitchFamily="2" charset="2"/>
              <a:buChar char="§"/>
              <a:defRPr sz="1600" kern="1200">
                <a:solidFill>
                  <a:schemeClr val="tx1"/>
                </a:solidFill>
                <a:latin typeface="Verdana" pitchFamily="34" charset="0"/>
                <a:ea typeface="ＭＳ Ｐゴシック" charset="0"/>
                <a:cs typeface="+mn-cs"/>
              </a:defRPr>
            </a:lvl4pPr>
            <a:lvl5pPr marL="2057400" indent="-228600" algn="l" rtl="0" eaLnBrk="0" fontAlgn="base" hangingPunct="0">
              <a:spcBef>
                <a:spcPts val="1200"/>
              </a:spcBef>
              <a:spcAft>
                <a:spcPct val="0"/>
              </a:spcAft>
              <a:buFont typeface="Wingdings" pitchFamily="2" charset="2"/>
              <a:buChar char="§"/>
              <a:defRPr sz="1600" kern="1200">
                <a:solidFill>
                  <a:schemeClr val="tx1"/>
                </a:solidFill>
                <a:latin typeface="Verdana" pitchFamily="34" charset="0"/>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600"/>
              </a:spcAft>
              <a:buFont typeface="Wingdings" pitchFamily="2" charset="2"/>
              <a:buNone/>
              <a:defRPr/>
            </a:pPr>
            <a:r>
              <a:rPr lang="en-US" sz="2700" dirty="0" smtClean="0">
                <a:latin typeface="+mj-lt"/>
                <a:ea typeface="+mn-ea"/>
                <a:cs typeface="+mn-cs"/>
              </a:rPr>
              <a:t>All consumers should make an informed decision before deciding on a loan. </a:t>
            </a:r>
            <a:r>
              <a:rPr lang="en-US" sz="2700" b="1" u="sng" dirty="0" smtClean="0">
                <a:solidFill>
                  <a:srgbClr val="C00000"/>
                </a:solidFill>
                <a:latin typeface="+mj-lt"/>
                <a:ea typeface="+mn-ea"/>
                <a:cs typeface="+mn-cs"/>
              </a:rPr>
              <a:t>There is no down side to shopping around</a:t>
            </a:r>
            <a:r>
              <a:rPr lang="en-US" sz="2700" dirty="0" smtClean="0">
                <a:solidFill>
                  <a:srgbClr val="C00000"/>
                </a:solidFill>
                <a:latin typeface="+mj-lt"/>
                <a:ea typeface="+mn-ea"/>
                <a:cs typeface="+mn-cs"/>
              </a:rPr>
              <a:t>.</a:t>
            </a:r>
          </a:p>
          <a:p>
            <a:pPr marL="347472" indent="-347472" eaLnBrk="1" fontAlgn="auto" hangingPunct="1">
              <a:spcAft>
                <a:spcPts val="0"/>
              </a:spcAft>
              <a:defRPr/>
            </a:pPr>
            <a:r>
              <a:rPr lang="en-US" sz="2900" dirty="0" smtClean="0">
                <a:latin typeface="+mj-lt"/>
                <a:ea typeface="+mn-ea"/>
                <a:cs typeface="+mn-cs"/>
              </a:rPr>
              <a:t>Each family’s situation is unique</a:t>
            </a:r>
          </a:p>
          <a:p>
            <a:pPr marL="347472" indent="-347472" eaLnBrk="1" fontAlgn="auto" hangingPunct="1">
              <a:spcAft>
                <a:spcPts val="0"/>
              </a:spcAft>
              <a:defRPr/>
            </a:pPr>
            <a:r>
              <a:rPr lang="en-US" sz="2900" dirty="0" smtClean="0">
                <a:latin typeface="+mj-lt"/>
                <a:ea typeface="+mn-ea"/>
                <a:cs typeface="+mn-cs"/>
              </a:rPr>
              <a:t>Applying for multiple credit-based student loans (rate shopping) in a 30-day window is treated as one inquiry when determining a credit score</a:t>
            </a:r>
            <a:r>
              <a:rPr lang="en-US" sz="2900" baseline="30000" dirty="0" smtClean="0">
                <a:latin typeface="+mj-lt"/>
                <a:ea typeface="+mn-ea"/>
                <a:cs typeface="+mn-cs"/>
              </a:rPr>
              <a:t>*</a:t>
            </a:r>
            <a:endParaRPr lang="en-US" sz="2900" dirty="0" smtClean="0">
              <a:latin typeface="+mj-lt"/>
              <a:ea typeface="+mn-ea"/>
              <a:cs typeface="+mn-cs"/>
            </a:endParaRPr>
          </a:p>
          <a:p>
            <a:pPr marL="347472" indent="-347472" eaLnBrk="1" fontAlgn="auto" hangingPunct="1">
              <a:spcAft>
                <a:spcPts val="0"/>
              </a:spcAft>
              <a:defRPr/>
            </a:pPr>
            <a:r>
              <a:rPr lang="en-US" sz="2900" dirty="0">
                <a:latin typeface="+mj-lt"/>
              </a:rPr>
              <a:t>Applying for a private student loan </a:t>
            </a:r>
            <a:r>
              <a:rPr lang="en-US" sz="2900" b="1" i="1" u="sng" dirty="0">
                <a:latin typeface="+mj-lt"/>
              </a:rPr>
              <a:t>does not</a:t>
            </a:r>
            <a:r>
              <a:rPr lang="en-US" sz="2900" dirty="0">
                <a:latin typeface="+mj-lt"/>
              </a:rPr>
              <a:t> impact </a:t>
            </a:r>
            <a:r>
              <a:rPr lang="en-US" sz="2900" dirty="0" smtClean="0">
                <a:latin typeface="+mj-lt"/>
              </a:rPr>
              <a:t>ones </a:t>
            </a:r>
            <a:r>
              <a:rPr lang="en-US" sz="2900" dirty="0">
                <a:latin typeface="+mj-lt"/>
              </a:rPr>
              <a:t>eligibility for a Direct PLUS Loan for parents or graduate and professional </a:t>
            </a:r>
            <a:r>
              <a:rPr lang="en-US" sz="2900" dirty="0" smtClean="0">
                <a:latin typeface="+mj-lt"/>
              </a:rPr>
              <a:t>students</a:t>
            </a:r>
          </a:p>
          <a:p>
            <a:pPr marL="347472" indent="-347472" eaLnBrk="1" fontAlgn="auto" hangingPunct="1">
              <a:spcAft>
                <a:spcPts val="0"/>
              </a:spcAft>
              <a:defRPr/>
            </a:pPr>
            <a:r>
              <a:rPr lang="en-US" sz="2900" dirty="0" smtClean="0">
                <a:latin typeface="+mj-lt"/>
              </a:rPr>
              <a:t>All approved borrowers get the same PLUS deal: 6.41% with 4.2+% up-front fees. While PLUS may be a good option for those with less than excellent credit, private loans may offer those with above average credit a better rate, zero fees and more repayment discounts. </a:t>
            </a:r>
          </a:p>
          <a:p>
            <a:pPr marL="347472" indent="-347472" eaLnBrk="1" fontAlgn="auto" hangingPunct="1">
              <a:spcAft>
                <a:spcPts val="0"/>
              </a:spcAft>
              <a:defRPr/>
            </a:pPr>
            <a:endParaRPr lang="en-US" sz="2900" dirty="0" smtClean="0">
              <a:latin typeface="+mj-lt"/>
            </a:endParaRPr>
          </a:p>
          <a:p>
            <a:pPr marL="0" lvl="1" indent="0" algn="ctr" eaLnBrk="1" fontAlgn="auto" hangingPunct="1">
              <a:spcAft>
                <a:spcPts val="0"/>
              </a:spcAft>
              <a:buFont typeface="Verdana" pitchFamily="34" charset="0"/>
              <a:buNone/>
              <a:defRPr/>
            </a:pPr>
            <a:r>
              <a:rPr lang="en-US" sz="1500" baseline="30000" dirty="0" smtClean="0">
                <a:latin typeface="+mj-lt"/>
                <a:ea typeface="+mn-ea"/>
              </a:rPr>
              <a:t>*</a:t>
            </a:r>
            <a:r>
              <a:rPr lang="en-US" sz="1500" dirty="0" smtClean="0">
                <a:latin typeface="+mj-lt"/>
                <a:ea typeface="+mn-ea"/>
              </a:rPr>
              <a:t>Source: myFICO.com</a:t>
            </a:r>
            <a:endParaRPr lang="en-US" sz="1500" dirty="0" smtClean="0">
              <a:ea typeface="+mn-ea"/>
            </a:endParaRPr>
          </a:p>
        </p:txBody>
      </p:sp>
    </p:spTree>
    <p:extLst>
      <p:ext uri="{BB962C8B-B14F-4D97-AF65-F5344CB8AC3E}">
        <p14:creationId xmlns:p14="http://schemas.microsoft.com/office/powerpoint/2010/main" val="3674041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71622" y="304800"/>
            <a:ext cx="8458200" cy="3733800"/>
          </a:xfrm>
          <a:prstGeom prst="rect">
            <a:avLst/>
          </a:prstGeom>
          <a:noFill/>
          <a:ln w="9525">
            <a:noFill/>
            <a:miter lim="800000"/>
            <a:headEnd/>
            <a:tailEnd/>
          </a:ln>
          <a:effectLst/>
        </p:spPr>
        <p:txBody>
          <a:bodyPr vert="horz" tIns="0" rtlCol="0">
            <a:normAutofit/>
          </a:bodyPr>
          <a:lstStyle>
            <a:lvl1pPr marL="0" indent="0" algn="l" rtl="0" eaLnBrk="1" fontAlgn="base" latinLnBrk="0" hangingPunct="1">
              <a:lnSpc>
                <a:spcPct val="120000"/>
              </a:lnSpc>
              <a:spcBef>
                <a:spcPct val="20000"/>
              </a:spcBef>
              <a:spcAft>
                <a:spcPct val="0"/>
              </a:spcAft>
              <a:buClr>
                <a:schemeClr val="accent1"/>
              </a:buClr>
              <a:buSzPct val="70000"/>
              <a:buFont typeface="Wingdings" pitchFamily="2" charset="2"/>
              <a:buNone/>
              <a:defRPr kumimoji="0" lang="en-US" sz="1800" b="1" kern="1200" baseline="0" dirty="0">
                <a:solidFill>
                  <a:srgbClr val="000000"/>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1">
                    <a:tint val="75000"/>
                  </a:schemeClr>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1">
                    <a:tint val="75000"/>
                  </a:schemeClr>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1">
                    <a:tint val="75000"/>
                  </a:schemeClr>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1">
                    <a:tint val="75000"/>
                  </a:schemeClr>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1">
                    <a:tint val="75000"/>
                  </a:schemeClr>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1">
                    <a:tint val="75000"/>
                  </a:schemeClr>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1">
                    <a:tint val="75000"/>
                  </a:schemeClr>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1">
                    <a:tint val="75000"/>
                  </a:schemeClr>
                </a:solidFill>
                <a:latin typeface="+mn-lt"/>
                <a:ea typeface="+mn-ea"/>
                <a:cs typeface="+mn-cs"/>
              </a:defRPr>
            </a:lvl9pPr>
          </a:lstStyle>
          <a:p>
            <a:pPr algn="ctr">
              <a:lnSpc>
                <a:spcPct val="110000"/>
              </a:lnSpc>
              <a:spcBef>
                <a:spcPts val="0"/>
              </a:spcBef>
              <a:defRPr/>
            </a:pPr>
            <a:r>
              <a:rPr lang="en-US" sz="5500" dirty="0" smtClean="0">
                <a:solidFill>
                  <a:schemeClr val="tx1"/>
                </a:solidFill>
                <a:latin typeface="Century Gothic" panose="020B0502020202020204" pitchFamily="34" charset="0"/>
              </a:rPr>
              <a:t>What Is the Right </a:t>
            </a:r>
          </a:p>
          <a:p>
            <a:pPr algn="ctr">
              <a:lnSpc>
                <a:spcPct val="110000"/>
              </a:lnSpc>
              <a:spcBef>
                <a:spcPts val="0"/>
              </a:spcBef>
              <a:defRPr/>
            </a:pPr>
            <a:r>
              <a:rPr lang="en-US" sz="5500" dirty="0" smtClean="0">
                <a:solidFill>
                  <a:schemeClr val="tx1"/>
                </a:solidFill>
                <a:latin typeface="Century Gothic" panose="020B0502020202020204" pitchFamily="34" charset="0"/>
              </a:rPr>
              <a:t>Type of Loan?</a:t>
            </a:r>
          </a:p>
          <a:p>
            <a:pPr algn="ctr">
              <a:defRPr/>
            </a:pPr>
            <a:endParaRPr lang="en-US" sz="1200" b="0" dirty="0">
              <a:solidFill>
                <a:schemeClr val="tx1"/>
              </a:solidFill>
              <a:latin typeface="Century Gothic" panose="020B0502020202020204" pitchFamily="34" charset="0"/>
            </a:endParaRPr>
          </a:p>
          <a:p>
            <a:pPr algn="ctr">
              <a:defRPr/>
            </a:pPr>
            <a:r>
              <a:rPr lang="en-US" sz="3500" b="0" dirty="0" smtClean="0">
                <a:solidFill>
                  <a:schemeClr val="tx1"/>
                </a:solidFill>
                <a:latin typeface="Century Gothic" panose="020B0502020202020204" pitchFamily="34" charset="0"/>
              </a:rPr>
              <a:t>Comparing Private Loan and PLUS Loan Options</a:t>
            </a:r>
          </a:p>
          <a:p>
            <a:pPr>
              <a:defRPr/>
            </a:pPr>
            <a:endParaRPr lang="en-US" b="0" dirty="0" smtClean="0">
              <a:solidFill>
                <a:schemeClr val="tx1">
                  <a:lumMod val="65000"/>
                  <a:lumOff val="35000"/>
                </a:schemeClr>
              </a:solidFill>
            </a:endParaRPr>
          </a:p>
        </p:txBody>
      </p:sp>
      <p:sp>
        <p:nvSpPr>
          <p:cNvPr id="5" name="Rectangle 4"/>
          <p:cNvSpPr/>
          <p:nvPr/>
        </p:nvSpPr>
        <p:spPr>
          <a:xfrm>
            <a:off x="685800" y="4875023"/>
            <a:ext cx="3590778" cy="1231106"/>
          </a:xfrm>
          <a:prstGeom prst="rect">
            <a:avLst/>
          </a:prstGeom>
        </p:spPr>
        <p:txBody>
          <a:bodyPr wrap="square">
            <a:spAutoFit/>
          </a:bodyPr>
          <a:lstStyle/>
          <a:p>
            <a:pPr>
              <a:defRPr/>
            </a:pPr>
            <a:r>
              <a:rPr lang="en-US" sz="2000" b="1" dirty="0">
                <a:latin typeface="Century Gothic" panose="020B0502020202020204" pitchFamily="34" charset="0"/>
              </a:rPr>
              <a:t>Ben </a:t>
            </a:r>
            <a:r>
              <a:rPr lang="en-US" sz="2000" b="1" dirty="0" err="1">
                <a:latin typeface="Century Gothic" panose="020B0502020202020204" pitchFamily="34" charset="0"/>
              </a:rPr>
              <a:t>Brudnock</a:t>
            </a:r>
            <a:endParaRPr lang="en-US" sz="2000" b="1" dirty="0">
              <a:latin typeface="Century Gothic" panose="020B0502020202020204" pitchFamily="34" charset="0"/>
            </a:endParaRPr>
          </a:p>
          <a:p>
            <a:pPr>
              <a:defRPr/>
            </a:pPr>
            <a:r>
              <a:rPr lang="en-US" dirty="0">
                <a:latin typeface="Century Gothic" panose="020B0502020202020204" pitchFamily="34" charset="0"/>
              </a:rPr>
              <a:t>Assistant Vice </a:t>
            </a:r>
            <a:r>
              <a:rPr lang="en-US" dirty="0" smtClean="0">
                <a:latin typeface="Century Gothic" panose="020B0502020202020204" pitchFamily="34" charset="0"/>
              </a:rPr>
              <a:t>President</a:t>
            </a:r>
          </a:p>
          <a:p>
            <a:pPr>
              <a:defRPr/>
            </a:pPr>
            <a:r>
              <a:rPr lang="en-US" dirty="0" smtClean="0">
                <a:latin typeface="Century Gothic" panose="020B0502020202020204" pitchFamily="34" charset="0"/>
              </a:rPr>
              <a:t>EFS </a:t>
            </a:r>
            <a:r>
              <a:rPr lang="en-US" dirty="0">
                <a:latin typeface="Century Gothic" panose="020B0502020202020204" pitchFamily="34" charset="0"/>
              </a:rPr>
              <a:t>Account Executive</a:t>
            </a:r>
          </a:p>
          <a:p>
            <a:pPr>
              <a:defRPr/>
            </a:pPr>
            <a:r>
              <a:rPr lang="en-US" dirty="0">
                <a:latin typeface="Century Gothic" panose="020B0502020202020204" pitchFamily="34" charset="0"/>
              </a:rPr>
              <a:t>Wells </a:t>
            </a:r>
            <a:r>
              <a:rPr lang="en-US" dirty="0" smtClean="0">
                <a:latin typeface="Century Gothic" panose="020B0502020202020204" pitchFamily="34" charset="0"/>
              </a:rPr>
              <a:t>Fargo</a:t>
            </a:r>
            <a:endParaRPr lang="en-US" dirty="0">
              <a:latin typeface="Century Gothic" panose="020B0502020202020204" pitchFamily="34" charset="0"/>
            </a:endParaRPr>
          </a:p>
        </p:txBody>
      </p:sp>
      <p:sp>
        <p:nvSpPr>
          <p:cNvPr id="6" name="Rectangle 5"/>
          <p:cNvSpPr/>
          <p:nvPr/>
        </p:nvSpPr>
        <p:spPr>
          <a:xfrm>
            <a:off x="4953000" y="4598024"/>
            <a:ext cx="3865099" cy="1508105"/>
          </a:xfrm>
          <a:prstGeom prst="rect">
            <a:avLst/>
          </a:prstGeom>
        </p:spPr>
        <p:txBody>
          <a:bodyPr wrap="square">
            <a:spAutoFit/>
          </a:bodyPr>
          <a:lstStyle/>
          <a:p>
            <a:pPr>
              <a:defRPr/>
            </a:pPr>
            <a:endParaRPr lang="en-US" dirty="0">
              <a:latin typeface="Century Gothic" panose="020B0502020202020204" pitchFamily="34" charset="0"/>
            </a:endParaRPr>
          </a:p>
          <a:p>
            <a:pPr>
              <a:defRPr/>
            </a:pPr>
            <a:r>
              <a:rPr lang="en-US" sz="2000" b="1" dirty="0">
                <a:latin typeface="Century Gothic" panose="020B0502020202020204" pitchFamily="34" charset="0"/>
              </a:rPr>
              <a:t>Allyson Bentz</a:t>
            </a:r>
          </a:p>
          <a:p>
            <a:pPr>
              <a:defRPr/>
            </a:pPr>
            <a:r>
              <a:rPr lang="en-US" dirty="0">
                <a:latin typeface="Century Gothic" panose="020B0502020202020204" pitchFamily="34" charset="0"/>
              </a:rPr>
              <a:t>Assistant Dir. of Financial Aid </a:t>
            </a:r>
          </a:p>
          <a:p>
            <a:pPr>
              <a:defRPr/>
            </a:pPr>
            <a:r>
              <a:rPr lang="en-US" dirty="0">
                <a:latin typeface="Century Gothic" panose="020B0502020202020204" pitchFamily="34" charset="0"/>
              </a:rPr>
              <a:t>Accredited Financial Counselor</a:t>
            </a:r>
          </a:p>
          <a:p>
            <a:pPr>
              <a:defRPr/>
            </a:pPr>
            <a:r>
              <a:rPr lang="en-US" dirty="0">
                <a:latin typeface="Century Gothic" panose="020B0502020202020204" pitchFamily="34" charset="0"/>
              </a:rPr>
              <a:t>Geneva College</a:t>
            </a:r>
          </a:p>
        </p:txBody>
      </p:sp>
      <p:cxnSp>
        <p:nvCxnSpPr>
          <p:cNvPr id="8" name="Straight Connector 7"/>
          <p:cNvCxnSpPr/>
          <p:nvPr/>
        </p:nvCxnSpPr>
        <p:spPr>
          <a:xfrm>
            <a:off x="685800" y="4243754"/>
            <a:ext cx="7848600" cy="0"/>
          </a:xfrm>
          <a:prstGeom prst="line">
            <a:avLst/>
          </a:prstGeom>
          <a:ln w="44450" cmpd="thickThi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45742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AE2782-A76B-4E69-B87C-08D60A736D86}" type="slidenum">
              <a:rPr lang="en-US" smtClean="0"/>
              <a:pPr/>
              <a:t>20</a:t>
            </a:fld>
            <a:endParaRPr lang="en-US" dirty="0"/>
          </a:p>
        </p:txBody>
      </p:sp>
      <p:sp>
        <p:nvSpPr>
          <p:cNvPr id="4" name="Title 1"/>
          <p:cNvSpPr txBox="1">
            <a:spLocks/>
          </p:cNvSpPr>
          <p:nvPr/>
        </p:nvSpPr>
        <p:spPr>
          <a:xfrm>
            <a:off x="457200" y="350838"/>
            <a:ext cx="8229600" cy="715962"/>
          </a:xfrm>
          <a:prstGeom prst="rect">
            <a:avLst/>
          </a:prstGeom>
        </p:spPr>
        <p:txBody>
          <a:bodyPr/>
          <a:lstStyle>
            <a:lvl1pPr algn="l" rtl="0" eaLnBrk="0" fontAlgn="base" hangingPunct="0">
              <a:lnSpc>
                <a:spcPct val="105000"/>
              </a:lnSpc>
              <a:spcBef>
                <a:spcPct val="0"/>
              </a:spcBef>
              <a:spcAft>
                <a:spcPct val="0"/>
              </a:spcAft>
              <a:defRPr lang="en-US" sz="3200" kern="1200" dirty="0">
                <a:solidFill>
                  <a:schemeClr val="tx2"/>
                </a:solidFill>
                <a:latin typeface="+mj-lt"/>
                <a:ea typeface="ＭＳ Ｐゴシック" charset="0"/>
                <a:cs typeface="ＭＳ Ｐゴシック" charset="0"/>
              </a:defRPr>
            </a:lvl1pPr>
            <a:lvl2pPr algn="l" rtl="0" eaLnBrk="0" fontAlgn="base" hangingPunct="0">
              <a:lnSpc>
                <a:spcPct val="105000"/>
              </a:lnSpc>
              <a:spcBef>
                <a:spcPct val="0"/>
              </a:spcBef>
              <a:spcAft>
                <a:spcPct val="0"/>
              </a:spcAft>
              <a:defRPr sz="3200">
                <a:solidFill>
                  <a:schemeClr val="tx2"/>
                </a:solidFill>
                <a:latin typeface="Georgia" charset="0"/>
                <a:ea typeface="ＭＳ Ｐゴシック" charset="0"/>
                <a:cs typeface="ＭＳ Ｐゴシック" charset="0"/>
              </a:defRPr>
            </a:lvl2pPr>
            <a:lvl3pPr algn="l" rtl="0" eaLnBrk="0" fontAlgn="base" hangingPunct="0">
              <a:lnSpc>
                <a:spcPct val="105000"/>
              </a:lnSpc>
              <a:spcBef>
                <a:spcPct val="0"/>
              </a:spcBef>
              <a:spcAft>
                <a:spcPct val="0"/>
              </a:spcAft>
              <a:defRPr sz="3200">
                <a:solidFill>
                  <a:schemeClr val="tx2"/>
                </a:solidFill>
                <a:latin typeface="Georgia" charset="0"/>
                <a:ea typeface="ＭＳ Ｐゴシック" charset="0"/>
                <a:cs typeface="ＭＳ Ｐゴシック" charset="0"/>
              </a:defRPr>
            </a:lvl3pPr>
            <a:lvl4pPr algn="l" rtl="0" eaLnBrk="0" fontAlgn="base" hangingPunct="0">
              <a:lnSpc>
                <a:spcPct val="105000"/>
              </a:lnSpc>
              <a:spcBef>
                <a:spcPct val="0"/>
              </a:spcBef>
              <a:spcAft>
                <a:spcPct val="0"/>
              </a:spcAft>
              <a:defRPr sz="3200">
                <a:solidFill>
                  <a:schemeClr val="tx2"/>
                </a:solidFill>
                <a:latin typeface="Georgia" charset="0"/>
                <a:ea typeface="ＭＳ Ｐゴシック" charset="0"/>
                <a:cs typeface="ＭＳ Ｐゴシック" charset="0"/>
              </a:defRPr>
            </a:lvl4pPr>
            <a:lvl5pPr algn="l" rtl="0" eaLnBrk="0" fontAlgn="base" hangingPunct="0">
              <a:lnSpc>
                <a:spcPct val="105000"/>
              </a:lnSpc>
              <a:spcBef>
                <a:spcPct val="0"/>
              </a:spcBef>
              <a:spcAft>
                <a:spcPct val="0"/>
              </a:spcAft>
              <a:defRPr sz="3200">
                <a:solidFill>
                  <a:schemeClr val="tx2"/>
                </a:solidFill>
                <a:latin typeface="Georgia" charset="0"/>
                <a:ea typeface="ＭＳ Ｐゴシック" charset="0"/>
                <a:cs typeface="ＭＳ Ｐゴシック" charset="0"/>
              </a:defRPr>
            </a:lvl5pPr>
            <a:lvl6pPr marL="457200" algn="l" rtl="0" fontAlgn="base">
              <a:lnSpc>
                <a:spcPct val="105000"/>
              </a:lnSpc>
              <a:spcBef>
                <a:spcPct val="0"/>
              </a:spcBef>
              <a:spcAft>
                <a:spcPct val="0"/>
              </a:spcAft>
              <a:defRPr sz="3200">
                <a:solidFill>
                  <a:schemeClr val="tx2"/>
                </a:solidFill>
                <a:latin typeface="Georgia" charset="0"/>
                <a:ea typeface="ＭＳ Ｐゴシック" charset="0"/>
                <a:cs typeface="ＭＳ Ｐゴシック" charset="0"/>
              </a:defRPr>
            </a:lvl6pPr>
            <a:lvl7pPr marL="914400" algn="l" rtl="0" fontAlgn="base">
              <a:lnSpc>
                <a:spcPct val="105000"/>
              </a:lnSpc>
              <a:spcBef>
                <a:spcPct val="0"/>
              </a:spcBef>
              <a:spcAft>
                <a:spcPct val="0"/>
              </a:spcAft>
              <a:defRPr sz="3200">
                <a:solidFill>
                  <a:schemeClr val="tx2"/>
                </a:solidFill>
                <a:latin typeface="Georgia" charset="0"/>
                <a:ea typeface="ＭＳ Ｐゴシック" charset="0"/>
                <a:cs typeface="ＭＳ Ｐゴシック" charset="0"/>
              </a:defRPr>
            </a:lvl7pPr>
            <a:lvl8pPr marL="1371600" algn="l" rtl="0" fontAlgn="base">
              <a:lnSpc>
                <a:spcPct val="105000"/>
              </a:lnSpc>
              <a:spcBef>
                <a:spcPct val="0"/>
              </a:spcBef>
              <a:spcAft>
                <a:spcPct val="0"/>
              </a:spcAft>
              <a:defRPr sz="3200">
                <a:solidFill>
                  <a:schemeClr val="tx2"/>
                </a:solidFill>
                <a:latin typeface="Georgia" charset="0"/>
                <a:ea typeface="ＭＳ Ｐゴシック" charset="0"/>
                <a:cs typeface="ＭＳ Ｐゴシック" charset="0"/>
              </a:defRPr>
            </a:lvl8pPr>
            <a:lvl9pPr marL="1828800" algn="l" rtl="0" fontAlgn="base">
              <a:lnSpc>
                <a:spcPct val="105000"/>
              </a:lnSpc>
              <a:spcBef>
                <a:spcPct val="0"/>
              </a:spcBef>
              <a:spcAft>
                <a:spcPct val="0"/>
              </a:spcAft>
              <a:defRPr sz="3200">
                <a:solidFill>
                  <a:schemeClr val="tx2"/>
                </a:solidFill>
                <a:latin typeface="Georgia" charset="0"/>
                <a:ea typeface="ＭＳ Ｐゴシック" charset="0"/>
                <a:cs typeface="ＭＳ Ｐゴシック" charset="0"/>
              </a:defRPr>
            </a:lvl9pPr>
          </a:lstStyle>
          <a:p>
            <a:pPr algn="ctr" eaLnBrk="1" hangingPunct="1"/>
            <a:r>
              <a:rPr lang="en-US" sz="3500" b="1" dirty="0" smtClean="0">
                <a:solidFill>
                  <a:schemeClr val="tx1"/>
                </a:solidFill>
                <a:ea typeface="ＭＳ Ｐゴシック" charset="-128"/>
              </a:rPr>
              <a:t>Resources for Schools and Families</a:t>
            </a:r>
            <a:endParaRPr lang="en-US" sz="3500" dirty="0" smtClean="0">
              <a:solidFill>
                <a:schemeClr val="tx1"/>
              </a:solidFill>
              <a:ea typeface="ＭＳ Ｐゴシック" charset="-128"/>
            </a:endParaRPr>
          </a:p>
        </p:txBody>
      </p:sp>
      <p:sp>
        <p:nvSpPr>
          <p:cNvPr id="5" name="Content Placeholder 2"/>
          <p:cNvSpPr txBox="1">
            <a:spLocks/>
          </p:cNvSpPr>
          <p:nvPr/>
        </p:nvSpPr>
        <p:spPr>
          <a:xfrm>
            <a:off x="436563" y="1752600"/>
            <a:ext cx="8255000" cy="4724400"/>
          </a:xfrm>
          <a:prstGeom prst="rect">
            <a:avLst/>
          </a:prstGeom>
        </p:spPr>
        <p:txBody>
          <a:bodyPr rtlCol="0">
            <a:normAutofit lnSpcReduction="10000"/>
          </a:bodyPr>
          <a:lstStyle>
            <a:lvl1pPr marL="342900" indent="-342900" algn="l" rtl="0" eaLnBrk="0" fontAlgn="base" hangingPunct="0">
              <a:spcBef>
                <a:spcPts val="1200"/>
              </a:spcBef>
              <a:spcAft>
                <a:spcPct val="0"/>
              </a:spcAft>
              <a:buFont typeface="Wingdings" pitchFamily="2" charset="2"/>
              <a:buChar char="§"/>
              <a:defRPr sz="2400" kern="1200">
                <a:solidFill>
                  <a:schemeClr val="tx1"/>
                </a:solidFill>
                <a:latin typeface="Verdana" pitchFamily="34" charset="0"/>
                <a:ea typeface="ＭＳ Ｐゴシック" charset="0"/>
                <a:cs typeface="ＭＳ Ｐゴシック" charset="0"/>
              </a:defRPr>
            </a:lvl1pPr>
            <a:lvl2pPr marL="742950" indent="-285750" algn="l" rtl="0" eaLnBrk="0" fontAlgn="base" hangingPunct="0">
              <a:spcBef>
                <a:spcPts val="1200"/>
              </a:spcBef>
              <a:spcAft>
                <a:spcPct val="0"/>
              </a:spcAft>
              <a:buFont typeface="Verdana" pitchFamily="34" charset="0"/>
              <a:buChar char="–"/>
              <a:defRPr sz="2000" kern="1200">
                <a:solidFill>
                  <a:schemeClr val="tx1"/>
                </a:solidFill>
                <a:latin typeface="Verdana" pitchFamily="34" charset="0"/>
                <a:ea typeface="ＭＳ Ｐゴシック" charset="0"/>
                <a:cs typeface="+mn-cs"/>
              </a:defRPr>
            </a:lvl2pPr>
            <a:lvl3pPr marL="1143000" indent="-228600" algn="l" rtl="0" eaLnBrk="0" fontAlgn="base" hangingPunct="0">
              <a:spcBef>
                <a:spcPts val="1200"/>
              </a:spcBef>
              <a:spcAft>
                <a:spcPct val="0"/>
              </a:spcAft>
              <a:buFont typeface="Arial" pitchFamily="34" charset="0"/>
              <a:buChar char="•"/>
              <a:defRPr kern="1200">
                <a:solidFill>
                  <a:schemeClr val="tx1"/>
                </a:solidFill>
                <a:latin typeface="Verdana" pitchFamily="34" charset="0"/>
                <a:ea typeface="ＭＳ Ｐゴシック" charset="0"/>
                <a:cs typeface="+mn-cs"/>
              </a:defRPr>
            </a:lvl3pPr>
            <a:lvl4pPr marL="1600200" indent="-228600" algn="l" rtl="0" eaLnBrk="0" fontAlgn="base" hangingPunct="0">
              <a:spcBef>
                <a:spcPts val="1200"/>
              </a:spcBef>
              <a:spcAft>
                <a:spcPct val="0"/>
              </a:spcAft>
              <a:buFont typeface="Wingdings" pitchFamily="2" charset="2"/>
              <a:buChar char="§"/>
              <a:defRPr sz="1600" kern="1200">
                <a:solidFill>
                  <a:schemeClr val="tx1"/>
                </a:solidFill>
                <a:latin typeface="Verdana" pitchFamily="34" charset="0"/>
                <a:ea typeface="ＭＳ Ｐゴシック" charset="0"/>
                <a:cs typeface="+mn-cs"/>
              </a:defRPr>
            </a:lvl4pPr>
            <a:lvl5pPr marL="2057400" indent="-228600" algn="l" rtl="0" eaLnBrk="0" fontAlgn="base" hangingPunct="0">
              <a:spcBef>
                <a:spcPts val="1200"/>
              </a:spcBef>
              <a:spcAft>
                <a:spcPct val="0"/>
              </a:spcAft>
              <a:buFont typeface="Wingdings" pitchFamily="2" charset="2"/>
              <a:buChar char="§"/>
              <a:defRPr sz="1600" kern="1200">
                <a:solidFill>
                  <a:schemeClr val="tx1"/>
                </a:solidFill>
                <a:latin typeface="Verdana" pitchFamily="34" charset="0"/>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7472" indent="-347472" eaLnBrk="1" fontAlgn="auto" hangingPunct="1">
              <a:spcAft>
                <a:spcPts val="0"/>
              </a:spcAft>
              <a:defRPr/>
            </a:pPr>
            <a:r>
              <a:rPr lang="en-US" sz="2500" dirty="0" err="1" smtClean="0">
                <a:latin typeface="+mj-lt"/>
                <a:ea typeface="+mn-ea"/>
                <a:cs typeface="+mn-cs"/>
              </a:rPr>
              <a:t>FastWeb’s</a:t>
            </a:r>
            <a:r>
              <a:rPr lang="en-US" sz="2500" dirty="0" smtClean="0">
                <a:latin typeface="+mj-lt"/>
                <a:ea typeface="+mn-ea"/>
                <a:cs typeface="+mn-cs"/>
              </a:rPr>
              <a:t> </a:t>
            </a:r>
            <a:r>
              <a:rPr lang="en-US" sz="2500" i="1" u="sng" dirty="0" smtClean="0">
                <a:latin typeface="+mj-lt"/>
                <a:ea typeface="+mn-ea"/>
                <a:cs typeface="+mn-cs"/>
              </a:rPr>
              <a:t>“Quick Reference Guide on Choosing a Student or Parent Loan</a:t>
            </a:r>
            <a:endParaRPr lang="en-US" sz="2500" dirty="0">
              <a:latin typeface="+mj-lt"/>
              <a:ea typeface="+mn-ea"/>
              <a:cs typeface="+mn-cs"/>
            </a:endParaRPr>
          </a:p>
          <a:p>
            <a:pPr marL="347472" indent="-347472" eaLnBrk="1" fontAlgn="auto" hangingPunct="1">
              <a:spcAft>
                <a:spcPts val="0"/>
              </a:spcAft>
              <a:defRPr/>
            </a:pPr>
            <a:r>
              <a:rPr lang="en-US" sz="2500" dirty="0" smtClean="0">
                <a:latin typeface="+mj-lt"/>
                <a:ea typeface="+mn-ea"/>
                <a:cs typeface="+mn-cs"/>
              </a:rPr>
              <a:t>Studentloans.gov Federal v. Private Loan comparison chart</a:t>
            </a:r>
          </a:p>
          <a:p>
            <a:pPr marL="347472" indent="-347472" eaLnBrk="1" fontAlgn="auto" hangingPunct="1">
              <a:spcAft>
                <a:spcPts val="0"/>
              </a:spcAft>
              <a:defRPr/>
            </a:pPr>
            <a:r>
              <a:rPr lang="en-US" sz="2500" dirty="0" err="1" smtClean="0">
                <a:latin typeface="+mj-lt"/>
                <a:ea typeface="+mn-ea"/>
                <a:cs typeface="+mn-cs"/>
              </a:rPr>
              <a:t>FinAid.org’s</a:t>
            </a:r>
            <a:r>
              <a:rPr lang="en-US" sz="2500" dirty="0" smtClean="0">
                <a:latin typeface="+mj-lt"/>
                <a:ea typeface="+mn-ea"/>
                <a:cs typeface="+mn-cs"/>
              </a:rPr>
              <a:t> Private Loan Comparison</a:t>
            </a:r>
          </a:p>
          <a:p>
            <a:pPr marL="347472" indent="-347472" eaLnBrk="1" fontAlgn="auto" hangingPunct="1">
              <a:spcAft>
                <a:spcPts val="0"/>
              </a:spcAft>
              <a:defRPr/>
            </a:pPr>
            <a:r>
              <a:rPr lang="en-US" sz="2500" dirty="0" smtClean="0">
                <a:latin typeface="+mj-lt"/>
                <a:ea typeface="+mn-ea"/>
                <a:cs typeface="+mn-cs"/>
              </a:rPr>
              <a:t>PA Marketplace</a:t>
            </a:r>
            <a:endParaRPr lang="en-US" sz="2500" dirty="0">
              <a:latin typeface="+mj-lt"/>
              <a:ea typeface="+mn-ea"/>
              <a:cs typeface="+mn-cs"/>
            </a:endParaRPr>
          </a:p>
          <a:p>
            <a:pPr marL="347472" indent="-347472" eaLnBrk="1" fontAlgn="auto" hangingPunct="1">
              <a:spcAft>
                <a:spcPts val="0"/>
              </a:spcAft>
              <a:defRPr/>
            </a:pPr>
            <a:r>
              <a:rPr lang="en-US" sz="2500" dirty="0" smtClean="0">
                <a:latin typeface="+mj-lt"/>
                <a:ea typeface="+mn-ea"/>
                <a:cs typeface="+mn-cs"/>
              </a:rPr>
              <a:t>ELM Select</a:t>
            </a:r>
          </a:p>
          <a:p>
            <a:pPr marL="347472" indent="-347472" eaLnBrk="1" fontAlgn="auto" hangingPunct="1">
              <a:spcAft>
                <a:spcPts val="0"/>
              </a:spcAft>
              <a:defRPr/>
            </a:pPr>
            <a:r>
              <a:rPr lang="en-US" sz="2500" dirty="0" smtClean="0">
                <a:latin typeface="+mj-lt"/>
                <a:ea typeface="+mn-ea"/>
                <a:cs typeface="+mn-cs"/>
              </a:rPr>
              <a:t>Fast Choice/Fast Alt Loan Choice by Great Lakes</a:t>
            </a:r>
          </a:p>
          <a:p>
            <a:pPr marL="347472" indent="-347472" eaLnBrk="1" fontAlgn="auto" hangingPunct="1">
              <a:spcAft>
                <a:spcPts val="0"/>
              </a:spcAft>
              <a:defRPr/>
            </a:pPr>
            <a:r>
              <a:rPr lang="en-US" sz="2500" dirty="0" smtClean="0">
                <a:latin typeface="+mj-lt"/>
                <a:ea typeface="+mn-ea"/>
                <a:cs typeface="+mn-cs"/>
              </a:rPr>
              <a:t>Choice wrap from Wells Fargo</a:t>
            </a:r>
          </a:p>
          <a:p>
            <a:pPr marL="347472" indent="-347472" eaLnBrk="1" fontAlgn="auto" hangingPunct="1">
              <a:spcAft>
                <a:spcPts val="0"/>
              </a:spcAft>
              <a:defRPr/>
            </a:pPr>
            <a:r>
              <a:rPr lang="en-US" sz="2500" dirty="0" smtClean="0">
                <a:latin typeface="+mj-lt"/>
                <a:ea typeface="+mn-ea"/>
                <a:cs typeface="+mn-cs"/>
              </a:rPr>
              <a:t>Other lender publications/comparison tools</a:t>
            </a:r>
          </a:p>
          <a:p>
            <a:pPr marL="347472" indent="-347472" eaLnBrk="1" fontAlgn="auto" hangingPunct="1">
              <a:spcAft>
                <a:spcPts val="0"/>
              </a:spcAft>
              <a:defRPr/>
            </a:pPr>
            <a:endParaRPr lang="en-US" sz="2000" dirty="0">
              <a:ea typeface="+mn-ea"/>
              <a:cs typeface="+mn-cs"/>
            </a:endParaRPr>
          </a:p>
        </p:txBody>
      </p:sp>
    </p:spTree>
    <p:extLst>
      <p:ext uri="{BB962C8B-B14F-4D97-AF65-F5344CB8AC3E}">
        <p14:creationId xmlns:p14="http://schemas.microsoft.com/office/powerpoint/2010/main" val="987673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2"/>
          <p:cNvSpPr txBox="1">
            <a:spLocks noChangeArrowheads="1"/>
          </p:cNvSpPr>
          <p:nvPr/>
        </p:nvSpPr>
        <p:spPr bwMode="auto">
          <a:xfrm>
            <a:off x="685800" y="2362200"/>
            <a:ext cx="7772400" cy="2057400"/>
          </a:xfrm>
          <a:prstGeom prst="rect">
            <a:avLst/>
          </a:prstGeom>
          <a:noFill/>
          <a:ln w="9525">
            <a:noFill/>
            <a:miter lim="800000"/>
            <a:headEnd/>
            <a:tailEnd/>
          </a:ln>
        </p:spPr>
        <p:txBody>
          <a:bodyPr/>
          <a:lstStyle/>
          <a:p>
            <a:pPr algn="ctr"/>
            <a:r>
              <a:rPr lang="en-US" sz="5500" b="1" dirty="0" smtClean="0">
                <a:latin typeface="+mj-lt"/>
              </a:rPr>
              <a:t>Questions/Discussion?</a:t>
            </a:r>
            <a:r>
              <a:rPr lang="en-US" sz="4400" dirty="0" smtClean="0">
                <a:solidFill>
                  <a:schemeClr val="bg1"/>
                </a:solidFill>
                <a:latin typeface="Georgia" pitchFamily="18" charset="0"/>
              </a:rPr>
              <a:t>	</a:t>
            </a:r>
            <a:endParaRPr lang="en-US" sz="4400" dirty="0">
              <a:solidFill>
                <a:schemeClr val="bg1"/>
              </a:solidFill>
              <a:latin typeface="Georgia" pitchFamily="18" charset="0"/>
            </a:endParaRPr>
          </a:p>
        </p:txBody>
      </p:sp>
    </p:spTree>
    <p:extLst>
      <p:ext uri="{BB962C8B-B14F-4D97-AF65-F5344CB8AC3E}">
        <p14:creationId xmlns:p14="http://schemas.microsoft.com/office/powerpoint/2010/main" val="3025090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57200" y="1428750"/>
            <a:ext cx="8229600" cy="5048250"/>
          </a:xfrm>
        </p:spPr>
        <p:txBody>
          <a:bodyPr>
            <a:normAutofit lnSpcReduction="10000"/>
          </a:bodyPr>
          <a:lstStyle/>
          <a:p>
            <a:pPr eaLnBrk="1" hangingPunct="1">
              <a:buFont typeface="Wingdings" panose="05000000000000000000" pitchFamily="2" charset="2"/>
              <a:buChar char="§"/>
            </a:pPr>
            <a:r>
              <a:rPr lang="en-US" sz="3000" dirty="0" smtClean="0">
                <a:solidFill>
                  <a:schemeClr val="tx1"/>
                </a:solidFill>
                <a:ea typeface="ＭＳ Ｐゴシック" charset="-128"/>
              </a:rPr>
              <a:t>Funding the gap</a:t>
            </a:r>
          </a:p>
          <a:p>
            <a:pPr eaLnBrk="1" hangingPunct="1">
              <a:buFont typeface="Wingdings" panose="05000000000000000000" pitchFamily="2" charset="2"/>
              <a:buChar char="§"/>
            </a:pPr>
            <a:r>
              <a:rPr lang="en-US" sz="3000" dirty="0" smtClean="0">
                <a:solidFill>
                  <a:schemeClr val="tx1"/>
                </a:solidFill>
                <a:ea typeface="ＭＳ Ｐゴシック" charset="-128"/>
              </a:rPr>
              <a:t>Recent statistics and trends</a:t>
            </a:r>
          </a:p>
          <a:p>
            <a:pPr eaLnBrk="1" hangingPunct="1">
              <a:buFont typeface="Wingdings" panose="05000000000000000000" pitchFamily="2" charset="2"/>
              <a:buChar char="§"/>
            </a:pPr>
            <a:r>
              <a:rPr lang="en-US" sz="3000" dirty="0" smtClean="0">
                <a:solidFill>
                  <a:schemeClr val="tx1"/>
                </a:solidFill>
                <a:ea typeface="ＭＳ Ｐゴシック" charset="-128"/>
              </a:rPr>
              <a:t>Comparison of PLUS &amp; Private </a:t>
            </a:r>
            <a:r>
              <a:rPr lang="en-US" sz="3000" dirty="0">
                <a:solidFill>
                  <a:schemeClr val="tx1"/>
                </a:solidFill>
                <a:ea typeface="ＭＳ Ｐゴシック" charset="-128"/>
              </a:rPr>
              <a:t>l</a:t>
            </a:r>
            <a:r>
              <a:rPr lang="en-US" sz="3000" dirty="0" smtClean="0">
                <a:solidFill>
                  <a:schemeClr val="tx1"/>
                </a:solidFill>
                <a:ea typeface="ＭＳ Ｐゴシック" charset="-128"/>
              </a:rPr>
              <a:t>oans</a:t>
            </a:r>
          </a:p>
          <a:p>
            <a:pPr lvl="1" eaLnBrk="1" hangingPunct="1">
              <a:buFont typeface="Wingdings" panose="05000000000000000000" pitchFamily="2" charset="2"/>
              <a:buChar char="§"/>
            </a:pPr>
            <a:r>
              <a:rPr lang="en-US" sz="3000" dirty="0" smtClean="0">
                <a:solidFill>
                  <a:schemeClr val="tx1"/>
                </a:solidFill>
                <a:ea typeface="ＭＳ Ｐゴシック" charset="-128"/>
              </a:rPr>
              <a:t>Eligibility</a:t>
            </a:r>
          </a:p>
          <a:p>
            <a:pPr lvl="1" eaLnBrk="1" hangingPunct="1">
              <a:buFont typeface="Wingdings" panose="05000000000000000000" pitchFamily="2" charset="2"/>
              <a:buChar char="§"/>
            </a:pPr>
            <a:r>
              <a:rPr lang="en-US" sz="3000" dirty="0" smtClean="0">
                <a:solidFill>
                  <a:schemeClr val="tx1"/>
                </a:solidFill>
                <a:ea typeface="ＭＳ Ｐゴシック" charset="-128"/>
              </a:rPr>
              <a:t>Cost</a:t>
            </a:r>
          </a:p>
          <a:p>
            <a:pPr lvl="1" eaLnBrk="1" hangingPunct="1">
              <a:buFont typeface="Wingdings" panose="05000000000000000000" pitchFamily="2" charset="2"/>
              <a:buChar char="§"/>
            </a:pPr>
            <a:r>
              <a:rPr lang="en-US" sz="3000" dirty="0" smtClean="0">
                <a:solidFill>
                  <a:schemeClr val="tx1"/>
                </a:solidFill>
                <a:ea typeface="ＭＳ Ｐゴシック" charset="-128"/>
              </a:rPr>
              <a:t>Repayment</a:t>
            </a:r>
          </a:p>
          <a:p>
            <a:pPr eaLnBrk="1" hangingPunct="1">
              <a:buFont typeface="Wingdings" panose="05000000000000000000" pitchFamily="2" charset="2"/>
              <a:buChar char="§"/>
            </a:pPr>
            <a:r>
              <a:rPr lang="en-US" sz="3000" dirty="0" smtClean="0">
                <a:solidFill>
                  <a:schemeClr val="tx1"/>
                </a:solidFill>
                <a:ea typeface="ＭＳ Ｐゴシック" charset="-128"/>
              </a:rPr>
              <a:t>Understanding APR and rate shopping</a:t>
            </a:r>
          </a:p>
          <a:p>
            <a:pPr eaLnBrk="1" hangingPunct="1">
              <a:buFont typeface="Wingdings" panose="05000000000000000000" pitchFamily="2" charset="2"/>
              <a:buChar char="§"/>
            </a:pPr>
            <a:r>
              <a:rPr lang="en-US" sz="3000" dirty="0" smtClean="0">
                <a:solidFill>
                  <a:schemeClr val="tx1"/>
                </a:solidFill>
                <a:ea typeface="ＭＳ Ｐゴシック" charset="-128"/>
              </a:rPr>
              <a:t>Strategies &amp; school communication examples</a:t>
            </a:r>
          </a:p>
          <a:p>
            <a:pPr eaLnBrk="1" hangingPunct="1">
              <a:buFont typeface="Wingdings" panose="05000000000000000000" pitchFamily="2" charset="2"/>
              <a:buChar char="§"/>
            </a:pPr>
            <a:r>
              <a:rPr lang="en-US" sz="3000" dirty="0" smtClean="0">
                <a:solidFill>
                  <a:schemeClr val="tx1"/>
                </a:solidFill>
                <a:ea typeface="ＭＳ Ｐゴシック" charset="-128"/>
              </a:rPr>
              <a:t>Resources for schools and families</a:t>
            </a:r>
          </a:p>
        </p:txBody>
      </p:sp>
      <p:sp>
        <p:nvSpPr>
          <p:cNvPr id="7" name="Slide Number Placeholder 3"/>
          <p:cNvSpPr txBox="1">
            <a:spLocks noGrp="1"/>
          </p:cNvSpPr>
          <p:nvPr/>
        </p:nvSpPr>
        <p:spPr bwMode="auto">
          <a:xfrm>
            <a:off x="8839200" y="6743700"/>
            <a:ext cx="304800" cy="190500"/>
          </a:xfrm>
          <a:prstGeom prst="rect">
            <a:avLst/>
          </a:prstGeom>
          <a:noFill/>
          <a:ln w="9525">
            <a:noFill/>
            <a:miter lim="800000"/>
            <a:headEnd/>
            <a:tailEnd/>
          </a:ln>
        </p:spPr>
        <p:txBody>
          <a:bodyPr wrap="none" lIns="0" tIns="0" rIns="0" bIns="0"/>
          <a:lstStyle/>
          <a:p>
            <a:pPr algn="r" eaLnBrk="0" hangingPunct="0"/>
            <a:fld id="{579E590F-8546-4732-92E6-28BE65FE443D}" type="slidenum">
              <a:rPr lang="en-US" sz="800">
                <a:solidFill>
                  <a:srgbClr val="4F5053"/>
                </a:solidFill>
              </a:rPr>
              <a:pPr algn="r" eaLnBrk="0" hangingPunct="0"/>
              <a:t>3</a:t>
            </a:fld>
            <a:endParaRPr lang="en-US" sz="800" dirty="0">
              <a:solidFill>
                <a:srgbClr val="4F5053"/>
              </a:solidFill>
            </a:endParaRPr>
          </a:p>
        </p:txBody>
      </p:sp>
      <p:sp>
        <p:nvSpPr>
          <p:cNvPr id="3" name="TextBox 2"/>
          <p:cNvSpPr txBox="1"/>
          <p:nvPr/>
        </p:nvSpPr>
        <p:spPr>
          <a:xfrm>
            <a:off x="381000" y="152400"/>
            <a:ext cx="8458200" cy="784830"/>
          </a:xfrm>
          <a:prstGeom prst="rect">
            <a:avLst/>
          </a:prstGeom>
          <a:noFill/>
        </p:spPr>
        <p:txBody>
          <a:bodyPr wrap="square" rtlCol="0">
            <a:spAutoFit/>
          </a:bodyPr>
          <a:lstStyle/>
          <a:p>
            <a:r>
              <a:rPr lang="en-US" sz="4500" b="1" dirty="0" smtClean="0"/>
              <a:t>Agenda</a:t>
            </a:r>
            <a:endParaRPr lang="en-US" sz="4500" b="1" dirty="0"/>
          </a:p>
        </p:txBody>
      </p:sp>
    </p:spTree>
    <p:extLst>
      <p:ext uri="{BB962C8B-B14F-4D97-AF65-F5344CB8AC3E}">
        <p14:creationId xmlns:p14="http://schemas.microsoft.com/office/powerpoint/2010/main" val="1027297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noGrp="1"/>
          </p:cNvSpPr>
          <p:nvPr/>
        </p:nvSpPr>
        <p:spPr bwMode="auto">
          <a:xfrm>
            <a:off x="8839200" y="6743700"/>
            <a:ext cx="304800" cy="190500"/>
          </a:xfrm>
          <a:prstGeom prst="rect">
            <a:avLst/>
          </a:prstGeom>
          <a:noFill/>
          <a:ln w="9525">
            <a:noFill/>
            <a:miter lim="800000"/>
            <a:headEnd/>
            <a:tailEnd/>
          </a:ln>
        </p:spPr>
        <p:txBody>
          <a:bodyPr wrap="none" lIns="0" tIns="0" rIns="0" bIns="0"/>
          <a:lstStyle/>
          <a:p>
            <a:pPr algn="r" eaLnBrk="0" hangingPunct="0"/>
            <a:fld id="{A3BAA569-7972-4C9D-836C-2A65C827106C}" type="slidenum">
              <a:rPr lang="en-US" sz="800">
                <a:solidFill>
                  <a:srgbClr val="4F5053"/>
                </a:solidFill>
              </a:rPr>
              <a:pPr algn="r" eaLnBrk="0" hangingPunct="0"/>
              <a:t>4</a:t>
            </a:fld>
            <a:endParaRPr lang="en-US" sz="800" dirty="0">
              <a:solidFill>
                <a:srgbClr val="4F5053"/>
              </a:solidFill>
            </a:endParaRPr>
          </a:p>
        </p:txBody>
      </p:sp>
      <p:sp>
        <p:nvSpPr>
          <p:cNvPr id="9" name="Left-Right Arrow 8"/>
          <p:cNvSpPr/>
          <p:nvPr/>
        </p:nvSpPr>
        <p:spPr>
          <a:xfrm>
            <a:off x="152400" y="5334000"/>
            <a:ext cx="8763000" cy="609600"/>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Education Loan Resource Continuum</a:t>
            </a:r>
          </a:p>
        </p:txBody>
      </p:sp>
      <p:grpSp>
        <p:nvGrpSpPr>
          <p:cNvPr id="10" name="Group 24"/>
          <p:cNvGrpSpPr>
            <a:grpSpLocks/>
          </p:cNvGrpSpPr>
          <p:nvPr/>
        </p:nvGrpSpPr>
        <p:grpSpPr bwMode="auto">
          <a:xfrm>
            <a:off x="304800" y="3495179"/>
            <a:ext cx="4152900" cy="1618158"/>
            <a:chOff x="381000" y="3258642"/>
            <a:chExt cx="4152900" cy="1618158"/>
          </a:xfrm>
        </p:grpSpPr>
        <p:sp>
          <p:nvSpPr>
            <p:cNvPr id="11" name="Rectangle 9"/>
            <p:cNvSpPr>
              <a:spLocks noChangeArrowheads="1"/>
            </p:cNvSpPr>
            <p:nvPr/>
          </p:nvSpPr>
          <p:spPr bwMode="auto">
            <a:xfrm>
              <a:off x="381000" y="3543300"/>
              <a:ext cx="1981200" cy="381000"/>
            </a:xfrm>
            <a:prstGeom prst="rect">
              <a:avLst/>
            </a:prstGeom>
            <a:solidFill>
              <a:srgbClr val="008000"/>
            </a:solidFill>
            <a:ln w="19050" algn="ctr">
              <a:solidFill>
                <a:srgbClr val="5C0000"/>
              </a:solidFill>
              <a:miter lim="800000"/>
              <a:headEnd/>
              <a:tailEnd/>
            </a:ln>
          </p:spPr>
          <p:txBody>
            <a:bodyPr anchor="ctr"/>
            <a:lstStyle/>
            <a:p>
              <a:pPr algn="ctr"/>
              <a:r>
                <a:rPr lang="en-US" sz="2000">
                  <a:solidFill>
                    <a:schemeClr val="bg1"/>
                  </a:solidFill>
                  <a:latin typeface="Tw Cen MT" pitchFamily="34" charset="0"/>
                </a:rPr>
                <a:t>Direct Loan</a:t>
              </a:r>
            </a:p>
          </p:txBody>
        </p:sp>
        <p:sp>
          <p:nvSpPr>
            <p:cNvPr id="12" name="Rectangle 10"/>
            <p:cNvSpPr>
              <a:spLocks noChangeArrowheads="1"/>
            </p:cNvSpPr>
            <p:nvPr/>
          </p:nvSpPr>
          <p:spPr bwMode="auto">
            <a:xfrm>
              <a:off x="381000" y="4028262"/>
              <a:ext cx="1981200" cy="381000"/>
            </a:xfrm>
            <a:prstGeom prst="rect">
              <a:avLst/>
            </a:prstGeom>
            <a:solidFill>
              <a:srgbClr val="008000"/>
            </a:solidFill>
            <a:ln w="19050" algn="ctr">
              <a:solidFill>
                <a:srgbClr val="5C0000"/>
              </a:solidFill>
              <a:miter lim="800000"/>
              <a:headEnd/>
              <a:tailEnd/>
            </a:ln>
          </p:spPr>
          <p:txBody>
            <a:bodyPr anchor="ctr"/>
            <a:lstStyle/>
            <a:p>
              <a:pPr algn="ctr"/>
              <a:r>
                <a:rPr lang="en-US" sz="2000" dirty="0">
                  <a:solidFill>
                    <a:schemeClr val="bg1"/>
                  </a:solidFill>
                  <a:latin typeface="Tw Cen MT" pitchFamily="34" charset="0"/>
                </a:rPr>
                <a:t>Perkins</a:t>
              </a:r>
            </a:p>
          </p:txBody>
        </p:sp>
        <p:sp>
          <p:nvSpPr>
            <p:cNvPr id="13" name="Rectangle 11"/>
            <p:cNvSpPr>
              <a:spLocks noChangeArrowheads="1"/>
            </p:cNvSpPr>
            <p:nvPr/>
          </p:nvSpPr>
          <p:spPr bwMode="auto">
            <a:xfrm>
              <a:off x="2438400" y="3258642"/>
              <a:ext cx="2095500" cy="381000"/>
            </a:xfrm>
            <a:prstGeom prst="rect">
              <a:avLst/>
            </a:prstGeom>
            <a:solidFill>
              <a:srgbClr val="66FF33"/>
            </a:solidFill>
            <a:ln w="19050" algn="ctr">
              <a:solidFill>
                <a:srgbClr val="5C0000"/>
              </a:solidFill>
              <a:miter lim="800000"/>
              <a:headEnd/>
              <a:tailEnd/>
            </a:ln>
          </p:spPr>
          <p:txBody>
            <a:bodyPr anchor="ctr"/>
            <a:lstStyle/>
            <a:p>
              <a:pPr algn="ctr"/>
              <a:r>
                <a:rPr lang="en-US" sz="2000" dirty="0">
                  <a:latin typeface="Tw Cen MT" pitchFamily="34" charset="0"/>
                </a:rPr>
                <a:t>PLUS</a:t>
              </a:r>
            </a:p>
          </p:txBody>
        </p:sp>
        <p:sp>
          <p:nvSpPr>
            <p:cNvPr id="14" name="Rectangle 13"/>
            <p:cNvSpPr>
              <a:spLocks noChangeArrowheads="1"/>
            </p:cNvSpPr>
            <p:nvPr/>
          </p:nvSpPr>
          <p:spPr bwMode="auto">
            <a:xfrm>
              <a:off x="381000" y="4495800"/>
              <a:ext cx="1981200" cy="381000"/>
            </a:xfrm>
            <a:prstGeom prst="rect">
              <a:avLst/>
            </a:prstGeom>
            <a:solidFill>
              <a:srgbClr val="008000"/>
            </a:solidFill>
            <a:ln w="19050" algn="ctr">
              <a:solidFill>
                <a:srgbClr val="5C0000"/>
              </a:solidFill>
              <a:miter lim="800000"/>
              <a:headEnd/>
              <a:tailEnd/>
            </a:ln>
          </p:spPr>
          <p:txBody>
            <a:bodyPr anchor="ctr"/>
            <a:lstStyle/>
            <a:p>
              <a:pPr algn="ctr"/>
              <a:r>
                <a:rPr lang="en-US" sz="2000" dirty="0" smtClean="0">
                  <a:solidFill>
                    <a:schemeClr val="bg1"/>
                  </a:solidFill>
                  <a:latin typeface="Tw Cen MT" pitchFamily="34" charset="0"/>
                </a:rPr>
                <a:t>Payment Plans</a:t>
              </a:r>
              <a:endParaRPr lang="en-US" sz="2000" dirty="0">
                <a:solidFill>
                  <a:schemeClr val="bg1"/>
                </a:solidFill>
                <a:latin typeface="Tw Cen MT" pitchFamily="34" charset="0"/>
              </a:endParaRPr>
            </a:p>
          </p:txBody>
        </p:sp>
      </p:grpSp>
      <p:sp>
        <p:nvSpPr>
          <p:cNvPr id="15" name="Rectangle 14"/>
          <p:cNvSpPr>
            <a:spLocks noChangeArrowheads="1"/>
          </p:cNvSpPr>
          <p:nvPr/>
        </p:nvSpPr>
        <p:spPr bwMode="auto">
          <a:xfrm>
            <a:off x="2362200" y="3970337"/>
            <a:ext cx="2133600" cy="1143000"/>
          </a:xfrm>
          <a:prstGeom prst="rect">
            <a:avLst/>
          </a:prstGeom>
          <a:solidFill>
            <a:srgbClr val="66FF33"/>
          </a:solidFill>
          <a:ln w="19050" algn="ctr">
            <a:solidFill>
              <a:srgbClr val="5C0000"/>
            </a:solidFill>
            <a:miter lim="800000"/>
            <a:headEnd/>
            <a:tailEnd/>
          </a:ln>
        </p:spPr>
        <p:txBody>
          <a:bodyPr anchor="ctr"/>
          <a:lstStyle/>
          <a:p>
            <a:pPr algn="ctr"/>
            <a:r>
              <a:rPr lang="en-US" sz="2000">
                <a:solidFill>
                  <a:srgbClr val="000000"/>
                </a:solidFill>
                <a:latin typeface="Tw Cen MT" pitchFamily="34" charset="0"/>
              </a:rPr>
              <a:t>Educational Private</a:t>
            </a:r>
            <a:r>
              <a:rPr lang="en-US" sz="2000">
                <a:solidFill>
                  <a:srgbClr val="FFFFFF"/>
                </a:solidFill>
                <a:latin typeface="Tw Cen MT" pitchFamily="34" charset="0"/>
              </a:rPr>
              <a:t> </a:t>
            </a:r>
            <a:r>
              <a:rPr lang="en-US" sz="2000">
                <a:solidFill>
                  <a:srgbClr val="000000"/>
                </a:solidFill>
                <a:latin typeface="Tw Cen MT" pitchFamily="34" charset="0"/>
              </a:rPr>
              <a:t>Loans</a:t>
            </a:r>
          </a:p>
        </p:txBody>
      </p:sp>
      <p:grpSp>
        <p:nvGrpSpPr>
          <p:cNvPr id="16" name="Group 25"/>
          <p:cNvGrpSpPr>
            <a:grpSpLocks/>
          </p:cNvGrpSpPr>
          <p:nvPr/>
        </p:nvGrpSpPr>
        <p:grpSpPr bwMode="auto">
          <a:xfrm>
            <a:off x="4572000" y="3436937"/>
            <a:ext cx="2133600" cy="1676400"/>
            <a:chOff x="2928" y="2016"/>
            <a:chExt cx="1344" cy="1056"/>
          </a:xfrm>
        </p:grpSpPr>
        <p:sp>
          <p:nvSpPr>
            <p:cNvPr id="17" name="Rectangle 14"/>
            <p:cNvSpPr>
              <a:spLocks noChangeArrowheads="1"/>
            </p:cNvSpPr>
            <p:nvPr/>
          </p:nvSpPr>
          <p:spPr bwMode="auto">
            <a:xfrm>
              <a:off x="2928" y="2016"/>
              <a:ext cx="1344" cy="288"/>
            </a:xfrm>
            <a:prstGeom prst="rect">
              <a:avLst/>
            </a:prstGeom>
            <a:solidFill>
              <a:srgbClr val="FFFF00"/>
            </a:solidFill>
            <a:ln w="19050" algn="ctr">
              <a:solidFill>
                <a:srgbClr val="5C0000"/>
              </a:solidFill>
              <a:miter lim="800000"/>
              <a:headEnd/>
              <a:tailEnd/>
            </a:ln>
          </p:spPr>
          <p:txBody>
            <a:bodyPr anchor="ctr"/>
            <a:lstStyle/>
            <a:p>
              <a:pPr algn="ctr"/>
              <a:r>
                <a:rPr lang="en-US" sz="2000">
                  <a:solidFill>
                    <a:srgbClr val="000000"/>
                  </a:solidFill>
                  <a:latin typeface="Tw Cen MT" pitchFamily="34" charset="0"/>
                </a:rPr>
                <a:t>Credit Cards</a:t>
              </a:r>
            </a:p>
          </p:txBody>
        </p:sp>
        <p:sp>
          <p:nvSpPr>
            <p:cNvPr id="18" name="Rectangle 16"/>
            <p:cNvSpPr>
              <a:spLocks noChangeArrowheads="1"/>
            </p:cNvSpPr>
            <p:nvPr/>
          </p:nvSpPr>
          <p:spPr bwMode="auto">
            <a:xfrm>
              <a:off x="2928" y="2832"/>
              <a:ext cx="1344" cy="240"/>
            </a:xfrm>
            <a:prstGeom prst="rect">
              <a:avLst/>
            </a:prstGeom>
            <a:solidFill>
              <a:srgbClr val="FFFF00"/>
            </a:solidFill>
            <a:ln w="19050" algn="ctr">
              <a:solidFill>
                <a:srgbClr val="5C0000"/>
              </a:solidFill>
              <a:miter lim="800000"/>
              <a:headEnd/>
              <a:tailEnd/>
            </a:ln>
          </p:spPr>
          <p:txBody>
            <a:bodyPr anchor="ctr"/>
            <a:lstStyle/>
            <a:p>
              <a:pPr algn="ctr"/>
              <a:r>
                <a:rPr lang="en-US" sz="2000" dirty="0" smtClean="0">
                  <a:solidFill>
                    <a:srgbClr val="000000"/>
                  </a:solidFill>
                  <a:latin typeface="Tw Cen MT" pitchFamily="34" charset="0"/>
                </a:rPr>
                <a:t>Home Equity</a:t>
              </a:r>
              <a:endParaRPr lang="en-US" sz="2000" dirty="0">
                <a:solidFill>
                  <a:srgbClr val="000000"/>
                </a:solidFill>
                <a:latin typeface="Tw Cen MT" pitchFamily="34" charset="0"/>
              </a:endParaRPr>
            </a:p>
          </p:txBody>
        </p:sp>
        <p:sp>
          <p:nvSpPr>
            <p:cNvPr id="19" name="Rectangle 17"/>
            <p:cNvSpPr>
              <a:spLocks noChangeArrowheads="1"/>
            </p:cNvSpPr>
            <p:nvPr/>
          </p:nvSpPr>
          <p:spPr bwMode="auto">
            <a:xfrm>
              <a:off x="2928" y="2352"/>
              <a:ext cx="1344" cy="432"/>
            </a:xfrm>
            <a:prstGeom prst="rect">
              <a:avLst/>
            </a:prstGeom>
            <a:solidFill>
              <a:srgbClr val="FFFF00"/>
            </a:solidFill>
            <a:ln w="19050" algn="ctr">
              <a:solidFill>
                <a:srgbClr val="5C0000"/>
              </a:solidFill>
              <a:miter lim="800000"/>
              <a:headEnd/>
              <a:tailEnd/>
            </a:ln>
          </p:spPr>
          <p:txBody>
            <a:bodyPr anchor="ctr"/>
            <a:lstStyle/>
            <a:p>
              <a:pPr algn="ctr"/>
              <a:r>
                <a:rPr lang="en-US" sz="2000">
                  <a:solidFill>
                    <a:srgbClr val="000000"/>
                  </a:solidFill>
                  <a:latin typeface="Tw Cen MT" pitchFamily="34" charset="0"/>
                </a:rPr>
                <a:t>Retirement Accounts</a:t>
              </a:r>
            </a:p>
          </p:txBody>
        </p:sp>
      </p:grpSp>
      <p:grpSp>
        <p:nvGrpSpPr>
          <p:cNvPr id="20" name="Group 26"/>
          <p:cNvGrpSpPr>
            <a:grpSpLocks/>
          </p:cNvGrpSpPr>
          <p:nvPr/>
        </p:nvGrpSpPr>
        <p:grpSpPr bwMode="auto">
          <a:xfrm>
            <a:off x="6796088" y="2919412"/>
            <a:ext cx="2057400" cy="2193925"/>
            <a:chOff x="4320" y="2190"/>
            <a:chExt cx="1296" cy="887"/>
          </a:xfrm>
        </p:grpSpPr>
        <p:sp>
          <p:nvSpPr>
            <p:cNvPr id="21" name="Rectangle 19"/>
            <p:cNvSpPr>
              <a:spLocks noChangeArrowheads="1"/>
            </p:cNvSpPr>
            <p:nvPr/>
          </p:nvSpPr>
          <p:spPr bwMode="auto">
            <a:xfrm>
              <a:off x="4320" y="2837"/>
              <a:ext cx="1296" cy="240"/>
            </a:xfrm>
            <a:prstGeom prst="rect">
              <a:avLst/>
            </a:prstGeom>
            <a:solidFill>
              <a:srgbClr val="FF0000"/>
            </a:solidFill>
            <a:ln w="19050" algn="ctr">
              <a:solidFill>
                <a:srgbClr val="5C0000"/>
              </a:solidFill>
              <a:miter lim="800000"/>
              <a:headEnd/>
              <a:tailEnd/>
            </a:ln>
          </p:spPr>
          <p:txBody>
            <a:bodyPr anchor="ctr"/>
            <a:lstStyle/>
            <a:p>
              <a:pPr algn="ctr"/>
              <a:r>
                <a:rPr lang="en-US" sz="1000">
                  <a:solidFill>
                    <a:srgbClr val="000000"/>
                  </a:solidFill>
                  <a:latin typeface="Tw Cen MT" pitchFamily="34" charset="0"/>
                </a:rPr>
                <a:t>Hold Out Until Your Kid Gets to the 11</a:t>
              </a:r>
              <a:r>
                <a:rPr lang="en-US" sz="1000" baseline="30000">
                  <a:solidFill>
                    <a:srgbClr val="000000"/>
                  </a:solidFill>
                  <a:latin typeface="Tw Cen MT" pitchFamily="34" charset="0"/>
                </a:rPr>
                <a:t>th</a:t>
              </a:r>
              <a:r>
                <a:rPr lang="en-US" sz="1000">
                  <a:solidFill>
                    <a:srgbClr val="000000"/>
                  </a:solidFill>
                  <a:latin typeface="Tw Cen MT" pitchFamily="34" charset="0"/>
                </a:rPr>
                <a:t> Grade then Start Up a 529 Plan</a:t>
              </a:r>
            </a:p>
          </p:txBody>
        </p:sp>
        <p:sp>
          <p:nvSpPr>
            <p:cNvPr id="22" name="Rectangle 21"/>
            <p:cNvSpPr>
              <a:spLocks noChangeArrowheads="1"/>
            </p:cNvSpPr>
            <p:nvPr/>
          </p:nvSpPr>
          <p:spPr bwMode="auto">
            <a:xfrm>
              <a:off x="4320" y="2472"/>
              <a:ext cx="1296" cy="320"/>
            </a:xfrm>
            <a:prstGeom prst="rect">
              <a:avLst/>
            </a:prstGeom>
            <a:solidFill>
              <a:srgbClr val="FF0000"/>
            </a:solidFill>
            <a:ln w="19050" algn="ctr">
              <a:solidFill>
                <a:srgbClr val="5C0000"/>
              </a:solidFill>
              <a:miter lim="800000"/>
              <a:headEnd/>
              <a:tailEnd/>
            </a:ln>
          </p:spPr>
          <p:txBody>
            <a:bodyPr anchor="ctr"/>
            <a:lstStyle/>
            <a:p>
              <a:pPr algn="ctr"/>
              <a:r>
                <a:rPr lang="en-US" sz="2000">
                  <a:solidFill>
                    <a:srgbClr val="000000"/>
                  </a:solidFill>
                  <a:latin typeface="Tw Cen MT" pitchFamily="34" charset="0"/>
                </a:rPr>
                <a:t>Powerball Lottery        </a:t>
              </a:r>
              <a:r>
                <a:rPr lang="en-US" sz="1600" i="1">
                  <a:solidFill>
                    <a:srgbClr val="000000"/>
                  </a:solidFill>
                  <a:latin typeface="Tw Cen MT" pitchFamily="34" charset="0"/>
                </a:rPr>
                <a:t>1 in 146,107,962        </a:t>
              </a:r>
            </a:p>
          </p:txBody>
        </p:sp>
        <p:sp>
          <p:nvSpPr>
            <p:cNvPr id="23" name="Rectangle 23"/>
            <p:cNvSpPr>
              <a:spLocks noChangeArrowheads="1"/>
            </p:cNvSpPr>
            <p:nvPr/>
          </p:nvSpPr>
          <p:spPr bwMode="auto">
            <a:xfrm>
              <a:off x="4320" y="2190"/>
              <a:ext cx="1296" cy="240"/>
            </a:xfrm>
            <a:prstGeom prst="rect">
              <a:avLst/>
            </a:prstGeom>
            <a:solidFill>
              <a:srgbClr val="FF0000"/>
            </a:solidFill>
            <a:ln w="19050" algn="ctr">
              <a:solidFill>
                <a:srgbClr val="5C0000"/>
              </a:solidFill>
              <a:miter lim="800000"/>
              <a:headEnd/>
              <a:tailEnd/>
            </a:ln>
          </p:spPr>
          <p:txBody>
            <a:bodyPr anchor="ctr"/>
            <a:lstStyle/>
            <a:p>
              <a:pPr algn="ctr"/>
              <a:r>
                <a:rPr lang="en-US" sz="2000" dirty="0">
                  <a:solidFill>
                    <a:srgbClr val="000000"/>
                  </a:solidFill>
                  <a:latin typeface="Tw Cen MT" pitchFamily="34" charset="0"/>
                </a:rPr>
                <a:t>Google</a:t>
              </a:r>
            </a:p>
          </p:txBody>
        </p:sp>
      </p:grpSp>
      <p:sp>
        <p:nvSpPr>
          <p:cNvPr id="24" name="Content Placeholder 2"/>
          <p:cNvSpPr>
            <a:spLocks noGrp="1"/>
          </p:cNvSpPr>
          <p:nvPr>
            <p:ph idx="1"/>
          </p:nvPr>
        </p:nvSpPr>
        <p:spPr>
          <a:xfrm>
            <a:off x="314325" y="1492251"/>
            <a:ext cx="7991475" cy="641349"/>
          </a:xfrm>
        </p:spPr>
        <p:txBody>
          <a:bodyPr>
            <a:normAutofit fontScale="77500" lnSpcReduction="20000"/>
          </a:bodyPr>
          <a:lstStyle/>
          <a:p>
            <a:pPr>
              <a:buFont typeface="Wingdings" panose="05000000000000000000" pitchFamily="2" charset="2"/>
              <a:buChar char="§"/>
              <a:defRPr/>
            </a:pPr>
            <a:r>
              <a:rPr lang="en-US" sz="2800" dirty="0" smtClean="0">
                <a:solidFill>
                  <a:schemeClr val="tx1"/>
                </a:solidFill>
                <a:latin typeface="+mj-lt"/>
              </a:rPr>
              <a:t>After the “free money”  and savings run out….. some wise, some not so much…..!</a:t>
            </a:r>
            <a:endParaRPr lang="en-US" sz="1200" dirty="0">
              <a:solidFill>
                <a:schemeClr val="tx1"/>
              </a:solidFill>
              <a:latin typeface="+mj-lt"/>
            </a:endParaRPr>
          </a:p>
        </p:txBody>
      </p:sp>
      <p:sp>
        <p:nvSpPr>
          <p:cNvPr id="2" name="TextBox 1"/>
          <p:cNvSpPr txBox="1"/>
          <p:nvPr/>
        </p:nvSpPr>
        <p:spPr>
          <a:xfrm>
            <a:off x="685800" y="6096000"/>
            <a:ext cx="7772400" cy="381000"/>
          </a:xfrm>
          <a:prstGeom prst="rect">
            <a:avLst/>
          </a:prstGeom>
        </p:spPr>
        <p:txBody>
          <a:bodyPr vert="horz" wrap="square" lIns="91440" tIns="45720" rIns="91440" bIns="45720" rtlCol="0">
            <a:normAutofit/>
          </a:bodyPr>
          <a:lstStyle/>
          <a:p>
            <a:pPr marL="342900" indent="-342900" algn="ctr" defTabSz="914400" rtl="0" eaLnBrk="1" latinLnBrk="0" hangingPunct="1">
              <a:spcBef>
                <a:spcPts val="800"/>
              </a:spcBef>
            </a:pPr>
            <a:r>
              <a:rPr lang="en-US" sz="1400" kern="1200" dirty="0" smtClean="0">
                <a:latin typeface="+mj-lt"/>
                <a:ea typeface="+mn-ea"/>
                <a:cs typeface="+mn-cs"/>
              </a:rPr>
              <a:t>Source: Adapted from 2012 PASFAA Fall Conference Presentation</a:t>
            </a:r>
          </a:p>
        </p:txBody>
      </p:sp>
      <p:sp>
        <p:nvSpPr>
          <p:cNvPr id="25" name="TextBox 24"/>
          <p:cNvSpPr txBox="1"/>
          <p:nvPr/>
        </p:nvSpPr>
        <p:spPr>
          <a:xfrm>
            <a:off x="381000" y="152400"/>
            <a:ext cx="8458200" cy="784830"/>
          </a:xfrm>
          <a:prstGeom prst="rect">
            <a:avLst/>
          </a:prstGeom>
          <a:noFill/>
        </p:spPr>
        <p:txBody>
          <a:bodyPr wrap="square" rtlCol="0">
            <a:spAutoFit/>
          </a:bodyPr>
          <a:lstStyle/>
          <a:p>
            <a:r>
              <a:rPr lang="en-US" sz="4500" b="1" dirty="0" smtClean="0"/>
              <a:t>Common Ways to Pay</a:t>
            </a:r>
            <a:endParaRPr lang="en-US" sz="4500" b="1" dirty="0"/>
          </a:p>
        </p:txBody>
      </p:sp>
    </p:spTree>
    <p:extLst>
      <p:ext uri="{BB962C8B-B14F-4D97-AF65-F5344CB8AC3E}">
        <p14:creationId xmlns:p14="http://schemas.microsoft.com/office/powerpoint/2010/main" val="712560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noGrp="1"/>
          </p:cNvSpPr>
          <p:nvPr/>
        </p:nvSpPr>
        <p:spPr bwMode="auto">
          <a:xfrm>
            <a:off x="8839200" y="6743700"/>
            <a:ext cx="304800" cy="190500"/>
          </a:xfrm>
          <a:prstGeom prst="rect">
            <a:avLst/>
          </a:prstGeom>
          <a:noFill/>
          <a:ln w="9525">
            <a:noFill/>
            <a:miter lim="800000"/>
            <a:headEnd/>
            <a:tailEnd/>
          </a:ln>
        </p:spPr>
        <p:txBody>
          <a:bodyPr wrap="none" lIns="0" tIns="0" rIns="0" bIns="0"/>
          <a:lstStyle/>
          <a:p>
            <a:pPr algn="r" eaLnBrk="0" hangingPunct="0"/>
            <a:fld id="{A3BAA569-7972-4C9D-836C-2A65C827106C}" type="slidenum">
              <a:rPr lang="en-US" sz="800">
                <a:solidFill>
                  <a:srgbClr val="4F5053"/>
                </a:solidFill>
              </a:rPr>
              <a:pPr algn="r" eaLnBrk="0" hangingPunct="0"/>
              <a:t>5</a:t>
            </a:fld>
            <a:endParaRPr lang="en-US" sz="800" dirty="0">
              <a:solidFill>
                <a:srgbClr val="4F5053"/>
              </a:solidFill>
            </a:endParaRPr>
          </a:p>
        </p:txBody>
      </p:sp>
      <p:sp>
        <p:nvSpPr>
          <p:cNvPr id="13" name="Text Placeholder 2"/>
          <p:cNvSpPr txBox="1">
            <a:spLocks/>
          </p:cNvSpPr>
          <p:nvPr/>
        </p:nvSpPr>
        <p:spPr>
          <a:xfrm>
            <a:off x="457200" y="6248400"/>
            <a:ext cx="6477000" cy="347662"/>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Verdana" pitchFamily="34" charset="0"/>
                <a:ea typeface="ＭＳ Ｐゴシック" charset="-128"/>
                <a:cs typeface="+mn-cs"/>
              </a:defRPr>
            </a:lvl1pPr>
            <a:lvl2pPr marL="457200" algn="l" rtl="0" fontAlgn="base">
              <a:spcBef>
                <a:spcPct val="0"/>
              </a:spcBef>
              <a:spcAft>
                <a:spcPct val="0"/>
              </a:spcAft>
              <a:defRPr kern="1200">
                <a:solidFill>
                  <a:schemeClr val="tx1"/>
                </a:solidFill>
                <a:latin typeface="Verdana" pitchFamily="34" charset="0"/>
                <a:ea typeface="ＭＳ Ｐゴシック" charset="-128"/>
                <a:cs typeface="+mn-cs"/>
              </a:defRPr>
            </a:lvl2pPr>
            <a:lvl3pPr marL="914400" algn="l" rtl="0" fontAlgn="base">
              <a:spcBef>
                <a:spcPct val="0"/>
              </a:spcBef>
              <a:spcAft>
                <a:spcPct val="0"/>
              </a:spcAft>
              <a:defRPr kern="1200">
                <a:solidFill>
                  <a:schemeClr val="tx1"/>
                </a:solidFill>
                <a:latin typeface="Verdana" pitchFamily="34" charset="0"/>
                <a:ea typeface="ＭＳ Ｐゴシック" charset="-128"/>
                <a:cs typeface="+mn-cs"/>
              </a:defRPr>
            </a:lvl3pPr>
            <a:lvl4pPr marL="1371600" algn="l" rtl="0" fontAlgn="base">
              <a:spcBef>
                <a:spcPct val="0"/>
              </a:spcBef>
              <a:spcAft>
                <a:spcPct val="0"/>
              </a:spcAft>
              <a:defRPr kern="1200">
                <a:solidFill>
                  <a:schemeClr val="tx1"/>
                </a:solidFill>
                <a:latin typeface="Verdana" pitchFamily="34" charset="0"/>
                <a:ea typeface="ＭＳ Ｐゴシック" charset="-128"/>
                <a:cs typeface="+mn-cs"/>
              </a:defRPr>
            </a:lvl4pPr>
            <a:lvl5pPr marL="1828800" algn="l" rtl="0" fontAlgn="base">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r>
              <a:rPr lang="en-US" dirty="0" smtClean="0">
                <a:solidFill>
                  <a:schemeClr val="tx1"/>
                </a:solidFill>
                <a:latin typeface="+mj-lt"/>
                <a:ea typeface="ＭＳ Ｐゴシック" pitchFamily="34" charset="-128"/>
                <a:cs typeface="Helvetica" pitchFamily="34" charset="0"/>
              </a:rPr>
              <a:t>SOURCE: The College Board, </a:t>
            </a:r>
            <a:r>
              <a:rPr lang="en-US" i="1" dirty="0" smtClean="0">
                <a:solidFill>
                  <a:schemeClr val="tx1"/>
                </a:solidFill>
                <a:latin typeface="+mj-lt"/>
                <a:ea typeface="ＭＳ Ｐゴシック" pitchFamily="34" charset="-128"/>
                <a:cs typeface="Helvetica" pitchFamily="34" charset="0"/>
              </a:rPr>
              <a:t>Trends in Student Aid 2012</a:t>
            </a:r>
            <a:endParaRPr lang="en-US" dirty="0" smtClean="0">
              <a:solidFill>
                <a:schemeClr val="tx1"/>
              </a:solidFill>
              <a:latin typeface="+mj-lt"/>
              <a:ea typeface="ＭＳ Ｐゴシック" pitchFamily="34" charset="-128"/>
              <a:cs typeface="Helvetica" pitchFamily="34" charset="0"/>
            </a:endParaRPr>
          </a:p>
        </p:txBody>
      </p:sp>
      <p:sp>
        <p:nvSpPr>
          <p:cNvPr id="8" name="TextBox 7"/>
          <p:cNvSpPr txBox="1"/>
          <p:nvPr/>
        </p:nvSpPr>
        <p:spPr>
          <a:xfrm>
            <a:off x="381000" y="152400"/>
            <a:ext cx="8458200" cy="677108"/>
          </a:xfrm>
          <a:prstGeom prst="rect">
            <a:avLst/>
          </a:prstGeom>
          <a:noFill/>
        </p:spPr>
        <p:txBody>
          <a:bodyPr wrap="square" rtlCol="0">
            <a:spAutoFit/>
          </a:bodyPr>
          <a:lstStyle/>
          <a:p>
            <a:pPr algn="ctr"/>
            <a:r>
              <a:rPr lang="en-US" sz="3800" b="1" dirty="0" smtClean="0"/>
              <a:t>PLUS &amp; Private Loan Volume Trends</a:t>
            </a:r>
            <a:endParaRPr lang="en-US" sz="38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371600"/>
            <a:ext cx="8569300" cy="4724400"/>
          </a:xfrm>
          <a:prstGeom prst="rect">
            <a:avLst/>
          </a:prstGeom>
        </p:spPr>
      </p:pic>
    </p:spTree>
    <p:extLst>
      <p:ext uri="{BB962C8B-B14F-4D97-AF65-F5344CB8AC3E}">
        <p14:creationId xmlns:p14="http://schemas.microsoft.com/office/powerpoint/2010/main" val="3393632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Placeholder 2"/>
          <p:cNvSpPr>
            <a:spLocks noGrp="1"/>
          </p:cNvSpPr>
          <p:nvPr>
            <p:ph type="body" sz="quarter" idx="4294967295"/>
          </p:nvPr>
        </p:nvSpPr>
        <p:spPr>
          <a:xfrm>
            <a:off x="1752600" y="6395359"/>
            <a:ext cx="6858000" cy="347663"/>
          </a:xfrm>
        </p:spPr>
        <p:txBody>
          <a:bodyPr>
            <a:normAutofit fontScale="47500" lnSpcReduction="20000"/>
          </a:bodyPr>
          <a:lstStyle/>
          <a:p>
            <a:pPr marL="0" indent="0">
              <a:buNone/>
            </a:pPr>
            <a:r>
              <a:rPr lang="en-US" dirty="0" smtClean="0">
                <a:solidFill>
                  <a:schemeClr val="tx1"/>
                </a:solidFill>
                <a:latin typeface="+mj-lt"/>
                <a:ea typeface="ＭＳ Ｐゴシック" pitchFamily="34" charset="-128"/>
                <a:cs typeface="Helvetica" pitchFamily="34" charset="0"/>
              </a:rPr>
              <a:t>SOURCE: The College Board, </a:t>
            </a:r>
            <a:r>
              <a:rPr lang="en-US" i="1" dirty="0" smtClean="0">
                <a:solidFill>
                  <a:schemeClr val="tx1"/>
                </a:solidFill>
                <a:latin typeface="+mj-lt"/>
                <a:ea typeface="ＭＳ Ｐゴシック" pitchFamily="34" charset="-128"/>
                <a:cs typeface="Helvetica" pitchFamily="34" charset="0"/>
              </a:rPr>
              <a:t>Trends in Student Aid 2012, </a:t>
            </a:r>
            <a:r>
              <a:rPr lang="en-US" dirty="0" smtClean="0">
                <a:solidFill>
                  <a:schemeClr val="tx1"/>
                </a:solidFill>
                <a:latin typeface="+mj-lt"/>
                <a:ea typeface="ＭＳ Ｐゴシック" pitchFamily="34" charset="-128"/>
                <a:cs typeface="Helvetica" pitchFamily="34" charset="0"/>
              </a:rPr>
              <a:t>Figure 1</a:t>
            </a:r>
          </a:p>
        </p:txBody>
      </p:sp>
      <p:pic>
        <p:nvPicPr>
          <p:cNvPr id="7172" name="Picture 4" descr="Student Aid Figure 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6845" y="1143000"/>
            <a:ext cx="6860766" cy="472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 y="379615"/>
            <a:ext cx="8382000" cy="507831"/>
          </a:xfrm>
          <a:prstGeom prst="rect">
            <a:avLst/>
          </a:prstGeom>
          <a:noFill/>
        </p:spPr>
        <p:txBody>
          <a:bodyPr wrap="square" rtlCol="0">
            <a:spAutoFit/>
          </a:bodyPr>
          <a:lstStyle/>
          <a:p>
            <a:pPr algn="ctr"/>
            <a:r>
              <a:rPr lang="en-US" sz="2700" b="1" dirty="0" smtClean="0"/>
              <a:t>Ten Year Trend in average aid per FTE</a:t>
            </a:r>
            <a:endParaRPr lang="en-US" sz="2700" b="1" dirty="0"/>
          </a:p>
        </p:txBody>
      </p:sp>
    </p:spTree>
    <p:extLst>
      <p:ext uri="{BB962C8B-B14F-4D97-AF65-F5344CB8AC3E}">
        <p14:creationId xmlns:p14="http://schemas.microsoft.com/office/powerpoint/2010/main" val="713744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noGrp="1"/>
          </p:cNvSpPr>
          <p:nvPr/>
        </p:nvSpPr>
        <p:spPr bwMode="auto">
          <a:xfrm>
            <a:off x="8839200" y="6743700"/>
            <a:ext cx="304800" cy="190500"/>
          </a:xfrm>
          <a:prstGeom prst="rect">
            <a:avLst/>
          </a:prstGeom>
          <a:noFill/>
          <a:ln w="9525">
            <a:noFill/>
            <a:miter lim="800000"/>
            <a:headEnd/>
            <a:tailEnd/>
          </a:ln>
        </p:spPr>
        <p:txBody>
          <a:bodyPr wrap="none" lIns="0" tIns="0" rIns="0" bIns="0"/>
          <a:lstStyle/>
          <a:p>
            <a:pPr algn="r" eaLnBrk="0" hangingPunct="0"/>
            <a:fld id="{9975D7B0-CAC3-47F8-A82F-F1A941FD92C9}" type="slidenum">
              <a:rPr lang="en-US" sz="800">
                <a:solidFill>
                  <a:srgbClr val="4F5053"/>
                </a:solidFill>
              </a:rPr>
              <a:pPr algn="r" eaLnBrk="0" hangingPunct="0"/>
              <a:t>7</a:t>
            </a:fld>
            <a:endParaRPr lang="en-US" sz="800" dirty="0">
              <a:solidFill>
                <a:srgbClr val="4F5053"/>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04" y="228600"/>
            <a:ext cx="8906332"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38200" y="5105400"/>
            <a:ext cx="7010400" cy="1538883"/>
          </a:xfrm>
          <a:prstGeom prst="rect">
            <a:avLst/>
          </a:prstGeom>
        </p:spPr>
        <p:txBody>
          <a:bodyPr wrap="square">
            <a:spAutoFit/>
          </a:bodyPr>
          <a:lstStyle/>
          <a:p>
            <a:pPr marL="346075" indent="-346075" algn="ctr" eaLnBrk="1" hangingPunct="1"/>
            <a:r>
              <a:rPr lang="en-US" sz="2000" b="1" u="sng" dirty="0" smtClean="0">
                <a:latin typeface="+mj-lt"/>
              </a:rPr>
              <a:t>Credit Factoid: </a:t>
            </a:r>
          </a:p>
          <a:p>
            <a:pPr marL="346075" indent="-346075" algn="ctr" eaLnBrk="1" hangingPunct="1"/>
            <a:r>
              <a:rPr lang="en-US" sz="2000" dirty="0" smtClean="0">
                <a:latin typeface="+mj-lt"/>
              </a:rPr>
              <a:t>19.6</a:t>
            </a:r>
            <a:r>
              <a:rPr lang="en-US" sz="2000" dirty="0">
                <a:latin typeface="+mj-lt"/>
              </a:rPr>
              <a:t>% of the population has a credit score </a:t>
            </a:r>
            <a:r>
              <a:rPr lang="en-US" sz="2000" dirty="0" smtClean="0">
                <a:latin typeface="+mj-lt"/>
              </a:rPr>
              <a:t>of </a:t>
            </a:r>
            <a:r>
              <a:rPr lang="en-US" sz="2000" b="1" dirty="0" smtClean="0">
                <a:latin typeface="+mj-lt"/>
              </a:rPr>
              <a:t>750-799</a:t>
            </a:r>
            <a:endParaRPr lang="en-US" sz="2000" baseline="30000" dirty="0">
              <a:latin typeface="+mj-lt"/>
            </a:endParaRPr>
          </a:p>
          <a:p>
            <a:pPr marL="346075" indent="-346075" algn="ctr" eaLnBrk="1" hangingPunct="1"/>
            <a:r>
              <a:rPr lang="en-US" sz="2000" dirty="0" smtClean="0">
                <a:latin typeface="+mj-lt"/>
              </a:rPr>
              <a:t>18.1</a:t>
            </a:r>
            <a:r>
              <a:rPr lang="en-US" sz="2000" dirty="0">
                <a:latin typeface="+mj-lt"/>
              </a:rPr>
              <a:t>% of the population has a credit score </a:t>
            </a:r>
            <a:r>
              <a:rPr lang="en-US" sz="2000" dirty="0" smtClean="0">
                <a:latin typeface="+mj-lt"/>
              </a:rPr>
              <a:t>of </a:t>
            </a:r>
            <a:r>
              <a:rPr lang="en-US" sz="2000" b="1" dirty="0" smtClean="0">
                <a:latin typeface="+mj-lt"/>
              </a:rPr>
              <a:t>800-850</a:t>
            </a:r>
          </a:p>
          <a:p>
            <a:pPr marL="346075" indent="-346075" eaLnBrk="1" hangingPunct="1"/>
            <a:endParaRPr lang="en-US" sz="2000" b="1" dirty="0">
              <a:latin typeface="+mj-lt"/>
            </a:endParaRPr>
          </a:p>
          <a:p>
            <a:pPr marL="346075" indent="-346075" algn="ctr" eaLnBrk="1" hangingPunct="1"/>
            <a:r>
              <a:rPr lang="en-US" sz="1400" dirty="0" smtClean="0">
                <a:latin typeface="+mj-lt"/>
              </a:rPr>
              <a:t>Source: MyFico.com </a:t>
            </a:r>
            <a:endParaRPr lang="en-US" sz="1400" dirty="0">
              <a:latin typeface="+mj-lt"/>
            </a:endParaRPr>
          </a:p>
        </p:txBody>
      </p:sp>
    </p:spTree>
    <p:extLst>
      <p:ext uri="{BB962C8B-B14F-4D97-AF65-F5344CB8AC3E}">
        <p14:creationId xmlns:p14="http://schemas.microsoft.com/office/powerpoint/2010/main" val="4231544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noGrp="1"/>
          </p:cNvSpPr>
          <p:nvPr/>
        </p:nvSpPr>
        <p:spPr bwMode="auto">
          <a:xfrm>
            <a:off x="8839200" y="6743700"/>
            <a:ext cx="304800" cy="190500"/>
          </a:xfrm>
          <a:prstGeom prst="rect">
            <a:avLst/>
          </a:prstGeom>
          <a:noFill/>
          <a:ln w="9525">
            <a:noFill/>
            <a:miter lim="800000"/>
            <a:headEnd/>
            <a:tailEnd/>
          </a:ln>
        </p:spPr>
        <p:txBody>
          <a:bodyPr wrap="none" lIns="0" tIns="0" rIns="0" bIns="0"/>
          <a:lstStyle/>
          <a:p>
            <a:pPr algn="r" eaLnBrk="0" hangingPunct="0"/>
            <a:fld id="{9975D7B0-CAC3-47F8-A82F-F1A941FD92C9}" type="slidenum">
              <a:rPr lang="en-US" sz="800">
                <a:solidFill>
                  <a:srgbClr val="4F5053"/>
                </a:solidFill>
              </a:rPr>
              <a:pPr algn="r" eaLnBrk="0" hangingPunct="0"/>
              <a:t>8</a:t>
            </a:fld>
            <a:endParaRPr lang="en-US" sz="800" dirty="0">
              <a:solidFill>
                <a:srgbClr val="4F5053"/>
              </a:solidFill>
            </a:endParaRPr>
          </a:p>
        </p:txBody>
      </p:sp>
      <p:sp>
        <p:nvSpPr>
          <p:cNvPr id="4" name="TextBox 3"/>
          <p:cNvSpPr txBox="1"/>
          <p:nvPr/>
        </p:nvSpPr>
        <p:spPr>
          <a:xfrm>
            <a:off x="381000" y="3276600"/>
            <a:ext cx="2057400" cy="2895600"/>
          </a:xfrm>
          <a:prstGeom prst="rect">
            <a:avLst/>
          </a:prstGeom>
          <a:solidFill>
            <a:srgbClr val="A6F6FA"/>
          </a:solidFill>
        </p:spPr>
        <p:txBody>
          <a:bodyPr vert="horz" wrap="square" lIns="91440" tIns="45720" rIns="91440" bIns="45720" rtlCol="0" anchor="ctr">
            <a:normAutofit/>
          </a:bodyPr>
          <a:lstStyle/>
          <a:p>
            <a:pPr marL="342900" indent="-342900">
              <a:spcBef>
                <a:spcPts val="800"/>
              </a:spcBef>
            </a:pPr>
            <a:r>
              <a:rPr lang="en-US" sz="2800" dirty="0" smtClean="0">
                <a:latin typeface="+mj-lt"/>
                <a:cs typeface="Times New Roman" pitchFamily="18" charset="0"/>
              </a:rPr>
              <a:t>  10-year Treasury note from 5/8 to 10/2</a:t>
            </a:r>
          </a:p>
          <a:p>
            <a:pPr marL="800100" lvl="1" indent="-342900">
              <a:spcBef>
                <a:spcPts val="800"/>
              </a:spcBef>
              <a:buFont typeface="Arial" pitchFamily="34" charset="0"/>
              <a:buChar char="•"/>
            </a:pPr>
            <a:endParaRPr lang="en-US" sz="1400" kern="1200" dirty="0">
              <a:solidFill>
                <a:schemeClr val="tx2"/>
              </a:solidFill>
              <a:latin typeface="+mj-lt"/>
              <a:ea typeface="+mn-ea"/>
            </a:endParaRPr>
          </a:p>
          <a:p>
            <a:pPr marL="800100" lvl="1" indent="-342900">
              <a:spcBef>
                <a:spcPts val="800"/>
              </a:spcBef>
              <a:buFont typeface="Arial" pitchFamily="34" charset="0"/>
              <a:buChar char="•"/>
            </a:pPr>
            <a:endParaRPr lang="en-US" sz="1400" kern="1200" dirty="0" smtClean="0">
              <a:solidFill>
                <a:schemeClr val="tx2"/>
              </a:solidFill>
              <a:latin typeface="+mj-lt"/>
              <a:ea typeface="+mn-ea"/>
            </a:endParaRPr>
          </a:p>
        </p:txBody>
      </p:sp>
      <p:sp>
        <p:nvSpPr>
          <p:cNvPr id="8" name="TextBox 7"/>
          <p:cNvSpPr txBox="1"/>
          <p:nvPr/>
        </p:nvSpPr>
        <p:spPr>
          <a:xfrm>
            <a:off x="381000" y="429399"/>
            <a:ext cx="8458200" cy="553998"/>
          </a:xfrm>
          <a:prstGeom prst="rect">
            <a:avLst/>
          </a:prstGeom>
          <a:noFill/>
        </p:spPr>
        <p:txBody>
          <a:bodyPr wrap="square" rtlCol="0">
            <a:spAutoFit/>
          </a:bodyPr>
          <a:lstStyle/>
          <a:p>
            <a:r>
              <a:rPr lang="en-US" sz="3000" b="1" dirty="0" smtClean="0"/>
              <a:t>Federal and Private Comparison, continued</a:t>
            </a:r>
            <a:endParaRPr lang="en-US" sz="3000" b="1" dirty="0"/>
          </a:p>
        </p:txBody>
      </p:sp>
      <p:sp>
        <p:nvSpPr>
          <p:cNvPr id="6" name="TextBox 5"/>
          <p:cNvSpPr txBox="1"/>
          <p:nvPr/>
        </p:nvSpPr>
        <p:spPr>
          <a:xfrm>
            <a:off x="381000" y="1295400"/>
            <a:ext cx="8153400" cy="1754326"/>
          </a:xfrm>
          <a:prstGeom prst="rect">
            <a:avLst/>
          </a:prstGeom>
          <a:solidFill>
            <a:srgbClr val="C8E6EA"/>
          </a:solidFill>
        </p:spPr>
        <p:txBody>
          <a:bodyPr wrap="square" rtlCol="0">
            <a:spAutoFit/>
          </a:bodyPr>
          <a:lstStyle/>
          <a:p>
            <a:pPr algn="ctr"/>
            <a:r>
              <a:rPr lang="en-US" sz="2400" b="1" dirty="0" smtClean="0">
                <a:latin typeface="+mj-lt"/>
                <a:cs typeface="Times New Roman" pitchFamily="18" charset="0"/>
              </a:rPr>
              <a:t>New Direct Loan formulas, per H.R. 1911, for </a:t>
            </a:r>
            <a:r>
              <a:rPr lang="en-US" sz="2400" b="1" u="sng" dirty="0" smtClean="0">
                <a:latin typeface="+mj-lt"/>
                <a:cs typeface="Times New Roman" pitchFamily="18" charset="0"/>
              </a:rPr>
              <a:t>2013-14</a:t>
            </a:r>
            <a:r>
              <a:rPr lang="en-US" sz="2400" b="1" dirty="0" smtClean="0">
                <a:latin typeface="+mj-lt"/>
                <a:cs typeface="Times New Roman" pitchFamily="18" charset="0"/>
              </a:rPr>
              <a:t>:</a:t>
            </a:r>
          </a:p>
          <a:p>
            <a:pPr algn="ctr"/>
            <a:r>
              <a:rPr lang="en-US" sz="2400" dirty="0">
                <a:latin typeface="+mj-lt"/>
                <a:cs typeface="Times New Roman" pitchFamily="18" charset="0"/>
              </a:rPr>
              <a:t>10-yr T note (1.81%) </a:t>
            </a:r>
            <a:endParaRPr lang="en-US" sz="2400" b="1" dirty="0" smtClean="0">
              <a:latin typeface="+mj-lt"/>
              <a:cs typeface="Times New Roman" pitchFamily="18" charset="0"/>
            </a:endParaRPr>
          </a:p>
          <a:p>
            <a:pPr>
              <a:tabLst>
                <a:tab pos="914400" algn="l"/>
                <a:tab pos="3368675" algn="l"/>
                <a:tab pos="5086350" algn="l"/>
              </a:tabLst>
            </a:pPr>
            <a:r>
              <a:rPr lang="en-US" dirty="0" smtClean="0">
                <a:latin typeface="+mj-lt"/>
                <a:cs typeface="Times New Roman" pitchFamily="18" charset="0"/>
              </a:rPr>
              <a:t>	+ 2.05% undergrad	= </a:t>
            </a:r>
            <a:r>
              <a:rPr lang="en-US" sz="2000" b="1" dirty="0" smtClean="0">
                <a:latin typeface="+mj-lt"/>
                <a:cs typeface="Times New Roman" pitchFamily="18" charset="0"/>
              </a:rPr>
              <a:t>3.86%</a:t>
            </a:r>
            <a:r>
              <a:rPr lang="en-US" b="1" dirty="0" smtClean="0">
                <a:latin typeface="+mj-lt"/>
                <a:cs typeface="Times New Roman" pitchFamily="18" charset="0"/>
              </a:rPr>
              <a:t>	(8.25% cap)</a:t>
            </a:r>
          </a:p>
          <a:p>
            <a:pPr>
              <a:tabLst>
                <a:tab pos="914400" algn="l"/>
                <a:tab pos="3368675" algn="l"/>
                <a:tab pos="5086350" algn="l"/>
              </a:tabLst>
            </a:pPr>
            <a:r>
              <a:rPr lang="en-US" dirty="0" smtClean="0">
                <a:latin typeface="+mj-lt"/>
                <a:cs typeface="Times New Roman" pitchFamily="18" charset="0"/>
              </a:rPr>
              <a:t>	+ 3.60% graduate	= </a:t>
            </a:r>
            <a:r>
              <a:rPr lang="en-US" sz="2000" b="1" dirty="0" smtClean="0">
                <a:latin typeface="+mj-lt"/>
                <a:cs typeface="Times New Roman" pitchFamily="18" charset="0"/>
              </a:rPr>
              <a:t>5.41%</a:t>
            </a:r>
            <a:r>
              <a:rPr lang="en-US" b="1" dirty="0" smtClean="0">
                <a:latin typeface="+mj-lt"/>
                <a:cs typeface="Times New Roman" pitchFamily="18" charset="0"/>
              </a:rPr>
              <a:t>	(9.50% cap)</a:t>
            </a:r>
          </a:p>
          <a:p>
            <a:pPr>
              <a:tabLst>
                <a:tab pos="914400" algn="l"/>
                <a:tab pos="3368675" algn="l"/>
                <a:tab pos="5086350" algn="l"/>
              </a:tabLst>
            </a:pPr>
            <a:r>
              <a:rPr lang="en-US" b="1" dirty="0">
                <a:latin typeface="+mj-lt"/>
                <a:cs typeface="Times New Roman" pitchFamily="18" charset="0"/>
              </a:rPr>
              <a:t>	</a:t>
            </a:r>
            <a:r>
              <a:rPr lang="en-US" dirty="0" smtClean="0">
                <a:latin typeface="+mj-lt"/>
                <a:cs typeface="Times New Roman" pitchFamily="18" charset="0"/>
              </a:rPr>
              <a:t>+ 4.60% PLUS	= </a:t>
            </a:r>
            <a:r>
              <a:rPr lang="en-US" sz="2000" b="1" dirty="0" smtClean="0">
                <a:latin typeface="+mj-lt"/>
                <a:cs typeface="Times New Roman" pitchFamily="18" charset="0"/>
              </a:rPr>
              <a:t>6.41%</a:t>
            </a:r>
            <a:r>
              <a:rPr lang="en-US" b="1" dirty="0" smtClean="0">
                <a:latin typeface="+mj-lt"/>
                <a:cs typeface="Times New Roman" pitchFamily="18" charset="0"/>
              </a:rPr>
              <a:t>	(10.50% cap)</a:t>
            </a:r>
            <a:r>
              <a:rPr lang="en-US" sz="1600" dirty="0">
                <a:latin typeface="+mj-lt"/>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3236378"/>
            <a:ext cx="5181600" cy="2935822"/>
          </a:xfrm>
          <a:prstGeom prst="rect">
            <a:avLst/>
          </a:prstGeom>
        </p:spPr>
      </p:pic>
      <p:sp>
        <p:nvSpPr>
          <p:cNvPr id="3" name="TextBox 2"/>
          <p:cNvSpPr txBox="1"/>
          <p:nvPr/>
        </p:nvSpPr>
        <p:spPr>
          <a:xfrm>
            <a:off x="8067675" y="4114800"/>
            <a:ext cx="914400" cy="369332"/>
          </a:xfrm>
          <a:prstGeom prst="rect">
            <a:avLst/>
          </a:prstGeom>
          <a:solidFill>
            <a:srgbClr val="A6F6FA"/>
          </a:solidFill>
        </p:spPr>
        <p:txBody>
          <a:bodyPr wrap="square" rtlCol="0">
            <a:spAutoFit/>
          </a:bodyPr>
          <a:lstStyle/>
          <a:p>
            <a:r>
              <a:rPr lang="en-US" dirty="0" smtClean="0"/>
              <a:t>2.61%</a:t>
            </a:r>
            <a:endParaRPr lang="en-US" dirty="0"/>
          </a:p>
        </p:txBody>
      </p:sp>
      <p:cxnSp>
        <p:nvCxnSpPr>
          <p:cNvPr id="9" name="Straight Arrow Connector 8"/>
          <p:cNvCxnSpPr/>
          <p:nvPr/>
        </p:nvCxnSpPr>
        <p:spPr>
          <a:xfrm flipH="1">
            <a:off x="7543801" y="4299466"/>
            <a:ext cx="523874" cy="1201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257800" y="3438525"/>
            <a:ext cx="1066800" cy="507831"/>
          </a:xfrm>
          <a:prstGeom prst="rect">
            <a:avLst/>
          </a:prstGeom>
          <a:solidFill>
            <a:srgbClr val="A6F6FA"/>
          </a:solidFill>
        </p:spPr>
        <p:txBody>
          <a:bodyPr wrap="square" rtlCol="0">
            <a:spAutoFit/>
          </a:bodyPr>
          <a:lstStyle/>
          <a:p>
            <a:r>
              <a:rPr lang="en-US" dirty="0" smtClean="0"/>
              <a:t>3.01% </a:t>
            </a:r>
            <a:r>
              <a:rPr lang="en-US" sz="900" b="1" dirty="0" smtClean="0"/>
              <a:t>(52-week high)</a:t>
            </a:r>
            <a:endParaRPr lang="en-US" sz="900" b="1" dirty="0"/>
          </a:p>
        </p:txBody>
      </p:sp>
      <p:cxnSp>
        <p:nvCxnSpPr>
          <p:cNvPr id="13" name="Straight Arrow Connector 12"/>
          <p:cNvCxnSpPr/>
          <p:nvPr/>
        </p:nvCxnSpPr>
        <p:spPr>
          <a:xfrm>
            <a:off x="6324600" y="3810000"/>
            <a:ext cx="228600" cy="1363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145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noGrp="1"/>
          </p:cNvSpPr>
          <p:nvPr/>
        </p:nvSpPr>
        <p:spPr bwMode="auto">
          <a:xfrm>
            <a:off x="8839200" y="6743700"/>
            <a:ext cx="304800" cy="190500"/>
          </a:xfrm>
          <a:prstGeom prst="rect">
            <a:avLst/>
          </a:prstGeom>
          <a:noFill/>
          <a:ln w="9525">
            <a:noFill/>
            <a:miter lim="800000"/>
            <a:headEnd/>
            <a:tailEnd/>
          </a:ln>
        </p:spPr>
        <p:txBody>
          <a:bodyPr wrap="none" lIns="0" tIns="0" rIns="0" bIns="0"/>
          <a:lstStyle/>
          <a:p>
            <a:pPr algn="r" eaLnBrk="0" hangingPunct="0"/>
            <a:fld id="{51F16B2A-8935-4EE0-9DF0-E303C314D87B}" type="slidenum">
              <a:rPr lang="en-US" sz="800">
                <a:solidFill>
                  <a:srgbClr val="4F5053"/>
                </a:solidFill>
              </a:rPr>
              <a:pPr algn="r" eaLnBrk="0" hangingPunct="0"/>
              <a:t>9</a:t>
            </a:fld>
            <a:endParaRPr lang="en-US" sz="800" dirty="0">
              <a:solidFill>
                <a:srgbClr val="4F5053"/>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1524000"/>
            <a:ext cx="8582025"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81000" y="429399"/>
            <a:ext cx="8458200" cy="553998"/>
          </a:xfrm>
          <a:prstGeom prst="rect">
            <a:avLst/>
          </a:prstGeom>
          <a:noFill/>
        </p:spPr>
        <p:txBody>
          <a:bodyPr wrap="square" rtlCol="0">
            <a:spAutoFit/>
          </a:bodyPr>
          <a:lstStyle/>
          <a:p>
            <a:r>
              <a:rPr lang="en-US" sz="3000" b="1" dirty="0" smtClean="0"/>
              <a:t>Federal and Private Comparison, continued</a:t>
            </a:r>
            <a:endParaRPr lang="en-US" sz="3000" b="1" dirty="0"/>
          </a:p>
        </p:txBody>
      </p:sp>
    </p:spTree>
    <p:extLst>
      <p:ext uri="{BB962C8B-B14F-4D97-AF65-F5344CB8AC3E}">
        <p14:creationId xmlns:p14="http://schemas.microsoft.com/office/powerpoint/2010/main" val="9507518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1">
      <a:majorFont>
        <a:latin typeface="Century Gothic"/>
        <a:ea typeface=""/>
        <a:cs typeface=""/>
      </a:majorFont>
      <a:minorFont>
        <a:latin typeface="Century Gothic"/>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439</TotalTime>
  <Words>993</Words>
  <Application>Microsoft Office PowerPoint</Application>
  <PresentationFormat>On-screen Show (4:3)</PresentationFormat>
  <Paragraphs>202</Paragraphs>
  <Slides>21</Slides>
  <Notes>13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dc:creator>
  <cp:lastModifiedBy>Brudnock, Benjamin</cp:lastModifiedBy>
  <cp:revision>30</cp:revision>
  <dcterms:created xsi:type="dcterms:W3CDTF">2013-02-08T19:43:16Z</dcterms:created>
  <dcterms:modified xsi:type="dcterms:W3CDTF">2013-10-04T13:35:39Z</dcterms:modified>
</cp:coreProperties>
</file>