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9"/>
  </p:notesMasterIdLst>
  <p:handoutMasterIdLst>
    <p:handoutMasterId r:id="rId30"/>
  </p:handoutMasterIdLst>
  <p:sldIdLst>
    <p:sldId id="256" r:id="rId2"/>
    <p:sldId id="289" r:id="rId3"/>
    <p:sldId id="261" r:id="rId4"/>
    <p:sldId id="287" r:id="rId5"/>
    <p:sldId id="263" r:id="rId6"/>
    <p:sldId id="286" r:id="rId7"/>
    <p:sldId id="264" r:id="rId8"/>
    <p:sldId id="265" r:id="rId9"/>
    <p:sldId id="266" r:id="rId10"/>
    <p:sldId id="267" r:id="rId11"/>
    <p:sldId id="284" r:id="rId12"/>
    <p:sldId id="268" r:id="rId13"/>
    <p:sldId id="269" r:id="rId14"/>
    <p:sldId id="270" r:id="rId15"/>
    <p:sldId id="285" r:id="rId16"/>
    <p:sldId id="272" r:id="rId17"/>
    <p:sldId id="288" r:id="rId18"/>
    <p:sldId id="271" r:id="rId19"/>
    <p:sldId id="275" r:id="rId20"/>
    <p:sldId id="277" r:id="rId21"/>
    <p:sldId id="278" r:id="rId22"/>
    <p:sldId id="276" r:id="rId23"/>
    <p:sldId id="279" r:id="rId24"/>
    <p:sldId id="280" r:id="rId25"/>
    <p:sldId id="281" r:id="rId26"/>
    <p:sldId id="283" r:id="rId27"/>
    <p:sldId id="282" r:id="rId2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1" autoAdjust="0"/>
    <p:restoredTop sz="94636" autoAdjust="0"/>
  </p:normalViewPr>
  <p:slideViewPr>
    <p:cSldViewPr>
      <p:cViewPr>
        <p:scale>
          <a:sx n="46" d="100"/>
          <a:sy n="46" d="100"/>
        </p:scale>
        <p:origin x="-2262" y="-123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6714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handoutMaster" Target="handoutMasters/handoutMaster1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455FEDE-E7B9-4977-84D7-DE7C24188543}" type="datetimeFigureOut">
              <a:rPr lang="en-US" smtClean="0"/>
              <a:t>9/30/2013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37B9AEE-42F1-4085-B320-0597593882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520189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5D4E797-87D1-4036-A74C-8798720EF92E}" type="datetimeFigureOut">
              <a:rPr lang="en-US" smtClean="0"/>
              <a:t>9/30/2013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3862780-D06F-4767-B4DF-483E1299EF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388057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862780-D06F-4767-B4DF-483E1299EF02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672332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Title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16" name="Date Placeholder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90E112-C408-445E-9E66-BE9A1E01313B}" type="datetimeFigureOut">
              <a:rPr lang="en-US" smtClean="0"/>
              <a:t>9/30/2013</a:t>
            </a:fld>
            <a:endParaRPr lang="en-US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8B3ECBC3-D37B-4E67-AED1-D65B9D304F0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90E112-C408-445E-9E66-BE9A1E01313B}" type="datetimeFigureOut">
              <a:rPr lang="en-US" smtClean="0"/>
              <a:t>9/30/2013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ECBC3-D37B-4E67-AED1-D65B9D304F0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90E112-C408-445E-9E66-BE9A1E01313B}" type="datetimeFigureOut">
              <a:rPr lang="en-US" smtClean="0"/>
              <a:t>9/30/2013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ECBC3-D37B-4E67-AED1-D65B9D304F0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7" name="Content Placeholder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5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90E112-C408-445E-9E66-BE9A1E01313B}" type="datetimeFigureOut">
              <a:rPr lang="en-US" smtClean="0"/>
              <a:t>9/30/2013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8B3ECBC3-D37B-4E67-AED1-D65B9D304F0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9" name="Date Placeholder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90E112-C408-445E-9E66-BE9A1E01313B}" type="datetimeFigureOut">
              <a:rPr lang="en-US" smtClean="0"/>
              <a:t>9/30/2013</a:t>
            </a:fld>
            <a:endParaRPr lang="en-US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ECBC3-D37B-4E67-AED1-D65B9D304F00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4" name="Content Placeholder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1" name="Date Placeholder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90E112-C408-445E-9E66-BE9A1E01313B}" type="datetimeFigureOut">
              <a:rPr lang="en-US" smtClean="0"/>
              <a:t>9/30/2013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1" name="Slide Number Placeholder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ECBC3-D37B-4E67-AED1-D65B9D304F0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itle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25" name="Text Placeholder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8" name="Content Placeholder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90E112-C408-445E-9E66-BE9A1E01313B}" type="datetimeFigureOut">
              <a:rPr lang="en-US" smtClean="0"/>
              <a:t>9/30/2013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8B3ECBC3-D37B-4E67-AED1-D65B9D304F00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90E112-C408-445E-9E66-BE9A1E01313B}" type="datetimeFigureOut">
              <a:rPr lang="en-US" smtClean="0"/>
              <a:t>9/30/2013</a:t>
            </a:fld>
            <a:endParaRPr lang="en-US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ECBC3-D37B-4E67-AED1-D65B9D304F0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90E112-C408-445E-9E66-BE9A1E01313B}" type="datetimeFigureOut">
              <a:rPr lang="en-US" smtClean="0"/>
              <a:t>9/30/2013</a:t>
            </a:fld>
            <a:endParaRPr lang="en-US"/>
          </a:p>
        </p:txBody>
      </p:sp>
      <p:sp>
        <p:nvSpPr>
          <p:cNvPr id="24" name="Footer Placeholder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ECBC3-D37B-4E67-AED1-D65B9D304F0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6" name="Text Placeholder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4" name="Content Placeholder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5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90E112-C408-445E-9E66-BE9A1E01313B}" type="datetimeFigureOut">
              <a:rPr lang="en-US" smtClean="0"/>
              <a:t>9/30/2013</a:t>
            </a:fld>
            <a:endParaRPr lang="en-US"/>
          </a:p>
        </p:txBody>
      </p:sp>
      <p:sp>
        <p:nvSpPr>
          <p:cNvPr id="29" name="Footer Placeholder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ECBC3-D37B-4E67-AED1-D65B9D304F0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90E112-C408-445E-9E66-BE9A1E01313B}" type="datetimeFigureOut">
              <a:rPr lang="en-US" smtClean="0"/>
              <a:t>9/30/2013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1" name="Slide Number Placeholder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ECBC3-D37B-4E67-AED1-D65B9D304F00}" type="slidenum">
              <a:rPr lang="en-US" smtClean="0"/>
              <a:t>‹#›</a:t>
            </a:fld>
            <a:endParaRPr lang="en-US"/>
          </a:p>
        </p:txBody>
      </p:sp>
      <p:sp>
        <p:nvSpPr>
          <p:cNvPr id="17" name="Title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6" name="Text Placeholder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7990E112-C408-445E-9E66-BE9A1E01313B}" type="datetimeFigureOut">
              <a:rPr lang="en-US" smtClean="0"/>
              <a:t>9/30/2013</a:t>
            </a:fld>
            <a:endParaRPr lang="en-US"/>
          </a:p>
        </p:txBody>
      </p:sp>
      <p:sp>
        <p:nvSpPr>
          <p:cNvPr id="28" name="Footer Placeholder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8B3ECBC3-D37B-4E67-AED1-D65B9D304F00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Title Placeholder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Straight Connector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hyperlink" Target="mailto:dar39@psu.edu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6200" y="914400"/>
            <a:ext cx="6008914" cy="350520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5791200" y="2819400"/>
            <a:ext cx="141514" cy="762000"/>
          </a:xfrm>
          <a:prstGeom prst="rect">
            <a:avLst/>
          </a:prstGeom>
          <a:solidFill>
            <a:srgbClr val="C0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69000" y="2152650"/>
            <a:ext cx="2717800" cy="2038350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27228221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Options?</a:t>
            </a:r>
          </a:p>
        </p:txBody>
      </p:sp>
      <p:sp>
        <p:nvSpPr>
          <p:cNvPr id="921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Military Aid?</a:t>
            </a:r>
          </a:p>
          <a:p>
            <a:pPr marL="457200" lvl="1" indent="0">
              <a:buNone/>
            </a:pPr>
            <a:r>
              <a:rPr lang="en-US" dirty="0" smtClean="0"/>
              <a:t>Educational benefits for Veterans and their dependents – Federal Government </a:t>
            </a:r>
          </a:p>
          <a:p>
            <a:pPr marL="914400" lvl="2" indent="0">
              <a:buNone/>
            </a:pPr>
            <a:r>
              <a:rPr lang="en-US" dirty="0" smtClean="0"/>
              <a:t>GI Bill Benefits – Education, Self, Spouse, Children</a:t>
            </a:r>
          </a:p>
          <a:p>
            <a:pPr marL="914400" lvl="2" indent="0">
              <a:buNone/>
            </a:pPr>
            <a:r>
              <a:rPr lang="en-US" dirty="0" smtClean="0"/>
              <a:t>Yellow Ribbon Scholarships </a:t>
            </a:r>
          </a:p>
          <a:p>
            <a:pPr marL="914400" lvl="2" indent="0">
              <a:buNone/>
            </a:pPr>
            <a:r>
              <a:rPr lang="en-US" dirty="0" smtClean="0"/>
              <a:t>Contact your local Veteran’s Office – financial aid office</a:t>
            </a:r>
          </a:p>
          <a:p>
            <a:pPr marL="914400" lvl="2" indent="0">
              <a:buNone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66621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381000"/>
            <a:ext cx="8686800" cy="838200"/>
          </a:xfrm>
        </p:spPr>
        <p:txBody>
          <a:bodyPr/>
          <a:lstStyle/>
          <a:p>
            <a:pPr algn="ctr"/>
            <a:r>
              <a:rPr lang="en-US" dirty="0" smtClean="0"/>
              <a:t>Options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Child Subsidy Program</a:t>
            </a:r>
          </a:p>
          <a:p>
            <a:pPr marL="457200" lvl="1" indent="0">
              <a:buNone/>
            </a:pPr>
            <a:r>
              <a:rPr lang="en-US" dirty="0" smtClean="0"/>
              <a:t>Child </a:t>
            </a:r>
            <a:r>
              <a:rPr lang="en-US" dirty="0"/>
              <a:t>care subsidy program for qualifying low-income undergraduate student parents enrolled in a degreed </a:t>
            </a:r>
            <a:r>
              <a:rPr lang="en-US" dirty="0" smtClean="0"/>
              <a:t>program. </a:t>
            </a:r>
          </a:p>
          <a:p>
            <a:pPr marL="457200" lvl="1" indent="0">
              <a:buNone/>
            </a:pPr>
            <a:r>
              <a:rPr lang="en-US" dirty="0" smtClean="0"/>
              <a:t>Funding </a:t>
            </a:r>
            <a:r>
              <a:rPr lang="en-US" dirty="0"/>
              <a:t>for graduate student families </a:t>
            </a:r>
            <a:r>
              <a:rPr lang="en-US" dirty="0" smtClean="0"/>
              <a:t>could also be available.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285412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Options?</a:t>
            </a:r>
          </a:p>
        </p:txBody>
      </p:sp>
      <p:sp>
        <p:nvSpPr>
          <p:cNvPr id="1024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Use Personal Assets? </a:t>
            </a:r>
          </a:p>
          <a:p>
            <a:pPr marL="457200" lvl="1" indent="0">
              <a:buNone/>
            </a:pPr>
            <a:r>
              <a:rPr lang="en-US" dirty="0" smtClean="0"/>
              <a:t>Saving</a:t>
            </a:r>
          </a:p>
          <a:p>
            <a:pPr marL="457200" lvl="1" indent="0">
              <a:buNone/>
            </a:pPr>
            <a:r>
              <a:rPr lang="en-US" dirty="0" smtClean="0"/>
              <a:t>Home equity – LOC – Interest rate</a:t>
            </a:r>
          </a:p>
          <a:p>
            <a:pPr marL="457200" lvl="1" indent="0">
              <a:buNone/>
            </a:pPr>
            <a:r>
              <a:rPr lang="en-US" dirty="0" smtClean="0"/>
              <a:t>Other assets</a:t>
            </a:r>
          </a:p>
          <a:p>
            <a:pPr marL="0" indent="0">
              <a:buNone/>
            </a:pPr>
            <a:endParaRPr lang="en-US" dirty="0" smtClean="0"/>
          </a:p>
          <a:p>
            <a:pPr lvl="1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8341115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Options?</a:t>
            </a:r>
          </a:p>
        </p:txBody>
      </p:sp>
      <p:sp>
        <p:nvSpPr>
          <p:cNvPr id="11267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Investigate education tax credits and deductions</a:t>
            </a:r>
          </a:p>
          <a:p>
            <a:pPr marL="457200" lvl="1" indent="0">
              <a:buNone/>
            </a:pPr>
            <a:r>
              <a:rPr lang="en-US" sz="1800" dirty="0" smtClean="0"/>
              <a:t>American Opportunity Credit (Hope credit)</a:t>
            </a:r>
          </a:p>
          <a:p>
            <a:pPr marL="914400" lvl="2" indent="0">
              <a:buNone/>
            </a:pPr>
            <a:r>
              <a:rPr lang="en-US" sz="1800" dirty="0" smtClean="0"/>
              <a:t>$2,500 in 2011 for tuition and related expenses for the first four years of undergraduate education (income $80,000 single or $160,000 M/J)</a:t>
            </a:r>
          </a:p>
          <a:p>
            <a:pPr marL="457200" lvl="1" indent="0">
              <a:buNone/>
            </a:pPr>
            <a:r>
              <a:rPr lang="en-US" sz="1800" dirty="0" smtClean="0"/>
              <a:t>Lifetime Learning Credit </a:t>
            </a:r>
          </a:p>
          <a:p>
            <a:pPr marL="914400" lvl="2" indent="0">
              <a:buNone/>
            </a:pPr>
            <a:r>
              <a:rPr lang="en-US" sz="1800" dirty="0" smtClean="0"/>
              <a:t>$2,000 in 2011 for tuition and related expenses for higher education courses taken throughout your lifetime (income $51,000 single or $102,000 M/J)</a:t>
            </a:r>
          </a:p>
          <a:p>
            <a:pPr marL="457200" lvl="1" indent="0">
              <a:buNone/>
            </a:pPr>
            <a:r>
              <a:rPr lang="en-US" sz="1800" dirty="0" smtClean="0"/>
              <a:t>Student Loan Interest Deduction </a:t>
            </a:r>
          </a:p>
          <a:p>
            <a:pPr marL="914400" lvl="2" indent="0">
              <a:buNone/>
            </a:pPr>
            <a:r>
              <a:rPr lang="en-US" sz="1800" dirty="0" smtClean="0"/>
              <a:t>$2,500 of the interest you pay on student loans each year (income $60,000 single or $120,000 M/J)</a:t>
            </a:r>
          </a:p>
        </p:txBody>
      </p:sp>
    </p:spTree>
    <p:extLst>
      <p:ext uri="{BB962C8B-B14F-4D97-AF65-F5344CB8AC3E}">
        <p14:creationId xmlns:p14="http://schemas.microsoft.com/office/powerpoint/2010/main" val="21892863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Set Yourself up for Success!</a:t>
            </a:r>
          </a:p>
        </p:txBody>
      </p:sp>
      <p:sp>
        <p:nvSpPr>
          <p:cNvPr id="1229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2800" dirty="0" smtClean="0"/>
              <a:t>Make your educational experience an Affair to Remember!</a:t>
            </a:r>
          </a:p>
          <a:p>
            <a:pPr marL="0" indent="0">
              <a:buNone/>
            </a:pPr>
            <a:r>
              <a:rPr lang="en-US" sz="2800" dirty="0" smtClean="0"/>
              <a:t>Acquire financial literacy knowledge</a:t>
            </a:r>
          </a:p>
          <a:p>
            <a:pPr marL="457200" lvl="1" indent="0">
              <a:buNone/>
            </a:pPr>
            <a:r>
              <a:rPr lang="en-US" sz="2400" dirty="0" smtClean="0"/>
              <a:t>Earning, Saving and Investing, spending, borrowing, protecting </a:t>
            </a:r>
          </a:p>
          <a:p>
            <a:pPr marL="0" indent="0">
              <a:buNone/>
            </a:pPr>
            <a:r>
              <a:rPr lang="en-US" sz="2800" dirty="0" smtClean="0"/>
              <a:t>Catch up on new technology – computer skills </a:t>
            </a:r>
          </a:p>
          <a:p>
            <a:pPr marL="0" indent="0">
              <a:buNone/>
            </a:pPr>
            <a:r>
              <a:rPr lang="en-US" sz="2800" dirty="0" smtClean="0"/>
              <a:t>Take action and make one change at a time</a:t>
            </a:r>
          </a:p>
        </p:txBody>
      </p:sp>
    </p:spTree>
    <p:extLst>
      <p:ext uri="{BB962C8B-B14F-4D97-AF65-F5344CB8AC3E}">
        <p14:creationId xmlns:p14="http://schemas.microsoft.com/office/powerpoint/2010/main" val="12881204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Get the family &amp; friends on Board!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Develop a Financial Plan</a:t>
            </a:r>
          </a:p>
          <a:p>
            <a:pPr marL="0" indent="0">
              <a:buNone/>
            </a:pPr>
            <a:r>
              <a:rPr lang="en-US" dirty="0" smtClean="0"/>
              <a:t>Engage family and friends</a:t>
            </a:r>
          </a:p>
          <a:p>
            <a:pPr marL="0" indent="0">
              <a:buNone/>
            </a:pPr>
            <a:r>
              <a:rPr lang="en-US" dirty="0" smtClean="0"/>
              <a:t>Ask for support and constructive feedback </a:t>
            </a:r>
          </a:p>
          <a:p>
            <a:pPr marL="457200" lvl="1" indent="0">
              <a:buNone/>
            </a:pPr>
            <a:r>
              <a:rPr lang="en-US" dirty="0" smtClean="0"/>
              <a:t>Evaluate progress each step of the way</a:t>
            </a:r>
          </a:p>
          <a:p>
            <a:pPr marL="457200" lvl="1" indent="0">
              <a:buNone/>
            </a:pPr>
            <a:r>
              <a:rPr lang="en-US" dirty="0" smtClean="0"/>
              <a:t>Keep your focus, stay positive</a:t>
            </a:r>
          </a:p>
        </p:txBody>
      </p:sp>
    </p:spTree>
    <p:extLst>
      <p:ext uri="{BB962C8B-B14F-4D97-AF65-F5344CB8AC3E}">
        <p14:creationId xmlns:p14="http://schemas.microsoft.com/office/powerpoint/2010/main" val="21449872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Need Versus Want</a:t>
            </a:r>
          </a:p>
        </p:txBody>
      </p:sp>
      <p:sp>
        <p:nvSpPr>
          <p:cNvPr id="5017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  <a:defRPr/>
            </a:pPr>
            <a:r>
              <a:rPr lang="en-US" dirty="0" smtClean="0"/>
              <a:t>A very simple concept, but a very difficult one to get control of</a:t>
            </a:r>
          </a:p>
          <a:p>
            <a:pPr marL="457200" lvl="1" indent="0">
              <a:buNone/>
              <a:defRPr/>
            </a:pPr>
            <a:r>
              <a:rPr lang="en-US" dirty="0" smtClean="0"/>
              <a:t>Want can disguise as Need</a:t>
            </a:r>
          </a:p>
          <a:p>
            <a:pPr marL="457200" lvl="1" indent="0">
              <a:buNone/>
              <a:defRPr/>
            </a:pPr>
            <a:r>
              <a:rPr lang="en-US" dirty="0" smtClean="0"/>
              <a:t>I must have - I would like to have </a:t>
            </a:r>
          </a:p>
          <a:p>
            <a:pPr marL="457200" lvl="1" indent="0">
              <a:buNone/>
              <a:defRPr/>
            </a:pPr>
            <a:r>
              <a:rPr lang="en-US" dirty="0" smtClean="0"/>
              <a:t>Make need directly related to  your budget</a:t>
            </a:r>
          </a:p>
          <a:p>
            <a:pPr marL="914400" lvl="2" indent="0">
              <a:buNone/>
              <a:defRPr/>
            </a:pPr>
            <a:r>
              <a:rPr lang="en-US" dirty="0" smtClean="0"/>
              <a:t>I need a pair of shoes ($300 or $30)?</a:t>
            </a:r>
          </a:p>
          <a:p>
            <a:pPr marL="457200" lvl="1" indent="0">
              <a:buNone/>
              <a:defRPr/>
            </a:pPr>
            <a:endParaRPr lang="en-US" dirty="0" smtClean="0"/>
          </a:p>
          <a:p>
            <a:pPr marL="457200" lvl="1" indent="0">
              <a:buFontTx/>
              <a:buNone/>
              <a:defRPr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8384958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dirty="0" smtClean="0"/>
              <a:t>I Need/I must have/I would like to have</a:t>
            </a:r>
            <a:endParaRPr lang="en-US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48708" y="1695552"/>
            <a:ext cx="5998984" cy="42431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823683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Skepticism in financial matters</a:t>
            </a:r>
          </a:p>
        </p:txBody>
      </p:sp>
      <p:sp>
        <p:nvSpPr>
          <p:cNvPr id="13315" name="Content Placeholder 2"/>
          <p:cNvSpPr>
            <a:spLocks noGrp="1"/>
          </p:cNvSpPr>
          <p:nvPr>
            <p:ph idx="1"/>
          </p:nvPr>
        </p:nvSpPr>
        <p:spPr>
          <a:xfrm>
            <a:off x="609600" y="1752600"/>
            <a:ext cx="8229600" cy="4525963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Buyer beware – Caveat Emptor</a:t>
            </a:r>
          </a:p>
          <a:p>
            <a:pPr marL="457200" lvl="1" indent="0">
              <a:buNone/>
            </a:pPr>
            <a:r>
              <a:rPr lang="en-US" dirty="0" smtClean="0"/>
              <a:t>Adults must learn skepticism in financial matters</a:t>
            </a:r>
          </a:p>
          <a:p>
            <a:pPr marL="914400" lvl="2" indent="0">
              <a:buNone/>
            </a:pPr>
            <a:r>
              <a:rPr lang="en-US" sz="2000" dirty="0" smtClean="0"/>
              <a:t>Understand the motivation of the counterparty</a:t>
            </a:r>
          </a:p>
          <a:p>
            <a:pPr marL="914400" lvl="2" indent="0">
              <a:buNone/>
            </a:pPr>
            <a:r>
              <a:rPr lang="en-US" sz="2000" dirty="0" smtClean="0"/>
              <a:t>Look at anyone you do business with skepticism</a:t>
            </a:r>
          </a:p>
          <a:p>
            <a:pPr marL="914400" lvl="2" indent="0">
              <a:buNone/>
            </a:pPr>
            <a:r>
              <a:rPr lang="en-US" sz="2000" dirty="0" smtClean="0"/>
              <a:t>Watch for lenders who make too easy for you to borrow (housing market collapse)</a:t>
            </a:r>
          </a:p>
          <a:p>
            <a:pPr marL="914400" lvl="2" indent="0">
              <a:buNone/>
            </a:pPr>
            <a:r>
              <a:rPr lang="en-US" sz="2000" dirty="0" smtClean="0"/>
              <a:t>Ask more questions and do comparison-shop</a:t>
            </a:r>
          </a:p>
          <a:p>
            <a:pPr marL="914400" lvl="2" indent="0">
              <a:buNone/>
            </a:pPr>
            <a:r>
              <a:rPr lang="en-US" sz="2000" dirty="0" smtClean="0"/>
              <a:t>Get verbal promises in writing and check out investments, and those pitching them, before you buy</a:t>
            </a:r>
          </a:p>
        </p:txBody>
      </p:sp>
    </p:spTree>
    <p:extLst>
      <p:ext uri="{BB962C8B-B14F-4D97-AF65-F5344CB8AC3E}">
        <p14:creationId xmlns:p14="http://schemas.microsoft.com/office/powerpoint/2010/main" val="42118102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Know What You Spend</a:t>
            </a:r>
          </a:p>
        </p:txBody>
      </p:sp>
      <p:sp>
        <p:nvSpPr>
          <p:cNvPr id="1741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Many Adults do not adopt a Budget</a:t>
            </a:r>
          </a:p>
          <a:p>
            <a:pPr marL="457200" lvl="1" indent="0">
              <a:buNone/>
            </a:pPr>
            <a:r>
              <a:rPr lang="en-US" sz="2000" dirty="0" smtClean="0"/>
              <a:t>Budgeting or tracking where money is going helps you figure out what expenses can be cut to free up dollars to meet your goals</a:t>
            </a:r>
          </a:p>
          <a:p>
            <a:pPr marL="457200" lvl="1" indent="0">
              <a:buNone/>
            </a:pPr>
            <a:r>
              <a:rPr lang="en-US" sz="2000" dirty="0" smtClean="0"/>
              <a:t>If you always end up short at the end of each month, budgeting is a must to get back on track</a:t>
            </a:r>
          </a:p>
          <a:p>
            <a:pPr marL="457200" lvl="1" indent="0">
              <a:buNone/>
            </a:pPr>
            <a:r>
              <a:rPr lang="en-US" sz="2000" dirty="0" smtClean="0"/>
              <a:t>Use of credit cards can make you feel like you are not spending money</a:t>
            </a:r>
          </a:p>
          <a:p>
            <a:pPr marL="457200" lvl="1" indent="0">
              <a:buNone/>
            </a:pPr>
            <a:r>
              <a:rPr lang="en-US" sz="2000" dirty="0" smtClean="0"/>
              <a:t>Use cash for day-to-day expenses to become more aware of your spending habits</a:t>
            </a:r>
          </a:p>
          <a:p>
            <a:pPr marL="457200" lvl="1" indent="0">
              <a:buNone/>
            </a:pPr>
            <a:r>
              <a:rPr lang="en-US" sz="2000" dirty="0" smtClean="0"/>
              <a:t>Budgeting can give you a higher standard of living as time passes by – you will be able to meet your goals through saving and reducing waste</a:t>
            </a:r>
          </a:p>
        </p:txBody>
      </p:sp>
    </p:spTree>
    <p:extLst>
      <p:ext uri="{BB962C8B-B14F-4D97-AF65-F5344CB8AC3E}">
        <p14:creationId xmlns:p14="http://schemas.microsoft.com/office/powerpoint/2010/main" val="36184565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 smtClean="0"/>
              <a:t>MoneyCounts</a:t>
            </a:r>
            <a:r>
              <a:rPr lang="en-US" dirty="0" smtClean="0"/>
              <a:t>: a financial literacy series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marL="0" indent="0" algn="ctr">
              <a:buNone/>
            </a:pPr>
            <a:r>
              <a:rPr lang="en-US" dirty="0" smtClean="0"/>
              <a:t>The Pennsylvania  State University </a:t>
            </a:r>
          </a:p>
          <a:p>
            <a:pPr marL="0" indent="0" algn="ctr">
              <a:buNone/>
            </a:pPr>
            <a:endParaRPr lang="en-US" dirty="0" smtClean="0"/>
          </a:p>
          <a:p>
            <a:pPr marL="457200" lvl="1" indent="0" algn="ctr">
              <a:buNone/>
            </a:pPr>
            <a:r>
              <a:rPr lang="en-US" dirty="0" smtClean="0"/>
              <a:t>The Commission for Adult Learners</a:t>
            </a:r>
          </a:p>
          <a:p>
            <a:pPr marL="457200" lvl="1" indent="0" algn="ctr">
              <a:buNone/>
            </a:pPr>
            <a:r>
              <a:rPr lang="en-US" dirty="0" smtClean="0"/>
              <a:t>&amp;</a:t>
            </a:r>
          </a:p>
          <a:p>
            <a:pPr marL="457200" lvl="1" indent="0" algn="ctr">
              <a:buNone/>
            </a:pPr>
            <a:r>
              <a:rPr lang="en-US" dirty="0" smtClean="0"/>
              <a:t>The Office of Student Aid</a:t>
            </a:r>
          </a:p>
          <a:p>
            <a:pPr marL="457200" lvl="1" indent="0" algn="ctr">
              <a:buNone/>
            </a:pPr>
            <a:r>
              <a:rPr lang="en-US" dirty="0" smtClean="0"/>
              <a:t>April 2013</a:t>
            </a:r>
          </a:p>
          <a:p>
            <a:pPr marL="457200" lvl="1" indent="0">
              <a:buNone/>
            </a:pPr>
            <a:endParaRPr lang="en-US" dirty="0" smtClean="0"/>
          </a:p>
          <a:p>
            <a:pPr marL="457200" lvl="1" indent="0">
              <a:buNone/>
            </a:pPr>
            <a:r>
              <a:rPr lang="en-US" dirty="0" smtClean="0"/>
              <a:t>Workshops 				Budgeting </a:t>
            </a:r>
          </a:p>
          <a:p>
            <a:pPr marL="457200" lvl="1" indent="0">
              <a:buNone/>
            </a:pPr>
            <a:r>
              <a:rPr lang="en-US" dirty="0" smtClean="0"/>
              <a:t>Webinars					Credit Cards</a:t>
            </a:r>
            <a:endParaRPr lang="en-US" dirty="0"/>
          </a:p>
          <a:p>
            <a:pPr marL="457200" lvl="1" indent="0">
              <a:buNone/>
            </a:pPr>
            <a:r>
              <a:rPr lang="en-US" dirty="0" smtClean="0"/>
              <a:t>Seminars					Student Loans</a:t>
            </a:r>
            <a:endParaRPr lang="en-US" dirty="0"/>
          </a:p>
          <a:p>
            <a:pPr marL="457200" lvl="1" indent="0">
              <a:buNone/>
            </a:pPr>
            <a:r>
              <a:rPr lang="en-US" dirty="0" smtClean="0"/>
              <a:t>Presentations 				Other Topics</a:t>
            </a:r>
          </a:p>
          <a:p>
            <a:pPr lvl="3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97929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Live Below Your Means</a:t>
            </a:r>
          </a:p>
        </p:txBody>
      </p:sp>
      <p:sp>
        <p:nvSpPr>
          <p:cNvPr id="1945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Easy credit a few years ago made it possible for most of us to borrow and live a lifestyle beyond what our paycheck could support</a:t>
            </a:r>
          </a:p>
          <a:p>
            <a:pPr marL="457200" lvl="1" indent="0">
              <a:buNone/>
            </a:pPr>
            <a:r>
              <a:rPr lang="en-US" dirty="0" smtClean="0"/>
              <a:t>Aim to live on less than what you make so that you are able to save, invest, and finish school</a:t>
            </a:r>
          </a:p>
        </p:txBody>
      </p:sp>
    </p:spTree>
    <p:extLst>
      <p:ext uri="{BB962C8B-B14F-4D97-AF65-F5344CB8AC3E}">
        <p14:creationId xmlns:p14="http://schemas.microsoft.com/office/powerpoint/2010/main" val="11613306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Debt Limits Choices</a:t>
            </a:r>
          </a:p>
        </p:txBody>
      </p:sp>
      <p:sp>
        <p:nvSpPr>
          <p:cNvPr id="2048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Big purchases with borrowed money are big commitments of your future income (house, car, education, etc.,)</a:t>
            </a:r>
          </a:p>
          <a:p>
            <a:pPr marL="457200" lvl="1" indent="0">
              <a:buNone/>
            </a:pPr>
            <a:r>
              <a:rPr lang="en-US" dirty="0" smtClean="0"/>
              <a:t>The decision to take on debt today could leave you unable to take advantage of opportunities later</a:t>
            </a:r>
          </a:p>
          <a:p>
            <a:pPr marL="457200" lvl="1" indent="0">
              <a:buNone/>
            </a:pPr>
            <a:r>
              <a:rPr lang="en-US" dirty="0" smtClean="0"/>
              <a:t>Limit student loans to tuition cost and borrow only what you can afford to pay after graduation </a:t>
            </a:r>
          </a:p>
          <a:p>
            <a:pPr marL="457200" lvl="1" indent="0">
              <a:buNone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673237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Pay Yourself First</a:t>
            </a:r>
          </a:p>
        </p:txBody>
      </p:sp>
      <p:sp>
        <p:nvSpPr>
          <p:cNvPr id="1843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Most Adults have this concept backward</a:t>
            </a:r>
          </a:p>
          <a:p>
            <a:pPr marL="457200" lvl="1" indent="0">
              <a:buNone/>
            </a:pPr>
            <a:r>
              <a:rPr lang="en-US" dirty="0" smtClean="0"/>
              <a:t>Set aside at least 10% of your net income each month before you pay your bills</a:t>
            </a:r>
          </a:p>
          <a:p>
            <a:pPr marL="457200" lvl="1" indent="0">
              <a:buNone/>
            </a:pPr>
            <a:r>
              <a:rPr lang="en-US" dirty="0" smtClean="0"/>
              <a:t>Establish an emergency fund</a:t>
            </a:r>
          </a:p>
          <a:p>
            <a:pPr marL="457200" lvl="1" indent="0">
              <a:buNone/>
            </a:pPr>
            <a:r>
              <a:rPr lang="en-US" dirty="0" smtClean="0"/>
              <a:t>Save for retirement </a:t>
            </a:r>
          </a:p>
          <a:p>
            <a:pPr marL="457200" lvl="1" indent="0">
              <a:buNone/>
            </a:pPr>
            <a:r>
              <a:rPr lang="en-US" dirty="0" smtClean="0"/>
              <a:t>Save for major purchases</a:t>
            </a:r>
          </a:p>
        </p:txBody>
      </p:sp>
    </p:spTree>
    <p:extLst>
      <p:ext uri="{BB962C8B-B14F-4D97-AF65-F5344CB8AC3E}">
        <p14:creationId xmlns:p14="http://schemas.microsoft.com/office/powerpoint/2010/main" val="37656030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Time Value of Money</a:t>
            </a:r>
          </a:p>
        </p:txBody>
      </p:sp>
      <p:sp>
        <p:nvSpPr>
          <p:cNvPr id="2150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Getting a dollar today is worth more than receiving it in the future</a:t>
            </a:r>
          </a:p>
          <a:p>
            <a:pPr marL="457200" lvl="1" indent="0">
              <a:buNone/>
            </a:pPr>
            <a:r>
              <a:rPr lang="en-US" dirty="0" smtClean="0"/>
              <a:t>You can invest the dollar today and in time, it grows to be worth more than a dollar</a:t>
            </a:r>
          </a:p>
          <a:p>
            <a:pPr marL="457200" lvl="1" indent="0">
              <a:buNone/>
            </a:pPr>
            <a:r>
              <a:rPr lang="en-US" dirty="0" smtClean="0"/>
              <a:t>The earlier you start investing, the faster you reach your goals</a:t>
            </a:r>
          </a:p>
          <a:p>
            <a:pPr marL="457200" lvl="1" indent="0">
              <a:buNone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40245275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Compounding Interest</a:t>
            </a:r>
          </a:p>
        </p:txBody>
      </p:sp>
      <p:sp>
        <p:nvSpPr>
          <p:cNvPr id="5837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  <a:defRPr/>
            </a:pPr>
            <a:r>
              <a:rPr lang="en-US" dirty="0" smtClean="0"/>
              <a:t>When interest you earn is added to the principal, you increase the value of that principal and you earn interest on the total value</a:t>
            </a:r>
          </a:p>
          <a:p>
            <a:pPr marL="0" indent="0">
              <a:buNone/>
              <a:defRPr/>
            </a:pPr>
            <a:r>
              <a:rPr lang="en-US" dirty="0" smtClean="0"/>
              <a:t>The effect of earning interest on interest makes your money grow faster</a:t>
            </a:r>
          </a:p>
          <a:p>
            <a:pPr marL="0" indent="0">
              <a:buNone/>
              <a:defRPr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5238854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3600" dirty="0" smtClean="0"/>
              <a:t>School, Career and Life? </a:t>
            </a:r>
          </a:p>
        </p:txBody>
      </p:sp>
      <p:sp>
        <p:nvSpPr>
          <p:cNvPr id="2355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2400" dirty="0" smtClean="0"/>
              <a:t>Map out your life goals - your plan?</a:t>
            </a:r>
          </a:p>
          <a:p>
            <a:pPr marL="0" indent="0">
              <a:buNone/>
            </a:pPr>
            <a:r>
              <a:rPr lang="en-US" sz="2400" dirty="0" smtClean="0"/>
              <a:t>Establish a support system </a:t>
            </a:r>
          </a:p>
          <a:p>
            <a:pPr marL="457200" lvl="1" indent="0">
              <a:buNone/>
            </a:pPr>
            <a:r>
              <a:rPr lang="en-US" sz="2400" dirty="0" smtClean="0"/>
              <a:t>family/friends/tutoring programs/academic advisors and counselors</a:t>
            </a:r>
          </a:p>
          <a:p>
            <a:pPr marL="0" indent="0">
              <a:buNone/>
            </a:pPr>
            <a:r>
              <a:rPr lang="en-US" sz="2400" dirty="0" smtClean="0"/>
              <a:t>Make it a family decision </a:t>
            </a:r>
          </a:p>
          <a:p>
            <a:pPr marL="457200" lvl="1" indent="0">
              <a:buNone/>
            </a:pPr>
            <a:r>
              <a:rPr lang="en-US" sz="2400" dirty="0" smtClean="0"/>
              <a:t>Include children and spouse</a:t>
            </a:r>
          </a:p>
          <a:p>
            <a:pPr marL="0" indent="0">
              <a:buNone/>
            </a:pPr>
            <a:r>
              <a:rPr lang="en-US" sz="2400" dirty="0" smtClean="0"/>
              <a:t>Consider attending part-time, night classes or online education </a:t>
            </a:r>
          </a:p>
          <a:p>
            <a:pPr marL="457200" lvl="1" indent="0">
              <a:buNone/>
            </a:pPr>
            <a:r>
              <a:rPr lang="en-US" sz="2400" dirty="0" smtClean="0"/>
              <a:t>Focus on future reward</a:t>
            </a:r>
            <a:r>
              <a:rPr lang="en-US" dirty="0" smtClean="0"/>
              <a:t>s! </a:t>
            </a:r>
          </a:p>
        </p:txBody>
      </p:sp>
    </p:spTree>
    <p:extLst>
      <p:ext uri="{BB962C8B-B14F-4D97-AF65-F5344CB8AC3E}">
        <p14:creationId xmlns:p14="http://schemas.microsoft.com/office/powerpoint/2010/main" val="17530969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dirty="0" err="1" smtClean="0"/>
              <a:t>MoneyCounts</a:t>
            </a:r>
            <a:r>
              <a:rPr lang="en-US" dirty="0" smtClean="0"/>
              <a:t>: A Financial Literacy Series</a:t>
            </a:r>
            <a:endParaRPr lang="en-US" dirty="0"/>
          </a:p>
        </p:txBody>
      </p:sp>
      <p:pic>
        <p:nvPicPr>
          <p:cNvPr id="4" name="Picture 4" descr="C:\Users\dar36\AppData\Local\Microsoft\Windows\Temporary Internet Files\Content.IE5\QZ2T39UF\MP900430937[1]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0880" y="2719864"/>
            <a:ext cx="2834640" cy="21945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 Placeholder 4"/>
          <p:cNvSpPr>
            <a:spLocks noGrp="1"/>
          </p:cNvSpPr>
          <p:nvPr>
            <p:ph type="body" idx="4294967295"/>
          </p:nvPr>
        </p:nvSpPr>
        <p:spPr/>
        <p:txBody>
          <a:bodyPr/>
          <a:lstStyle/>
          <a:p>
            <a:pPr marL="0" lvl="0" indent="0">
              <a:buNone/>
            </a:pPr>
            <a:r>
              <a:rPr lang="en-US" dirty="0" smtClean="0"/>
              <a:t>Share a TIP! </a:t>
            </a:r>
            <a:endParaRPr lang="en-US" dirty="0"/>
          </a:p>
          <a:p>
            <a:pPr marL="0" lvl="0" indent="0">
              <a:buNone/>
            </a:pPr>
            <a:endParaRPr lang="en-US" dirty="0"/>
          </a:p>
          <a:p>
            <a:pPr lvl="0"/>
            <a:endParaRPr lang="en-US" dirty="0" smtClean="0"/>
          </a:p>
          <a:p>
            <a:pPr lvl="0"/>
            <a:endParaRPr lang="en-US" dirty="0"/>
          </a:p>
          <a:p>
            <a:pPr lvl="0"/>
            <a:endParaRPr lang="en-US" dirty="0" smtClean="0"/>
          </a:p>
          <a:p>
            <a:pPr lvl="0"/>
            <a:endParaRPr lang="en-US" dirty="0"/>
          </a:p>
          <a:p>
            <a:pPr marL="0" lvl="0" indent="0" algn="ctr">
              <a:buNone/>
            </a:pPr>
            <a:r>
              <a:rPr lang="en-US" dirty="0" smtClean="0"/>
              <a:t>Things do not</a:t>
            </a:r>
            <a:r>
              <a:rPr lang="en-US" baseline="0" dirty="0" smtClean="0"/>
              <a:t> change, WE</a:t>
            </a:r>
            <a:r>
              <a:rPr lang="en-US" dirty="0" smtClean="0"/>
              <a:t> CHANGE!</a:t>
            </a:r>
          </a:p>
          <a:p>
            <a:pPr marL="1371600" lvl="3" indent="0" algn="ctr">
              <a:buNone/>
            </a:pPr>
            <a:r>
              <a:rPr lang="en-US" dirty="0" smtClean="0"/>
              <a:t>Henry David Thoreau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257473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Contact Information </a:t>
            </a:r>
          </a:p>
        </p:txBody>
      </p:sp>
      <p:sp>
        <p:nvSpPr>
          <p:cNvPr id="2457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endParaRPr lang="en-US" sz="1500" i="1" dirty="0" smtClean="0"/>
          </a:p>
          <a:p>
            <a:pPr marL="0" indent="0" algn="ctr">
              <a:buFontTx/>
              <a:buNone/>
            </a:pPr>
            <a:r>
              <a:rPr lang="en-US" sz="2500" i="1" dirty="0" smtClean="0"/>
              <a:t>Questions &amp; Comments</a:t>
            </a:r>
          </a:p>
          <a:p>
            <a:pPr marL="0" indent="0" algn="ctr">
              <a:buFontTx/>
              <a:buNone/>
            </a:pPr>
            <a:r>
              <a:rPr lang="en-US" sz="2500" i="1" dirty="0" smtClean="0"/>
              <a:t>			</a:t>
            </a:r>
          </a:p>
          <a:p>
            <a:pPr marL="0" indent="0" algn="ctr">
              <a:buFontTx/>
              <a:buNone/>
            </a:pPr>
            <a:r>
              <a:rPr lang="en-US" sz="2500" i="1" dirty="0" smtClean="0"/>
              <a:t>Thank you! </a:t>
            </a:r>
          </a:p>
          <a:p>
            <a:pPr marL="0" indent="0">
              <a:buFontTx/>
              <a:buNone/>
            </a:pPr>
            <a:endParaRPr lang="en-US" sz="1500" i="1" dirty="0" smtClean="0"/>
          </a:p>
          <a:p>
            <a:pPr marL="0" indent="0">
              <a:buFontTx/>
              <a:buNone/>
            </a:pPr>
            <a:endParaRPr lang="en-US" sz="1500" i="1" dirty="0" smtClean="0"/>
          </a:p>
          <a:p>
            <a:pPr marL="0" indent="0">
              <a:buFontTx/>
              <a:buNone/>
            </a:pPr>
            <a:endParaRPr lang="en-US" sz="1500" i="1" dirty="0" smtClean="0"/>
          </a:p>
          <a:p>
            <a:pPr marL="0" indent="0" algn="ctr">
              <a:buFontTx/>
              <a:buNone/>
            </a:pPr>
            <a:r>
              <a:rPr lang="en-US" sz="1500" i="1" dirty="0" smtClean="0"/>
              <a:t>Dr. </a:t>
            </a:r>
            <a:r>
              <a:rPr lang="en-US" sz="1500" i="1" dirty="0" err="1" smtClean="0"/>
              <a:t>Daad</a:t>
            </a:r>
            <a:r>
              <a:rPr lang="en-US" sz="1500" i="1" dirty="0" smtClean="0"/>
              <a:t> Rizk</a:t>
            </a:r>
          </a:p>
          <a:p>
            <a:pPr marL="0" indent="0" algn="ctr">
              <a:buFontTx/>
              <a:buNone/>
            </a:pPr>
            <a:r>
              <a:rPr lang="en-US" sz="1500" i="1" dirty="0" smtClean="0"/>
              <a:t>The Pennsylvania State University</a:t>
            </a:r>
          </a:p>
          <a:p>
            <a:pPr marL="0" indent="0" algn="ctr">
              <a:buFontTx/>
              <a:buNone/>
            </a:pPr>
            <a:r>
              <a:rPr lang="en-US" sz="1500" i="1" dirty="0" err="1" smtClean="0"/>
              <a:t>MoneyCounts</a:t>
            </a:r>
            <a:r>
              <a:rPr lang="en-US" sz="1500" i="1" dirty="0" smtClean="0"/>
              <a:t>: A Financial Literacy Series</a:t>
            </a:r>
          </a:p>
          <a:p>
            <a:pPr marL="0" indent="0" algn="ctr">
              <a:buFontTx/>
              <a:buNone/>
            </a:pPr>
            <a:r>
              <a:rPr lang="en-US" sz="1500" i="1" dirty="0" smtClean="0"/>
              <a:t>301 Outreach Building</a:t>
            </a:r>
          </a:p>
          <a:p>
            <a:pPr marL="0" indent="0" algn="ctr">
              <a:buFontTx/>
              <a:buNone/>
            </a:pPr>
            <a:r>
              <a:rPr lang="en-US" sz="1500" i="1" dirty="0" smtClean="0"/>
              <a:t>University Park, PA 16802</a:t>
            </a:r>
          </a:p>
          <a:p>
            <a:pPr marL="0" indent="0" algn="ctr">
              <a:buFontTx/>
              <a:buNone/>
            </a:pPr>
            <a:r>
              <a:rPr lang="en-US" sz="1500" i="1" dirty="0" smtClean="0"/>
              <a:t>dar39@psu.edu</a:t>
            </a:r>
          </a:p>
          <a:p>
            <a:pPr marL="0" indent="0" algn="ctr">
              <a:buFontTx/>
              <a:buNone/>
            </a:pPr>
            <a:r>
              <a:rPr lang="en-US" sz="1500" i="1" dirty="0" smtClean="0"/>
              <a:t>1-(814)-863-0214</a:t>
            </a:r>
          </a:p>
        </p:txBody>
      </p:sp>
    </p:spTree>
    <p:extLst>
      <p:ext uri="{BB962C8B-B14F-4D97-AF65-F5344CB8AC3E}">
        <p14:creationId xmlns:p14="http://schemas.microsoft.com/office/powerpoint/2010/main" val="39949509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/>
              <a:t>MoneyCounts</a:t>
            </a:r>
            <a:r>
              <a:rPr lang="en-US" dirty="0"/>
              <a:t>: A Financial Literacy Series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54520" y="1554162"/>
            <a:ext cx="6837080" cy="4525963"/>
          </a:xfrm>
        </p:spPr>
        <p:txBody>
          <a:bodyPr>
            <a:normAutofit/>
          </a:bodyPr>
          <a:lstStyle/>
          <a:p>
            <a:pPr marL="0" indent="0" algn="ctr">
              <a:buNone/>
              <a:defRPr/>
            </a:pPr>
            <a:r>
              <a:rPr lang="en-US" sz="2600" b="1" dirty="0">
                <a:solidFill>
                  <a:srgbClr val="FFFFFF">
                    <a:lumMod val="50000"/>
                  </a:srgbClr>
                </a:solidFill>
              </a:rPr>
              <a:t>What Should Every Adult Know About Finances?</a:t>
            </a:r>
          </a:p>
          <a:p>
            <a:pPr marL="0" indent="0" algn="ctr">
              <a:buNone/>
              <a:defRPr/>
            </a:pPr>
            <a:endParaRPr lang="en-US" sz="2600" i="1" dirty="0" smtClean="0">
              <a:solidFill>
                <a:srgbClr val="FFFFFF">
                  <a:lumMod val="50000"/>
                </a:srgbClr>
              </a:solidFill>
            </a:endParaRPr>
          </a:p>
          <a:p>
            <a:pPr marL="0" indent="0" algn="ctr">
              <a:buNone/>
              <a:defRPr/>
            </a:pPr>
            <a:endParaRPr lang="en-US" sz="2600" i="1" dirty="0">
              <a:solidFill>
                <a:srgbClr val="FFFFFF">
                  <a:lumMod val="50000"/>
                </a:srgbClr>
              </a:solidFill>
            </a:endParaRPr>
          </a:p>
          <a:p>
            <a:pPr marL="0" indent="0" algn="ctr">
              <a:buNone/>
              <a:defRPr/>
            </a:pPr>
            <a:r>
              <a:rPr lang="en-US" sz="2600" i="1" dirty="0">
                <a:solidFill>
                  <a:srgbClr val="FFFFFF">
                    <a:lumMod val="50000"/>
                  </a:srgbClr>
                </a:solidFill>
              </a:rPr>
              <a:t>Dr. </a:t>
            </a:r>
            <a:r>
              <a:rPr lang="en-US" sz="2600" i="1" dirty="0" err="1">
                <a:solidFill>
                  <a:srgbClr val="FFFFFF">
                    <a:lumMod val="50000"/>
                  </a:srgbClr>
                </a:solidFill>
              </a:rPr>
              <a:t>Daad</a:t>
            </a:r>
            <a:r>
              <a:rPr lang="en-US" sz="2600" i="1" dirty="0">
                <a:solidFill>
                  <a:srgbClr val="FFFFFF">
                    <a:lumMod val="50000"/>
                  </a:srgbClr>
                </a:solidFill>
              </a:rPr>
              <a:t> Rizk</a:t>
            </a:r>
          </a:p>
          <a:p>
            <a:pPr marL="0" indent="0" algn="ctr">
              <a:buNone/>
              <a:defRPr/>
            </a:pPr>
            <a:r>
              <a:rPr lang="en-US" sz="2600" dirty="0">
                <a:solidFill>
                  <a:srgbClr val="FFFFFF">
                    <a:lumMod val="50000"/>
                  </a:srgbClr>
                </a:solidFill>
              </a:rPr>
              <a:t>The Pennsylvania State University</a:t>
            </a:r>
          </a:p>
          <a:p>
            <a:pPr marL="0" indent="0" algn="ctr">
              <a:buNone/>
              <a:defRPr/>
            </a:pPr>
            <a:r>
              <a:rPr lang="en-US" sz="2600" dirty="0">
                <a:solidFill>
                  <a:srgbClr val="FFFFFF">
                    <a:lumMod val="50000"/>
                  </a:srgbClr>
                </a:solidFill>
              </a:rPr>
              <a:t>301 Outreach Building</a:t>
            </a:r>
          </a:p>
          <a:p>
            <a:pPr marL="0" indent="0" algn="ctr">
              <a:buNone/>
              <a:defRPr/>
            </a:pPr>
            <a:r>
              <a:rPr lang="en-US" sz="2600" dirty="0">
                <a:solidFill>
                  <a:srgbClr val="FFFFFF">
                    <a:lumMod val="50000"/>
                  </a:srgbClr>
                </a:solidFill>
              </a:rPr>
              <a:t>University Park, PA 16802</a:t>
            </a:r>
          </a:p>
          <a:p>
            <a:pPr marL="0" indent="0" algn="ctr">
              <a:buNone/>
              <a:defRPr/>
            </a:pPr>
            <a:r>
              <a:rPr lang="en-US" sz="2600" dirty="0">
                <a:solidFill>
                  <a:srgbClr val="FFFFFF">
                    <a:lumMod val="50000"/>
                  </a:srgbClr>
                </a:solidFill>
                <a:hlinkClick r:id="rId2"/>
              </a:rPr>
              <a:t>dar39@psu.edu</a:t>
            </a:r>
            <a:endParaRPr lang="en-US" sz="2600" i="1" dirty="0">
              <a:solidFill>
                <a:schemeClr val="bg1">
                  <a:lumMod val="50000"/>
                </a:schemeClr>
              </a:solidFill>
            </a:endParaRPr>
          </a:p>
          <a:p>
            <a:endParaRPr lang="en-US" dirty="0"/>
          </a:p>
        </p:txBody>
      </p:sp>
      <p:pic>
        <p:nvPicPr>
          <p:cNvPr id="1026" name="Picture 2" descr="C:\Users\CrawfordH\AppData\Local\Microsoft\Windows\Temporary Internet Files\Content.IE5\TCM4X0I0\MP900341526[1]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057400"/>
            <a:ext cx="2119884" cy="2971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950255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Description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lvl="0" indent="0">
              <a:spcBef>
                <a:spcPct val="50000"/>
              </a:spcBef>
              <a:buClr>
                <a:srgbClr val="F0A22E"/>
              </a:buClr>
              <a:buNone/>
            </a:pPr>
            <a:r>
              <a:rPr lang="en-US" sz="2200" dirty="0">
                <a:solidFill>
                  <a:srgbClr val="4E3B30"/>
                </a:solidFill>
              </a:rPr>
              <a:t>Returning to school as an adult has its challenges and often involves financial sacrifices, but there are ways to lessen the impact.</a:t>
            </a:r>
          </a:p>
          <a:p>
            <a:pPr marL="0" lvl="0" indent="0">
              <a:spcBef>
                <a:spcPct val="50000"/>
              </a:spcBef>
              <a:buClr>
                <a:srgbClr val="F0A22E"/>
              </a:buClr>
              <a:buNone/>
            </a:pPr>
            <a:r>
              <a:rPr lang="en-US" sz="2200" dirty="0">
                <a:solidFill>
                  <a:srgbClr val="4E3B30"/>
                </a:solidFill>
              </a:rPr>
              <a:t>In this workshop, we will:</a:t>
            </a:r>
          </a:p>
          <a:p>
            <a:pPr marL="0" lvl="0" indent="0">
              <a:spcBef>
                <a:spcPct val="50000"/>
              </a:spcBef>
              <a:buClr>
                <a:srgbClr val="F0A22E"/>
              </a:buClr>
              <a:buNone/>
            </a:pPr>
            <a:r>
              <a:rPr lang="en-US" sz="2200" dirty="0">
                <a:solidFill>
                  <a:srgbClr val="4E3B30"/>
                </a:solidFill>
              </a:rPr>
              <a:t>Explore the financial challenges and options faced by Adult Students</a:t>
            </a:r>
          </a:p>
          <a:p>
            <a:pPr marL="0" lvl="0" indent="0">
              <a:spcBef>
                <a:spcPct val="50000"/>
              </a:spcBef>
              <a:buClr>
                <a:srgbClr val="F0A22E"/>
              </a:buClr>
              <a:buNone/>
            </a:pPr>
            <a:r>
              <a:rPr lang="en-US" sz="2200" dirty="0">
                <a:solidFill>
                  <a:srgbClr val="4E3B30"/>
                </a:solidFill>
              </a:rPr>
              <a:t>Discuss how financial literacy creates a balance between school demands and the rest of adult responsibilities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319060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Definition of Financial Literacy</a:t>
            </a:r>
          </a:p>
        </p:txBody>
      </p:sp>
      <p:sp>
        <p:nvSpPr>
          <p:cNvPr id="512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itchFamily="2" charset="2"/>
              <a:buChar char="Ø"/>
            </a:pPr>
            <a:endParaRPr lang="en-US" sz="1600" dirty="0" smtClean="0">
              <a:solidFill>
                <a:srgbClr val="000000"/>
              </a:solidFill>
            </a:endParaRPr>
          </a:p>
          <a:p>
            <a:pPr>
              <a:buFont typeface="Wingdings" pitchFamily="2" charset="2"/>
              <a:buChar char="Ø"/>
            </a:pPr>
            <a:endParaRPr lang="en-US" sz="1600" dirty="0" smtClean="0">
              <a:solidFill>
                <a:srgbClr val="000000"/>
              </a:solidFill>
            </a:endParaRPr>
          </a:p>
          <a:p>
            <a:pPr marL="0" indent="0">
              <a:buNone/>
            </a:pPr>
            <a:r>
              <a:rPr lang="en-US" dirty="0" smtClean="0"/>
              <a:t>Financial Literacy is acquiring the knowledge and skills to make informed financial decisions and take effective actions regarding money management. </a:t>
            </a:r>
            <a:endParaRPr lang="en-US" sz="1600" dirty="0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10447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Are</a:t>
            </a:r>
            <a:r>
              <a:rPr lang="en-US" baseline="0" dirty="0" smtClean="0"/>
              <a:t> </a:t>
            </a:r>
            <a:r>
              <a:rPr lang="en-US" dirty="0" smtClean="0"/>
              <a:t>you an Adult Learner?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24 years of age or older; </a:t>
            </a:r>
            <a:r>
              <a:rPr lang="en-US" b="1" dirty="0"/>
              <a:t>or</a:t>
            </a:r>
            <a:endParaRPr lang="en-US" dirty="0"/>
          </a:p>
          <a:p>
            <a:pPr marL="0" indent="0">
              <a:buNone/>
            </a:pPr>
            <a:r>
              <a:rPr lang="en-US" dirty="0"/>
              <a:t>a veteran or actively serving member of the armed services; </a:t>
            </a:r>
            <a:r>
              <a:rPr lang="en-US" b="1" dirty="0"/>
              <a:t>or</a:t>
            </a:r>
            <a:endParaRPr lang="en-US" dirty="0"/>
          </a:p>
          <a:p>
            <a:pPr marL="0" indent="0">
              <a:buNone/>
            </a:pPr>
            <a:r>
              <a:rPr lang="en-US" dirty="0"/>
              <a:t>returning to school after four or more years of employment, homemaking, or other activity; </a:t>
            </a:r>
            <a:r>
              <a:rPr lang="en-US" b="1" dirty="0"/>
              <a:t>or</a:t>
            </a:r>
            <a:endParaRPr lang="en-US" dirty="0"/>
          </a:p>
          <a:p>
            <a:pPr marL="0" indent="0">
              <a:buNone/>
            </a:pPr>
            <a:r>
              <a:rPr lang="en-US" dirty="0"/>
              <a:t>assuming multiple adult roles such as parent, spouse/partner, employee and student.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787887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Challenges?</a:t>
            </a:r>
          </a:p>
        </p:txBody>
      </p:sp>
      <p:sp>
        <p:nvSpPr>
          <p:cNvPr id="614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Where will I find the money?</a:t>
            </a:r>
          </a:p>
          <a:p>
            <a:pPr marL="0" indent="0">
              <a:buNone/>
            </a:pPr>
            <a:r>
              <a:rPr lang="en-US" dirty="0" smtClean="0"/>
              <a:t>Where will I find the time?</a:t>
            </a:r>
          </a:p>
          <a:p>
            <a:pPr marL="0" indent="0">
              <a:buNone/>
            </a:pPr>
            <a:r>
              <a:rPr lang="en-US" dirty="0" smtClean="0"/>
              <a:t>What would I study?  What would I want to accomplish?</a:t>
            </a:r>
          </a:p>
          <a:p>
            <a:pPr marL="0" indent="0">
              <a:buNone/>
            </a:pPr>
            <a:r>
              <a:rPr lang="en-US" dirty="0" smtClean="0"/>
              <a:t>How do I balance school demands and the rest of my adult responsibilities?</a:t>
            </a:r>
          </a:p>
          <a:p>
            <a:pPr marL="0" indent="0">
              <a:buNone/>
            </a:pPr>
            <a:r>
              <a:rPr lang="en-US" dirty="0" smtClean="0"/>
              <a:t>Discussing finances is a personal and an emotional topic</a:t>
            </a:r>
          </a:p>
        </p:txBody>
      </p:sp>
    </p:spTree>
    <p:extLst>
      <p:ext uri="{BB962C8B-B14F-4D97-AF65-F5344CB8AC3E}">
        <p14:creationId xmlns:p14="http://schemas.microsoft.com/office/powerpoint/2010/main" val="2292498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Options?</a:t>
            </a:r>
          </a:p>
        </p:txBody>
      </p:sp>
      <p:sp>
        <p:nvSpPr>
          <p:cNvPr id="717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Finding the money?</a:t>
            </a:r>
          </a:p>
          <a:p>
            <a:pPr marL="457200" lvl="1" indent="0">
              <a:buNone/>
            </a:pPr>
            <a:r>
              <a:rPr lang="en-US" dirty="0" smtClean="0"/>
              <a:t>Ask your employer for tuition reimbursement </a:t>
            </a:r>
          </a:p>
          <a:p>
            <a:pPr marL="914400" lvl="2" indent="0">
              <a:buNone/>
            </a:pPr>
            <a:r>
              <a:rPr lang="en-US" dirty="0" smtClean="0"/>
              <a:t>There may be strings attached</a:t>
            </a:r>
          </a:p>
          <a:p>
            <a:pPr marL="1371600" lvl="3" indent="0">
              <a:buNone/>
            </a:pPr>
            <a:r>
              <a:rPr lang="en-US" dirty="0" smtClean="0"/>
              <a:t>Working for the company for extended number of years</a:t>
            </a:r>
          </a:p>
          <a:p>
            <a:pPr marL="1828800" lvl="4" indent="0">
              <a:buNone/>
            </a:pPr>
            <a:r>
              <a:rPr lang="en-US" dirty="0" smtClean="0"/>
              <a:t>Job security ( win-win situation)</a:t>
            </a:r>
          </a:p>
          <a:p>
            <a:pPr marL="1828800" lvl="4" indent="0">
              <a:buNone/>
            </a:pPr>
            <a:r>
              <a:rPr lang="en-US" dirty="0" smtClean="0"/>
              <a:t>Passing grades tied to reimbursement  (win-win-situation)</a:t>
            </a:r>
          </a:p>
          <a:p>
            <a:pPr marL="914400" lvl="2" indent="0">
              <a:buNone/>
            </a:pPr>
            <a:r>
              <a:rPr lang="en-US" dirty="0" smtClean="0"/>
              <a:t>Good news:</a:t>
            </a:r>
          </a:p>
          <a:p>
            <a:pPr marL="1371600" lvl="3" indent="0">
              <a:buNone/>
            </a:pPr>
            <a:r>
              <a:rPr lang="en-US" dirty="0" smtClean="0"/>
              <a:t>Up to $5,250 of employer-provided educational assistance is tax free.</a:t>
            </a:r>
          </a:p>
          <a:p>
            <a:pPr marL="1371600" lvl="3" indent="0">
              <a:buNone/>
            </a:pPr>
            <a:r>
              <a:rPr lang="en-US" dirty="0" smtClean="0"/>
              <a:t>Classes do NOT have to be related to your current position </a:t>
            </a:r>
          </a:p>
        </p:txBody>
      </p:sp>
    </p:spTree>
    <p:extLst>
      <p:ext uri="{BB962C8B-B14F-4D97-AF65-F5344CB8AC3E}">
        <p14:creationId xmlns:p14="http://schemas.microsoft.com/office/powerpoint/2010/main" val="28934306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Options?</a:t>
            </a:r>
          </a:p>
        </p:txBody>
      </p:sp>
      <p:sp>
        <p:nvSpPr>
          <p:cNvPr id="819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Student/Financial Aid Office is your FRIEND!</a:t>
            </a:r>
          </a:p>
          <a:p>
            <a:pPr marL="457200" lvl="1" indent="0">
              <a:buNone/>
            </a:pPr>
            <a:r>
              <a:rPr lang="en-US" dirty="0" smtClean="0"/>
              <a:t>File the FAFSA (Free Application for Federal Student Aid) meet application deadlines!</a:t>
            </a:r>
          </a:p>
          <a:p>
            <a:pPr marL="914400" lvl="2" indent="0">
              <a:buNone/>
            </a:pPr>
            <a:r>
              <a:rPr lang="en-US" dirty="0" smtClean="0"/>
              <a:t>You may qualify for grants and scholarships</a:t>
            </a:r>
          </a:p>
          <a:p>
            <a:pPr marL="1371600" lvl="3" indent="0">
              <a:buNone/>
            </a:pPr>
            <a:r>
              <a:rPr lang="en-US" dirty="0" smtClean="0"/>
              <a:t>Search for free money first!</a:t>
            </a:r>
          </a:p>
          <a:p>
            <a:pPr marL="914400" lvl="2" indent="0">
              <a:buNone/>
            </a:pPr>
            <a:r>
              <a:rPr lang="en-US" dirty="0" smtClean="0"/>
              <a:t>You will be classified as independent student </a:t>
            </a:r>
          </a:p>
          <a:p>
            <a:pPr marL="1371600" lvl="3" indent="0">
              <a:buNone/>
            </a:pPr>
            <a:r>
              <a:rPr lang="en-US" dirty="0" smtClean="0"/>
              <a:t>You file based on your income (you &amp; your spouse if married)</a:t>
            </a:r>
          </a:p>
          <a:p>
            <a:pPr marL="1371600" lvl="3" indent="0">
              <a:buNone/>
            </a:pPr>
            <a:r>
              <a:rPr lang="en-US" dirty="0" smtClean="0"/>
              <a:t>You can get loans (be careful not to extend yourself on loans, remind yourself that loans will have to be paid back)</a:t>
            </a:r>
          </a:p>
        </p:txBody>
      </p:sp>
    </p:spTree>
    <p:extLst>
      <p:ext uri="{BB962C8B-B14F-4D97-AF65-F5344CB8AC3E}">
        <p14:creationId xmlns:p14="http://schemas.microsoft.com/office/powerpoint/2010/main" val="1717432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Trek">
  <a:themeElements>
    <a:clrScheme name="Trek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Trek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Trek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349</TotalTime>
  <Words>1206</Words>
  <Application>Microsoft Office PowerPoint</Application>
  <PresentationFormat>On-screen Show (4:3)</PresentationFormat>
  <Paragraphs>169</Paragraphs>
  <Slides>27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28" baseType="lpstr">
      <vt:lpstr>Trek</vt:lpstr>
      <vt:lpstr>PowerPoint Presentation</vt:lpstr>
      <vt:lpstr>MoneyCounts: a financial literacy series</vt:lpstr>
      <vt:lpstr>MoneyCounts: A Financial Literacy Series</vt:lpstr>
      <vt:lpstr>Description </vt:lpstr>
      <vt:lpstr>Definition of Financial Literacy</vt:lpstr>
      <vt:lpstr>Are you an Adult Learner?</vt:lpstr>
      <vt:lpstr>Challenges?</vt:lpstr>
      <vt:lpstr>Options?</vt:lpstr>
      <vt:lpstr>Options?</vt:lpstr>
      <vt:lpstr>Options?</vt:lpstr>
      <vt:lpstr>Options </vt:lpstr>
      <vt:lpstr>Options?</vt:lpstr>
      <vt:lpstr>Options?</vt:lpstr>
      <vt:lpstr>Set Yourself up for Success!</vt:lpstr>
      <vt:lpstr>Get the family &amp; friends on Board!</vt:lpstr>
      <vt:lpstr>Need Versus Want</vt:lpstr>
      <vt:lpstr>I Need/I must have/I would like to have</vt:lpstr>
      <vt:lpstr>Skepticism in financial matters</vt:lpstr>
      <vt:lpstr>Know What You Spend</vt:lpstr>
      <vt:lpstr>Live Below Your Means</vt:lpstr>
      <vt:lpstr>Debt Limits Choices</vt:lpstr>
      <vt:lpstr>Pay Yourself First</vt:lpstr>
      <vt:lpstr>Time Value of Money</vt:lpstr>
      <vt:lpstr>Compounding Interest</vt:lpstr>
      <vt:lpstr>School, Career and Life? </vt:lpstr>
      <vt:lpstr>MoneyCounts: A Financial Literacy Series</vt:lpstr>
      <vt:lpstr>Contact Information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Debbie</dc:creator>
  <cp:lastModifiedBy>Temp</cp:lastModifiedBy>
  <cp:revision>33</cp:revision>
  <cp:lastPrinted>2013-09-27T13:57:06Z</cp:lastPrinted>
  <dcterms:created xsi:type="dcterms:W3CDTF">2013-02-08T19:43:16Z</dcterms:created>
  <dcterms:modified xsi:type="dcterms:W3CDTF">2013-09-30T14:20:41Z</dcterms:modified>
</cp:coreProperties>
</file>