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1" r:id="rId3"/>
    <p:sldId id="260" r:id="rId4"/>
    <p:sldId id="258" r:id="rId5"/>
    <p:sldId id="259" r:id="rId6"/>
    <p:sldId id="262" r:id="rId7"/>
    <p:sldId id="272" r:id="rId8"/>
    <p:sldId id="264" r:id="rId9"/>
    <p:sldId id="265" r:id="rId10"/>
    <p:sldId id="266" r:id="rId11"/>
    <p:sldId id="267" r:id="rId12"/>
    <p:sldId id="268" r:id="rId13"/>
    <p:sldId id="269" r:id="rId14"/>
    <p:sldId id="270" r:id="rId15"/>
    <p:sldId id="271" r:id="rId1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46" d="100"/>
          <a:sy n="46" d="100"/>
        </p:scale>
        <p:origin x="-3510" y="-148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le 28"/>
          <p:cNvSpPr>
            <a:spLocks noGrp="1"/>
          </p:cNvSpPr>
          <p:nvPr>
            <p:ph type="ctrTitle"/>
          </p:nvPr>
        </p:nvSpPr>
        <p:spPr>
          <a:xfrm>
            <a:off x="381000" y="4853411"/>
            <a:ext cx="8458200" cy="1222375"/>
          </a:xfrm>
        </p:spPr>
        <p:txBody>
          <a:bodyPr anchor="t"/>
          <a:lstStyle/>
          <a:p>
            <a:r>
              <a:rPr kumimoji="0" lang="en-US" smtClean="0"/>
              <a:t>Click to edit Master title style</a:t>
            </a:r>
            <a:endParaRPr kumimoji="0" lang="en-US"/>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16" name="Date Placeholder 15"/>
          <p:cNvSpPr>
            <a:spLocks noGrp="1"/>
          </p:cNvSpPr>
          <p:nvPr>
            <p:ph type="dt" sz="half" idx="10"/>
          </p:nvPr>
        </p:nvSpPr>
        <p:spPr/>
        <p:txBody>
          <a:bodyPr/>
          <a:lstStyle/>
          <a:p>
            <a:fld id="{7990E112-C408-445E-9E66-BE9A1E01313B}" type="datetimeFigureOut">
              <a:rPr lang="en-US" smtClean="0"/>
              <a:t>9/17/2013</a:t>
            </a:fld>
            <a:endParaRPr lang="en-US"/>
          </a:p>
        </p:txBody>
      </p:sp>
      <p:sp>
        <p:nvSpPr>
          <p:cNvPr id="2" name="Footer Placeholder 1"/>
          <p:cNvSpPr>
            <a:spLocks noGrp="1"/>
          </p:cNvSpPr>
          <p:nvPr>
            <p:ph type="ftr" sz="quarter" idx="11"/>
          </p:nvPr>
        </p:nvSpPr>
        <p:spPr/>
        <p:txBody>
          <a:bodyPr/>
          <a:lstStyle/>
          <a:p>
            <a:endParaRPr lang="en-US"/>
          </a:p>
        </p:txBody>
      </p:sp>
      <p:sp>
        <p:nvSpPr>
          <p:cNvPr id="15" name="Slide Number Placeholder 14"/>
          <p:cNvSpPr>
            <a:spLocks noGrp="1"/>
          </p:cNvSpPr>
          <p:nvPr>
            <p:ph type="sldNum" sz="quarter" idx="12"/>
          </p:nvPr>
        </p:nvSpPr>
        <p:spPr>
          <a:xfrm>
            <a:off x="8229600" y="6473952"/>
            <a:ext cx="758952" cy="246888"/>
          </a:xfrm>
        </p:spPr>
        <p:txBody>
          <a:bodyPr/>
          <a:lstStyle/>
          <a:p>
            <a:fld id="{8B3ECBC3-D37B-4E67-AED1-D65B9D304F00}"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990E112-C408-445E-9E66-BE9A1E01313B}" type="datetimeFigureOut">
              <a:rPr lang="en-US" smtClean="0"/>
              <a:t>9/17/2013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3ECBC3-D37B-4E67-AED1-D65B9D304F00}"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549276"/>
            <a:ext cx="62484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990E112-C408-445E-9E66-BE9A1E01313B}" type="datetimeFigureOut">
              <a:rPr lang="en-US" smtClean="0"/>
              <a:t>9/17/2013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3ECBC3-D37B-4E67-AED1-D65B9D304F00}"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kumimoji="0" lang="en-US" smtClean="0"/>
              <a:t>Click to edit Master title style</a:t>
            </a:r>
            <a:endParaRPr kumimoji="0" lang="en-US"/>
          </a:p>
        </p:txBody>
      </p:sp>
      <p:sp>
        <p:nvSpPr>
          <p:cNvPr id="27" name="Content Placeholder 26"/>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7990E112-C408-445E-9E66-BE9A1E01313B}" type="datetimeFigureOut">
              <a:rPr lang="en-US" smtClean="0"/>
              <a:t>9/17/2013</a:t>
            </a:fld>
            <a:endParaRPr lang="en-US"/>
          </a:p>
        </p:txBody>
      </p:sp>
      <p:sp>
        <p:nvSpPr>
          <p:cNvPr id="19" name="Footer Placeholder 18"/>
          <p:cNvSpPr>
            <a:spLocks noGrp="1"/>
          </p:cNvSpPr>
          <p:nvPr>
            <p:ph type="ftr" sz="quarter" idx="11"/>
          </p:nvPr>
        </p:nvSpPr>
        <p:spPr>
          <a:xfrm>
            <a:off x="3581400" y="76200"/>
            <a:ext cx="2895600" cy="288925"/>
          </a:xfrm>
        </p:spPr>
        <p:txBody>
          <a:bodyPr/>
          <a:lstStyle/>
          <a:p>
            <a:endParaRPr lang="en-US"/>
          </a:p>
        </p:txBody>
      </p:sp>
      <p:sp>
        <p:nvSpPr>
          <p:cNvPr id="16" name="Slide Number Placeholder 15"/>
          <p:cNvSpPr>
            <a:spLocks noGrp="1"/>
          </p:cNvSpPr>
          <p:nvPr>
            <p:ph type="sldNum" sz="quarter" idx="12"/>
          </p:nvPr>
        </p:nvSpPr>
        <p:spPr>
          <a:xfrm>
            <a:off x="8229600" y="6473952"/>
            <a:ext cx="758952" cy="246888"/>
          </a:xfrm>
        </p:spPr>
        <p:txBody>
          <a:bodyPr/>
          <a:lstStyle/>
          <a:p>
            <a:fld id="{8B3ECBC3-D37B-4E67-AED1-D65B9D304F00}"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9" name="Date Placeholder 18"/>
          <p:cNvSpPr>
            <a:spLocks noGrp="1"/>
          </p:cNvSpPr>
          <p:nvPr>
            <p:ph type="dt" sz="half" idx="10"/>
          </p:nvPr>
        </p:nvSpPr>
        <p:spPr/>
        <p:txBody>
          <a:bodyPr/>
          <a:lstStyle/>
          <a:p>
            <a:fld id="{7990E112-C408-445E-9E66-BE9A1E01313B}" type="datetimeFigureOut">
              <a:rPr lang="en-US" smtClean="0"/>
              <a:t>9/17/2013</a:t>
            </a:fld>
            <a:endParaRPr lang="en-US"/>
          </a:p>
        </p:txBody>
      </p:sp>
      <p:sp>
        <p:nvSpPr>
          <p:cNvPr id="11" name="Footer Placeholder 10"/>
          <p:cNvSpPr>
            <a:spLocks noGrp="1"/>
          </p:cNvSpPr>
          <p:nvPr>
            <p:ph type="ftr" sz="quarter" idx="11"/>
          </p:nvPr>
        </p:nvSpPr>
        <p:spPr/>
        <p:txBody>
          <a:bodyPr/>
          <a:lstStyle/>
          <a:p>
            <a:endParaRPr lang="en-US"/>
          </a:p>
        </p:txBody>
      </p:sp>
      <p:sp>
        <p:nvSpPr>
          <p:cNvPr id="16" name="Slide Number Placeholder 15"/>
          <p:cNvSpPr>
            <a:spLocks noGrp="1"/>
          </p:cNvSpPr>
          <p:nvPr>
            <p:ph type="sldNum" sz="quarter" idx="12"/>
          </p:nvPr>
        </p:nvSpPr>
        <p:spPr/>
        <p:txBody>
          <a:bodyPr/>
          <a:lstStyle/>
          <a:p>
            <a:fld id="{8B3ECBC3-D37B-4E67-AED1-D65B9D304F00}" type="slidenum">
              <a:rPr lang="en-US" smtClean="0"/>
              <a:t>‹#›</a:t>
            </a:fld>
            <a:endParaRPr lang="en-US"/>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0"/>
          </p:nvPr>
        </p:nvSpPr>
        <p:spPr/>
        <p:txBody>
          <a:bodyPr/>
          <a:lstStyle/>
          <a:p>
            <a:fld id="{7990E112-C408-445E-9E66-BE9A1E01313B}" type="datetimeFigureOut">
              <a:rPr lang="en-US" smtClean="0"/>
              <a:t>9/17/2013</a:t>
            </a:fld>
            <a:endParaRPr lang="en-US"/>
          </a:p>
        </p:txBody>
      </p:sp>
      <p:sp>
        <p:nvSpPr>
          <p:cNvPr id="10" name="Footer Placeholder 9"/>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8B3ECBC3-D37B-4E67-AED1-D65B9D304F00}"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304800" y="5410200"/>
            <a:ext cx="8610600" cy="882650"/>
          </a:xfrm>
        </p:spPr>
        <p:txBody>
          <a:bodyPr anchor="ctr"/>
          <a:lstStyle>
            <a:lvl1pPr>
              <a:defRPr/>
            </a:lvl1pPr>
          </a:lstStyle>
          <a:p>
            <a:r>
              <a:rPr kumimoji="0" lang="en-US" smtClean="0"/>
              <a:t>Click to edit Master title style</a:t>
            </a:r>
            <a:endParaRPr kumimoji="0" lang="en-US"/>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0"/>
          </p:nvPr>
        </p:nvSpPr>
        <p:spPr/>
        <p:txBody>
          <a:bodyPr/>
          <a:lstStyle/>
          <a:p>
            <a:fld id="{7990E112-C408-445E-9E66-BE9A1E01313B}" type="datetimeFigureOut">
              <a:rPr lang="en-US" smtClean="0"/>
              <a:t>9/17/2013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229600" y="6477000"/>
            <a:ext cx="762000" cy="246888"/>
          </a:xfrm>
        </p:spPr>
        <p:txBody>
          <a:bodyPr/>
          <a:lstStyle/>
          <a:p>
            <a:fld id="{8B3ECBC3-D37B-4E67-AED1-D65B9D304F00}" type="slidenum">
              <a:rPr lang="en-US" smtClean="0"/>
              <a:t>‹#›</a:t>
            </a:fld>
            <a:endParaRPr lang="en-US"/>
          </a:p>
        </p:txBody>
      </p:sp>
      <p:sp>
        <p:nvSpPr>
          <p:cNvPr id="11" name="Straight Connector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7990E112-C408-445E-9E66-BE9A1E01313B}" type="datetimeFigureOut">
              <a:rPr lang="en-US" smtClean="0"/>
              <a:t>9/17/2013</a:t>
            </a:fld>
            <a:endParaRPr lang="en-US"/>
          </a:p>
        </p:txBody>
      </p:sp>
      <p:sp>
        <p:nvSpPr>
          <p:cNvPr id="21" name="Footer Placeholder 20"/>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3ECBC3-D37B-4E67-AED1-D65B9D304F00}"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7990E112-C408-445E-9E66-BE9A1E01313B}" type="datetimeFigureOut">
              <a:rPr lang="en-US" smtClean="0"/>
              <a:t>9/17/2013</a:t>
            </a:fld>
            <a:endParaRPr lang="en-US"/>
          </a:p>
        </p:txBody>
      </p:sp>
      <p:sp>
        <p:nvSpPr>
          <p:cNvPr id="24" name="Footer Placeholder 23"/>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3ECBC3-D37B-4E67-AED1-D65B9D304F00}"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title"/>
          </p:nvPr>
        </p:nvSpPr>
        <p:spPr>
          <a:xfrm>
            <a:off x="457200" y="5486400"/>
            <a:ext cx="8458200" cy="520700"/>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7990E112-C408-445E-9E66-BE9A1E01313B}" type="datetimeFigureOut">
              <a:rPr lang="en-US" smtClean="0"/>
              <a:t>9/17/2013</a:t>
            </a:fld>
            <a:endParaRPr lang="en-US"/>
          </a:p>
        </p:txBody>
      </p:sp>
      <p:sp>
        <p:nvSpPr>
          <p:cNvPr id="29" name="Footer Placeholder 28"/>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3ECBC3-D37B-4E67-AED1-D65B9D304F00}"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smtClean="0"/>
              <a:t>Click icon to add picture</a:t>
            </a:r>
            <a:endParaRPr kumimoji="0" lang="en-US" dirty="0"/>
          </a:p>
        </p:txBody>
      </p:sp>
      <p:sp>
        <p:nvSpPr>
          <p:cNvPr id="7" name="Date Placeholder 6"/>
          <p:cNvSpPr>
            <a:spLocks noGrp="1"/>
          </p:cNvSpPr>
          <p:nvPr>
            <p:ph type="dt" sz="half" idx="10"/>
          </p:nvPr>
        </p:nvSpPr>
        <p:spPr/>
        <p:txBody>
          <a:bodyPr/>
          <a:lstStyle/>
          <a:p>
            <a:fld id="{7990E112-C408-445E-9E66-BE9A1E01313B}" type="datetimeFigureOut">
              <a:rPr lang="en-US" smtClean="0"/>
              <a:t>9/17/2013</a:t>
            </a:fld>
            <a:endParaRPr lang="en-US"/>
          </a:p>
        </p:txBody>
      </p:sp>
      <p:sp>
        <p:nvSpPr>
          <p:cNvPr id="5" name="Footer Placeholder 4"/>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8B3ECBC3-D37B-4E67-AED1-D65B9D304F00}" type="slidenum">
              <a:rPr lang="en-US" smtClean="0"/>
              <a:t>‹#›</a:t>
            </a:fld>
            <a:endParaRPr lang="en-US"/>
          </a:p>
        </p:txBody>
      </p:sp>
      <p:sp>
        <p:nvSpPr>
          <p:cNvPr id="17" name="Title 16"/>
          <p:cNvSpPr>
            <a:spLocks noGrp="1"/>
          </p:cNvSpPr>
          <p:nvPr>
            <p:ph type="title"/>
          </p:nvPr>
        </p:nvSpPr>
        <p:spPr>
          <a:xfrm>
            <a:off x="381000" y="4993760"/>
            <a:ext cx="5867400" cy="522288"/>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Text Placeholder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1" name="Date Placeholder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7990E112-C408-445E-9E66-BE9A1E01313B}" type="datetimeFigureOut">
              <a:rPr lang="en-US" smtClean="0"/>
              <a:t>9/17/2013</a:t>
            </a:fld>
            <a:endParaRPr lang="en-US"/>
          </a:p>
        </p:txBody>
      </p:sp>
      <p:sp>
        <p:nvSpPr>
          <p:cNvPr id="28" name="Footer Placeholder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n-US"/>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B3ECBC3-D37B-4E67-AED1-D65B9D304F00}" type="slidenum">
              <a:rPr lang="en-US" smtClean="0"/>
              <a:t>‹#›</a:t>
            </a:fld>
            <a:endParaRPr lang="en-US"/>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kumimoji="0" lang="en-US" smtClean="0"/>
              <a:t>Click to edit Master title style</a:t>
            </a:r>
            <a:endParaRPr kumimoji="0" lang="en-US"/>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a:blip r:embed="rId2" cstate="print">
            <a:clrChange>
              <a:clrFrom>
                <a:srgbClr val="FDFDFD"/>
              </a:clrFrom>
              <a:clrTo>
                <a:srgbClr val="FDFDFD">
                  <a:alpha val="0"/>
                </a:srgbClr>
              </a:clrTo>
            </a:clrChange>
            <a:extLst>
              <a:ext uri="{28A0092B-C50C-407E-A947-70E740481C1C}">
                <a14:useLocalDpi xmlns:a14="http://schemas.microsoft.com/office/drawing/2010/main" val="0"/>
              </a:ext>
            </a:extLst>
          </a:blip>
          <a:stretch>
            <a:fillRect/>
          </a:stretch>
        </p:blipFill>
        <p:spPr>
          <a:xfrm>
            <a:off x="-76200" y="914400"/>
            <a:ext cx="6008914" cy="3505200"/>
          </a:xfrm>
          <a:prstGeom prst="rect">
            <a:avLst/>
          </a:prstGeom>
        </p:spPr>
      </p:pic>
      <p:sp>
        <p:nvSpPr>
          <p:cNvPr id="10" name="Rectangle 9"/>
          <p:cNvSpPr/>
          <p:nvPr/>
        </p:nvSpPr>
        <p:spPr>
          <a:xfrm>
            <a:off x="5791200" y="2819400"/>
            <a:ext cx="141514" cy="762000"/>
          </a:xfrm>
          <a:prstGeom prst="rect">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969000" y="2152650"/>
            <a:ext cx="2717800" cy="2038350"/>
          </a:xfrm>
          <a:prstGeom prst="rect">
            <a:avLst/>
          </a:prstGeom>
          <a:ln w="228600" cap="sq" cmpd="thickThin">
            <a:solidFill>
              <a:srgbClr val="000000"/>
            </a:solidFill>
            <a:prstDash val="solid"/>
            <a:miter lim="800000"/>
          </a:ln>
          <a:effectLst>
            <a:innerShdw blurRad="76200">
              <a:srgbClr val="000000"/>
            </a:innerShdw>
          </a:effectLst>
        </p:spPr>
      </p:pic>
    </p:spTree>
    <p:extLst>
      <p:ext uri="{BB962C8B-B14F-4D97-AF65-F5344CB8AC3E}">
        <p14:creationId xmlns:p14="http://schemas.microsoft.com/office/powerpoint/2010/main" val="272282215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Veterans Education Benefits</a:t>
            </a:r>
            <a:endParaRPr lang="en-US" dirty="0"/>
          </a:p>
        </p:txBody>
      </p:sp>
      <p:sp>
        <p:nvSpPr>
          <p:cNvPr id="3" name="Content Placeholder 2"/>
          <p:cNvSpPr>
            <a:spLocks noGrp="1"/>
          </p:cNvSpPr>
          <p:nvPr>
            <p:ph idx="1"/>
          </p:nvPr>
        </p:nvSpPr>
        <p:spPr>
          <a:xfrm>
            <a:off x="2154520" y="1554162"/>
            <a:ext cx="6989480" cy="4525963"/>
          </a:xfrm>
        </p:spPr>
        <p:txBody>
          <a:bodyPr>
            <a:normAutofit/>
          </a:bodyPr>
          <a:lstStyle/>
          <a:p>
            <a:r>
              <a:rPr lang="en-US" dirty="0" smtClean="0"/>
              <a:t>IFAP Letter, August 13, 2009</a:t>
            </a:r>
          </a:p>
          <a:p>
            <a:pPr lvl="1"/>
            <a:r>
              <a:rPr lang="en-US" dirty="0" smtClean="0"/>
              <a:t>“Federal veterans education benefits defined in Section 480(c) of the HEA have been and continue to be excluded from the calculation of a student’s EFC.”</a:t>
            </a:r>
          </a:p>
        </p:txBody>
      </p:sp>
      <p:pic>
        <p:nvPicPr>
          <p:cNvPr id="1026" name="Picture 2" descr="C:\Users\CrawfordH\AppData\Local\Microsoft\Windows\Temporary Internet Files\Content.IE5\TCM4X0I0\MP900341526[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057400"/>
            <a:ext cx="2119884" cy="2971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249823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Veterans Education Benefits</a:t>
            </a:r>
            <a:endParaRPr lang="en-US" dirty="0"/>
          </a:p>
        </p:txBody>
      </p:sp>
      <p:sp>
        <p:nvSpPr>
          <p:cNvPr id="3" name="Content Placeholder 2"/>
          <p:cNvSpPr>
            <a:spLocks noGrp="1"/>
          </p:cNvSpPr>
          <p:nvPr>
            <p:ph idx="1"/>
          </p:nvPr>
        </p:nvSpPr>
        <p:spPr>
          <a:xfrm>
            <a:off x="2154520" y="1554162"/>
            <a:ext cx="6989480" cy="4525963"/>
          </a:xfrm>
        </p:spPr>
        <p:txBody>
          <a:bodyPr>
            <a:normAutofit fontScale="85000" lnSpcReduction="20000"/>
          </a:bodyPr>
          <a:lstStyle/>
          <a:p>
            <a:r>
              <a:rPr lang="en-US" dirty="0" smtClean="0"/>
              <a:t>Appendix A, </a:t>
            </a:r>
            <a:r>
              <a:rPr lang="en-US" dirty="0" err="1" smtClean="0"/>
              <a:t>Ch</a:t>
            </a:r>
            <a:r>
              <a:rPr lang="en-US" dirty="0" smtClean="0"/>
              <a:t> 7, FSA Handbook</a:t>
            </a:r>
          </a:p>
          <a:p>
            <a:pPr lvl="1"/>
            <a:r>
              <a:rPr lang="en-US" dirty="0" err="1" smtClean="0"/>
              <a:t>Ch</a:t>
            </a:r>
            <a:r>
              <a:rPr lang="en-US" dirty="0" smtClean="0"/>
              <a:t> 103 of Title 10 (ROTC)</a:t>
            </a:r>
          </a:p>
          <a:p>
            <a:pPr lvl="1"/>
            <a:r>
              <a:rPr lang="en-US" dirty="0" err="1" smtClean="0"/>
              <a:t>Ch</a:t>
            </a:r>
            <a:r>
              <a:rPr lang="en-US" dirty="0" smtClean="0"/>
              <a:t> 106A of Title 10*</a:t>
            </a:r>
          </a:p>
          <a:p>
            <a:pPr lvl="1"/>
            <a:r>
              <a:rPr lang="en-US" dirty="0" err="1" smtClean="0"/>
              <a:t>Ch</a:t>
            </a:r>
            <a:r>
              <a:rPr lang="en-US" dirty="0" smtClean="0"/>
              <a:t> 1606 of Title 10</a:t>
            </a:r>
          </a:p>
          <a:p>
            <a:pPr lvl="1"/>
            <a:r>
              <a:rPr lang="en-US" dirty="0" err="1" smtClean="0"/>
              <a:t>Ch</a:t>
            </a:r>
            <a:r>
              <a:rPr lang="en-US" dirty="0" smtClean="0"/>
              <a:t> 1607 of Title 10</a:t>
            </a:r>
          </a:p>
          <a:p>
            <a:pPr lvl="1"/>
            <a:r>
              <a:rPr lang="en-US" dirty="0" err="1" smtClean="0"/>
              <a:t>Ch</a:t>
            </a:r>
            <a:r>
              <a:rPr lang="en-US" dirty="0" smtClean="0"/>
              <a:t> 30 of Title 38</a:t>
            </a:r>
          </a:p>
          <a:p>
            <a:pPr lvl="1"/>
            <a:r>
              <a:rPr lang="en-US" dirty="0" err="1" smtClean="0"/>
              <a:t>Ch</a:t>
            </a:r>
            <a:r>
              <a:rPr lang="en-US" dirty="0" smtClean="0"/>
              <a:t> 31 of Title 38</a:t>
            </a:r>
          </a:p>
          <a:p>
            <a:pPr lvl="1"/>
            <a:r>
              <a:rPr lang="en-US" dirty="0" err="1" smtClean="0"/>
              <a:t>Ch</a:t>
            </a:r>
            <a:r>
              <a:rPr lang="en-US" dirty="0" smtClean="0"/>
              <a:t> 32 of Title 38*</a:t>
            </a:r>
          </a:p>
          <a:p>
            <a:pPr lvl="1"/>
            <a:r>
              <a:rPr lang="en-US" dirty="0" err="1" smtClean="0"/>
              <a:t>Ch</a:t>
            </a:r>
            <a:r>
              <a:rPr lang="en-US" dirty="0" smtClean="0"/>
              <a:t> 33 of Title 38</a:t>
            </a:r>
          </a:p>
          <a:p>
            <a:pPr lvl="1"/>
            <a:r>
              <a:rPr lang="en-US" dirty="0" err="1" smtClean="0"/>
              <a:t>Ch</a:t>
            </a:r>
            <a:r>
              <a:rPr lang="en-US" dirty="0" smtClean="0"/>
              <a:t> 35 of Title 38</a:t>
            </a:r>
          </a:p>
          <a:p>
            <a:pPr lvl="1"/>
            <a:r>
              <a:rPr lang="en-US" dirty="0" smtClean="0"/>
              <a:t>Section 903 (Title 10 U.S.C. 2141)*</a:t>
            </a:r>
          </a:p>
          <a:p>
            <a:pPr lvl="2"/>
            <a:r>
              <a:rPr lang="en-US" dirty="0" smtClean="0"/>
              <a:t>* Rarely used benefit programs</a:t>
            </a:r>
          </a:p>
          <a:p>
            <a:endParaRPr lang="en-US" dirty="0" smtClean="0"/>
          </a:p>
        </p:txBody>
      </p:sp>
      <p:pic>
        <p:nvPicPr>
          <p:cNvPr id="1026" name="Picture 2" descr="C:\Users\CrawfordH\AppData\Local\Microsoft\Windows\Temporary Internet Files\Content.IE5\TCM4X0I0\MP900341526[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057400"/>
            <a:ext cx="2119884" cy="2971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275612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Veterans Education Benefits</a:t>
            </a:r>
            <a:endParaRPr lang="en-US" dirty="0"/>
          </a:p>
        </p:txBody>
      </p:sp>
      <p:sp>
        <p:nvSpPr>
          <p:cNvPr id="3" name="Content Placeholder 2"/>
          <p:cNvSpPr>
            <a:spLocks noGrp="1"/>
          </p:cNvSpPr>
          <p:nvPr>
            <p:ph idx="1"/>
          </p:nvPr>
        </p:nvSpPr>
        <p:spPr>
          <a:xfrm>
            <a:off x="2154520" y="1554162"/>
            <a:ext cx="6989480" cy="4525963"/>
          </a:xfrm>
        </p:spPr>
        <p:txBody>
          <a:bodyPr>
            <a:normAutofit fontScale="92500" lnSpcReduction="10000"/>
          </a:bodyPr>
          <a:lstStyle/>
          <a:p>
            <a:r>
              <a:rPr lang="en-US" dirty="0" smtClean="0"/>
              <a:t>Federal rules, regulations, policy and procedures apply before the school applies policies related to institution based aid.</a:t>
            </a:r>
          </a:p>
          <a:p>
            <a:r>
              <a:rPr lang="en-US" dirty="0" smtClean="0"/>
              <a:t>Veterans and non-veterans must be treated the same when determining tuition and fee costs.</a:t>
            </a:r>
          </a:p>
          <a:p>
            <a:r>
              <a:rPr lang="en-US" dirty="0" smtClean="0"/>
              <a:t>Veterans education benefits are not scholarships, grants, aid, or assistance for federal student aid purposes.</a:t>
            </a:r>
          </a:p>
        </p:txBody>
      </p:sp>
      <p:pic>
        <p:nvPicPr>
          <p:cNvPr id="1026" name="Picture 2" descr="C:\Users\CrawfordH\AppData\Local\Microsoft\Windows\Temporary Internet Files\Content.IE5\TCM4X0I0\MP900341526[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057400"/>
            <a:ext cx="2119884" cy="2971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726130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Veterans Education Benefits</a:t>
            </a:r>
            <a:endParaRPr lang="en-US" dirty="0"/>
          </a:p>
        </p:txBody>
      </p:sp>
      <p:sp>
        <p:nvSpPr>
          <p:cNvPr id="3" name="Content Placeholder 2"/>
          <p:cNvSpPr>
            <a:spLocks noGrp="1"/>
          </p:cNvSpPr>
          <p:nvPr>
            <p:ph idx="1"/>
          </p:nvPr>
        </p:nvSpPr>
        <p:spPr>
          <a:xfrm>
            <a:off x="2154520" y="1554162"/>
            <a:ext cx="6989480" cy="4525963"/>
          </a:xfrm>
        </p:spPr>
        <p:txBody>
          <a:bodyPr>
            <a:normAutofit lnSpcReduction="10000"/>
          </a:bodyPr>
          <a:lstStyle/>
          <a:p>
            <a:r>
              <a:rPr lang="en-US" dirty="0" smtClean="0"/>
              <a:t>Veterans education benefits may cause the veteran to receive benefits/funds in excess of the cost of attendance (COA).  There is no federal statute, regulation or policy that prohibits this. </a:t>
            </a:r>
          </a:p>
          <a:p>
            <a:r>
              <a:rPr lang="en-US" dirty="0" smtClean="0"/>
              <a:t>In all cases, veterans education benefits should not be treated as financial aid.</a:t>
            </a:r>
          </a:p>
        </p:txBody>
      </p:sp>
      <p:pic>
        <p:nvPicPr>
          <p:cNvPr id="1026" name="Picture 2" descr="C:\Users\CrawfordH\AppData\Local\Microsoft\Windows\Temporary Internet Files\Content.IE5\TCM4X0I0\MP900341526[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057400"/>
            <a:ext cx="2119884" cy="2971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91229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Veterans Education Benefits</a:t>
            </a:r>
            <a:endParaRPr lang="en-US" dirty="0"/>
          </a:p>
        </p:txBody>
      </p:sp>
      <p:sp>
        <p:nvSpPr>
          <p:cNvPr id="3" name="Content Placeholder 2"/>
          <p:cNvSpPr>
            <a:spLocks noGrp="1"/>
          </p:cNvSpPr>
          <p:nvPr>
            <p:ph idx="1"/>
          </p:nvPr>
        </p:nvSpPr>
        <p:spPr>
          <a:xfrm>
            <a:off x="2154520" y="1554162"/>
            <a:ext cx="6989480" cy="4525963"/>
          </a:xfrm>
        </p:spPr>
        <p:txBody>
          <a:bodyPr>
            <a:normAutofit fontScale="85000" lnSpcReduction="10000"/>
          </a:bodyPr>
          <a:lstStyle/>
          <a:p>
            <a:r>
              <a:rPr lang="en-US" dirty="0" smtClean="0"/>
              <a:t>Effective August 1, 2011, “actual net cost” applies to Chapter 33 students ONLY.</a:t>
            </a:r>
          </a:p>
          <a:p>
            <a:r>
              <a:rPr lang="en-US" dirty="0" smtClean="0"/>
              <a:t>The institution’s portion of a Yellow Ribbon contribution is considered a veterans education benefit and cannot be included as estimated financial assistance (EFA).</a:t>
            </a:r>
          </a:p>
          <a:p>
            <a:r>
              <a:rPr lang="en-US" dirty="0" smtClean="0"/>
              <a:t>Yellow Ribbon contributions by the institution must come from “unrestricted” funds available to the institution.</a:t>
            </a:r>
          </a:p>
        </p:txBody>
      </p:sp>
      <p:pic>
        <p:nvPicPr>
          <p:cNvPr id="1026" name="Picture 2" descr="C:\Users\CrawfordH\AppData\Local\Microsoft\Windows\Temporary Internet Files\Content.IE5\TCM4X0I0\MP900341526[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057400"/>
            <a:ext cx="2119884" cy="2971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584534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Veterans Education Benefits</a:t>
            </a:r>
            <a:endParaRPr lang="en-US" dirty="0"/>
          </a:p>
        </p:txBody>
      </p:sp>
      <p:sp>
        <p:nvSpPr>
          <p:cNvPr id="3" name="Content Placeholder 2"/>
          <p:cNvSpPr>
            <a:spLocks noGrp="1"/>
          </p:cNvSpPr>
          <p:nvPr>
            <p:ph idx="1"/>
          </p:nvPr>
        </p:nvSpPr>
        <p:spPr>
          <a:xfrm>
            <a:off x="2154520" y="1554162"/>
            <a:ext cx="6989480" cy="4525963"/>
          </a:xfrm>
        </p:spPr>
        <p:txBody>
          <a:bodyPr>
            <a:normAutofit/>
          </a:bodyPr>
          <a:lstStyle/>
          <a:p>
            <a:endParaRPr lang="en-US" dirty="0" smtClean="0"/>
          </a:p>
          <a:p>
            <a:endParaRPr lang="en-US" dirty="0"/>
          </a:p>
          <a:p>
            <a:pPr marL="0" indent="0" algn="ctr">
              <a:buNone/>
            </a:pPr>
            <a:r>
              <a:rPr lang="en-US" sz="6600" dirty="0" smtClean="0">
                <a:solidFill>
                  <a:srgbClr val="FF0000"/>
                </a:solidFill>
              </a:rPr>
              <a:t>QUESTIONS</a:t>
            </a:r>
          </a:p>
        </p:txBody>
      </p:sp>
      <p:pic>
        <p:nvPicPr>
          <p:cNvPr id="1026" name="Picture 2" descr="C:\Users\CrawfordH\AppData\Local\Microsoft\Windows\Temporary Internet Files\Content.IE5\TCM4X0I0\MP900341526[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057400"/>
            <a:ext cx="2119884" cy="2971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375096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Veterans Education Benefits</a:t>
            </a:r>
            <a:endParaRPr lang="en-US" dirty="0"/>
          </a:p>
        </p:txBody>
      </p:sp>
      <p:sp>
        <p:nvSpPr>
          <p:cNvPr id="3" name="Content Placeholder 2"/>
          <p:cNvSpPr>
            <a:spLocks noGrp="1"/>
          </p:cNvSpPr>
          <p:nvPr>
            <p:ph idx="1"/>
          </p:nvPr>
        </p:nvSpPr>
        <p:spPr>
          <a:xfrm>
            <a:off x="2154520" y="1554162"/>
            <a:ext cx="6837080" cy="4525963"/>
          </a:xfrm>
        </p:spPr>
        <p:txBody>
          <a:bodyPr/>
          <a:lstStyle/>
          <a:p>
            <a:pPr algn="ctr"/>
            <a:endParaRPr lang="en-US" dirty="0" smtClean="0"/>
          </a:p>
          <a:p>
            <a:pPr algn="ctr"/>
            <a:endParaRPr lang="en-US" dirty="0"/>
          </a:p>
          <a:p>
            <a:pPr algn="ctr"/>
            <a:r>
              <a:rPr lang="en-US" sz="5400" dirty="0" smtClean="0"/>
              <a:t>Veterans Education Benefits</a:t>
            </a:r>
            <a:endParaRPr lang="en-US" sz="5400" dirty="0"/>
          </a:p>
        </p:txBody>
      </p:sp>
      <p:pic>
        <p:nvPicPr>
          <p:cNvPr id="1026" name="Picture 2" descr="C:\Users\CrawfordH\AppData\Local\Microsoft\Windows\Temporary Internet Files\Content.IE5\TCM4X0I0\MP900341526[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057400"/>
            <a:ext cx="2119884" cy="2971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950255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Veterans Education Benefits</a:t>
            </a:r>
            <a:endParaRPr lang="en-US" dirty="0"/>
          </a:p>
        </p:txBody>
      </p:sp>
      <p:sp>
        <p:nvSpPr>
          <p:cNvPr id="3" name="Content Placeholder 2"/>
          <p:cNvSpPr>
            <a:spLocks noGrp="1"/>
          </p:cNvSpPr>
          <p:nvPr>
            <p:ph idx="1"/>
          </p:nvPr>
        </p:nvSpPr>
        <p:spPr>
          <a:xfrm>
            <a:off x="2154520" y="1554162"/>
            <a:ext cx="6837080" cy="4525963"/>
          </a:xfrm>
        </p:spPr>
        <p:txBody>
          <a:bodyPr>
            <a:normAutofit fontScale="85000" lnSpcReduction="20000"/>
          </a:bodyPr>
          <a:lstStyle/>
          <a:p>
            <a:r>
              <a:rPr lang="en-US" dirty="0" smtClean="0"/>
              <a:t>Chapter 33 (Post 9/11 GI Bill)</a:t>
            </a:r>
          </a:p>
          <a:p>
            <a:pPr lvl="1"/>
            <a:r>
              <a:rPr lang="en-US" dirty="0" smtClean="0"/>
              <a:t>Tuition and Fees</a:t>
            </a:r>
          </a:p>
          <a:p>
            <a:pPr lvl="1"/>
            <a:r>
              <a:rPr lang="en-US" dirty="0" smtClean="0"/>
              <a:t>Monthly Housing Allowance</a:t>
            </a:r>
          </a:p>
          <a:p>
            <a:pPr lvl="1"/>
            <a:r>
              <a:rPr lang="en-US" dirty="0" smtClean="0"/>
              <a:t>Book and Supply Stipend</a:t>
            </a:r>
          </a:p>
          <a:p>
            <a:r>
              <a:rPr lang="en-US" dirty="0" smtClean="0"/>
              <a:t>Chapter 30 (MGIB-AD)</a:t>
            </a:r>
          </a:p>
          <a:p>
            <a:r>
              <a:rPr lang="en-US" dirty="0" smtClean="0"/>
              <a:t>Chapter 1606 (MGIB-SR)</a:t>
            </a:r>
          </a:p>
          <a:p>
            <a:r>
              <a:rPr lang="en-US" dirty="0" smtClean="0"/>
              <a:t>Chapter 1607 (REAP)</a:t>
            </a:r>
          </a:p>
          <a:p>
            <a:r>
              <a:rPr lang="en-US" dirty="0" smtClean="0"/>
              <a:t>Chapter 35 (DEA)</a:t>
            </a:r>
          </a:p>
          <a:p>
            <a:r>
              <a:rPr lang="en-US" dirty="0" smtClean="0"/>
              <a:t>Chapter 31 (</a:t>
            </a:r>
            <a:r>
              <a:rPr lang="en-US" dirty="0" err="1" smtClean="0"/>
              <a:t>Voc</a:t>
            </a:r>
            <a:r>
              <a:rPr lang="en-US" dirty="0" smtClean="0"/>
              <a:t> Rehab)</a:t>
            </a:r>
          </a:p>
          <a:p>
            <a:r>
              <a:rPr lang="en-US" dirty="0" smtClean="0"/>
              <a:t>VRAP (Veterans Retraining Assistance Program)</a:t>
            </a:r>
            <a:endParaRPr lang="en-US" dirty="0"/>
          </a:p>
        </p:txBody>
      </p:sp>
      <p:pic>
        <p:nvPicPr>
          <p:cNvPr id="1026" name="Picture 2" descr="C:\Users\CrawfordH\AppData\Local\Microsoft\Windows\Temporary Internet Files\Content.IE5\TCM4X0I0\MP900341526[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057400"/>
            <a:ext cx="2119884" cy="2971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967725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Veterans Education Benefits</a:t>
            </a:r>
            <a:endParaRPr lang="en-US" dirty="0"/>
          </a:p>
        </p:txBody>
      </p:sp>
      <p:sp>
        <p:nvSpPr>
          <p:cNvPr id="3" name="Content Placeholder 2"/>
          <p:cNvSpPr>
            <a:spLocks noGrp="1"/>
          </p:cNvSpPr>
          <p:nvPr>
            <p:ph idx="1"/>
          </p:nvPr>
        </p:nvSpPr>
        <p:spPr>
          <a:xfrm>
            <a:off x="2154520" y="1554162"/>
            <a:ext cx="6837080" cy="4525963"/>
          </a:xfrm>
        </p:spPr>
        <p:txBody>
          <a:bodyPr>
            <a:normAutofit lnSpcReduction="10000"/>
          </a:bodyPr>
          <a:lstStyle/>
          <a:p>
            <a:r>
              <a:rPr lang="en-US" dirty="0" smtClean="0"/>
              <a:t>Chapter 33 (Post 9/11 GI Bill)</a:t>
            </a:r>
          </a:p>
          <a:p>
            <a:pPr lvl="1"/>
            <a:r>
              <a:rPr lang="en-US" dirty="0" smtClean="0"/>
              <a:t>Over 70% of claims processed</a:t>
            </a:r>
          </a:p>
          <a:p>
            <a:pPr lvl="1"/>
            <a:r>
              <a:rPr lang="en-US" dirty="0" smtClean="0"/>
              <a:t>Tuition and Fees paid to schools</a:t>
            </a:r>
          </a:p>
          <a:p>
            <a:pPr lvl="1"/>
            <a:r>
              <a:rPr lang="en-US" dirty="0" smtClean="0"/>
              <a:t>MHA paid to student</a:t>
            </a:r>
          </a:p>
          <a:p>
            <a:pPr lvl="1"/>
            <a:r>
              <a:rPr lang="en-US" dirty="0" smtClean="0"/>
              <a:t>Book/Supply Stipend paid to student</a:t>
            </a:r>
          </a:p>
          <a:p>
            <a:r>
              <a:rPr lang="en-US" dirty="0" smtClean="0"/>
              <a:t>Chapters 30, 1606, 1607, 35 &amp; VRAP paid to student</a:t>
            </a:r>
          </a:p>
          <a:p>
            <a:r>
              <a:rPr lang="en-US" dirty="0" smtClean="0"/>
              <a:t>Chapter 31 paid to school by </a:t>
            </a:r>
            <a:r>
              <a:rPr lang="en-US" dirty="0" err="1" smtClean="0"/>
              <a:t>Voc</a:t>
            </a:r>
            <a:r>
              <a:rPr lang="en-US" dirty="0" smtClean="0"/>
              <a:t> Rehab</a:t>
            </a:r>
          </a:p>
          <a:p>
            <a:pPr lvl="1"/>
            <a:endParaRPr lang="en-US" dirty="0"/>
          </a:p>
        </p:txBody>
      </p:sp>
      <p:pic>
        <p:nvPicPr>
          <p:cNvPr id="1026" name="Picture 2" descr="C:\Users\CrawfordH\AppData\Local\Microsoft\Windows\Temporary Internet Files\Content.IE5\TCM4X0I0\MP900341526[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057400"/>
            <a:ext cx="2119884" cy="2971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795598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Veterans Education Benefits</a:t>
            </a:r>
            <a:endParaRPr lang="en-US" dirty="0"/>
          </a:p>
        </p:txBody>
      </p:sp>
      <p:sp>
        <p:nvSpPr>
          <p:cNvPr id="3" name="Content Placeholder 2"/>
          <p:cNvSpPr>
            <a:spLocks noGrp="1"/>
          </p:cNvSpPr>
          <p:nvPr>
            <p:ph idx="1"/>
          </p:nvPr>
        </p:nvSpPr>
        <p:spPr>
          <a:xfrm>
            <a:off x="2154520" y="1554162"/>
            <a:ext cx="6989480" cy="4525963"/>
          </a:xfrm>
        </p:spPr>
        <p:txBody>
          <a:bodyPr/>
          <a:lstStyle/>
          <a:p>
            <a:r>
              <a:rPr lang="en-US" dirty="0" smtClean="0"/>
              <a:t>Chapter 33 (Post 9/11 GI Bill)</a:t>
            </a:r>
          </a:p>
          <a:p>
            <a:pPr lvl="1"/>
            <a:r>
              <a:rPr lang="en-US" dirty="0" smtClean="0"/>
              <a:t>Effective August 1, 2011</a:t>
            </a:r>
          </a:p>
          <a:p>
            <a:pPr lvl="1"/>
            <a:r>
              <a:rPr lang="en-US" dirty="0" smtClean="0"/>
              <a:t>Tuition and Fees paid as Actual Net Cost</a:t>
            </a:r>
          </a:p>
          <a:p>
            <a:pPr lvl="1"/>
            <a:r>
              <a:rPr lang="en-US" dirty="0" smtClean="0"/>
              <a:t>Public Institutions student receives actual charges at actual net cost</a:t>
            </a:r>
          </a:p>
          <a:p>
            <a:pPr lvl="1"/>
            <a:r>
              <a:rPr lang="en-US" dirty="0" smtClean="0"/>
              <a:t>Private Institutions student subject to annual cap (2013-2014 - $19,198.31)</a:t>
            </a:r>
            <a:endParaRPr lang="en-US" dirty="0"/>
          </a:p>
        </p:txBody>
      </p:sp>
      <p:pic>
        <p:nvPicPr>
          <p:cNvPr id="1026" name="Picture 2" descr="C:\Users\CrawfordH\AppData\Local\Microsoft\Windows\Temporary Internet Files\Content.IE5\TCM4X0I0\MP900341526[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057400"/>
            <a:ext cx="2119884" cy="2971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312579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Veterans Education Benefits</a:t>
            </a:r>
            <a:endParaRPr lang="en-US" dirty="0"/>
          </a:p>
        </p:txBody>
      </p:sp>
      <p:sp>
        <p:nvSpPr>
          <p:cNvPr id="3" name="Content Placeholder 2"/>
          <p:cNvSpPr>
            <a:spLocks noGrp="1"/>
          </p:cNvSpPr>
          <p:nvPr>
            <p:ph idx="1"/>
          </p:nvPr>
        </p:nvSpPr>
        <p:spPr>
          <a:xfrm>
            <a:off x="2154520" y="1554162"/>
            <a:ext cx="6989480" cy="4525963"/>
          </a:xfrm>
        </p:spPr>
        <p:txBody>
          <a:bodyPr>
            <a:normAutofit/>
          </a:bodyPr>
          <a:lstStyle/>
          <a:p>
            <a:r>
              <a:rPr lang="en-US" dirty="0" smtClean="0"/>
              <a:t>Chapter 33 (Post 9/11 GI Bill)</a:t>
            </a:r>
          </a:p>
          <a:p>
            <a:pPr lvl="1"/>
            <a:r>
              <a:rPr lang="en-US" dirty="0" smtClean="0"/>
              <a:t>VA will pay </a:t>
            </a:r>
            <a:r>
              <a:rPr lang="en-US" i="1" u="sng" dirty="0"/>
              <a:t>a</a:t>
            </a:r>
            <a:r>
              <a:rPr lang="en-US" i="1" u="sng" dirty="0" smtClean="0"/>
              <a:t>ctual </a:t>
            </a:r>
            <a:r>
              <a:rPr lang="en-US" i="1" u="sng" dirty="0"/>
              <a:t>n</a:t>
            </a:r>
            <a:r>
              <a:rPr lang="en-US" i="1" u="sng" dirty="0" smtClean="0"/>
              <a:t>et </a:t>
            </a:r>
            <a:r>
              <a:rPr lang="en-US" i="1" u="sng" dirty="0"/>
              <a:t>c</a:t>
            </a:r>
            <a:r>
              <a:rPr lang="en-US" i="1" u="sng" dirty="0" smtClean="0"/>
              <a:t>ost </a:t>
            </a:r>
            <a:r>
              <a:rPr lang="en-US" dirty="0" smtClean="0"/>
              <a:t>for in-state tuition and fees after the application of any waiver, aid, scholarship, or assistance (other than funds and loans provided under section 401b of the HEA of 1965 as amended) that is provided directly to the institution and specifically designated for the sole purpose of defraying tuition and fees.</a:t>
            </a:r>
          </a:p>
          <a:p>
            <a:endParaRPr lang="en-US" dirty="0" smtClean="0"/>
          </a:p>
        </p:txBody>
      </p:sp>
      <p:pic>
        <p:nvPicPr>
          <p:cNvPr id="1026" name="Picture 2" descr="C:\Users\CrawfordH\AppData\Local\Microsoft\Windows\Temporary Internet Files\Content.IE5\TCM4X0I0\MP900341526[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057400"/>
            <a:ext cx="2119884" cy="2971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937987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Veterans Education Benefits</a:t>
            </a:r>
            <a:endParaRPr lang="en-US" dirty="0"/>
          </a:p>
        </p:txBody>
      </p:sp>
      <p:sp>
        <p:nvSpPr>
          <p:cNvPr id="3" name="Content Placeholder 2"/>
          <p:cNvSpPr>
            <a:spLocks noGrp="1"/>
          </p:cNvSpPr>
          <p:nvPr>
            <p:ph idx="1"/>
          </p:nvPr>
        </p:nvSpPr>
        <p:spPr>
          <a:xfrm>
            <a:off x="2154520" y="1554162"/>
            <a:ext cx="6989480" cy="4525963"/>
          </a:xfrm>
        </p:spPr>
        <p:txBody>
          <a:bodyPr>
            <a:normAutofit/>
          </a:bodyPr>
          <a:lstStyle/>
          <a:p>
            <a:r>
              <a:rPr lang="en-US" dirty="0" smtClean="0"/>
              <a:t>Chapter 33 (Post 9/11 GI Bill)</a:t>
            </a:r>
          </a:p>
          <a:p>
            <a:pPr lvl="1"/>
            <a:r>
              <a:rPr lang="en-US" dirty="0" smtClean="0"/>
              <a:t>The following should not be excluded (subtracted) from in-state tuition and fees to determine actual net cost:</a:t>
            </a:r>
          </a:p>
          <a:p>
            <a:pPr marL="971550" lvl="1" indent="-514350">
              <a:buFont typeface="+mj-lt"/>
              <a:buAutoNum type="arabicPeriod"/>
            </a:pPr>
            <a:r>
              <a:rPr lang="en-US" dirty="0" smtClean="0"/>
              <a:t>Title IV financial aid</a:t>
            </a:r>
          </a:p>
          <a:p>
            <a:pPr marL="971550" lvl="1" indent="-514350">
              <a:buFont typeface="+mj-lt"/>
              <a:buAutoNum type="arabicPeriod"/>
            </a:pPr>
            <a:r>
              <a:rPr lang="en-US" dirty="0" smtClean="0"/>
              <a:t>PA National Guard Education Assistance Program (EAP)</a:t>
            </a:r>
          </a:p>
          <a:p>
            <a:pPr marL="971550" lvl="1" indent="-514350">
              <a:buFont typeface="+mj-lt"/>
              <a:buAutoNum type="arabicPeriod"/>
            </a:pPr>
            <a:r>
              <a:rPr lang="en-US" dirty="0" smtClean="0"/>
              <a:t>PA State Grant</a:t>
            </a:r>
          </a:p>
          <a:p>
            <a:endParaRPr lang="en-US" dirty="0" smtClean="0"/>
          </a:p>
        </p:txBody>
      </p:sp>
      <p:pic>
        <p:nvPicPr>
          <p:cNvPr id="1026" name="Picture 2" descr="C:\Users\CrawfordH\AppData\Local\Microsoft\Windows\Temporary Internet Files\Content.IE5\TCM4X0I0\MP900341526[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057400"/>
            <a:ext cx="2119884" cy="2971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37346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Veterans Education Benefits</a:t>
            </a:r>
            <a:endParaRPr lang="en-US" dirty="0"/>
          </a:p>
        </p:txBody>
      </p:sp>
      <p:sp>
        <p:nvSpPr>
          <p:cNvPr id="3" name="Content Placeholder 2"/>
          <p:cNvSpPr>
            <a:spLocks noGrp="1"/>
          </p:cNvSpPr>
          <p:nvPr>
            <p:ph idx="1"/>
          </p:nvPr>
        </p:nvSpPr>
        <p:spPr>
          <a:xfrm>
            <a:off x="2154520" y="1554162"/>
            <a:ext cx="6989480" cy="4525963"/>
          </a:xfrm>
        </p:spPr>
        <p:txBody>
          <a:bodyPr>
            <a:normAutofit fontScale="92500"/>
          </a:bodyPr>
          <a:lstStyle/>
          <a:p>
            <a:r>
              <a:rPr lang="en-US" dirty="0" smtClean="0"/>
              <a:t>References:</a:t>
            </a:r>
          </a:p>
          <a:p>
            <a:pPr lvl="1"/>
            <a:r>
              <a:rPr lang="en-US" dirty="0" smtClean="0"/>
              <a:t>Public Law 111-377 (Chapter 33 only)</a:t>
            </a:r>
          </a:p>
          <a:p>
            <a:pPr lvl="1"/>
            <a:r>
              <a:rPr lang="en-US" dirty="0" smtClean="0"/>
              <a:t>Section 480(c)(2), HEA of 1965 as amended</a:t>
            </a:r>
          </a:p>
          <a:p>
            <a:pPr lvl="1"/>
            <a:r>
              <a:rPr lang="en-US" dirty="0" smtClean="0"/>
              <a:t>Chapters 3 &amp; 7, Federal Student Handbook</a:t>
            </a:r>
          </a:p>
          <a:p>
            <a:pPr lvl="1"/>
            <a:r>
              <a:rPr lang="en-US" dirty="0" smtClean="0"/>
              <a:t>Letter, IFAP, dated August 13, 2009, subject: Guidance on Federal Veterans’ Education Benefits for Purposes of the Title IV Student Assistance Programs</a:t>
            </a:r>
          </a:p>
          <a:p>
            <a:pPr lvl="1"/>
            <a:r>
              <a:rPr lang="en-US" dirty="0" smtClean="0"/>
              <a:t>House Resolution 1777, 111</a:t>
            </a:r>
            <a:r>
              <a:rPr lang="en-US" baseline="30000" dirty="0" smtClean="0"/>
              <a:t>th</a:t>
            </a:r>
            <a:r>
              <a:rPr lang="en-US" dirty="0" smtClean="0"/>
              <a:t> Congress</a:t>
            </a:r>
          </a:p>
        </p:txBody>
      </p:sp>
      <p:pic>
        <p:nvPicPr>
          <p:cNvPr id="1026" name="Picture 2" descr="C:\Users\CrawfordH\AppData\Local\Microsoft\Windows\Temporary Internet Files\Content.IE5\TCM4X0I0\MP900341526[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057400"/>
            <a:ext cx="2119884" cy="2971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188670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Veterans Education Benefits</a:t>
            </a:r>
            <a:endParaRPr lang="en-US" dirty="0"/>
          </a:p>
        </p:txBody>
      </p:sp>
      <p:sp>
        <p:nvSpPr>
          <p:cNvPr id="3" name="Content Placeholder 2"/>
          <p:cNvSpPr>
            <a:spLocks noGrp="1"/>
          </p:cNvSpPr>
          <p:nvPr>
            <p:ph idx="1"/>
          </p:nvPr>
        </p:nvSpPr>
        <p:spPr>
          <a:xfrm>
            <a:off x="2154520" y="1554162"/>
            <a:ext cx="6989480" cy="4525963"/>
          </a:xfrm>
        </p:spPr>
        <p:txBody>
          <a:bodyPr>
            <a:normAutofit fontScale="92500" lnSpcReduction="20000"/>
          </a:bodyPr>
          <a:lstStyle/>
          <a:p>
            <a:r>
              <a:rPr lang="en-US" dirty="0" smtClean="0"/>
              <a:t>Page 3-139, Chapter 7, Federal Student Aid Handbook</a:t>
            </a:r>
          </a:p>
          <a:p>
            <a:pPr lvl="1"/>
            <a:r>
              <a:rPr lang="en-US" dirty="0" smtClean="0"/>
              <a:t>“For FSA purposes, federal veterans education benefits, as defined under Section 480(c) of the HEA, are no longer treated as estimated financial assistance (EFA) . . . As in the past, veteran’s benefits are also not to be counted as income, and therefore are not reported as income on the FAFSA.  For a full list of federal veterans education benefits, see Appendix A at the end of this chapter.”</a:t>
            </a:r>
          </a:p>
        </p:txBody>
      </p:sp>
      <p:pic>
        <p:nvPicPr>
          <p:cNvPr id="1026" name="Picture 2" descr="C:\Users\CrawfordH\AppData\Local\Microsoft\Windows\Temporary Internet Files\Content.IE5\TCM4X0I0\MP900341526[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057400"/>
            <a:ext cx="2119884" cy="2971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04237966"/>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107</TotalTime>
  <Words>728</Words>
  <Application>Microsoft Office PowerPoint</Application>
  <PresentationFormat>On-screen Show (4:3)</PresentationFormat>
  <Paragraphs>79</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Trek</vt:lpstr>
      <vt:lpstr>PowerPoint Presentation</vt:lpstr>
      <vt:lpstr>Veterans Education Benefits</vt:lpstr>
      <vt:lpstr>Veterans Education Benefits</vt:lpstr>
      <vt:lpstr>Veterans Education Benefits</vt:lpstr>
      <vt:lpstr>Veterans Education Benefits</vt:lpstr>
      <vt:lpstr>Veterans Education Benefits</vt:lpstr>
      <vt:lpstr>Veterans Education Benefits</vt:lpstr>
      <vt:lpstr>Veterans Education Benefits</vt:lpstr>
      <vt:lpstr>Veterans Education Benefits</vt:lpstr>
      <vt:lpstr>Veterans Education Benefits</vt:lpstr>
      <vt:lpstr>Veterans Education Benefits</vt:lpstr>
      <vt:lpstr>Veterans Education Benefits</vt:lpstr>
      <vt:lpstr>Veterans Education Benefits</vt:lpstr>
      <vt:lpstr>Veterans Education Benefits</vt:lpstr>
      <vt:lpstr>Veterans Education Benefits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Debbie</dc:creator>
  <cp:lastModifiedBy>Culp, Jeffrey</cp:lastModifiedBy>
  <cp:revision>14</cp:revision>
  <cp:lastPrinted>2013-09-17T13:38:51Z</cp:lastPrinted>
  <dcterms:created xsi:type="dcterms:W3CDTF">2013-02-08T19:43:16Z</dcterms:created>
  <dcterms:modified xsi:type="dcterms:W3CDTF">2013-09-17T14:45:32Z</dcterms:modified>
</cp:coreProperties>
</file>