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 id="2147483744" r:id="rId5"/>
    <p:sldMasterId id="2147483756" r:id="rId6"/>
    <p:sldMasterId id="2147483768" r:id="rId7"/>
    <p:sldMasterId id="2147483780" r:id="rId8"/>
    <p:sldMasterId id="2147483792" r:id="rId9"/>
  </p:sldMasterIdLst>
  <p:notesMasterIdLst>
    <p:notesMasterId r:id="rId65"/>
  </p:notesMasterIdLst>
  <p:handoutMasterIdLst>
    <p:handoutMasterId r:id="rId66"/>
  </p:handoutMasterIdLst>
  <p:sldIdLst>
    <p:sldId id="385" r:id="rId10"/>
    <p:sldId id="388" r:id="rId11"/>
    <p:sldId id="445" r:id="rId12"/>
    <p:sldId id="389" r:id="rId13"/>
    <p:sldId id="390" r:id="rId14"/>
    <p:sldId id="441" r:id="rId15"/>
    <p:sldId id="391" r:id="rId16"/>
    <p:sldId id="446" r:id="rId17"/>
    <p:sldId id="435" r:id="rId18"/>
    <p:sldId id="436" r:id="rId19"/>
    <p:sldId id="438" r:id="rId20"/>
    <p:sldId id="439" r:id="rId21"/>
    <p:sldId id="440" r:id="rId22"/>
    <p:sldId id="392" r:id="rId23"/>
    <p:sldId id="442" r:id="rId24"/>
    <p:sldId id="393" r:id="rId25"/>
    <p:sldId id="394" r:id="rId26"/>
    <p:sldId id="395" r:id="rId27"/>
    <p:sldId id="396" r:id="rId28"/>
    <p:sldId id="443" r:id="rId29"/>
    <p:sldId id="444" r:id="rId30"/>
    <p:sldId id="397" r:id="rId31"/>
    <p:sldId id="398" r:id="rId32"/>
    <p:sldId id="400" r:id="rId33"/>
    <p:sldId id="401" r:id="rId34"/>
    <p:sldId id="402" r:id="rId35"/>
    <p:sldId id="403" r:id="rId36"/>
    <p:sldId id="404" r:id="rId37"/>
    <p:sldId id="405" r:id="rId38"/>
    <p:sldId id="406" r:id="rId39"/>
    <p:sldId id="407" r:id="rId40"/>
    <p:sldId id="408" r:id="rId41"/>
    <p:sldId id="420" r:id="rId42"/>
    <p:sldId id="371" r:id="rId43"/>
    <p:sldId id="373" r:id="rId44"/>
    <p:sldId id="424" r:id="rId45"/>
    <p:sldId id="372" r:id="rId46"/>
    <p:sldId id="375" r:id="rId47"/>
    <p:sldId id="376" r:id="rId48"/>
    <p:sldId id="418" r:id="rId49"/>
    <p:sldId id="447" r:id="rId50"/>
    <p:sldId id="419" r:id="rId51"/>
    <p:sldId id="421" r:id="rId52"/>
    <p:sldId id="422" r:id="rId53"/>
    <p:sldId id="423" r:id="rId54"/>
    <p:sldId id="425" r:id="rId55"/>
    <p:sldId id="426" r:id="rId56"/>
    <p:sldId id="427" r:id="rId57"/>
    <p:sldId id="428" r:id="rId58"/>
    <p:sldId id="429" r:id="rId59"/>
    <p:sldId id="430" r:id="rId60"/>
    <p:sldId id="431" r:id="rId61"/>
    <p:sldId id="434" r:id="rId62"/>
    <p:sldId id="432" r:id="rId63"/>
    <p:sldId id="433" r:id="rId6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0993"/>
    <a:srgbClr val="172185"/>
    <a:srgbClr val="0A0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3" autoAdjust="0"/>
    <p:restoredTop sz="94619" autoAdjust="0"/>
  </p:normalViewPr>
  <p:slideViewPr>
    <p:cSldViewPr>
      <p:cViewPr varScale="1">
        <p:scale>
          <a:sx n="107" d="100"/>
          <a:sy n="107" d="100"/>
        </p:scale>
        <p:origin x="-84" y="-1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199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58DEACD-873A-48B0-9ED9-EEDE6AB9B13F}" type="datetimeFigureOut">
              <a:rPr lang="en-US" smtClean="0"/>
              <a:t>10/21/2013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A7F063C-55A0-4564-814A-4266C0C2F799}" type="slidenum">
              <a:rPr lang="en-US" smtClean="0"/>
              <a:t>‹#›</a:t>
            </a:fld>
            <a:endParaRPr lang="en-US"/>
          </a:p>
        </p:txBody>
      </p:sp>
    </p:spTree>
    <p:extLst>
      <p:ext uri="{BB962C8B-B14F-4D97-AF65-F5344CB8AC3E}">
        <p14:creationId xmlns:p14="http://schemas.microsoft.com/office/powerpoint/2010/main" val="3272842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1C2D10D-227E-4F51-B6FD-AF7AE720FF96}" type="datetimeFigureOut">
              <a:rPr lang="en-US" smtClean="0"/>
              <a:t>10/21/2013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1FE964E-C879-4C70-B7C3-687C57EB2166}" type="slidenum">
              <a:rPr lang="en-US" smtClean="0"/>
              <a:t>‹#›</a:t>
            </a:fld>
            <a:endParaRPr lang="en-US" dirty="0"/>
          </a:p>
        </p:txBody>
      </p:sp>
    </p:spTree>
    <p:extLst>
      <p:ext uri="{BB962C8B-B14F-4D97-AF65-F5344CB8AC3E}">
        <p14:creationId xmlns:p14="http://schemas.microsoft.com/office/powerpoint/2010/main" val="593184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1</a:t>
            </a:fld>
            <a:endParaRPr lang="en-US" dirty="0"/>
          </a:p>
        </p:txBody>
      </p:sp>
    </p:spTree>
    <p:extLst>
      <p:ext uri="{BB962C8B-B14F-4D97-AF65-F5344CB8AC3E}">
        <p14:creationId xmlns:p14="http://schemas.microsoft.com/office/powerpoint/2010/main" val="3404088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11</a:t>
            </a:fld>
            <a:endParaRPr lang="en-US" dirty="0"/>
          </a:p>
        </p:txBody>
      </p:sp>
    </p:spTree>
    <p:extLst>
      <p:ext uri="{BB962C8B-B14F-4D97-AF65-F5344CB8AC3E}">
        <p14:creationId xmlns:p14="http://schemas.microsoft.com/office/powerpoint/2010/main" val="3344748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12</a:t>
            </a:fld>
            <a:endParaRPr lang="en-US" dirty="0"/>
          </a:p>
        </p:txBody>
      </p:sp>
    </p:spTree>
    <p:extLst>
      <p:ext uri="{BB962C8B-B14F-4D97-AF65-F5344CB8AC3E}">
        <p14:creationId xmlns:p14="http://schemas.microsoft.com/office/powerpoint/2010/main" val="3100242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13</a:t>
            </a:fld>
            <a:endParaRPr lang="en-US" dirty="0"/>
          </a:p>
        </p:txBody>
      </p:sp>
    </p:spTree>
    <p:extLst>
      <p:ext uri="{BB962C8B-B14F-4D97-AF65-F5344CB8AC3E}">
        <p14:creationId xmlns:p14="http://schemas.microsoft.com/office/powerpoint/2010/main" val="930907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14</a:t>
            </a:fld>
            <a:endParaRPr lang="en-US" dirty="0"/>
          </a:p>
        </p:txBody>
      </p:sp>
    </p:spTree>
    <p:extLst>
      <p:ext uri="{BB962C8B-B14F-4D97-AF65-F5344CB8AC3E}">
        <p14:creationId xmlns:p14="http://schemas.microsoft.com/office/powerpoint/2010/main" val="1471312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15</a:t>
            </a:fld>
            <a:endParaRPr lang="en-US" dirty="0"/>
          </a:p>
        </p:txBody>
      </p:sp>
    </p:spTree>
    <p:extLst>
      <p:ext uri="{BB962C8B-B14F-4D97-AF65-F5344CB8AC3E}">
        <p14:creationId xmlns:p14="http://schemas.microsoft.com/office/powerpoint/2010/main" val="2285952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16</a:t>
            </a:fld>
            <a:endParaRPr lang="en-US" dirty="0"/>
          </a:p>
        </p:txBody>
      </p:sp>
    </p:spTree>
    <p:extLst>
      <p:ext uri="{BB962C8B-B14F-4D97-AF65-F5344CB8AC3E}">
        <p14:creationId xmlns:p14="http://schemas.microsoft.com/office/powerpoint/2010/main" val="3535414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17</a:t>
            </a:fld>
            <a:endParaRPr lang="en-US" dirty="0"/>
          </a:p>
        </p:txBody>
      </p:sp>
    </p:spTree>
    <p:extLst>
      <p:ext uri="{BB962C8B-B14F-4D97-AF65-F5344CB8AC3E}">
        <p14:creationId xmlns:p14="http://schemas.microsoft.com/office/powerpoint/2010/main" val="273289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18</a:t>
            </a:fld>
            <a:endParaRPr lang="en-US" dirty="0"/>
          </a:p>
        </p:txBody>
      </p:sp>
    </p:spTree>
    <p:extLst>
      <p:ext uri="{BB962C8B-B14F-4D97-AF65-F5344CB8AC3E}">
        <p14:creationId xmlns:p14="http://schemas.microsoft.com/office/powerpoint/2010/main" val="1617386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19</a:t>
            </a:fld>
            <a:endParaRPr lang="en-US" dirty="0"/>
          </a:p>
        </p:txBody>
      </p:sp>
    </p:spTree>
    <p:extLst>
      <p:ext uri="{BB962C8B-B14F-4D97-AF65-F5344CB8AC3E}">
        <p14:creationId xmlns:p14="http://schemas.microsoft.com/office/powerpoint/2010/main" val="3621645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20</a:t>
            </a:fld>
            <a:endParaRPr lang="en-US" dirty="0"/>
          </a:p>
        </p:txBody>
      </p:sp>
    </p:spTree>
    <p:extLst>
      <p:ext uri="{BB962C8B-B14F-4D97-AF65-F5344CB8AC3E}">
        <p14:creationId xmlns:p14="http://schemas.microsoft.com/office/powerpoint/2010/main" val="4284977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2</a:t>
            </a:fld>
            <a:endParaRPr lang="en-US" dirty="0"/>
          </a:p>
        </p:txBody>
      </p:sp>
    </p:spTree>
    <p:extLst>
      <p:ext uri="{BB962C8B-B14F-4D97-AF65-F5344CB8AC3E}">
        <p14:creationId xmlns:p14="http://schemas.microsoft.com/office/powerpoint/2010/main" val="912222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21</a:t>
            </a:fld>
            <a:endParaRPr lang="en-US" dirty="0"/>
          </a:p>
        </p:txBody>
      </p:sp>
    </p:spTree>
    <p:extLst>
      <p:ext uri="{BB962C8B-B14F-4D97-AF65-F5344CB8AC3E}">
        <p14:creationId xmlns:p14="http://schemas.microsoft.com/office/powerpoint/2010/main" val="2752101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22</a:t>
            </a:fld>
            <a:endParaRPr lang="en-US" dirty="0"/>
          </a:p>
        </p:txBody>
      </p:sp>
    </p:spTree>
    <p:extLst>
      <p:ext uri="{BB962C8B-B14F-4D97-AF65-F5344CB8AC3E}">
        <p14:creationId xmlns:p14="http://schemas.microsoft.com/office/powerpoint/2010/main" val="2361736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23</a:t>
            </a:fld>
            <a:endParaRPr lang="en-US" dirty="0"/>
          </a:p>
        </p:txBody>
      </p:sp>
    </p:spTree>
    <p:extLst>
      <p:ext uri="{BB962C8B-B14F-4D97-AF65-F5344CB8AC3E}">
        <p14:creationId xmlns:p14="http://schemas.microsoft.com/office/powerpoint/2010/main" val="1611581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24</a:t>
            </a:fld>
            <a:endParaRPr lang="en-US" dirty="0"/>
          </a:p>
        </p:txBody>
      </p:sp>
    </p:spTree>
    <p:extLst>
      <p:ext uri="{BB962C8B-B14F-4D97-AF65-F5344CB8AC3E}">
        <p14:creationId xmlns:p14="http://schemas.microsoft.com/office/powerpoint/2010/main" val="4101187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25</a:t>
            </a:fld>
            <a:endParaRPr lang="en-US" dirty="0"/>
          </a:p>
        </p:txBody>
      </p:sp>
    </p:spTree>
    <p:extLst>
      <p:ext uri="{BB962C8B-B14F-4D97-AF65-F5344CB8AC3E}">
        <p14:creationId xmlns:p14="http://schemas.microsoft.com/office/powerpoint/2010/main" val="1003845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26</a:t>
            </a:fld>
            <a:endParaRPr lang="en-US" dirty="0"/>
          </a:p>
        </p:txBody>
      </p:sp>
    </p:spTree>
    <p:extLst>
      <p:ext uri="{BB962C8B-B14F-4D97-AF65-F5344CB8AC3E}">
        <p14:creationId xmlns:p14="http://schemas.microsoft.com/office/powerpoint/2010/main" val="29813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27</a:t>
            </a:fld>
            <a:endParaRPr lang="en-US" dirty="0"/>
          </a:p>
        </p:txBody>
      </p:sp>
    </p:spTree>
    <p:extLst>
      <p:ext uri="{BB962C8B-B14F-4D97-AF65-F5344CB8AC3E}">
        <p14:creationId xmlns:p14="http://schemas.microsoft.com/office/powerpoint/2010/main" val="1409666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28</a:t>
            </a:fld>
            <a:endParaRPr lang="en-US" dirty="0"/>
          </a:p>
        </p:txBody>
      </p:sp>
    </p:spTree>
    <p:extLst>
      <p:ext uri="{BB962C8B-B14F-4D97-AF65-F5344CB8AC3E}">
        <p14:creationId xmlns:p14="http://schemas.microsoft.com/office/powerpoint/2010/main" val="3072929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29</a:t>
            </a:fld>
            <a:endParaRPr lang="en-US" dirty="0"/>
          </a:p>
        </p:txBody>
      </p:sp>
    </p:spTree>
    <p:extLst>
      <p:ext uri="{BB962C8B-B14F-4D97-AF65-F5344CB8AC3E}">
        <p14:creationId xmlns:p14="http://schemas.microsoft.com/office/powerpoint/2010/main" val="3964418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30</a:t>
            </a:fld>
            <a:endParaRPr lang="en-US" dirty="0"/>
          </a:p>
        </p:txBody>
      </p:sp>
    </p:spTree>
    <p:extLst>
      <p:ext uri="{BB962C8B-B14F-4D97-AF65-F5344CB8AC3E}">
        <p14:creationId xmlns:p14="http://schemas.microsoft.com/office/powerpoint/2010/main" val="297732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200519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31</a:t>
            </a:fld>
            <a:endParaRPr lang="en-US" dirty="0"/>
          </a:p>
        </p:txBody>
      </p:sp>
    </p:spTree>
    <p:extLst>
      <p:ext uri="{BB962C8B-B14F-4D97-AF65-F5344CB8AC3E}">
        <p14:creationId xmlns:p14="http://schemas.microsoft.com/office/powerpoint/2010/main" val="13526475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32</a:t>
            </a:fld>
            <a:endParaRPr lang="en-US" dirty="0"/>
          </a:p>
        </p:txBody>
      </p:sp>
    </p:spTree>
    <p:extLst>
      <p:ext uri="{BB962C8B-B14F-4D97-AF65-F5344CB8AC3E}">
        <p14:creationId xmlns:p14="http://schemas.microsoft.com/office/powerpoint/2010/main" val="1009041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225550" y="762000"/>
            <a:ext cx="4529138" cy="3397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29088" y="2210456"/>
            <a:ext cx="6400033" cy="6857056"/>
          </a:xfrm>
        </p:spPr>
        <p:txBody>
          <a:bodyPr>
            <a:noAutofit/>
          </a:bodyPr>
          <a:lstStyle/>
          <a:p>
            <a:pPr>
              <a:defRPr/>
            </a:pPr>
            <a:endParaRPr lang="en-US" dirty="0">
              <a:solidFill>
                <a:srgbClr val="FF0000"/>
              </a:solidFill>
            </a:endParaRPr>
          </a:p>
        </p:txBody>
      </p:sp>
      <p:sp>
        <p:nvSpPr>
          <p:cNvPr id="4" name="Slide Number Placeholder 3"/>
          <p:cNvSpPr>
            <a:spLocks noGrp="1"/>
          </p:cNvSpPr>
          <p:nvPr>
            <p:ph type="sldNum" sz="quarter" idx="5"/>
          </p:nvPr>
        </p:nvSpPr>
        <p:spPr/>
        <p:txBody>
          <a:bodyPr/>
          <a:lstStyle/>
          <a:p>
            <a:pPr>
              <a:defRPr/>
            </a:pPr>
            <a:fld id="{2D600592-F9A3-447B-93A7-EF284151C54E}" type="slidenum">
              <a:rPr lang="en-US" smtClean="0">
                <a:solidFill>
                  <a:prstClr val="black"/>
                </a:solidFill>
              </a:rPr>
              <a:pPr>
                <a:defRPr/>
              </a:pPr>
              <a:t>33</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E964E-C879-4C70-B7C3-687C57EB2166}" type="slidenum">
              <a:rPr lang="en-US" smtClean="0"/>
              <a:t>34</a:t>
            </a:fld>
            <a:endParaRPr lang="en-US" dirty="0"/>
          </a:p>
        </p:txBody>
      </p:sp>
    </p:spTree>
    <p:extLst>
      <p:ext uri="{BB962C8B-B14F-4D97-AF65-F5344CB8AC3E}">
        <p14:creationId xmlns:p14="http://schemas.microsoft.com/office/powerpoint/2010/main" val="3313201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E964E-C879-4C70-B7C3-687C57EB2166}" type="slidenum">
              <a:rPr lang="en-US" smtClean="0"/>
              <a:t>35</a:t>
            </a:fld>
            <a:endParaRPr lang="en-US" dirty="0"/>
          </a:p>
        </p:txBody>
      </p:sp>
    </p:spTree>
    <p:extLst>
      <p:ext uri="{BB962C8B-B14F-4D97-AF65-F5344CB8AC3E}">
        <p14:creationId xmlns:p14="http://schemas.microsoft.com/office/powerpoint/2010/main" val="33080170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36</a:t>
            </a:fld>
            <a:endParaRPr lang="en-US" dirty="0"/>
          </a:p>
        </p:txBody>
      </p:sp>
    </p:spTree>
    <p:extLst>
      <p:ext uri="{BB962C8B-B14F-4D97-AF65-F5344CB8AC3E}">
        <p14:creationId xmlns:p14="http://schemas.microsoft.com/office/powerpoint/2010/main" val="32694075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E964E-C879-4C70-B7C3-687C57EB2166}" type="slidenum">
              <a:rPr lang="en-US" smtClean="0"/>
              <a:t>37</a:t>
            </a:fld>
            <a:endParaRPr lang="en-US" dirty="0"/>
          </a:p>
        </p:txBody>
      </p:sp>
    </p:spTree>
    <p:extLst>
      <p:ext uri="{BB962C8B-B14F-4D97-AF65-F5344CB8AC3E}">
        <p14:creationId xmlns:p14="http://schemas.microsoft.com/office/powerpoint/2010/main" val="2454188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E964E-C879-4C70-B7C3-687C57EB2166}" type="slidenum">
              <a:rPr lang="en-US" smtClean="0"/>
              <a:t>38</a:t>
            </a:fld>
            <a:endParaRPr lang="en-US" dirty="0"/>
          </a:p>
        </p:txBody>
      </p:sp>
    </p:spTree>
    <p:extLst>
      <p:ext uri="{BB962C8B-B14F-4D97-AF65-F5344CB8AC3E}">
        <p14:creationId xmlns:p14="http://schemas.microsoft.com/office/powerpoint/2010/main" val="14357662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E964E-C879-4C70-B7C3-687C57EB2166}" type="slidenum">
              <a:rPr lang="en-US" smtClean="0"/>
              <a:t>39</a:t>
            </a:fld>
            <a:endParaRPr lang="en-US" dirty="0"/>
          </a:p>
        </p:txBody>
      </p:sp>
    </p:spTree>
    <p:extLst>
      <p:ext uri="{BB962C8B-B14F-4D97-AF65-F5344CB8AC3E}">
        <p14:creationId xmlns:p14="http://schemas.microsoft.com/office/powerpoint/2010/main" val="42790658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40</a:t>
            </a:fld>
            <a:endParaRPr lang="en-US" dirty="0"/>
          </a:p>
        </p:txBody>
      </p:sp>
    </p:spTree>
    <p:extLst>
      <p:ext uri="{BB962C8B-B14F-4D97-AF65-F5344CB8AC3E}">
        <p14:creationId xmlns:p14="http://schemas.microsoft.com/office/powerpoint/2010/main" val="656598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4</a:t>
            </a:fld>
            <a:endParaRPr lang="en-US" dirty="0"/>
          </a:p>
        </p:txBody>
      </p:sp>
    </p:spTree>
    <p:extLst>
      <p:ext uri="{BB962C8B-B14F-4D97-AF65-F5344CB8AC3E}">
        <p14:creationId xmlns:p14="http://schemas.microsoft.com/office/powerpoint/2010/main" val="39652319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42</a:t>
            </a:fld>
            <a:endParaRPr lang="en-US" dirty="0"/>
          </a:p>
        </p:txBody>
      </p:sp>
    </p:spTree>
    <p:extLst>
      <p:ext uri="{BB962C8B-B14F-4D97-AF65-F5344CB8AC3E}">
        <p14:creationId xmlns:p14="http://schemas.microsoft.com/office/powerpoint/2010/main" val="28440785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43</a:t>
            </a:fld>
            <a:endParaRPr lang="en-US" dirty="0"/>
          </a:p>
        </p:txBody>
      </p:sp>
    </p:spTree>
    <p:extLst>
      <p:ext uri="{BB962C8B-B14F-4D97-AF65-F5344CB8AC3E}">
        <p14:creationId xmlns:p14="http://schemas.microsoft.com/office/powerpoint/2010/main" val="39427262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44</a:t>
            </a:fld>
            <a:endParaRPr lang="en-US" dirty="0"/>
          </a:p>
        </p:txBody>
      </p:sp>
    </p:spTree>
    <p:extLst>
      <p:ext uri="{BB962C8B-B14F-4D97-AF65-F5344CB8AC3E}">
        <p14:creationId xmlns:p14="http://schemas.microsoft.com/office/powerpoint/2010/main" val="40978914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45</a:t>
            </a:fld>
            <a:endParaRPr lang="en-US" dirty="0"/>
          </a:p>
        </p:txBody>
      </p:sp>
    </p:spTree>
    <p:extLst>
      <p:ext uri="{BB962C8B-B14F-4D97-AF65-F5344CB8AC3E}">
        <p14:creationId xmlns:p14="http://schemas.microsoft.com/office/powerpoint/2010/main" val="6638360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46</a:t>
            </a:fld>
            <a:endParaRPr lang="en-US" dirty="0"/>
          </a:p>
        </p:txBody>
      </p:sp>
    </p:spTree>
    <p:extLst>
      <p:ext uri="{BB962C8B-B14F-4D97-AF65-F5344CB8AC3E}">
        <p14:creationId xmlns:p14="http://schemas.microsoft.com/office/powerpoint/2010/main" val="16870842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47</a:t>
            </a:fld>
            <a:endParaRPr lang="en-US" dirty="0"/>
          </a:p>
        </p:txBody>
      </p:sp>
    </p:spTree>
    <p:extLst>
      <p:ext uri="{BB962C8B-B14F-4D97-AF65-F5344CB8AC3E}">
        <p14:creationId xmlns:p14="http://schemas.microsoft.com/office/powerpoint/2010/main" val="29381923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48</a:t>
            </a:fld>
            <a:endParaRPr lang="en-US" dirty="0"/>
          </a:p>
        </p:txBody>
      </p:sp>
    </p:spTree>
    <p:extLst>
      <p:ext uri="{BB962C8B-B14F-4D97-AF65-F5344CB8AC3E}">
        <p14:creationId xmlns:p14="http://schemas.microsoft.com/office/powerpoint/2010/main" val="3105618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49</a:t>
            </a:fld>
            <a:endParaRPr lang="en-US" dirty="0"/>
          </a:p>
        </p:txBody>
      </p:sp>
    </p:spTree>
    <p:extLst>
      <p:ext uri="{BB962C8B-B14F-4D97-AF65-F5344CB8AC3E}">
        <p14:creationId xmlns:p14="http://schemas.microsoft.com/office/powerpoint/2010/main" val="32959780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50</a:t>
            </a:fld>
            <a:endParaRPr lang="en-US" dirty="0"/>
          </a:p>
        </p:txBody>
      </p:sp>
    </p:spTree>
    <p:extLst>
      <p:ext uri="{BB962C8B-B14F-4D97-AF65-F5344CB8AC3E}">
        <p14:creationId xmlns:p14="http://schemas.microsoft.com/office/powerpoint/2010/main" val="30515150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51</a:t>
            </a:fld>
            <a:endParaRPr lang="en-US" dirty="0"/>
          </a:p>
        </p:txBody>
      </p:sp>
    </p:spTree>
    <p:extLst>
      <p:ext uri="{BB962C8B-B14F-4D97-AF65-F5344CB8AC3E}">
        <p14:creationId xmlns:p14="http://schemas.microsoft.com/office/powerpoint/2010/main" val="3254630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5</a:t>
            </a:fld>
            <a:endParaRPr lang="en-US" dirty="0"/>
          </a:p>
        </p:txBody>
      </p:sp>
    </p:spTree>
    <p:extLst>
      <p:ext uri="{BB962C8B-B14F-4D97-AF65-F5344CB8AC3E}">
        <p14:creationId xmlns:p14="http://schemas.microsoft.com/office/powerpoint/2010/main" val="32457193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52</a:t>
            </a:fld>
            <a:endParaRPr lang="en-US" dirty="0"/>
          </a:p>
        </p:txBody>
      </p:sp>
    </p:spTree>
    <p:extLst>
      <p:ext uri="{BB962C8B-B14F-4D97-AF65-F5344CB8AC3E}">
        <p14:creationId xmlns:p14="http://schemas.microsoft.com/office/powerpoint/2010/main" val="13928437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53</a:t>
            </a:fld>
            <a:endParaRPr lang="en-US" dirty="0"/>
          </a:p>
        </p:txBody>
      </p:sp>
    </p:spTree>
    <p:extLst>
      <p:ext uri="{BB962C8B-B14F-4D97-AF65-F5344CB8AC3E}">
        <p14:creationId xmlns:p14="http://schemas.microsoft.com/office/powerpoint/2010/main" val="24543746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54</a:t>
            </a:fld>
            <a:endParaRPr lang="en-US" dirty="0"/>
          </a:p>
        </p:txBody>
      </p:sp>
    </p:spTree>
    <p:extLst>
      <p:ext uri="{BB962C8B-B14F-4D97-AF65-F5344CB8AC3E}">
        <p14:creationId xmlns:p14="http://schemas.microsoft.com/office/powerpoint/2010/main" val="23966479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55</a:t>
            </a:fld>
            <a:endParaRPr lang="en-US" dirty="0"/>
          </a:p>
        </p:txBody>
      </p:sp>
    </p:spTree>
    <p:extLst>
      <p:ext uri="{BB962C8B-B14F-4D97-AF65-F5344CB8AC3E}">
        <p14:creationId xmlns:p14="http://schemas.microsoft.com/office/powerpoint/2010/main" val="3410619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6</a:t>
            </a:fld>
            <a:endParaRPr lang="en-US" dirty="0"/>
          </a:p>
        </p:txBody>
      </p:sp>
    </p:spTree>
    <p:extLst>
      <p:ext uri="{BB962C8B-B14F-4D97-AF65-F5344CB8AC3E}">
        <p14:creationId xmlns:p14="http://schemas.microsoft.com/office/powerpoint/2010/main" val="3113363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7</a:t>
            </a:fld>
            <a:endParaRPr lang="en-US" dirty="0"/>
          </a:p>
        </p:txBody>
      </p:sp>
    </p:spTree>
    <p:extLst>
      <p:ext uri="{BB962C8B-B14F-4D97-AF65-F5344CB8AC3E}">
        <p14:creationId xmlns:p14="http://schemas.microsoft.com/office/powerpoint/2010/main" val="4192353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E964E-C879-4C70-B7C3-687C57EB2166}" type="slidenum">
              <a:rPr lang="en-US" smtClean="0"/>
              <a:t>9</a:t>
            </a:fld>
            <a:endParaRPr lang="en-US" dirty="0"/>
          </a:p>
        </p:txBody>
      </p:sp>
    </p:spTree>
    <p:extLst>
      <p:ext uri="{BB962C8B-B14F-4D97-AF65-F5344CB8AC3E}">
        <p14:creationId xmlns:p14="http://schemas.microsoft.com/office/powerpoint/2010/main" val="242374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solidFill>
                  <a:srgbClr val="4E3B30"/>
                </a:solidFill>
                <a:latin typeface="Calibri" pitchFamily="34" charset="0"/>
              </a:rPr>
              <a:t>Death of a Student:  You </a:t>
            </a:r>
            <a:r>
              <a:rPr lang="en-US" sz="2000" dirty="0">
                <a:solidFill>
                  <a:srgbClr val="4E3B30"/>
                </a:solidFill>
                <a:latin typeface="Calibri" pitchFamily="34" charset="0"/>
              </a:rPr>
              <a:t>cannot make any additional disbursements, except for FWS funds already earned, to any of the student’s beneficiaries.  You cannot originate or disburse his Direct Subsidized Loan or consider any interim disbursement you made of Pell, Perkins, or FSEOG funds or provisional FWS employment to be an overpayment.</a:t>
            </a:r>
            <a:endParaRPr lang="en-US" dirty="0"/>
          </a:p>
        </p:txBody>
      </p:sp>
      <p:sp>
        <p:nvSpPr>
          <p:cNvPr id="4" name="Slide Number Placeholder 3"/>
          <p:cNvSpPr>
            <a:spLocks noGrp="1"/>
          </p:cNvSpPr>
          <p:nvPr>
            <p:ph type="sldNum" sz="quarter" idx="10"/>
          </p:nvPr>
        </p:nvSpPr>
        <p:spPr/>
        <p:txBody>
          <a:bodyPr/>
          <a:lstStyle/>
          <a:p>
            <a:fld id="{71FE964E-C879-4C70-B7C3-687C57EB2166}" type="slidenum">
              <a:rPr lang="en-US" smtClean="0"/>
              <a:t>10</a:t>
            </a:fld>
            <a:endParaRPr lang="en-US" dirty="0"/>
          </a:p>
        </p:txBody>
      </p:sp>
    </p:spTree>
    <p:extLst>
      <p:ext uri="{BB962C8B-B14F-4D97-AF65-F5344CB8AC3E}">
        <p14:creationId xmlns:p14="http://schemas.microsoft.com/office/powerpoint/2010/main" val="1806482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6E7B04-8E91-4E84-B53C-CC510F148D57}" type="datetimeFigureOut">
              <a:rPr lang="en-US" smtClean="0"/>
              <a:t>10/21/2013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E8F66F-6CBA-45EF-960E-C87890251D7B}" type="slidenum">
              <a:rPr lang="en-US" smtClean="0"/>
              <a:t>‹#›</a:t>
            </a:fld>
            <a:endParaRPr lang="en-US" dirty="0"/>
          </a:p>
        </p:txBody>
      </p:sp>
    </p:spTree>
    <p:extLst>
      <p:ext uri="{BB962C8B-B14F-4D97-AF65-F5344CB8AC3E}">
        <p14:creationId xmlns:p14="http://schemas.microsoft.com/office/powerpoint/2010/main" val="1947106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6E7B04-8E91-4E84-B53C-CC510F148D57}" type="datetimeFigureOut">
              <a:rPr lang="en-US" smtClean="0"/>
              <a:t>10/21/2013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E8F66F-6CBA-45EF-960E-C87890251D7B}" type="slidenum">
              <a:rPr lang="en-US" smtClean="0"/>
              <a:t>‹#›</a:t>
            </a:fld>
            <a:endParaRPr lang="en-US" dirty="0"/>
          </a:p>
        </p:txBody>
      </p:sp>
    </p:spTree>
    <p:extLst>
      <p:ext uri="{BB962C8B-B14F-4D97-AF65-F5344CB8AC3E}">
        <p14:creationId xmlns:p14="http://schemas.microsoft.com/office/powerpoint/2010/main" val="1542555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6E7B04-8E91-4E84-B53C-CC510F148D57}" type="datetimeFigureOut">
              <a:rPr lang="en-US" smtClean="0"/>
              <a:t>10/21/2013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E8F66F-6CBA-45EF-960E-C87890251D7B}" type="slidenum">
              <a:rPr lang="en-US" smtClean="0"/>
              <a:t>‹#›</a:t>
            </a:fld>
            <a:endParaRPr lang="en-US" dirty="0"/>
          </a:p>
        </p:txBody>
      </p:sp>
    </p:spTree>
    <p:extLst>
      <p:ext uri="{BB962C8B-B14F-4D97-AF65-F5344CB8AC3E}">
        <p14:creationId xmlns:p14="http://schemas.microsoft.com/office/powerpoint/2010/main" val="2079070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204370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135066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04768304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164485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70372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181564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695456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885209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6E7B04-8E91-4E84-B53C-CC510F148D57}" type="datetimeFigureOut">
              <a:rPr lang="en-US" smtClean="0"/>
              <a:t>10/21/2013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E8F66F-6CBA-45EF-960E-C87890251D7B}" type="slidenum">
              <a:rPr lang="en-US" smtClean="0"/>
              <a:t>‹#›</a:t>
            </a:fld>
            <a:endParaRPr lang="en-US" dirty="0"/>
          </a:p>
        </p:txBody>
      </p:sp>
    </p:spTree>
    <p:extLst>
      <p:ext uri="{BB962C8B-B14F-4D97-AF65-F5344CB8AC3E}">
        <p14:creationId xmlns:p14="http://schemas.microsoft.com/office/powerpoint/2010/main" val="3805956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313773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915313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109018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6E7B04-8E91-4E84-B53C-CC510F148D57}" type="datetimeFigureOut">
              <a:rPr lang="en-US" smtClean="0">
                <a:solidFill>
                  <a:prstClr val="black">
                    <a:tint val="75000"/>
                  </a:prstClr>
                </a:solidFill>
              </a:rPr>
              <a:pPr/>
              <a:t>10/21/2013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FE8F66F-6CBA-45EF-960E-C87890251D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7625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6E7B04-8E91-4E84-B53C-CC510F148D57}" type="datetimeFigureOut">
              <a:rPr lang="en-US" smtClean="0">
                <a:solidFill>
                  <a:prstClr val="black">
                    <a:tint val="75000"/>
                  </a:prstClr>
                </a:solidFill>
              </a:rPr>
              <a:pPr/>
              <a:t>10/21/2013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FE8F66F-6CBA-45EF-960E-C87890251D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5892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6E7B04-8E91-4E84-B53C-CC510F148D57}" type="datetimeFigureOut">
              <a:rPr lang="en-US" smtClean="0">
                <a:solidFill>
                  <a:prstClr val="black">
                    <a:tint val="75000"/>
                  </a:prstClr>
                </a:solidFill>
              </a:rPr>
              <a:pPr/>
              <a:t>10/21/2013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FE8F66F-6CBA-45EF-960E-C87890251D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7417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6E7B04-8E91-4E84-B53C-CC510F148D57}" type="datetimeFigureOut">
              <a:rPr lang="en-US" smtClean="0">
                <a:solidFill>
                  <a:prstClr val="black">
                    <a:tint val="75000"/>
                  </a:prstClr>
                </a:solidFill>
              </a:rPr>
              <a:pPr/>
              <a:t>10/21/2013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FE8F66F-6CBA-45EF-960E-C87890251D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873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6E7B04-8E91-4E84-B53C-CC510F148D57}" type="datetimeFigureOut">
              <a:rPr lang="en-US" smtClean="0">
                <a:solidFill>
                  <a:prstClr val="black">
                    <a:tint val="75000"/>
                  </a:prstClr>
                </a:solidFill>
              </a:rPr>
              <a:pPr/>
              <a:t>10/21/2013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FE8F66F-6CBA-45EF-960E-C87890251D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9643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6E7B04-8E91-4E84-B53C-CC510F148D57}" type="datetimeFigureOut">
              <a:rPr lang="en-US" smtClean="0">
                <a:solidFill>
                  <a:prstClr val="black">
                    <a:tint val="75000"/>
                  </a:prstClr>
                </a:solidFill>
              </a:rPr>
              <a:pPr/>
              <a:t>10/21/2013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FE8F66F-6CBA-45EF-960E-C87890251D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86846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E7B04-8E91-4E84-B53C-CC510F148D57}" type="datetimeFigureOut">
              <a:rPr lang="en-US" smtClean="0">
                <a:solidFill>
                  <a:prstClr val="black">
                    <a:tint val="75000"/>
                  </a:prstClr>
                </a:solidFill>
              </a:rPr>
              <a:pPr/>
              <a:t>10/21/2013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FE8F66F-6CBA-45EF-960E-C87890251D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968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6E7B04-8E91-4E84-B53C-CC510F148D57}" type="datetimeFigureOut">
              <a:rPr lang="en-US" smtClean="0"/>
              <a:t>10/21/2013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E8F66F-6CBA-45EF-960E-C87890251D7B}" type="slidenum">
              <a:rPr lang="en-US" smtClean="0"/>
              <a:t>‹#›</a:t>
            </a:fld>
            <a:endParaRPr lang="en-US" dirty="0"/>
          </a:p>
        </p:txBody>
      </p:sp>
    </p:spTree>
    <p:extLst>
      <p:ext uri="{BB962C8B-B14F-4D97-AF65-F5344CB8AC3E}">
        <p14:creationId xmlns:p14="http://schemas.microsoft.com/office/powerpoint/2010/main" val="3193219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6E7B04-8E91-4E84-B53C-CC510F148D57}" type="datetimeFigureOut">
              <a:rPr lang="en-US" smtClean="0">
                <a:solidFill>
                  <a:prstClr val="black">
                    <a:tint val="75000"/>
                  </a:prstClr>
                </a:solidFill>
              </a:rPr>
              <a:pPr/>
              <a:t>10/21/2013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FE8F66F-6CBA-45EF-960E-C87890251D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3196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6E7B04-8E91-4E84-B53C-CC510F148D57}" type="datetimeFigureOut">
              <a:rPr lang="en-US" smtClean="0">
                <a:solidFill>
                  <a:prstClr val="black">
                    <a:tint val="75000"/>
                  </a:prstClr>
                </a:solidFill>
              </a:rPr>
              <a:pPr/>
              <a:t>10/21/2013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FE8F66F-6CBA-45EF-960E-C87890251D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86615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6E7B04-8E91-4E84-B53C-CC510F148D57}" type="datetimeFigureOut">
              <a:rPr lang="en-US" smtClean="0">
                <a:solidFill>
                  <a:prstClr val="black">
                    <a:tint val="75000"/>
                  </a:prstClr>
                </a:solidFill>
              </a:rPr>
              <a:pPr/>
              <a:t>10/21/2013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FE8F66F-6CBA-45EF-960E-C87890251D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7697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6E7B04-8E91-4E84-B53C-CC510F148D57}" type="datetimeFigureOut">
              <a:rPr lang="en-US" smtClean="0">
                <a:solidFill>
                  <a:prstClr val="black">
                    <a:tint val="75000"/>
                  </a:prstClr>
                </a:solidFill>
              </a:rPr>
              <a:pPr/>
              <a:t>10/21/2013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FE8F66F-6CBA-45EF-960E-C87890251D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3460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5810946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8476913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540246749"/>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478110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3891623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131056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6E7B04-8E91-4E84-B53C-CC510F148D57}" type="datetimeFigureOut">
              <a:rPr lang="en-US" smtClean="0"/>
              <a:t>10/21/2013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E8F66F-6CBA-45EF-960E-C87890251D7B}" type="slidenum">
              <a:rPr lang="en-US" smtClean="0"/>
              <a:t>‹#›</a:t>
            </a:fld>
            <a:endParaRPr lang="en-US" dirty="0"/>
          </a:p>
        </p:txBody>
      </p:sp>
    </p:spTree>
    <p:extLst>
      <p:ext uri="{BB962C8B-B14F-4D97-AF65-F5344CB8AC3E}">
        <p14:creationId xmlns:p14="http://schemas.microsoft.com/office/powerpoint/2010/main" val="4507762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406725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018928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0467201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1065407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793044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7627101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1153099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823299049"/>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521279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90928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6E7B04-8E91-4E84-B53C-CC510F148D57}" type="datetimeFigureOut">
              <a:rPr lang="en-US" smtClean="0"/>
              <a:t>10/21/2013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E8F66F-6CBA-45EF-960E-C87890251D7B}" type="slidenum">
              <a:rPr lang="en-US" smtClean="0"/>
              <a:t>‹#›</a:t>
            </a:fld>
            <a:endParaRPr lang="en-US" dirty="0"/>
          </a:p>
        </p:txBody>
      </p:sp>
    </p:spTree>
    <p:extLst>
      <p:ext uri="{BB962C8B-B14F-4D97-AF65-F5344CB8AC3E}">
        <p14:creationId xmlns:p14="http://schemas.microsoft.com/office/powerpoint/2010/main" val="37377558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8816075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0744499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7275070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3827013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8576180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8067976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3004754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3006147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681046737"/>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00186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6E7B04-8E91-4E84-B53C-CC510F148D57}" type="datetimeFigureOut">
              <a:rPr lang="en-US" smtClean="0"/>
              <a:t>10/21/2013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E8F66F-6CBA-45EF-960E-C87890251D7B}" type="slidenum">
              <a:rPr lang="en-US" smtClean="0"/>
              <a:t>‹#›</a:t>
            </a:fld>
            <a:endParaRPr lang="en-US" dirty="0"/>
          </a:p>
        </p:txBody>
      </p:sp>
    </p:spTree>
    <p:extLst>
      <p:ext uri="{BB962C8B-B14F-4D97-AF65-F5344CB8AC3E}">
        <p14:creationId xmlns:p14="http://schemas.microsoft.com/office/powerpoint/2010/main" val="4100477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1920669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255649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8839752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0004265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084756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091472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1078901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046438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0907823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76077381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E7B04-8E91-4E84-B53C-CC510F148D57}" type="datetimeFigureOut">
              <a:rPr lang="en-US" smtClean="0"/>
              <a:t>10/21/2013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E8F66F-6CBA-45EF-960E-C87890251D7B}" type="slidenum">
              <a:rPr lang="en-US" smtClean="0"/>
              <a:t>‹#›</a:t>
            </a:fld>
            <a:endParaRPr lang="en-US" dirty="0"/>
          </a:p>
        </p:txBody>
      </p:sp>
    </p:spTree>
    <p:extLst>
      <p:ext uri="{BB962C8B-B14F-4D97-AF65-F5344CB8AC3E}">
        <p14:creationId xmlns:p14="http://schemas.microsoft.com/office/powerpoint/2010/main" val="17700204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0568990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7582060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6397069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5536847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3693535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8622845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553612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1241870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9348175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841821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6E7B04-8E91-4E84-B53C-CC510F148D57}" type="datetimeFigureOut">
              <a:rPr lang="en-US" smtClean="0"/>
              <a:t>10/21/2013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E8F66F-6CBA-45EF-960E-C87890251D7B}" type="slidenum">
              <a:rPr lang="en-US" smtClean="0"/>
              <a:t>‹#›</a:t>
            </a:fld>
            <a:endParaRPr lang="en-US" dirty="0"/>
          </a:p>
        </p:txBody>
      </p:sp>
    </p:spTree>
    <p:extLst>
      <p:ext uri="{BB962C8B-B14F-4D97-AF65-F5344CB8AC3E}">
        <p14:creationId xmlns:p14="http://schemas.microsoft.com/office/powerpoint/2010/main" val="41871601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813399640"/>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908273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2837353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0639232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7624156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158807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8552423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1852405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3709671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953758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6E7B04-8E91-4E84-B53C-CC510F148D57}" type="datetimeFigureOut">
              <a:rPr lang="en-US" smtClean="0"/>
              <a:t>10/21/2013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E8F66F-6CBA-45EF-960E-C87890251D7B}" type="slidenum">
              <a:rPr lang="en-US" smtClean="0"/>
              <a:t>‹#›</a:t>
            </a:fld>
            <a:endParaRPr lang="en-US" dirty="0"/>
          </a:p>
        </p:txBody>
      </p:sp>
    </p:spTree>
    <p:extLst>
      <p:ext uri="{BB962C8B-B14F-4D97-AF65-F5344CB8AC3E}">
        <p14:creationId xmlns:p14="http://schemas.microsoft.com/office/powerpoint/2010/main" val="3749715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7309257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185108813"/>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4980614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3084874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2709344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5527156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8131069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2506101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3821886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274287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E7B04-8E91-4E84-B53C-CC510F148D57}" type="datetimeFigureOut">
              <a:rPr lang="en-US" smtClean="0"/>
              <a:t>10/21/2013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8F66F-6CBA-45EF-960E-C87890251D7B}" type="slidenum">
              <a:rPr lang="en-US" smtClean="0"/>
              <a:t>‹#›</a:t>
            </a:fld>
            <a:endParaRPr lang="en-US" dirty="0"/>
          </a:p>
        </p:txBody>
      </p:sp>
    </p:spTree>
    <p:extLst>
      <p:ext uri="{BB962C8B-B14F-4D97-AF65-F5344CB8AC3E}">
        <p14:creationId xmlns:p14="http://schemas.microsoft.com/office/powerpoint/2010/main" val="38538189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462636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E7B04-8E91-4E84-B53C-CC510F148D57}" type="datetimeFigureOut">
              <a:rPr lang="en-US" smtClean="0">
                <a:solidFill>
                  <a:prstClr val="black">
                    <a:tint val="75000"/>
                  </a:prstClr>
                </a:solidFill>
              </a:rPr>
              <a:pPr/>
              <a:t>10/21/2013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8F66F-6CBA-45EF-960E-C87890251D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020267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99619125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92422682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7856229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58785688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00566461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990E112-C408-445E-9E66-BE9A1E01313B}" type="datetimeFigureOut">
              <a:rPr lang="en-US" smtClean="0">
                <a:solidFill>
                  <a:srgbClr val="F0A22E">
                    <a:shade val="75000"/>
                  </a:srgbClr>
                </a:solidFill>
              </a:rPr>
              <a:pPr/>
              <a:t>10/21/2013</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B3ECBC3-D37B-4E67-AED1-D65B9D304F00}"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63049190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14.wmf"/></Relationships>
</file>

<file path=ppt/slides/_rels/slide43.xml.rels><?xml version="1.0" encoding="UTF-8" standalone="yes"?>
<Relationships xmlns="http://schemas.openxmlformats.org/package/2006/relationships"><Relationship Id="rId3" Type="http://schemas.openxmlformats.org/officeDocument/2006/relationships/hyperlink" Target="mailto:cdavis@pheaa.org"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hyperlink" Target="http://www.ifap.ed.gov/fregisters/FR061810ProgramInterityIssuesNPRM.html"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hyperlink" Target="http://www.ifap.ed.gov/fregisters/FR071311FAFSAInformation.html" TargetMode="External"/><Relationship Id="rId4" Type="http://schemas.openxmlformats.org/officeDocument/2006/relationships/hyperlink" Target="http://www.ifap.ed.gov/fregisters/FR102910Final.html"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ifap.ed.gov/dpcletters/GEN1113.html" TargetMode="External"/><Relationship Id="rId7"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hyperlink" Target="http://www.ifap.ed.gov/eannouncements/020312SampleVerificationWorksheets1213.html" TargetMode="External"/><Relationship Id="rId5" Type="http://schemas.openxmlformats.org/officeDocument/2006/relationships/hyperlink" Target="http://www2.ed.gov/policy/highered/reg/hearulemaking/2009/verification.html" TargetMode="External"/><Relationship Id="rId4" Type="http://schemas.openxmlformats.org/officeDocument/2006/relationships/hyperlink" Target="http://www.ifap.ed.gov/dpcletters/GEN1103.html"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ifap.ed.gov/eannouncements/031612FAFSA1213VerificationIRSTaxReturnMatrix.html" TargetMode="External"/><Relationship Id="rId7"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35.xml"/><Relationship Id="rId6" Type="http://schemas.openxmlformats.org/officeDocument/2006/relationships/hyperlink" Target="http://www.ifap.ed.gov/dpcletters/attachments/GEN1207.pdf" TargetMode="External"/><Relationship Id="rId5" Type="http://schemas.openxmlformats.org/officeDocument/2006/relationships/hyperlink" Target="http://ifap.ed.gov/fsahandbook/1213FSAHandbookErrata.html" TargetMode="External"/><Relationship Id="rId4" Type="http://schemas.openxmlformats.org/officeDocument/2006/relationships/hyperlink" Target="http://www.ifap.ed.gov/fsahandbook/attachments/1213AVG.pdf"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ifap.ed.gov/ifap/byAwardYear.jsp?type=edetechref" TargetMode="External"/><Relationship Id="rId2" Type="http://schemas.openxmlformats.org/officeDocument/2006/relationships/notesSlide" Target="../notesSlides/notesSlide45.xml"/><Relationship Id="rId1" Type="http://schemas.openxmlformats.org/officeDocument/2006/relationships/slideLayout" Target="../slideLayouts/slideLayout35.xml"/><Relationship Id="rId6" Type="http://schemas.openxmlformats.org/officeDocument/2006/relationships/image" Target="../media/image5.jpeg"/><Relationship Id="rId5" Type="http://schemas.openxmlformats.org/officeDocument/2006/relationships/hyperlink" Target="http://ifap.ed.gov/eannouncements/110212AwardYrVerAcceptDocs.html" TargetMode="External"/><Relationship Id="rId4" Type="http://schemas.openxmlformats.org/officeDocument/2006/relationships/hyperlink" Target="http://ifap.ed.gov/isirguide/attachments/1213ISIRGuideDec2011.pdf"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ifap.ed.gov/eannouncements/072012AcceptableDocumentation4Verification2011IRSInfo.html" TargetMode="External"/><Relationship Id="rId2" Type="http://schemas.openxmlformats.org/officeDocument/2006/relationships/notesSlide" Target="../notesSlides/notesSlide46.xml"/><Relationship Id="rId1" Type="http://schemas.openxmlformats.org/officeDocument/2006/relationships/slideLayout" Target="../slideLayouts/slideLayout35.xml"/><Relationship Id="rId4" Type="http://schemas.openxmlformats.org/officeDocument/2006/relationships/image" Target="../media/image5.jpeg"/></Relationships>
</file>

<file path=ppt/slides/_rels/slide49.xml.rels><?xml version="1.0" encoding="UTF-8" standalone="yes"?>
<Relationships xmlns="http://schemas.openxmlformats.org/package/2006/relationships"><Relationship Id="rId3" Type="http://schemas.openxmlformats.org/officeDocument/2006/relationships/hyperlink" Target="http://ifap.ed.gov/eannouncements/040913FirstVerificationWWarning1213.html" TargetMode="External"/><Relationship Id="rId2" Type="http://schemas.openxmlformats.org/officeDocument/2006/relationships/notesSlide" Target="../notesSlides/notesSlide47.xml"/><Relationship Id="rId1" Type="http://schemas.openxmlformats.org/officeDocument/2006/relationships/slideLayout" Target="../slideLayouts/slideLayout35.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www.ifap.ed.gov/fregisters/FR071212FASFA.html" TargetMode="External"/><Relationship Id="rId2" Type="http://schemas.openxmlformats.org/officeDocument/2006/relationships/notesSlide" Target="../notesSlides/notesSlide48.xml"/><Relationship Id="rId1" Type="http://schemas.openxmlformats.org/officeDocument/2006/relationships/slideLayout" Target="../slideLayouts/slideLayout35.xml"/><Relationship Id="rId6" Type="http://schemas.openxmlformats.org/officeDocument/2006/relationships/image" Target="../media/image5.jpeg"/><Relationship Id="rId5" Type="http://schemas.openxmlformats.org/officeDocument/2006/relationships/hyperlink" Target="http://ifap.ed.gov/eannouncements/110112Plansfor1314VerificationWorksheets.html" TargetMode="External"/><Relationship Id="rId4" Type="http://schemas.openxmlformats.org/officeDocument/2006/relationships/hyperlink" Target="http://www.ifap.ed.gov/dpcletters/GEN1211.htm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ifap.ed.gov/eannouncements/040913FirstVerificationWWarning1213.html" TargetMode="External"/><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2.xml.rels><?xml version="1.0" encoding="UTF-8" standalone="yes"?>
<Relationships xmlns="http://schemas.openxmlformats.org/package/2006/relationships"><Relationship Id="rId3" Type="http://schemas.openxmlformats.org/officeDocument/2006/relationships/hyperlink" Target="http://ifap.ed.gov/eannouncements/011813VerificationSuggestedText1314.html" TargetMode="External"/><Relationship Id="rId2" Type="http://schemas.openxmlformats.org/officeDocument/2006/relationships/notesSlide" Target="../notesSlides/notesSlide50.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hyperlink" Target="http://ifap.ed.gov/eannouncements/010913IssueAlertIncorrectFieldJustififorVerifiTrackFlag20132014EDETechRef.html" TargetMode="External"/><Relationship Id="rId4" Type="http://schemas.openxmlformats.org/officeDocument/2006/relationships/hyperlink" Target="http://www.ifap.ed.gov/ifap/byAwardYear.jsp?type=edetechref"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ifap.ed.gov/ifap/byAwardYear.jsp?type=isirguide" TargetMode="External"/><Relationship Id="rId7"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13.xml"/><Relationship Id="rId6" Type="http://schemas.openxmlformats.org/officeDocument/2006/relationships/hyperlink" Target="http://ifap.ed.gov/eannouncements/031513FAFSAVerification1314IRSTaxReturnTranscriptMatrix.html" TargetMode="External"/><Relationship Id="rId5" Type="http://schemas.openxmlformats.org/officeDocument/2006/relationships/hyperlink" Target="http://ifap.ed.gov/eannouncements/022813ErrataandUpdatesfor20132014FSAHandbook.html" TargetMode="External"/><Relationship Id="rId4" Type="http://schemas.openxmlformats.org/officeDocument/2006/relationships/hyperlink" Target="http://ifap.ed.gov/fsahandbook/1314FSAHandbookAVG.html"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ifap.ed.gov/eannouncements/031813FAFSAAppWhoMayHaveBeenImpactedbyaTaxFilingSoftwareIssueRelatedtoIRSForm88.html" TargetMode="External"/><Relationship Id="rId2" Type="http://schemas.openxmlformats.org/officeDocument/2006/relationships/notesSlide" Target="../notesSlides/notesSlide52.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hyperlink" Target="http://ifap.ed.gov/eannouncements/030113AcceptableIRSDocumentation20132014AYVerification.html"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ifap.ed.gov/dpcletters/attachments/GEN1316.pdf" TargetMode="External"/><Relationship Id="rId2" Type="http://schemas.openxmlformats.org/officeDocument/2006/relationships/notesSlide" Target="../notesSlides/notesSlide53.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hyperlink" Target="http://ifap.ed.gov/dpcletters/attachments/GEN1316Attach.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4428" y="990600"/>
            <a:ext cx="5878285" cy="3429000"/>
          </a:xfrm>
          <a:prstGeom prst="rect">
            <a:avLst/>
          </a:prstGeom>
        </p:spPr>
      </p:pic>
      <p:sp>
        <p:nvSpPr>
          <p:cNvPr id="10" name="Rectangle 9"/>
          <p:cNvSpPr/>
          <p:nvPr/>
        </p:nvSpPr>
        <p:spPr>
          <a:xfrm>
            <a:off x="5791200" y="2819400"/>
            <a:ext cx="141514" cy="762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9000" y="2152650"/>
            <a:ext cx="2717800" cy="2038350"/>
          </a:xfrm>
          <a:prstGeom prst="rect">
            <a:avLst/>
          </a:prstGeom>
          <a:ln w="228600" cap="sq" cmpd="thickThin">
            <a:solidFill>
              <a:srgbClr val="000000"/>
            </a:solidFill>
            <a:prstDash val="solid"/>
            <a:miter lim="800000"/>
          </a:ln>
          <a:effectLst>
            <a:innerShdw blurRad="76200">
              <a:srgbClr val="000000"/>
            </a:innerShdw>
          </a:effectLst>
        </p:spPr>
      </p:pic>
      <p:sp>
        <p:nvSpPr>
          <p:cNvPr id="2" name="Rectangle 1"/>
          <p:cNvSpPr/>
          <p:nvPr/>
        </p:nvSpPr>
        <p:spPr>
          <a:xfrm>
            <a:off x="402770" y="4572000"/>
            <a:ext cx="5181600" cy="646331"/>
          </a:xfrm>
          <a:prstGeom prst="rect">
            <a:avLst/>
          </a:prstGeom>
        </p:spPr>
        <p:txBody>
          <a:bodyPr wrap="square">
            <a:spAutoFit/>
          </a:bodyPr>
          <a:lstStyle/>
          <a:p>
            <a:r>
              <a:rPr lang="en-US" b="1" dirty="0"/>
              <a:t>Verification</a:t>
            </a:r>
            <a:r>
              <a:rPr lang="en-US" dirty="0"/>
              <a:t/>
            </a:r>
            <a:br>
              <a:rPr lang="en-US" dirty="0"/>
            </a:br>
            <a:r>
              <a:rPr lang="en-US" dirty="0"/>
              <a:t>2013-14 and 2014-15</a:t>
            </a:r>
          </a:p>
        </p:txBody>
      </p:sp>
    </p:spTree>
    <p:extLst>
      <p:ext uri="{BB962C8B-B14F-4D97-AF65-F5344CB8AC3E}">
        <p14:creationId xmlns:p14="http://schemas.microsoft.com/office/powerpoint/2010/main" val="1114053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 Exclusions</a:t>
            </a:r>
            <a:endParaRPr lang="en-US" dirty="0"/>
          </a:p>
        </p:txBody>
      </p:sp>
      <p:sp>
        <p:nvSpPr>
          <p:cNvPr id="3" name="Content Placeholder 2"/>
          <p:cNvSpPr>
            <a:spLocks noGrp="1"/>
          </p:cNvSpPr>
          <p:nvPr>
            <p:ph idx="1"/>
          </p:nvPr>
        </p:nvSpPr>
        <p:spPr>
          <a:xfrm>
            <a:off x="2154520" y="1554162"/>
            <a:ext cx="6837080" cy="4525963"/>
          </a:xfrm>
        </p:spPr>
        <p:txBody>
          <a:bodyPr>
            <a:normAutofit/>
          </a:bodyPr>
          <a:lstStyle/>
          <a:p>
            <a:pPr lvl="0">
              <a:buClr>
                <a:srgbClr val="F0A22E"/>
              </a:buClr>
              <a:buFont typeface="Arial" pitchFamily="34" charset="0"/>
              <a:buChar char="•"/>
            </a:pPr>
            <a:r>
              <a:rPr lang="en-US" sz="2700" dirty="0">
                <a:solidFill>
                  <a:srgbClr val="4E3B30"/>
                </a:solidFill>
                <a:latin typeface="Calibri" pitchFamily="34" charset="0"/>
              </a:rPr>
              <a:t>You don’t have to verify FAFSA information of a student in the following situations:</a:t>
            </a:r>
          </a:p>
          <a:p>
            <a:pPr lvl="1">
              <a:buClr>
                <a:srgbClr val="F0A22E"/>
              </a:buClr>
              <a:buFont typeface="Arial" pitchFamily="34" charset="0"/>
              <a:buChar char="•"/>
            </a:pPr>
            <a:r>
              <a:rPr lang="en-US" sz="2400" b="1" dirty="0" smtClean="0">
                <a:solidFill>
                  <a:srgbClr val="4E3B30"/>
                </a:solidFill>
                <a:latin typeface="Calibri" pitchFamily="34" charset="0"/>
              </a:rPr>
              <a:t>Death </a:t>
            </a:r>
            <a:r>
              <a:rPr lang="en-US" sz="2400" b="1" dirty="0">
                <a:solidFill>
                  <a:srgbClr val="4E3B30"/>
                </a:solidFill>
                <a:latin typeface="Calibri" pitchFamily="34" charset="0"/>
              </a:rPr>
              <a:t>of the student. </a:t>
            </a:r>
            <a:r>
              <a:rPr lang="en-US" sz="2400" dirty="0">
                <a:solidFill>
                  <a:srgbClr val="4E3B30"/>
                </a:solidFill>
                <a:latin typeface="Calibri" pitchFamily="34" charset="0"/>
              </a:rPr>
              <a:t>You don’t have to continue verification if </a:t>
            </a:r>
            <a:r>
              <a:rPr lang="en-US" sz="2400" dirty="0" smtClean="0">
                <a:solidFill>
                  <a:srgbClr val="4E3B30"/>
                </a:solidFill>
                <a:latin typeface="Calibri" pitchFamily="34" charset="0"/>
              </a:rPr>
              <a:t>you made </a:t>
            </a:r>
            <a:r>
              <a:rPr lang="en-US" sz="2400" dirty="0">
                <a:solidFill>
                  <a:srgbClr val="4E3B30"/>
                </a:solidFill>
                <a:latin typeface="Calibri" pitchFamily="34" charset="0"/>
              </a:rPr>
              <a:t>an interim disbursement and the student died before </a:t>
            </a:r>
            <a:r>
              <a:rPr lang="en-US" sz="2400" dirty="0" smtClean="0">
                <a:solidFill>
                  <a:srgbClr val="4E3B30"/>
                </a:solidFill>
                <a:latin typeface="Calibri" pitchFamily="34" charset="0"/>
              </a:rPr>
              <a:t>verification was </a:t>
            </a:r>
            <a:r>
              <a:rPr lang="en-US" sz="2400" dirty="0">
                <a:solidFill>
                  <a:srgbClr val="4E3B30"/>
                </a:solidFill>
                <a:latin typeface="Calibri" pitchFamily="34" charset="0"/>
              </a:rPr>
              <a:t>completed. </a:t>
            </a:r>
          </a:p>
          <a:p>
            <a:pPr lvl="1">
              <a:buClr>
                <a:srgbClr val="F0A22E"/>
              </a:buClr>
              <a:buFont typeface="Arial" pitchFamily="34" charset="0"/>
              <a:buChar char="•"/>
            </a:pPr>
            <a:r>
              <a:rPr lang="en-US" sz="2400" b="1" dirty="0" smtClean="0">
                <a:solidFill>
                  <a:srgbClr val="4E3B30"/>
                </a:solidFill>
                <a:latin typeface="Calibri" pitchFamily="34" charset="0"/>
              </a:rPr>
              <a:t>Not an aid recipient. </a:t>
            </a:r>
            <a:r>
              <a:rPr lang="en-US" sz="2400" dirty="0" smtClean="0">
                <a:solidFill>
                  <a:srgbClr val="4E3B30"/>
                </a:solidFill>
                <a:latin typeface="Calibri" pitchFamily="34" charset="0"/>
              </a:rPr>
              <a:t>The student won’t receive Title IV aid for reasons other than a failure to complete verification. This includes being ineligible for that aid and withdrawing without receiving it.</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265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 Exclusions</a:t>
            </a:r>
            <a:endParaRPr lang="en-US" dirty="0"/>
          </a:p>
        </p:txBody>
      </p:sp>
      <p:sp>
        <p:nvSpPr>
          <p:cNvPr id="3" name="Content Placeholder 2"/>
          <p:cNvSpPr>
            <a:spLocks noGrp="1"/>
          </p:cNvSpPr>
          <p:nvPr>
            <p:ph idx="1"/>
          </p:nvPr>
        </p:nvSpPr>
        <p:spPr>
          <a:xfrm>
            <a:off x="2154520" y="1554162"/>
            <a:ext cx="6837080" cy="4525963"/>
          </a:xfrm>
        </p:spPr>
        <p:txBody>
          <a:bodyPr>
            <a:normAutofit fontScale="77500" lnSpcReduction="20000"/>
          </a:bodyPr>
          <a:lstStyle/>
          <a:p>
            <a:pPr>
              <a:buFont typeface="Arial" pitchFamily="34" charset="0"/>
              <a:buChar char="•"/>
            </a:pPr>
            <a:r>
              <a:rPr lang="en-US" b="1" dirty="0" smtClean="0">
                <a:latin typeface="MinionPro-Bold"/>
              </a:rPr>
              <a:t>Applicant verified by another school. </a:t>
            </a:r>
            <a:r>
              <a:rPr lang="en-US" dirty="0" smtClean="0">
                <a:latin typeface="MinionPro-Regular"/>
              </a:rPr>
              <a:t>The student completed verification for the current award year at another school before transferring.</a:t>
            </a:r>
          </a:p>
          <a:p>
            <a:pPr lvl="1">
              <a:buFont typeface="Arial" pitchFamily="34" charset="0"/>
              <a:buChar char="•"/>
            </a:pPr>
            <a:r>
              <a:rPr lang="en-US" dirty="0" smtClean="0">
                <a:latin typeface="MinionPro-Regular"/>
              </a:rPr>
              <a:t>Her </a:t>
            </a:r>
            <a:r>
              <a:rPr lang="en-US" dirty="0">
                <a:latin typeface="MinionPro-Regular"/>
              </a:rPr>
              <a:t>FAFSA data must be the same as it was at the </a:t>
            </a:r>
            <a:r>
              <a:rPr lang="en-US" dirty="0" smtClean="0">
                <a:latin typeface="MinionPro-Regular"/>
              </a:rPr>
              <a:t>previous school</a:t>
            </a:r>
          </a:p>
          <a:p>
            <a:pPr lvl="1">
              <a:buFont typeface="Arial" pitchFamily="34" charset="0"/>
              <a:buChar char="•"/>
            </a:pPr>
            <a:r>
              <a:rPr lang="en-US" dirty="0" smtClean="0">
                <a:latin typeface="MinionPro-Regular"/>
              </a:rPr>
              <a:t>You </a:t>
            </a:r>
            <a:r>
              <a:rPr lang="en-US" dirty="0">
                <a:latin typeface="MinionPro-Regular"/>
              </a:rPr>
              <a:t>must get a letter from that school stating that </a:t>
            </a:r>
            <a:r>
              <a:rPr lang="en-US" dirty="0" smtClean="0">
                <a:latin typeface="MinionPro-Regular"/>
              </a:rPr>
              <a:t>it verified </a:t>
            </a:r>
            <a:r>
              <a:rPr lang="en-US" dirty="0">
                <a:latin typeface="MinionPro-Regular"/>
              </a:rPr>
              <a:t>her application and </a:t>
            </a:r>
            <a:r>
              <a:rPr lang="en-US" dirty="0" smtClean="0">
                <a:latin typeface="MinionPro-Regular"/>
              </a:rPr>
              <a:t>the letter must include the </a:t>
            </a:r>
            <a:r>
              <a:rPr lang="en-US" dirty="0">
                <a:latin typeface="MinionPro-Regular"/>
              </a:rPr>
              <a:t>transaction number of </a:t>
            </a:r>
            <a:r>
              <a:rPr lang="en-US" dirty="0" smtClean="0">
                <a:latin typeface="MinionPro-Regular"/>
              </a:rPr>
              <a:t>the pertinent </a:t>
            </a:r>
            <a:r>
              <a:rPr lang="en-US" dirty="0">
                <a:latin typeface="MinionPro-Regular"/>
              </a:rPr>
              <a:t>valid ISIR.</a:t>
            </a:r>
          </a:p>
          <a:p>
            <a:pPr>
              <a:buFont typeface="Arial" pitchFamily="34" charset="0"/>
              <a:buChar char="•"/>
            </a:pPr>
            <a:r>
              <a:rPr lang="en-US" b="1" dirty="0" smtClean="0">
                <a:latin typeface="MinionPro-Bold"/>
              </a:rPr>
              <a:t>Post </a:t>
            </a:r>
            <a:r>
              <a:rPr lang="en-US" b="1" dirty="0">
                <a:latin typeface="MinionPro-Bold"/>
              </a:rPr>
              <a:t>enrollment. </a:t>
            </a:r>
            <a:r>
              <a:rPr lang="en-US" dirty="0">
                <a:latin typeface="MinionPro-Regular"/>
              </a:rPr>
              <a:t>The student was selected for verification </a:t>
            </a:r>
            <a:r>
              <a:rPr lang="en-US" b="1" dirty="0" smtClean="0">
                <a:latin typeface="MinionPro-Bold"/>
              </a:rPr>
              <a:t>after </a:t>
            </a:r>
            <a:r>
              <a:rPr lang="en-US" dirty="0" smtClean="0">
                <a:latin typeface="MinionPro-Regular"/>
              </a:rPr>
              <a:t>ceasing </a:t>
            </a:r>
            <a:r>
              <a:rPr lang="en-US" dirty="0">
                <a:latin typeface="MinionPro-Regular"/>
              </a:rPr>
              <a:t>to be enrolled at your school and all (including late</a:t>
            </a:r>
            <a:r>
              <a:rPr lang="en-US" dirty="0" smtClean="0">
                <a:latin typeface="MinionPro-Regular"/>
              </a:rPr>
              <a:t>) disbursements </a:t>
            </a:r>
            <a:r>
              <a:rPr lang="en-US" dirty="0">
                <a:latin typeface="MinionPro-Regular"/>
              </a:rPr>
              <a:t>were made.</a:t>
            </a:r>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249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Verification </a:t>
            </a:r>
            <a:r>
              <a:rPr lang="en-US" dirty="0" err="1" smtClean="0"/>
              <a:t>exlcusions</a:t>
            </a:r>
            <a:endParaRPr lang="en-US" dirty="0"/>
          </a:p>
        </p:txBody>
      </p:sp>
      <p:sp>
        <p:nvSpPr>
          <p:cNvPr id="3" name="Content Placeholder 2"/>
          <p:cNvSpPr>
            <a:spLocks noGrp="1"/>
          </p:cNvSpPr>
          <p:nvPr>
            <p:ph idx="1"/>
          </p:nvPr>
        </p:nvSpPr>
        <p:spPr>
          <a:xfrm>
            <a:off x="2154520" y="1554162"/>
            <a:ext cx="6837080" cy="4525963"/>
          </a:xfrm>
        </p:spPr>
        <p:txBody>
          <a:bodyPr>
            <a:normAutofit/>
          </a:bodyPr>
          <a:lstStyle/>
          <a:p>
            <a:pPr>
              <a:buFont typeface="Arial" pitchFamily="34" charset="0"/>
              <a:buChar char="•"/>
            </a:pPr>
            <a:r>
              <a:rPr lang="en-US" b="1" dirty="0" smtClean="0">
                <a:latin typeface="MinionPro-Bold"/>
              </a:rPr>
              <a:t>The spouse, if applicable, of an independent student is deceased.</a:t>
            </a:r>
          </a:p>
          <a:p>
            <a:pPr>
              <a:buFont typeface="Arial" pitchFamily="34" charset="0"/>
              <a:buChar char="•"/>
            </a:pPr>
            <a:r>
              <a:rPr lang="en-US" b="1" dirty="0" smtClean="0">
                <a:latin typeface="MinionPro-Bold"/>
              </a:rPr>
              <a:t>Both </a:t>
            </a:r>
            <a:r>
              <a:rPr lang="en-US" b="1" dirty="0">
                <a:latin typeface="MinionPro-Bold"/>
              </a:rPr>
              <a:t>of the </a:t>
            </a:r>
            <a:r>
              <a:rPr lang="en-US" b="1" dirty="0" smtClean="0">
                <a:latin typeface="MinionPro-Bold"/>
              </a:rPr>
              <a:t>parents (or spouse, if applicable, in the case of an independent student) </a:t>
            </a:r>
            <a:r>
              <a:rPr lang="en-US" b="1" dirty="0">
                <a:latin typeface="MinionPro-Bold"/>
              </a:rPr>
              <a:t>are mentally incapacitated</a:t>
            </a:r>
            <a:r>
              <a:rPr lang="en-US" b="1" dirty="0" smtClean="0">
                <a:latin typeface="MinionPro-Bold"/>
              </a:rPr>
              <a:t>.</a:t>
            </a:r>
            <a:endParaRPr lang="en-US" b="1" dirty="0">
              <a:latin typeface="MinionPro-Bold"/>
            </a:endParaRPr>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596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Verification Exclusions</a:t>
            </a:r>
            <a:endParaRPr lang="en-US" dirty="0"/>
          </a:p>
        </p:txBody>
      </p:sp>
      <p:sp>
        <p:nvSpPr>
          <p:cNvPr id="3" name="Content Placeholder 2"/>
          <p:cNvSpPr>
            <a:spLocks noGrp="1"/>
          </p:cNvSpPr>
          <p:nvPr>
            <p:ph idx="1"/>
          </p:nvPr>
        </p:nvSpPr>
        <p:spPr>
          <a:xfrm>
            <a:off x="2154520" y="1554162"/>
            <a:ext cx="6837080" cy="4525963"/>
          </a:xfrm>
        </p:spPr>
        <p:txBody>
          <a:bodyPr/>
          <a:lstStyle/>
          <a:p>
            <a:pPr lvl="0">
              <a:buClr>
                <a:srgbClr val="F0A22E"/>
              </a:buClr>
              <a:buFont typeface="Arial" pitchFamily="34" charset="0"/>
              <a:buChar char="•"/>
            </a:pPr>
            <a:r>
              <a:rPr lang="en-US" sz="2400" b="1" dirty="0">
                <a:solidFill>
                  <a:srgbClr val="4E3B30"/>
                </a:solidFill>
                <a:latin typeface="MinionPro-Bold"/>
              </a:rPr>
              <a:t>The parents (or spouse, if applicable, in the case of an independent student) are residing in a country other than the United States and can’t be contacted by normal means.</a:t>
            </a:r>
          </a:p>
          <a:p>
            <a:pPr lvl="0">
              <a:buClr>
                <a:srgbClr val="F0A22E"/>
              </a:buClr>
              <a:buFont typeface="Arial" pitchFamily="34" charset="0"/>
              <a:buChar char="•"/>
            </a:pPr>
            <a:r>
              <a:rPr lang="en-US" sz="2400" b="1" dirty="0">
                <a:solidFill>
                  <a:srgbClr val="4E3B30"/>
                </a:solidFill>
                <a:latin typeface="MinionPro-Bold"/>
              </a:rPr>
              <a:t>The parents (or spouse, if applicable, in the case of an independent student) cannot be located because the student does not have and cannot get their contact information.</a:t>
            </a:r>
            <a:endParaRPr lang="en-US" sz="2400" dirty="0">
              <a:solidFill>
                <a:srgbClr val="4E3B30"/>
              </a:solidFill>
            </a:endParaRP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654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2013-2014 Verification</a:t>
            </a:r>
            <a:endParaRPr lang="en-US" dirty="0"/>
          </a:p>
        </p:txBody>
      </p:sp>
      <p:sp>
        <p:nvSpPr>
          <p:cNvPr id="3" name="Content Placeholder 2"/>
          <p:cNvSpPr>
            <a:spLocks noGrp="1"/>
          </p:cNvSpPr>
          <p:nvPr>
            <p:ph idx="1"/>
          </p:nvPr>
        </p:nvSpPr>
        <p:spPr>
          <a:xfrm>
            <a:off x="2154520" y="1554162"/>
            <a:ext cx="6837080" cy="4525963"/>
          </a:xfrm>
        </p:spPr>
        <p:txBody>
          <a:bodyPr>
            <a:normAutofit fontScale="92500" lnSpcReduction="10000"/>
          </a:bodyPr>
          <a:lstStyle/>
          <a:p>
            <a:pPr marL="0" lvl="0" indent="0">
              <a:buClrTx/>
              <a:buSzTx/>
              <a:buNone/>
            </a:pPr>
            <a:r>
              <a:rPr lang="en-US" dirty="0">
                <a:solidFill>
                  <a:prstClr val="black"/>
                </a:solidFill>
                <a:latin typeface="Calibri"/>
                <a:cs typeface="Arial" charset="0"/>
              </a:rPr>
              <a:t>Documentation of high school completion status: </a:t>
            </a:r>
            <a:r>
              <a:rPr lang="en-US" u="sng" dirty="0">
                <a:solidFill>
                  <a:prstClr val="black"/>
                </a:solidFill>
                <a:latin typeface="Calibri"/>
                <a:cs typeface="Arial" charset="0"/>
              </a:rPr>
              <a:t>high school diploma</a:t>
            </a:r>
            <a:r>
              <a:rPr lang="en-US" dirty="0">
                <a:solidFill>
                  <a:prstClr val="black"/>
                </a:solidFill>
                <a:latin typeface="Calibri"/>
                <a:cs typeface="Arial" charset="0"/>
              </a:rPr>
              <a:t>—</a:t>
            </a:r>
          </a:p>
          <a:p>
            <a:pPr marL="0" lvl="0" indent="0">
              <a:buClrTx/>
              <a:buSzTx/>
              <a:buNone/>
            </a:pPr>
            <a:endParaRPr lang="en-US" sz="1100" dirty="0">
              <a:solidFill>
                <a:prstClr val="black"/>
              </a:solidFill>
              <a:latin typeface="Calibri"/>
              <a:cs typeface="Arial" charset="0"/>
            </a:endParaRPr>
          </a:p>
          <a:p>
            <a:pPr lvl="0">
              <a:buClrTx/>
              <a:buSzTx/>
              <a:buFont typeface="Arial" pitchFamily="34" charset="0"/>
              <a:buChar char="•"/>
            </a:pPr>
            <a:r>
              <a:rPr lang="en-US" dirty="0">
                <a:solidFill>
                  <a:prstClr val="black"/>
                </a:solidFill>
                <a:latin typeface="Calibri"/>
                <a:cs typeface="Arial" charset="0"/>
              </a:rPr>
              <a:t>High school diploma; or</a:t>
            </a:r>
          </a:p>
          <a:p>
            <a:pPr lvl="0">
              <a:buClrTx/>
              <a:buSzTx/>
              <a:buFont typeface="Arial" pitchFamily="34" charset="0"/>
              <a:buChar char="•"/>
            </a:pPr>
            <a:r>
              <a:rPr lang="en-US" dirty="0">
                <a:solidFill>
                  <a:prstClr val="black"/>
                </a:solidFill>
                <a:latin typeface="Calibri"/>
                <a:cs typeface="Arial" charset="0"/>
              </a:rPr>
              <a:t>Final high school transcript that shows the date the high school diploma was awarded </a:t>
            </a:r>
          </a:p>
          <a:p>
            <a:pPr marL="0" lvl="0" indent="0">
              <a:buClrTx/>
              <a:buSzTx/>
              <a:buNone/>
            </a:pPr>
            <a:endParaRPr lang="en-US" sz="1000" dirty="0">
              <a:solidFill>
                <a:prstClr val="black"/>
              </a:solidFill>
              <a:latin typeface="Calibri"/>
              <a:cs typeface="Arial" charset="0"/>
            </a:endParaRPr>
          </a:p>
          <a:p>
            <a:pPr marL="174625" lvl="1" indent="0">
              <a:buClrTx/>
              <a:buSzTx/>
              <a:buNone/>
            </a:pPr>
            <a:r>
              <a:rPr lang="en-US" sz="2600" dirty="0">
                <a:solidFill>
                  <a:prstClr val="black"/>
                </a:solidFill>
                <a:latin typeface="Calibri"/>
                <a:cs typeface="Arial" charset="0"/>
              </a:rPr>
              <a:t>Note:  If a copy of an applicant’</a:t>
            </a:r>
            <a:r>
              <a:rPr lang="en-US" altLang="ja-JP" sz="2600" dirty="0">
                <a:solidFill>
                  <a:prstClr val="black"/>
                </a:solidFill>
                <a:latin typeface="Calibri"/>
                <a:ea typeface="ＭＳ Ｐゴシック"/>
                <a:cs typeface="Arial" charset="0"/>
              </a:rPr>
              <a:t>s high school diploma or final high school transcript is unavailable, the</a:t>
            </a:r>
            <a:r>
              <a:rPr lang="en-US" altLang="ja-JP" sz="2600" dirty="0">
                <a:solidFill>
                  <a:prstClr val="black"/>
                </a:solidFill>
                <a:latin typeface="Arial" charset="0"/>
                <a:ea typeface="ＭＳ Ｐゴシック"/>
                <a:cs typeface="Arial" charset="0"/>
              </a:rPr>
              <a:t> institution may accept alternative documentation.</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973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Alternative Documentation High school diploma</a:t>
            </a:r>
            <a:endParaRPr lang="en-US" sz="2400" dirty="0"/>
          </a:p>
        </p:txBody>
      </p:sp>
      <p:sp>
        <p:nvSpPr>
          <p:cNvPr id="3" name="Content Placeholder 2"/>
          <p:cNvSpPr>
            <a:spLocks noGrp="1"/>
          </p:cNvSpPr>
          <p:nvPr>
            <p:ph idx="1"/>
          </p:nvPr>
        </p:nvSpPr>
        <p:spPr>
          <a:xfrm>
            <a:off x="2154520" y="1554162"/>
            <a:ext cx="6837080" cy="4525963"/>
          </a:xfrm>
        </p:spPr>
        <p:txBody>
          <a:bodyPr>
            <a:normAutofit fontScale="85000" lnSpcReduction="10000"/>
          </a:bodyPr>
          <a:lstStyle/>
          <a:p>
            <a:pPr>
              <a:buFont typeface="Arial" pitchFamily="34" charset="0"/>
              <a:buChar char="•"/>
            </a:pPr>
            <a:r>
              <a:rPr lang="en-US" dirty="0" smtClean="0"/>
              <a:t>Limited Cases, Examples may include:</a:t>
            </a:r>
          </a:p>
          <a:p>
            <a:pPr lvl="1">
              <a:buFont typeface="Arial" pitchFamily="34" charset="0"/>
              <a:buChar char="•"/>
            </a:pPr>
            <a:r>
              <a:rPr lang="en-US" dirty="0" smtClean="0"/>
              <a:t>Student’s high school closed and the student is having a difficult time obtaining the information</a:t>
            </a:r>
          </a:p>
          <a:p>
            <a:pPr lvl="1">
              <a:buFont typeface="Arial" pitchFamily="34" charset="0"/>
              <a:buChar char="•"/>
            </a:pPr>
            <a:r>
              <a:rPr lang="en-US" dirty="0" smtClean="0"/>
              <a:t>Non-traditional student out of high school for several years and high school is having a difficult time finding the information</a:t>
            </a:r>
          </a:p>
          <a:p>
            <a:pPr>
              <a:buFont typeface="Arial" pitchFamily="34" charset="0"/>
              <a:buChar char="•"/>
            </a:pPr>
            <a:r>
              <a:rPr lang="en-US" dirty="0" smtClean="0"/>
              <a:t>Little information provided by ED regarding acceptable “alternative documentation”</a:t>
            </a:r>
          </a:p>
          <a:p>
            <a:pPr>
              <a:buFont typeface="Arial" pitchFamily="34" charset="0"/>
              <a:buChar char="•"/>
            </a:pPr>
            <a:r>
              <a:rPr lang="en-US" dirty="0" smtClean="0"/>
              <a:t>Cannot be self-certified by the student</a:t>
            </a:r>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303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2013-2014 verification</a:t>
            </a:r>
            <a:endParaRPr lang="en-US" dirty="0"/>
          </a:p>
        </p:txBody>
      </p:sp>
      <p:sp>
        <p:nvSpPr>
          <p:cNvPr id="3" name="Content Placeholder 2"/>
          <p:cNvSpPr>
            <a:spLocks noGrp="1"/>
          </p:cNvSpPr>
          <p:nvPr>
            <p:ph idx="1"/>
          </p:nvPr>
        </p:nvSpPr>
        <p:spPr>
          <a:xfrm>
            <a:off x="2154520" y="1554162"/>
            <a:ext cx="6837080" cy="4525963"/>
          </a:xfrm>
        </p:spPr>
        <p:txBody>
          <a:bodyPr/>
          <a:lstStyle/>
          <a:p>
            <a:pPr marL="0" lvl="0" indent="0">
              <a:buClrTx/>
              <a:buSzTx/>
              <a:buNone/>
            </a:pPr>
            <a:r>
              <a:rPr lang="en-US" dirty="0">
                <a:solidFill>
                  <a:prstClr val="black"/>
                </a:solidFill>
                <a:latin typeface="Calibri"/>
                <a:cs typeface="Arial" charset="0"/>
              </a:rPr>
              <a:t>Documentation of high school completion status:  </a:t>
            </a:r>
            <a:r>
              <a:rPr lang="en-US" u="sng" dirty="0">
                <a:solidFill>
                  <a:prstClr val="black"/>
                </a:solidFill>
                <a:latin typeface="Calibri"/>
                <a:cs typeface="Arial" charset="0"/>
              </a:rPr>
              <a:t>recognized equivalent of a high school diploma</a:t>
            </a:r>
            <a:r>
              <a:rPr lang="en-US" dirty="0">
                <a:solidFill>
                  <a:prstClr val="black"/>
                </a:solidFill>
                <a:latin typeface="Calibri"/>
                <a:cs typeface="Arial" charset="0"/>
              </a:rPr>
              <a:t>—</a:t>
            </a:r>
          </a:p>
          <a:p>
            <a:pPr marL="0" lvl="0" indent="0">
              <a:buClrTx/>
              <a:buSzTx/>
              <a:buNone/>
            </a:pPr>
            <a:endParaRPr lang="en-US" sz="900" dirty="0">
              <a:solidFill>
                <a:prstClr val="black"/>
              </a:solidFill>
              <a:latin typeface="Calibri"/>
              <a:cs typeface="Arial" charset="0"/>
            </a:endParaRPr>
          </a:p>
          <a:p>
            <a:pPr lvl="0">
              <a:buClrTx/>
              <a:buSzTx/>
              <a:buFont typeface="Arial" pitchFamily="34" charset="0"/>
              <a:buChar char="•"/>
            </a:pPr>
            <a:r>
              <a:rPr lang="en-US" sz="2000" dirty="0">
                <a:solidFill>
                  <a:prstClr val="black"/>
                </a:solidFill>
                <a:latin typeface="Calibri"/>
                <a:cs typeface="Arial" charset="0"/>
              </a:rPr>
              <a:t>General Educational Development (GED) Certificate;</a:t>
            </a:r>
          </a:p>
          <a:p>
            <a:pPr lvl="0">
              <a:buClrTx/>
              <a:buSzTx/>
              <a:buFont typeface="Arial" pitchFamily="34" charset="0"/>
              <a:buChar char="•"/>
            </a:pPr>
            <a:r>
              <a:rPr lang="en-US" sz="2000" dirty="0">
                <a:solidFill>
                  <a:prstClr val="black"/>
                </a:solidFill>
                <a:latin typeface="Calibri"/>
                <a:cs typeface="Arial" charset="0"/>
              </a:rPr>
              <a:t>State certificate received by a student after the student has passed a State-authorized examination that the State recognizes as the equivalent of a high school diploma;</a:t>
            </a:r>
          </a:p>
          <a:p>
            <a:pPr lvl="0">
              <a:buClrTx/>
              <a:buSzTx/>
              <a:buFont typeface="Arial" pitchFamily="34" charset="0"/>
              <a:buChar char="•"/>
            </a:pPr>
            <a:r>
              <a:rPr lang="en-US" sz="2000" dirty="0">
                <a:solidFill>
                  <a:prstClr val="black"/>
                </a:solidFill>
                <a:latin typeface="Calibri"/>
                <a:cs typeface="Arial" charset="0"/>
              </a:rPr>
              <a:t>Academic transcript of a student who has successfully completed at least a two-year program that is acceptable for full credit toward a bachelor's degree; or</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973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2013-2014 verification</a:t>
            </a:r>
            <a:endParaRPr lang="en-US" dirty="0"/>
          </a:p>
        </p:txBody>
      </p:sp>
      <p:sp>
        <p:nvSpPr>
          <p:cNvPr id="3" name="Content Placeholder 2"/>
          <p:cNvSpPr>
            <a:spLocks noGrp="1"/>
          </p:cNvSpPr>
          <p:nvPr>
            <p:ph idx="1"/>
          </p:nvPr>
        </p:nvSpPr>
        <p:spPr>
          <a:xfrm>
            <a:off x="2154520" y="1554162"/>
            <a:ext cx="6837080" cy="4525963"/>
          </a:xfrm>
        </p:spPr>
        <p:txBody>
          <a:bodyPr>
            <a:normAutofit lnSpcReduction="10000"/>
          </a:bodyPr>
          <a:lstStyle/>
          <a:p>
            <a:pPr marL="0" lvl="0" indent="0">
              <a:buClrTx/>
              <a:buSzTx/>
              <a:buNone/>
            </a:pPr>
            <a:r>
              <a:rPr lang="en-US" dirty="0">
                <a:solidFill>
                  <a:prstClr val="black"/>
                </a:solidFill>
                <a:latin typeface="Calibri"/>
                <a:cs typeface="Arial" charset="0"/>
              </a:rPr>
              <a:t>Documentation of high school completion status:  </a:t>
            </a:r>
            <a:r>
              <a:rPr lang="en-US" u="sng" dirty="0">
                <a:solidFill>
                  <a:prstClr val="black"/>
                </a:solidFill>
                <a:latin typeface="Calibri"/>
                <a:cs typeface="Arial" charset="0"/>
              </a:rPr>
              <a:t>recognized equivalent of a high school diploma</a:t>
            </a:r>
            <a:r>
              <a:rPr lang="en-US" dirty="0">
                <a:solidFill>
                  <a:prstClr val="black"/>
                </a:solidFill>
                <a:latin typeface="Calibri"/>
                <a:cs typeface="Arial" charset="0"/>
              </a:rPr>
              <a:t>—</a:t>
            </a:r>
          </a:p>
          <a:p>
            <a:pPr marL="0" lvl="0" indent="0">
              <a:buClrTx/>
              <a:buSzTx/>
              <a:buNone/>
            </a:pPr>
            <a:endParaRPr lang="en-US" sz="1100" dirty="0">
              <a:solidFill>
                <a:prstClr val="black"/>
              </a:solidFill>
              <a:latin typeface="Calibri"/>
              <a:cs typeface="Arial" charset="0"/>
            </a:endParaRPr>
          </a:p>
          <a:p>
            <a:pPr lvl="0">
              <a:buClrTx/>
              <a:buSzTx/>
              <a:buFont typeface="Arial" pitchFamily="34" charset="0"/>
              <a:buChar char="•"/>
            </a:pPr>
            <a:r>
              <a:rPr lang="en-US" sz="2000" dirty="0">
                <a:solidFill>
                  <a:prstClr val="black"/>
                </a:solidFill>
                <a:latin typeface="Calibri"/>
                <a:cs typeface="Arial" charset="0"/>
              </a:rPr>
              <a:t>For a person who is seeking enrollment in an educational program that leads to at least an associate degree or its equivalent and has not completed high school but has excelled academically in high school, documentation from the high school that the student excelled academically in high school and documentation from the postsecondary institution that the student has met the formalized, written policies of the postsecondary institution for admitting such students.</a:t>
            </a:r>
            <a:endParaRPr lang="en-US" dirty="0">
              <a:solidFill>
                <a:prstClr val="black"/>
              </a:solidFill>
              <a:latin typeface="Calibri"/>
              <a:cs typeface="Arial" charset="0"/>
            </a:endParaRP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973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2013-2014 verification</a:t>
            </a:r>
            <a:endParaRPr lang="en-US" dirty="0"/>
          </a:p>
        </p:txBody>
      </p:sp>
      <p:sp>
        <p:nvSpPr>
          <p:cNvPr id="3" name="Content Placeholder 2"/>
          <p:cNvSpPr>
            <a:spLocks noGrp="1"/>
          </p:cNvSpPr>
          <p:nvPr>
            <p:ph idx="1"/>
          </p:nvPr>
        </p:nvSpPr>
        <p:spPr>
          <a:xfrm>
            <a:off x="2154520" y="1554162"/>
            <a:ext cx="6837080" cy="4525963"/>
          </a:xfrm>
        </p:spPr>
        <p:txBody>
          <a:bodyPr/>
          <a:lstStyle/>
          <a:p>
            <a:pPr marL="0" lvl="0" indent="0">
              <a:buClrTx/>
              <a:buSzTx/>
              <a:buNone/>
            </a:pPr>
            <a:r>
              <a:rPr lang="en-US" dirty="0">
                <a:solidFill>
                  <a:prstClr val="black"/>
                </a:solidFill>
                <a:latin typeface="Calibri"/>
                <a:cs typeface="Arial" charset="0"/>
              </a:rPr>
              <a:t>Documentation of high school completion status: </a:t>
            </a:r>
            <a:r>
              <a:rPr lang="en-US" u="sng" dirty="0">
                <a:solidFill>
                  <a:prstClr val="black"/>
                </a:solidFill>
                <a:latin typeface="Calibri"/>
                <a:cs typeface="Arial" charset="0"/>
              </a:rPr>
              <a:t>homeschooled</a:t>
            </a:r>
            <a:r>
              <a:rPr lang="en-US" dirty="0">
                <a:solidFill>
                  <a:prstClr val="black"/>
                </a:solidFill>
                <a:latin typeface="Calibri"/>
                <a:cs typeface="Arial" charset="0"/>
              </a:rPr>
              <a:t>—</a:t>
            </a:r>
          </a:p>
          <a:p>
            <a:pPr marL="0" lvl="0" indent="0">
              <a:buClrTx/>
              <a:buSzTx/>
              <a:buNone/>
            </a:pPr>
            <a:endParaRPr lang="en-US" sz="900" dirty="0">
              <a:solidFill>
                <a:prstClr val="black"/>
              </a:solidFill>
              <a:latin typeface="Calibri"/>
              <a:cs typeface="Arial" charset="0"/>
            </a:endParaRPr>
          </a:p>
          <a:p>
            <a:pPr lvl="0">
              <a:buClrTx/>
              <a:buSzTx/>
              <a:buFont typeface="Arial" pitchFamily="34" charset="0"/>
              <a:buChar char="•"/>
            </a:pPr>
            <a:r>
              <a:rPr lang="en-US" sz="2000" dirty="0">
                <a:solidFill>
                  <a:prstClr val="black"/>
                </a:solidFill>
                <a:latin typeface="Calibri"/>
                <a:cs typeface="Arial" charset="0"/>
              </a:rPr>
              <a:t>Transcript or the equivalent, signed by the parent or guardian, that lists the secondary school courses completed by the applicant and documents the successful completion of a secondary school education; or</a:t>
            </a:r>
          </a:p>
          <a:p>
            <a:pPr lvl="0">
              <a:buClrTx/>
              <a:buSzTx/>
              <a:buFont typeface="Arial" pitchFamily="34" charset="0"/>
              <a:buChar char="•"/>
            </a:pPr>
            <a:r>
              <a:rPr lang="en-US" sz="2000" dirty="0">
                <a:solidFill>
                  <a:prstClr val="black"/>
                </a:solidFill>
                <a:latin typeface="Calibri"/>
                <a:cs typeface="Arial" charset="0"/>
              </a:rPr>
              <a:t>A secondary school completion credential for home school (other than a high school diploma or its recognized equivalent) provided for under State law </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973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2013-2014 verification</a:t>
            </a:r>
            <a:endParaRPr lang="en-US" dirty="0"/>
          </a:p>
        </p:txBody>
      </p:sp>
      <p:sp>
        <p:nvSpPr>
          <p:cNvPr id="3" name="Content Placeholder 2"/>
          <p:cNvSpPr>
            <a:spLocks noGrp="1"/>
          </p:cNvSpPr>
          <p:nvPr>
            <p:ph idx="1"/>
          </p:nvPr>
        </p:nvSpPr>
        <p:spPr>
          <a:xfrm>
            <a:off x="2154520" y="1554162"/>
            <a:ext cx="6837080" cy="4525963"/>
          </a:xfrm>
        </p:spPr>
        <p:txBody>
          <a:bodyPr/>
          <a:lstStyle/>
          <a:p>
            <a:pPr marL="0" lvl="0" indent="0">
              <a:buClrTx/>
              <a:buSzTx/>
              <a:buNone/>
            </a:pPr>
            <a:r>
              <a:rPr lang="en-US" dirty="0">
                <a:solidFill>
                  <a:prstClr val="black"/>
                </a:solidFill>
                <a:latin typeface="Calibri"/>
                <a:cs typeface="Arial" charset="0"/>
              </a:rPr>
              <a:t>Documentation of identity/statement of educational purpose—</a:t>
            </a:r>
          </a:p>
          <a:p>
            <a:pPr marL="0" lvl="0" indent="0">
              <a:buClrTx/>
              <a:buSzTx/>
              <a:buNone/>
            </a:pPr>
            <a:endParaRPr lang="en-US" sz="1000" dirty="0">
              <a:solidFill>
                <a:prstClr val="black"/>
              </a:solidFill>
              <a:latin typeface="Calibri"/>
              <a:cs typeface="Arial" charset="0"/>
            </a:endParaRPr>
          </a:p>
          <a:p>
            <a:pPr lvl="0">
              <a:buClrTx/>
              <a:buSzTx/>
              <a:buFont typeface="Arial" pitchFamily="34" charset="0"/>
              <a:buChar char="•"/>
            </a:pPr>
            <a:r>
              <a:rPr lang="en-US" sz="2800" dirty="0">
                <a:solidFill>
                  <a:prstClr val="black"/>
                </a:solidFill>
                <a:latin typeface="Calibri"/>
                <a:cs typeface="Arial" charset="0"/>
              </a:rPr>
              <a:t>Appear in person and present to an institutionally authorized individual—</a:t>
            </a:r>
          </a:p>
          <a:p>
            <a:pPr marL="0" lvl="0" indent="0">
              <a:buClrTx/>
              <a:buSzTx/>
              <a:buNone/>
            </a:pPr>
            <a:endParaRPr lang="en-US" sz="900" dirty="0">
              <a:solidFill>
                <a:prstClr val="black"/>
              </a:solidFill>
              <a:latin typeface="Calibri"/>
              <a:cs typeface="Arial" charset="0"/>
            </a:endParaRPr>
          </a:p>
          <a:p>
            <a:pPr lvl="1">
              <a:buClrTx/>
              <a:buSzTx/>
              <a:buFont typeface="Arial" charset="0"/>
              <a:buChar char="•"/>
            </a:pPr>
            <a:r>
              <a:rPr lang="en-US" sz="2000" dirty="0">
                <a:solidFill>
                  <a:prstClr val="black"/>
                </a:solidFill>
                <a:latin typeface="Calibri"/>
                <a:cs typeface="Arial" charset="0"/>
              </a:rPr>
              <a:t>A valid government-issued photo identification (driver’</a:t>
            </a:r>
            <a:r>
              <a:rPr lang="en-US" altLang="ja-JP" sz="2000" dirty="0">
                <a:solidFill>
                  <a:prstClr val="black"/>
                </a:solidFill>
                <a:latin typeface="Calibri"/>
                <a:ea typeface="ＭＳ Ｐゴシック"/>
                <a:cs typeface="Arial" charset="0"/>
              </a:rPr>
              <a:t>s license, non-driver’s license, or passport); and </a:t>
            </a:r>
          </a:p>
          <a:p>
            <a:pPr lvl="1">
              <a:buClrTx/>
              <a:buSzTx/>
              <a:buFont typeface="Arial" charset="0"/>
              <a:buChar char="•"/>
            </a:pPr>
            <a:r>
              <a:rPr lang="en-US" sz="2000" dirty="0">
                <a:solidFill>
                  <a:prstClr val="black"/>
                </a:solidFill>
                <a:latin typeface="Calibri"/>
                <a:cs typeface="Arial" charset="0"/>
              </a:rPr>
              <a:t>A signed statement of educational purpose</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973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154520" y="1554162"/>
            <a:ext cx="6837080" cy="4525963"/>
          </a:xfrm>
        </p:spPr>
        <p:txBody>
          <a:bodyPr>
            <a:normAutofit/>
          </a:bodyPr>
          <a:lstStyle/>
          <a:p>
            <a:pPr marL="0" indent="0" algn="ctr">
              <a:buNone/>
            </a:pPr>
            <a:r>
              <a:rPr lang="en-US" sz="7200" dirty="0" smtClean="0"/>
              <a:t>Verification for 2013-2014</a:t>
            </a:r>
            <a:endParaRPr lang="en-US" sz="7200" dirty="0"/>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806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 of educational purpose</a:t>
            </a:r>
            <a:endParaRPr lang="en-US" dirty="0"/>
          </a:p>
        </p:txBody>
      </p:sp>
      <p:sp>
        <p:nvSpPr>
          <p:cNvPr id="3" name="Content Placeholder 2"/>
          <p:cNvSpPr>
            <a:spLocks noGrp="1"/>
          </p:cNvSpPr>
          <p:nvPr>
            <p:ph idx="1"/>
          </p:nvPr>
        </p:nvSpPr>
        <p:spPr>
          <a:xfrm>
            <a:off x="2154520" y="1554162"/>
            <a:ext cx="6837080" cy="4525963"/>
          </a:xfrm>
        </p:spPr>
        <p:txBody>
          <a:bodyPr>
            <a:normAutofit fontScale="47500" lnSpcReduction="20000"/>
          </a:bodyPr>
          <a:lstStyle/>
          <a:p>
            <a:pPr marL="0" indent="0">
              <a:buNone/>
            </a:pPr>
            <a:r>
              <a:rPr lang="en-US" sz="4200" b="1" dirty="0">
                <a:latin typeface="Arial-BoldMT"/>
              </a:rPr>
              <a:t>2013-2014 Required Verification </a:t>
            </a:r>
            <a:r>
              <a:rPr lang="en-US" sz="4200" b="1" dirty="0" smtClean="0">
                <a:latin typeface="Arial-BoldMT"/>
              </a:rPr>
              <a:t>Text</a:t>
            </a:r>
          </a:p>
          <a:p>
            <a:pPr marL="0" indent="0">
              <a:buNone/>
            </a:pPr>
            <a:endParaRPr lang="en-US" sz="4200" b="1" dirty="0">
              <a:latin typeface="Arial-BoldMT"/>
            </a:endParaRPr>
          </a:p>
          <a:p>
            <a:pPr marL="0" indent="0">
              <a:buNone/>
            </a:pPr>
            <a:r>
              <a:rPr lang="en-US" sz="4200" b="1" dirty="0">
                <a:latin typeface="Arial-BoldMT"/>
              </a:rPr>
              <a:t>(Note: Institutions must use the exact language in the Statement of </a:t>
            </a:r>
            <a:r>
              <a:rPr lang="en-US" sz="4200" b="1" dirty="0" smtClean="0">
                <a:latin typeface="Arial-BoldMT"/>
              </a:rPr>
              <a:t>Educational Purpose </a:t>
            </a:r>
            <a:r>
              <a:rPr lang="en-US" sz="4200" b="1" dirty="0">
                <a:latin typeface="Arial-BoldMT"/>
              </a:rPr>
              <a:t>as provided below</a:t>
            </a:r>
            <a:r>
              <a:rPr lang="en-US" sz="4200" b="1" dirty="0" smtClean="0">
                <a:latin typeface="Arial-BoldMT"/>
              </a:rPr>
              <a:t>)</a:t>
            </a:r>
          </a:p>
          <a:p>
            <a:pPr marL="0" indent="0">
              <a:buNone/>
            </a:pPr>
            <a:endParaRPr lang="en-US" sz="4200" b="1" dirty="0">
              <a:latin typeface="Arial-BoldMT"/>
            </a:endParaRPr>
          </a:p>
          <a:p>
            <a:pPr marL="0" indent="0">
              <a:buNone/>
            </a:pPr>
            <a:r>
              <a:rPr lang="en-US" sz="4200" b="1" dirty="0">
                <a:latin typeface="Arial-BoldMT"/>
              </a:rPr>
              <a:t>Identity and Statement of Educational </a:t>
            </a:r>
            <a:r>
              <a:rPr lang="en-US" sz="4200" b="1" dirty="0" smtClean="0">
                <a:latin typeface="Arial-BoldMT"/>
              </a:rPr>
              <a:t>Purpose (</a:t>
            </a:r>
            <a:r>
              <a:rPr lang="en-US" sz="4200" b="1" dirty="0">
                <a:latin typeface="Arial-BoldMT"/>
              </a:rPr>
              <a:t>To Be Signed at the Institution</a:t>
            </a:r>
            <a:r>
              <a:rPr lang="en-US" sz="4200" b="1" dirty="0" smtClean="0">
                <a:latin typeface="Arial-BoldMT"/>
              </a:rPr>
              <a:t>)</a:t>
            </a:r>
          </a:p>
          <a:p>
            <a:pPr marL="0" indent="0">
              <a:buNone/>
            </a:pPr>
            <a:endParaRPr lang="en-US" sz="3600" b="1" dirty="0">
              <a:latin typeface="Arial-BoldMT"/>
            </a:endParaRPr>
          </a:p>
          <a:p>
            <a:pPr marL="0" indent="0">
              <a:buNone/>
            </a:pPr>
            <a:r>
              <a:rPr lang="en-US" sz="3800" dirty="0">
                <a:latin typeface="ArialMT"/>
              </a:rPr>
              <a:t>The student must appear in person at </a:t>
            </a:r>
            <a:r>
              <a:rPr lang="en-US" sz="3800" dirty="0" smtClean="0">
                <a:latin typeface="ArialMT"/>
              </a:rPr>
              <a:t>_________________ (</a:t>
            </a:r>
            <a:r>
              <a:rPr lang="en-US" sz="3800" dirty="0">
                <a:latin typeface="ArialMT"/>
              </a:rPr>
              <a:t>Name of Postsecondary Educational Institution</a:t>
            </a:r>
            <a:r>
              <a:rPr lang="en-US" sz="3800" dirty="0" smtClean="0">
                <a:latin typeface="ArialMT"/>
              </a:rPr>
              <a:t>) to verify </a:t>
            </a:r>
            <a:r>
              <a:rPr lang="en-US" sz="3800" dirty="0">
                <a:latin typeface="ArialMT"/>
              </a:rPr>
              <a:t>his or her identity by presenting a valid government-issued photo identification (ID), such </a:t>
            </a:r>
            <a:r>
              <a:rPr lang="en-US" sz="3800" dirty="0" smtClean="0">
                <a:latin typeface="ArialMT"/>
              </a:rPr>
              <a:t>as but </a:t>
            </a:r>
            <a:r>
              <a:rPr lang="en-US" sz="3800" dirty="0">
                <a:latin typeface="ArialMT"/>
              </a:rPr>
              <a:t>not limited to a driver’s license, other state-issued ID, or passport. The institution will maintain </a:t>
            </a:r>
            <a:r>
              <a:rPr lang="en-US" sz="3800" dirty="0" smtClean="0">
                <a:latin typeface="ArialMT"/>
              </a:rPr>
              <a:t>a copy </a:t>
            </a:r>
            <a:r>
              <a:rPr lang="en-US" sz="3800" dirty="0">
                <a:latin typeface="ArialMT"/>
              </a:rPr>
              <a:t>of the student’s photo ID that is annotated with the date it was received and the name of </a:t>
            </a:r>
            <a:r>
              <a:rPr lang="en-US" sz="3800" dirty="0" smtClean="0">
                <a:latin typeface="ArialMT"/>
              </a:rPr>
              <a:t>the official </a:t>
            </a:r>
            <a:r>
              <a:rPr lang="en-US" sz="3800" dirty="0">
                <a:latin typeface="ArialMT"/>
              </a:rPr>
              <a:t>at the institution authorized to collect the student’s ID</a:t>
            </a:r>
            <a:r>
              <a:rPr lang="en-US" sz="3800" dirty="0" smtClean="0">
                <a:latin typeface="ArialMT"/>
              </a:rPr>
              <a:t>.</a:t>
            </a:r>
            <a:endParaRPr lang="en-US" sz="3800" dirty="0">
              <a:latin typeface="ArialMT"/>
            </a:endParaRPr>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140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 of educational purpose</a:t>
            </a:r>
            <a:endParaRPr lang="en-US" dirty="0"/>
          </a:p>
        </p:txBody>
      </p:sp>
      <p:sp>
        <p:nvSpPr>
          <p:cNvPr id="3" name="Content Placeholder 2"/>
          <p:cNvSpPr>
            <a:spLocks noGrp="1"/>
          </p:cNvSpPr>
          <p:nvPr>
            <p:ph idx="1"/>
          </p:nvPr>
        </p:nvSpPr>
        <p:spPr>
          <a:xfrm>
            <a:off x="2154520" y="1554162"/>
            <a:ext cx="6837080" cy="4525963"/>
          </a:xfrm>
        </p:spPr>
        <p:txBody>
          <a:bodyPr>
            <a:normAutofit fontScale="70000" lnSpcReduction="20000"/>
          </a:bodyPr>
          <a:lstStyle/>
          <a:p>
            <a:pPr marL="0" lvl="0" indent="0">
              <a:buClr>
                <a:srgbClr val="F0A22E"/>
              </a:buClr>
              <a:buNone/>
            </a:pPr>
            <a:r>
              <a:rPr lang="en-US" dirty="0">
                <a:solidFill>
                  <a:srgbClr val="4E3B30"/>
                </a:solidFill>
                <a:latin typeface="ArialMT"/>
              </a:rPr>
              <a:t>In addition, the student must sign, in the presence of the institutional official, the following:</a:t>
            </a:r>
          </a:p>
          <a:p>
            <a:pPr marL="0" lvl="0" indent="0">
              <a:buClr>
                <a:srgbClr val="F0A22E"/>
              </a:buClr>
              <a:buNone/>
            </a:pPr>
            <a:r>
              <a:rPr lang="en-US" b="1" dirty="0">
                <a:solidFill>
                  <a:srgbClr val="4E3B30"/>
                </a:solidFill>
                <a:latin typeface="Arial-BoldMT"/>
              </a:rPr>
              <a:t>Statement of Educational Purpose</a:t>
            </a:r>
          </a:p>
          <a:p>
            <a:pPr marL="0" lvl="0" indent="0">
              <a:buClr>
                <a:srgbClr val="F0A22E"/>
              </a:buClr>
              <a:buNone/>
            </a:pPr>
            <a:r>
              <a:rPr lang="en-US" dirty="0">
                <a:solidFill>
                  <a:srgbClr val="4E3B30"/>
                </a:solidFill>
                <a:latin typeface="ArialMT"/>
              </a:rPr>
              <a:t>I certify that I, </a:t>
            </a:r>
            <a:r>
              <a:rPr lang="en-US" dirty="0" smtClean="0">
                <a:solidFill>
                  <a:srgbClr val="4E3B30"/>
                </a:solidFill>
                <a:latin typeface="ArialMT"/>
              </a:rPr>
              <a:t>_______________________(Print student’s name), </a:t>
            </a:r>
            <a:r>
              <a:rPr lang="en-US" dirty="0">
                <a:solidFill>
                  <a:srgbClr val="4E3B30"/>
                </a:solidFill>
                <a:latin typeface="ArialMT"/>
              </a:rPr>
              <a:t>am the individual signing </a:t>
            </a:r>
            <a:r>
              <a:rPr lang="en-US" dirty="0" smtClean="0">
                <a:solidFill>
                  <a:srgbClr val="4E3B30"/>
                </a:solidFill>
                <a:latin typeface="ArialMT"/>
              </a:rPr>
              <a:t>this Statement </a:t>
            </a:r>
            <a:r>
              <a:rPr lang="en-US" dirty="0">
                <a:solidFill>
                  <a:srgbClr val="4E3B30"/>
                </a:solidFill>
                <a:latin typeface="ArialMT"/>
              </a:rPr>
              <a:t>of Educational Purpose and that the federal student financial </a:t>
            </a:r>
            <a:r>
              <a:rPr lang="en-US" dirty="0" smtClean="0">
                <a:solidFill>
                  <a:srgbClr val="4E3B30"/>
                </a:solidFill>
                <a:latin typeface="ArialMT"/>
              </a:rPr>
              <a:t>assistance I </a:t>
            </a:r>
            <a:r>
              <a:rPr lang="en-US" dirty="0">
                <a:solidFill>
                  <a:srgbClr val="4E3B30"/>
                </a:solidFill>
                <a:latin typeface="ArialMT"/>
              </a:rPr>
              <a:t>may receive will only be used for educational purposes and to pay the cost of </a:t>
            </a:r>
            <a:r>
              <a:rPr lang="en-US" dirty="0" smtClean="0">
                <a:solidFill>
                  <a:srgbClr val="4E3B30"/>
                </a:solidFill>
                <a:latin typeface="ArialMT"/>
              </a:rPr>
              <a:t>attending __________________________ (</a:t>
            </a:r>
            <a:r>
              <a:rPr lang="en-US" dirty="0">
                <a:solidFill>
                  <a:srgbClr val="4E3B30"/>
                </a:solidFill>
                <a:latin typeface="ArialMT"/>
              </a:rPr>
              <a:t>Name of Postsecondary Educational Institution</a:t>
            </a:r>
            <a:r>
              <a:rPr lang="en-US" dirty="0" smtClean="0">
                <a:solidFill>
                  <a:srgbClr val="4E3B30"/>
                </a:solidFill>
                <a:latin typeface="ArialMT"/>
              </a:rPr>
              <a:t>) for 2013-2014.</a:t>
            </a:r>
            <a:endParaRPr lang="en-US" dirty="0">
              <a:solidFill>
                <a:srgbClr val="4E3B30"/>
              </a:solidFill>
            </a:endParaRPr>
          </a:p>
          <a:p>
            <a:pPr marL="0" indent="0">
              <a:buNone/>
            </a:pPr>
            <a:r>
              <a:rPr lang="en-US" dirty="0" smtClean="0">
                <a:latin typeface="ArialMT"/>
              </a:rPr>
              <a:t>________________________________________</a:t>
            </a:r>
            <a:endParaRPr lang="en-US" dirty="0">
              <a:latin typeface="ArialMT"/>
            </a:endParaRPr>
          </a:p>
          <a:p>
            <a:pPr marL="0" indent="0">
              <a:buNone/>
            </a:pPr>
            <a:r>
              <a:rPr lang="en-US" dirty="0">
                <a:latin typeface="ArialMT"/>
              </a:rPr>
              <a:t>(Student’s Signature) (Date)</a:t>
            </a:r>
          </a:p>
          <a:p>
            <a:pPr marL="0" indent="0">
              <a:buNone/>
            </a:pPr>
            <a:r>
              <a:rPr lang="en-US" dirty="0">
                <a:latin typeface="ArialMT"/>
              </a:rPr>
              <a:t>______________________</a:t>
            </a:r>
          </a:p>
          <a:p>
            <a:pPr marL="0" indent="0">
              <a:buNone/>
            </a:pPr>
            <a:r>
              <a:rPr lang="en-US" dirty="0">
                <a:latin typeface="ArialMT"/>
              </a:rPr>
              <a:t>(Student’s ID Number)</a:t>
            </a:r>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480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2013-2014 verification</a:t>
            </a:r>
            <a:endParaRPr lang="en-US" dirty="0"/>
          </a:p>
        </p:txBody>
      </p:sp>
      <p:sp>
        <p:nvSpPr>
          <p:cNvPr id="3" name="Content Placeholder 2"/>
          <p:cNvSpPr>
            <a:spLocks noGrp="1"/>
          </p:cNvSpPr>
          <p:nvPr>
            <p:ph idx="1"/>
          </p:nvPr>
        </p:nvSpPr>
        <p:spPr>
          <a:xfrm>
            <a:off x="2154520" y="1554162"/>
            <a:ext cx="6837080" cy="4525963"/>
          </a:xfrm>
        </p:spPr>
        <p:txBody>
          <a:bodyPr>
            <a:normAutofit/>
          </a:bodyPr>
          <a:lstStyle/>
          <a:p>
            <a:pPr marL="0" indent="0">
              <a:buFontTx/>
              <a:buNone/>
            </a:pPr>
            <a:r>
              <a:rPr lang="en-US" dirty="0">
                <a:cs typeface="Arial" charset="0"/>
              </a:rPr>
              <a:t>Documentation of identity/statement of educational purpose (cont.)—</a:t>
            </a:r>
          </a:p>
          <a:p>
            <a:pPr marL="0" indent="0">
              <a:buFontTx/>
              <a:buNone/>
            </a:pPr>
            <a:endParaRPr lang="en-US" sz="900" dirty="0">
              <a:cs typeface="Arial" charset="0"/>
            </a:endParaRPr>
          </a:p>
          <a:p>
            <a:r>
              <a:rPr lang="en-US" sz="2400" dirty="0">
                <a:cs typeface="Arial" charset="0"/>
              </a:rPr>
              <a:t>Must maintain, an annotated copy of the identification submitted by the applicant that includes—</a:t>
            </a:r>
          </a:p>
          <a:p>
            <a:pPr marL="0" indent="0">
              <a:buNone/>
            </a:pPr>
            <a:endParaRPr lang="en-US" sz="1000" dirty="0">
              <a:cs typeface="Arial" charset="0"/>
            </a:endParaRPr>
          </a:p>
          <a:p>
            <a:pPr lvl="1">
              <a:buFont typeface="Arial" charset="0"/>
              <a:buChar char="•"/>
            </a:pPr>
            <a:r>
              <a:rPr lang="en-US" sz="2400" dirty="0">
                <a:cs typeface="Arial" charset="0"/>
              </a:rPr>
              <a:t>The date documentation was received; and </a:t>
            </a:r>
          </a:p>
          <a:p>
            <a:pPr lvl="1">
              <a:buFont typeface="Arial" charset="0"/>
              <a:buChar char="•"/>
            </a:pPr>
            <a:r>
              <a:rPr lang="en-US" sz="2400" dirty="0">
                <a:cs typeface="Arial" charset="0"/>
              </a:rPr>
              <a:t>The name of the institutionally-authorized individual that obtained the documentation</a:t>
            </a:r>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235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2013-2014 verification</a:t>
            </a:r>
            <a:endParaRPr lang="en-US" dirty="0"/>
          </a:p>
        </p:txBody>
      </p:sp>
      <p:sp>
        <p:nvSpPr>
          <p:cNvPr id="3" name="Content Placeholder 2"/>
          <p:cNvSpPr>
            <a:spLocks noGrp="1"/>
          </p:cNvSpPr>
          <p:nvPr>
            <p:ph idx="1"/>
          </p:nvPr>
        </p:nvSpPr>
        <p:spPr>
          <a:xfrm>
            <a:off x="2154520" y="1554162"/>
            <a:ext cx="6837080" cy="4525963"/>
          </a:xfrm>
        </p:spPr>
        <p:txBody>
          <a:bodyPr/>
          <a:lstStyle/>
          <a:p>
            <a:pPr marL="0" lvl="0" indent="0">
              <a:buClrTx/>
              <a:buSzTx/>
              <a:buNone/>
            </a:pPr>
            <a:r>
              <a:rPr lang="en-US" dirty="0">
                <a:solidFill>
                  <a:prstClr val="black"/>
                </a:solidFill>
                <a:latin typeface="Calibri"/>
                <a:cs typeface="Arial" charset="0"/>
              </a:rPr>
              <a:t>Documentation of identity/statement of educational purpose (cont.)—</a:t>
            </a:r>
          </a:p>
          <a:p>
            <a:pPr marL="0" lvl="0" indent="0">
              <a:buClrTx/>
              <a:buSzTx/>
              <a:buNone/>
            </a:pPr>
            <a:endParaRPr lang="en-US" sz="1000" dirty="0">
              <a:solidFill>
                <a:prstClr val="black"/>
              </a:solidFill>
              <a:latin typeface="Calibri"/>
              <a:cs typeface="Arial" charset="0"/>
            </a:endParaRPr>
          </a:p>
          <a:p>
            <a:pPr lvl="0">
              <a:buClrTx/>
              <a:buSzTx/>
              <a:buFont typeface="Arial" pitchFamily="34" charset="0"/>
              <a:buChar char="•"/>
            </a:pPr>
            <a:r>
              <a:rPr lang="en-US" sz="2400" dirty="0">
                <a:solidFill>
                  <a:prstClr val="black"/>
                </a:solidFill>
                <a:latin typeface="Calibri"/>
                <a:cs typeface="Arial" charset="0"/>
              </a:rPr>
              <a:t>If unable to appear in person, </a:t>
            </a:r>
            <a:r>
              <a:rPr lang="en-US" sz="2400" dirty="0" smtClean="0">
                <a:solidFill>
                  <a:prstClr val="black"/>
                </a:solidFill>
                <a:latin typeface="Calibri"/>
                <a:cs typeface="Arial" charset="0"/>
              </a:rPr>
              <a:t>the student must </a:t>
            </a:r>
            <a:r>
              <a:rPr lang="en-US" sz="2400" dirty="0">
                <a:solidFill>
                  <a:prstClr val="black"/>
                </a:solidFill>
                <a:latin typeface="Calibri"/>
                <a:cs typeface="Arial" charset="0"/>
              </a:rPr>
              <a:t>provide the institution—</a:t>
            </a:r>
          </a:p>
          <a:p>
            <a:pPr lvl="1">
              <a:buClrTx/>
              <a:buSzTx/>
              <a:buFont typeface="Arial" charset="0"/>
              <a:buChar char="•"/>
            </a:pPr>
            <a:r>
              <a:rPr lang="en-US" sz="2400" dirty="0" smtClean="0">
                <a:solidFill>
                  <a:prstClr val="black"/>
                </a:solidFill>
                <a:latin typeface="Calibri"/>
                <a:cs typeface="Arial" charset="0"/>
              </a:rPr>
              <a:t>A </a:t>
            </a:r>
            <a:r>
              <a:rPr lang="en-US" sz="2400" dirty="0">
                <a:solidFill>
                  <a:prstClr val="black"/>
                </a:solidFill>
                <a:latin typeface="Calibri"/>
                <a:cs typeface="Arial" charset="0"/>
              </a:rPr>
              <a:t>copy of a valid government-issued photo identification (driver’</a:t>
            </a:r>
            <a:r>
              <a:rPr lang="en-US" altLang="ja-JP" sz="2400" dirty="0">
                <a:solidFill>
                  <a:prstClr val="black"/>
                </a:solidFill>
                <a:latin typeface="Calibri"/>
                <a:ea typeface="ＭＳ Ｐゴシック"/>
                <a:cs typeface="Arial" charset="0"/>
              </a:rPr>
              <a:t>s license, non-driver’s license, or passport); and</a:t>
            </a:r>
          </a:p>
          <a:p>
            <a:pPr lvl="1">
              <a:buClrTx/>
              <a:buSzTx/>
              <a:buFont typeface="Arial" charset="0"/>
              <a:buChar char="•"/>
            </a:pPr>
            <a:r>
              <a:rPr lang="en-US" sz="2400" dirty="0">
                <a:solidFill>
                  <a:prstClr val="black"/>
                </a:solidFill>
                <a:latin typeface="Calibri"/>
                <a:cs typeface="Arial" charset="0"/>
              </a:rPr>
              <a:t>An </a:t>
            </a:r>
            <a:r>
              <a:rPr lang="en-US" sz="2400" b="1" dirty="0">
                <a:solidFill>
                  <a:prstClr val="black"/>
                </a:solidFill>
                <a:latin typeface="Calibri"/>
                <a:cs typeface="Arial" charset="0"/>
              </a:rPr>
              <a:t>original</a:t>
            </a:r>
            <a:r>
              <a:rPr lang="en-US" sz="2400" dirty="0">
                <a:solidFill>
                  <a:prstClr val="black"/>
                </a:solidFill>
                <a:latin typeface="Calibri"/>
                <a:cs typeface="Arial" charset="0"/>
              </a:rPr>
              <a:t> notarized statement of educational purpose signed by the applicant</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235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154520" y="1554162"/>
            <a:ext cx="6837080" cy="4525963"/>
          </a:xfrm>
        </p:spPr>
        <p:txBody>
          <a:bodyPr>
            <a:normAutofit/>
          </a:bodyPr>
          <a:lstStyle/>
          <a:p>
            <a:pPr marL="0" indent="0" algn="ctr">
              <a:buNone/>
            </a:pPr>
            <a:r>
              <a:rPr lang="en-US" sz="7200" dirty="0" smtClean="0"/>
              <a:t>Hot Topics</a:t>
            </a:r>
            <a:endParaRPr lang="en-US" sz="7200" dirty="0"/>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235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Amended tax returns</a:t>
            </a:r>
            <a:endParaRPr lang="en-US" dirty="0"/>
          </a:p>
        </p:txBody>
      </p:sp>
      <p:sp>
        <p:nvSpPr>
          <p:cNvPr id="3" name="Content Placeholder 2"/>
          <p:cNvSpPr>
            <a:spLocks noGrp="1"/>
          </p:cNvSpPr>
          <p:nvPr>
            <p:ph idx="1"/>
          </p:nvPr>
        </p:nvSpPr>
        <p:spPr>
          <a:xfrm>
            <a:off x="2154520" y="1554162"/>
            <a:ext cx="6837080" cy="4525963"/>
          </a:xfrm>
        </p:spPr>
        <p:txBody>
          <a:bodyPr>
            <a:normAutofit lnSpcReduction="10000"/>
          </a:bodyPr>
          <a:lstStyle/>
          <a:p>
            <a:pPr marL="0" lvl="0" indent="0">
              <a:buClrTx/>
              <a:buSzTx/>
              <a:buNone/>
            </a:pPr>
            <a:r>
              <a:rPr lang="en-US" sz="3000" dirty="0">
                <a:solidFill>
                  <a:prstClr val="black"/>
                </a:solidFill>
                <a:latin typeface="Calibri"/>
                <a:cs typeface="Arial" charset="0"/>
              </a:rPr>
              <a:t>If the institution is aware that an amended tax return was filed, to complete verification, the applicant must submit—</a:t>
            </a:r>
          </a:p>
          <a:p>
            <a:pPr marL="0" lvl="0" indent="0">
              <a:buClrTx/>
              <a:buSzTx/>
              <a:buNone/>
            </a:pPr>
            <a:endParaRPr lang="en-US" sz="1800" dirty="0">
              <a:solidFill>
                <a:prstClr val="black"/>
              </a:solidFill>
              <a:latin typeface="Calibri"/>
              <a:cs typeface="Arial" charset="0"/>
            </a:endParaRPr>
          </a:p>
          <a:p>
            <a:pPr marL="857250" lvl="1" indent="-457200">
              <a:buClrTx/>
              <a:buSzTx/>
              <a:buFont typeface="Arial" pitchFamily="34" charset="0"/>
              <a:buChar char="–"/>
            </a:pPr>
            <a:r>
              <a:rPr lang="en-US" sz="2600" dirty="0">
                <a:solidFill>
                  <a:prstClr val="black"/>
                </a:solidFill>
                <a:latin typeface="Calibri"/>
                <a:cs typeface="Arial" charset="0"/>
              </a:rPr>
              <a:t>Signed copy of the relevant tax return or IRS Tax Return Transcript</a:t>
            </a:r>
          </a:p>
          <a:p>
            <a:pPr marL="0" lvl="0" indent="0" algn="ctr">
              <a:buClrTx/>
              <a:buSzTx/>
              <a:buNone/>
            </a:pPr>
            <a:endParaRPr lang="en-US" sz="1900" dirty="0">
              <a:solidFill>
                <a:prstClr val="black"/>
              </a:solidFill>
              <a:latin typeface="Calibri"/>
              <a:cs typeface="Arial" charset="0"/>
            </a:endParaRPr>
          </a:p>
          <a:p>
            <a:pPr marL="0" lvl="0" indent="0" algn="ctr">
              <a:buClrTx/>
              <a:buSzTx/>
              <a:buNone/>
            </a:pPr>
            <a:r>
              <a:rPr lang="en-US" sz="3000" dirty="0">
                <a:solidFill>
                  <a:prstClr val="black"/>
                </a:solidFill>
                <a:latin typeface="Calibri"/>
                <a:cs typeface="Arial" charset="0"/>
              </a:rPr>
              <a:t>AND</a:t>
            </a:r>
          </a:p>
          <a:p>
            <a:pPr marL="0" lvl="0" indent="0" algn="ctr">
              <a:buClrTx/>
              <a:buSzTx/>
              <a:buNone/>
            </a:pPr>
            <a:endParaRPr lang="en-US" sz="1800" dirty="0">
              <a:solidFill>
                <a:prstClr val="black"/>
              </a:solidFill>
              <a:latin typeface="Calibri"/>
              <a:cs typeface="Arial" charset="0"/>
            </a:endParaRPr>
          </a:p>
          <a:p>
            <a:pPr marL="857250" lvl="1" indent="-457200">
              <a:buClrTx/>
              <a:buSzTx/>
              <a:buFont typeface="Arial" pitchFamily="34" charset="0"/>
              <a:buChar char="–"/>
            </a:pPr>
            <a:r>
              <a:rPr lang="en-US" sz="2600" dirty="0">
                <a:solidFill>
                  <a:prstClr val="black"/>
                </a:solidFill>
                <a:latin typeface="Calibri"/>
                <a:cs typeface="Arial" charset="0"/>
              </a:rPr>
              <a:t>Signed copy of the 1040X that was filed with the IRS</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235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 theft</a:t>
            </a:r>
            <a:endParaRPr lang="en-US" dirty="0"/>
          </a:p>
        </p:txBody>
      </p:sp>
      <p:sp>
        <p:nvSpPr>
          <p:cNvPr id="3" name="Content Placeholder 2"/>
          <p:cNvSpPr>
            <a:spLocks noGrp="1"/>
          </p:cNvSpPr>
          <p:nvPr>
            <p:ph idx="1"/>
          </p:nvPr>
        </p:nvSpPr>
        <p:spPr>
          <a:xfrm>
            <a:off x="2154520" y="1554162"/>
            <a:ext cx="6837080" cy="4525963"/>
          </a:xfrm>
        </p:spPr>
        <p:txBody>
          <a:bodyPr/>
          <a:lstStyle/>
          <a:p>
            <a:pPr marL="0" lvl="0" indent="0">
              <a:buClrTx/>
              <a:buSzTx/>
              <a:buNone/>
            </a:pPr>
            <a:r>
              <a:rPr lang="en-US" sz="2800" dirty="0">
                <a:solidFill>
                  <a:prstClr val="black"/>
                </a:solidFill>
                <a:latin typeface="Calibri"/>
                <a:cs typeface="Arial" charset="0"/>
              </a:rPr>
              <a:t>To complete verification for victims of identity theft—</a:t>
            </a:r>
          </a:p>
          <a:p>
            <a:pPr marL="0" lvl="0" indent="0">
              <a:buClrTx/>
              <a:buSzTx/>
              <a:buNone/>
            </a:pPr>
            <a:endParaRPr lang="en-US" sz="1000" dirty="0">
              <a:solidFill>
                <a:prstClr val="black"/>
              </a:solidFill>
              <a:latin typeface="Calibri"/>
              <a:cs typeface="Arial" charset="0"/>
            </a:endParaRPr>
          </a:p>
          <a:p>
            <a:pPr lvl="1" indent="-342900">
              <a:buClrTx/>
              <a:buSzTx/>
              <a:buFont typeface="Arial" pitchFamily="34" charset="0"/>
              <a:buChar char="–"/>
            </a:pPr>
            <a:r>
              <a:rPr lang="en-US" sz="2400" dirty="0">
                <a:solidFill>
                  <a:prstClr val="black"/>
                </a:solidFill>
                <a:latin typeface="Calibri"/>
                <a:cs typeface="Arial" charset="0"/>
              </a:rPr>
              <a:t>Signed copy of IRS income tax return</a:t>
            </a:r>
          </a:p>
          <a:p>
            <a:pPr marL="400050" lvl="1" indent="0">
              <a:buClrTx/>
              <a:buSzTx/>
              <a:buNone/>
            </a:pPr>
            <a:endParaRPr lang="en-US" sz="1000" dirty="0">
              <a:solidFill>
                <a:prstClr val="black"/>
              </a:solidFill>
              <a:latin typeface="Calibri"/>
              <a:cs typeface="Arial" charset="0"/>
            </a:endParaRPr>
          </a:p>
          <a:p>
            <a:pPr marL="0" lvl="0" indent="0" algn="ctr">
              <a:buClrTx/>
              <a:buSzTx/>
              <a:buNone/>
            </a:pPr>
            <a:r>
              <a:rPr lang="en-US" sz="2800" dirty="0">
                <a:solidFill>
                  <a:prstClr val="black"/>
                </a:solidFill>
                <a:latin typeface="Calibri"/>
                <a:cs typeface="Arial" charset="0"/>
              </a:rPr>
              <a:t>AND</a:t>
            </a:r>
          </a:p>
          <a:p>
            <a:pPr marL="0" lvl="0" indent="0" algn="ctr">
              <a:buClrTx/>
              <a:buSzTx/>
              <a:buNone/>
            </a:pPr>
            <a:endParaRPr lang="en-US" sz="1000" dirty="0">
              <a:solidFill>
                <a:prstClr val="black"/>
              </a:solidFill>
              <a:latin typeface="Calibri"/>
              <a:cs typeface="Arial" charset="0"/>
            </a:endParaRPr>
          </a:p>
          <a:p>
            <a:pPr lvl="1" indent="-342900">
              <a:buClrTx/>
              <a:buSzTx/>
              <a:buFont typeface="Arial" pitchFamily="34" charset="0"/>
              <a:buChar char="–"/>
            </a:pPr>
            <a:r>
              <a:rPr lang="en-US" sz="2400" dirty="0">
                <a:solidFill>
                  <a:prstClr val="black"/>
                </a:solidFill>
                <a:latin typeface="Calibri"/>
                <a:cs typeface="Arial" charset="0"/>
              </a:rPr>
              <a:t>One of the following—</a:t>
            </a:r>
          </a:p>
          <a:p>
            <a:pPr marL="400050" lvl="1" indent="0">
              <a:buClrTx/>
              <a:buSzTx/>
              <a:buNone/>
            </a:pPr>
            <a:endParaRPr lang="en-US" sz="1000" dirty="0">
              <a:solidFill>
                <a:prstClr val="black"/>
              </a:solidFill>
              <a:latin typeface="Calibri"/>
              <a:cs typeface="Arial" charset="0"/>
            </a:endParaRPr>
          </a:p>
          <a:p>
            <a:pPr lvl="2">
              <a:buClrTx/>
              <a:buSzTx/>
              <a:buFont typeface="Arial" charset="0"/>
              <a:buChar char="•"/>
            </a:pPr>
            <a:r>
              <a:rPr lang="en-US" sz="2000" dirty="0">
                <a:solidFill>
                  <a:prstClr val="black"/>
                </a:solidFill>
                <a:latin typeface="Calibri"/>
                <a:cs typeface="Arial" charset="0"/>
              </a:rPr>
              <a:t>IRS Form 14039, </a:t>
            </a:r>
            <a:r>
              <a:rPr lang="ja-JP" altLang="en-US" sz="2000" dirty="0">
                <a:solidFill>
                  <a:prstClr val="black"/>
                </a:solidFill>
                <a:latin typeface="Calibri"/>
                <a:ea typeface="ＭＳ Ｐゴシック"/>
                <a:cs typeface="Arial" charset="0"/>
              </a:rPr>
              <a:t>“</a:t>
            </a:r>
            <a:r>
              <a:rPr lang="en-US" altLang="ja-JP" sz="2000" dirty="0">
                <a:solidFill>
                  <a:prstClr val="black"/>
                </a:solidFill>
                <a:latin typeface="Calibri"/>
                <a:ea typeface="ＭＳ Ｐゴシック"/>
                <a:cs typeface="Arial" charset="0"/>
              </a:rPr>
              <a:t>Identity Theft Affidavit</a:t>
            </a:r>
            <a:r>
              <a:rPr lang="ja-JP" altLang="en-US" sz="2000" dirty="0">
                <a:solidFill>
                  <a:prstClr val="black"/>
                </a:solidFill>
                <a:latin typeface="Calibri"/>
                <a:ea typeface="ＭＳ Ｐゴシック"/>
                <a:cs typeface="Arial" charset="0"/>
              </a:rPr>
              <a:t>”</a:t>
            </a:r>
            <a:endParaRPr lang="en-US" altLang="ja-JP" sz="2000" dirty="0">
              <a:solidFill>
                <a:prstClr val="black"/>
              </a:solidFill>
              <a:latin typeface="Calibri"/>
              <a:ea typeface="ＭＳ Ｐゴシック"/>
              <a:cs typeface="Arial" charset="0"/>
            </a:endParaRPr>
          </a:p>
          <a:p>
            <a:pPr lvl="2">
              <a:buClrTx/>
              <a:buSzTx/>
              <a:buFont typeface="Arial" charset="0"/>
              <a:buChar char="•"/>
            </a:pPr>
            <a:r>
              <a:rPr lang="en-US" sz="2000" dirty="0">
                <a:solidFill>
                  <a:prstClr val="black"/>
                </a:solidFill>
                <a:latin typeface="Calibri"/>
                <a:cs typeface="Arial" charset="0"/>
              </a:rPr>
              <a:t>Signed, dated statement indicating victim of identity theft and IRS is investigating</a:t>
            </a:r>
          </a:p>
          <a:p>
            <a:pPr lvl="2">
              <a:buClrTx/>
              <a:buSzTx/>
              <a:buFont typeface="Arial" charset="0"/>
              <a:buChar char="•"/>
            </a:pPr>
            <a:r>
              <a:rPr lang="en-US" sz="2000" dirty="0">
                <a:solidFill>
                  <a:prstClr val="black"/>
                </a:solidFill>
                <a:latin typeface="Calibri"/>
                <a:cs typeface="Arial" charset="0"/>
              </a:rPr>
              <a:t>Copy of the police report filed by the tax filer</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235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school completion status</a:t>
            </a:r>
            <a:endParaRPr lang="en-US" dirty="0"/>
          </a:p>
        </p:txBody>
      </p:sp>
      <p:sp>
        <p:nvSpPr>
          <p:cNvPr id="3" name="Content Placeholder 2"/>
          <p:cNvSpPr>
            <a:spLocks noGrp="1"/>
          </p:cNvSpPr>
          <p:nvPr>
            <p:ph idx="1"/>
          </p:nvPr>
        </p:nvSpPr>
        <p:spPr>
          <a:xfrm>
            <a:off x="2154520" y="1554162"/>
            <a:ext cx="6837080" cy="4525963"/>
          </a:xfrm>
        </p:spPr>
        <p:txBody>
          <a:bodyPr>
            <a:normAutofit lnSpcReduction="10000"/>
          </a:bodyPr>
          <a:lstStyle/>
          <a:p>
            <a:pPr marL="0" lvl="0" indent="0">
              <a:buClrTx/>
              <a:buSzTx/>
              <a:buNone/>
            </a:pPr>
            <a:r>
              <a:rPr lang="en-US" sz="3000" dirty="0">
                <a:solidFill>
                  <a:prstClr val="black"/>
                </a:solidFill>
                <a:latin typeface="Calibri"/>
              </a:rPr>
              <a:t>Previously obtained documentation</a:t>
            </a:r>
          </a:p>
          <a:p>
            <a:pPr marL="0" lvl="0" indent="0">
              <a:buClrTx/>
              <a:buSzTx/>
              <a:buNone/>
            </a:pPr>
            <a:endParaRPr lang="en-US" sz="1000" dirty="0">
              <a:solidFill>
                <a:prstClr val="black"/>
              </a:solidFill>
              <a:latin typeface="Calibri"/>
            </a:endParaRPr>
          </a:p>
          <a:p>
            <a:pPr lvl="1">
              <a:buClrTx/>
              <a:buSzTx/>
              <a:buFont typeface="Arial" pitchFamily="34" charset="0"/>
              <a:buChar char="–"/>
            </a:pPr>
            <a:r>
              <a:rPr lang="en-US" sz="2600" dirty="0">
                <a:solidFill>
                  <a:prstClr val="black"/>
                </a:solidFill>
                <a:latin typeface="Calibri"/>
              </a:rPr>
              <a:t>May rely on documentation previously obtained as long as it meets the criteria</a:t>
            </a:r>
          </a:p>
          <a:p>
            <a:pPr marL="0" lvl="0" indent="0">
              <a:buClrTx/>
              <a:buSzTx/>
              <a:buNone/>
            </a:pPr>
            <a:endParaRPr lang="en-US" sz="1000" dirty="0">
              <a:solidFill>
                <a:prstClr val="black"/>
              </a:solidFill>
              <a:latin typeface="Calibri"/>
            </a:endParaRPr>
          </a:p>
          <a:p>
            <a:pPr marL="0" lvl="0" indent="0">
              <a:buClrTx/>
              <a:buSzTx/>
              <a:buNone/>
            </a:pPr>
            <a:r>
              <a:rPr lang="en-US" sz="3000" dirty="0">
                <a:solidFill>
                  <a:prstClr val="black"/>
                </a:solidFill>
                <a:latin typeface="Calibri"/>
              </a:rPr>
              <a:t>High School Completion Abroad</a:t>
            </a:r>
          </a:p>
          <a:p>
            <a:pPr marL="0" lvl="0" indent="0">
              <a:buClrTx/>
              <a:buSzTx/>
              <a:buNone/>
            </a:pPr>
            <a:endParaRPr lang="en-US" sz="1000" dirty="0">
              <a:solidFill>
                <a:prstClr val="black"/>
              </a:solidFill>
              <a:latin typeface="Calibri"/>
            </a:endParaRPr>
          </a:p>
          <a:p>
            <a:pPr lvl="1">
              <a:buClrTx/>
              <a:buSzTx/>
              <a:buFont typeface="Arial" pitchFamily="34" charset="0"/>
              <a:buChar char="–"/>
            </a:pPr>
            <a:r>
              <a:rPr lang="en-US" sz="2600" dirty="0">
                <a:solidFill>
                  <a:prstClr val="black"/>
                </a:solidFill>
                <a:latin typeface="Calibri"/>
              </a:rPr>
              <a:t>If unable to obtain a copy of their high school diploma, may document high school completion status by obtaining a copy of the “secondary school leaving certificate” (or equivalent) through the appropriate central government agency</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408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154520" y="1554162"/>
            <a:ext cx="6837080" cy="4525963"/>
          </a:xfrm>
        </p:spPr>
        <p:txBody>
          <a:bodyPr>
            <a:normAutofit/>
          </a:bodyPr>
          <a:lstStyle/>
          <a:p>
            <a:pPr marL="0" indent="0" algn="ctr">
              <a:buNone/>
            </a:pPr>
            <a:r>
              <a:rPr lang="en-US" sz="7200" dirty="0" smtClean="0"/>
              <a:t>2014-2015</a:t>
            </a:r>
          </a:p>
          <a:p>
            <a:pPr marL="0" indent="0" algn="ctr">
              <a:buNone/>
            </a:pPr>
            <a:r>
              <a:rPr lang="en-US" sz="7200" dirty="0" smtClean="0"/>
              <a:t>Verification</a:t>
            </a:r>
            <a:endParaRPr lang="en-US" sz="7200" dirty="0"/>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408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2014-2015 verification</a:t>
            </a:r>
            <a:endParaRPr lang="en-US" dirty="0"/>
          </a:p>
        </p:txBody>
      </p:sp>
      <p:sp>
        <p:nvSpPr>
          <p:cNvPr id="3" name="Content Placeholder 2"/>
          <p:cNvSpPr>
            <a:spLocks noGrp="1"/>
          </p:cNvSpPr>
          <p:nvPr>
            <p:ph idx="1"/>
          </p:nvPr>
        </p:nvSpPr>
        <p:spPr>
          <a:xfrm>
            <a:off x="2154520" y="1554162"/>
            <a:ext cx="6837080" cy="4525963"/>
          </a:xfrm>
        </p:spPr>
        <p:txBody>
          <a:bodyPr/>
          <a:lstStyle/>
          <a:p>
            <a:pPr lvl="0">
              <a:buClrTx/>
              <a:buSzTx/>
              <a:buFont typeface="Arial" pitchFamily="34" charset="0"/>
              <a:buChar char="•"/>
            </a:pPr>
            <a:r>
              <a:rPr lang="en-US" sz="2800" dirty="0">
                <a:solidFill>
                  <a:prstClr val="black"/>
                </a:solidFill>
                <a:latin typeface="Calibri"/>
                <a:cs typeface="Arial" charset="0"/>
              </a:rPr>
              <a:t>Federal Register Notice, published June 13, 2013, Free Application for Federal Student Aid (FAFSA) Information To Be Verified for the 2014-2015 Award Year</a:t>
            </a:r>
          </a:p>
          <a:p>
            <a:pPr marL="0" lvl="0" indent="0">
              <a:buClrTx/>
              <a:buSzTx/>
              <a:buNone/>
            </a:pPr>
            <a:endParaRPr lang="en-US" sz="1500" dirty="0">
              <a:solidFill>
                <a:prstClr val="black"/>
              </a:solidFill>
              <a:latin typeface="Calibri"/>
              <a:cs typeface="Arial" charset="0"/>
            </a:endParaRPr>
          </a:p>
          <a:p>
            <a:pPr lvl="0">
              <a:buClrTx/>
              <a:buSzTx/>
              <a:buFont typeface="Arial" pitchFamily="34" charset="0"/>
              <a:buChar char="•"/>
            </a:pPr>
            <a:r>
              <a:rPr lang="en-US" sz="2800" dirty="0">
                <a:solidFill>
                  <a:prstClr val="black"/>
                </a:solidFill>
                <a:latin typeface="Calibri"/>
                <a:cs typeface="Arial" charset="0"/>
              </a:rPr>
              <a:t>Dear Colleague Letter GEN-13-16,  Published June 13, 2013,  2014-15 Award Year:  FAFSA Information to be Verified and Acceptable Documentation</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408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2013-2014 Verification</a:t>
            </a:r>
            <a:endParaRPr lang="en-US" dirty="0"/>
          </a:p>
        </p:txBody>
      </p:sp>
      <p:sp>
        <p:nvSpPr>
          <p:cNvPr id="3" name="Content Placeholder 2"/>
          <p:cNvSpPr>
            <a:spLocks noGrp="1"/>
          </p:cNvSpPr>
          <p:nvPr>
            <p:ph idx="1"/>
          </p:nvPr>
        </p:nvSpPr>
        <p:spPr>
          <a:xfrm>
            <a:off x="2154520" y="1554162"/>
            <a:ext cx="6837080" cy="4525963"/>
          </a:xfrm>
        </p:spPr>
        <p:txBody>
          <a:bodyPr>
            <a:normAutofit/>
          </a:bodyPr>
          <a:lstStyle/>
          <a:p>
            <a:pPr lvl="0">
              <a:buClrTx/>
              <a:buSzTx/>
              <a:buFont typeface="Arial" pitchFamily="34" charset="0"/>
              <a:buChar char="•"/>
              <a:defRPr/>
            </a:pPr>
            <a:r>
              <a:rPr lang="en-US" sz="2400" dirty="0">
                <a:solidFill>
                  <a:prstClr val="black"/>
                </a:solidFill>
                <a:latin typeface="Arial" pitchFamily="34" charset="0"/>
                <a:cs typeface="Arial" pitchFamily="34" charset="0"/>
              </a:rPr>
              <a:t>No sample verification </a:t>
            </a:r>
            <a:r>
              <a:rPr lang="en-US" sz="2400" dirty="0" smtClean="0">
                <a:solidFill>
                  <a:prstClr val="black"/>
                </a:solidFill>
                <a:latin typeface="Arial" pitchFamily="34" charset="0"/>
                <a:cs typeface="Arial" pitchFamily="34" charset="0"/>
              </a:rPr>
              <a:t>worksheets</a:t>
            </a:r>
            <a:endParaRPr lang="en-US" sz="2400" dirty="0">
              <a:solidFill>
                <a:prstClr val="black"/>
              </a:solidFill>
              <a:latin typeface="Arial" pitchFamily="34" charset="0"/>
              <a:cs typeface="Arial" pitchFamily="34" charset="0"/>
            </a:endParaRPr>
          </a:p>
          <a:p>
            <a:pPr marL="401638" lvl="1" indent="-171450">
              <a:buClrTx/>
              <a:buSzTx/>
              <a:buFont typeface="Arial" pitchFamily="34" charset="0"/>
              <a:buChar char="–"/>
              <a:defRPr/>
            </a:pPr>
            <a:endParaRPr lang="en-US" sz="900" dirty="0">
              <a:solidFill>
                <a:prstClr val="black"/>
              </a:solidFill>
              <a:latin typeface="Arial" pitchFamily="34" charset="0"/>
              <a:cs typeface="Arial" pitchFamily="34" charset="0"/>
            </a:endParaRPr>
          </a:p>
          <a:p>
            <a:pPr lvl="0">
              <a:buClrTx/>
              <a:buSzTx/>
              <a:buFont typeface="Arial" pitchFamily="34" charset="0"/>
              <a:buChar char="•"/>
              <a:defRPr/>
            </a:pPr>
            <a:r>
              <a:rPr lang="en-US" sz="2400" dirty="0">
                <a:solidFill>
                  <a:prstClr val="black"/>
                </a:solidFill>
                <a:latin typeface="Arial" pitchFamily="34" charset="0"/>
                <a:cs typeface="Arial" pitchFamily="34" charset="0"/>
              </a:rPr>
              <a:t>Sample text and format for individual data </a:t>
            </a:r>
            <a:r>
              <a:rPr lang="en-US" sz="2400" dirty="0" smtClean="0">
                <a:solidFill>
                  <a:prstClr val="black"/>
                </a:solidFill>
                <a:latin typeface="Arial" pitchFamily="34" charset="0"/>
                <a:cs typeface="Arial" pitchFamily="34" charset="0"/>
              </a:rPr>
              <a:t>elements</a:t>
            </a:r>
            <a:endParaRPr lang="en-US" sz="2400" i="1" dirty="0">
              <a:solidFill>
                <a:prstClr val="black"/>
              </a:solidFill>
              <a:latin typeface="Arial" pitchFamily="34" charset="0"/>
              <a:cs typeface="Arial" pitchFamily="34" charset="0"/>
            </a:endParaRPr>
          </a:p>
          <a:p>
            <a:pPr marL="227013" lvl="0" indent="-171450">
              <a:buClrTx/>
              <a:buSzTx/>
              <a:buFont typeface="Arial" pitchFamily="34" charset="0"/>
              <a:buChar char="•"/>
              <a:defRPr/>
            </a:pPr>
            <a:endParaRPr lang="en-US" sz="900" dirty="0">
              <a:solidFill>
                <a:prstClr val="black"/>
              </a:solidFill>
              <a:latin typeface="Arial" pitchFamily="34" charset="0"/>
              <a:cs typeface="Arial" pitchFamily="34" charset="0"/>
            </a:endParaRPr>
          </a:p>
          <a:p>
            <a:pPr lvl="0">
              <a:buClrTx/>
              <a:buSzTx/>
              <a:buFont typeface="Arial" pitchFamily="34" charset="0"/>
              <a:buChar char="•"/>
              <a:defRPr/>
            </a:pPr>
            <a:r>
              <a:rPr lang="en-US" sz="2400" dirty="0">
                <a:solidFill>
                  <a:prstClr val="black"/>
                </a:solidFill>
                <a:latin typeface="Arial" pitchFamily="34" charset="0"/>
                <a:cs typeface="Arial" pitchFamily="34" charset="0"/>
              </a:rPr>
              <a:t>Institutions are able to develop a customized worksheet for individual students or groups of students</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466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 2014-2015</a:t>
            </a:r>
            <a:endParaRPr lang="en-US" dirty="0"/>
          </a:p>
        </p:txBody>
      </p:sp>
      <p:sp>
        <p:nvSpPr>
          <p:cNvPr id="3" name="Content Placeholder 2"/>
          <p:cNvSpPr>
            <a:spLocks noGrp="1"/>
          </p:cNvSpPr>
          <p:nvPr>
            <p:ph idx="1"/>
          </p:nvPr>
        </p:nvSpPr>
        <p:spPr>
          <a:xfrm>
            <a:off x="2154520" y="1554162"/>
            <a:ext cx="6837080" cy="4525963"/>
          </a:xfrm>
        </p:spPr>
        <p:txBody>
          <a:bodyPr/>
          <a:lstStyle/>
          <a:p>
            <a:pPr lvl="0">
              <a:buClrTx/>
              <a:buSzTx/>
              <a:buFont typeface="Arial" pitchFamily="34" charset="0"/>
              <a:buChar char="•"/>
            </a:pPr>
            <a:r>
              <a:rPr lang="en-US" dirty="0">
                <a:solidFill>
                  <a:prstClr val="black"/>
                </a:solidFill>
                <a:latin typeface="Calibri"/>
                <a:cs typeface="Arial" charset="0"/>
              </a:rPr>
              <a:t>Retained all items subject to verification in 2013-2014</a:t>
            </a:r>
          </a:p>
          <a:p>
            <a:pPr marL="0" lvl="0" indent="0">
              <a:buClrTx/>
              <a:buSzTx/>
              <a:buNone/>
            </a:pPr>
            <a:endParaRPr lang="en-US" sz="1000" dirty="0">
              <a:solidFill>
                <a:prstClr val="black"/>
              </a:solidFill>
              <a:latin typeface="Calibri"/>
              <a:cs typeface="Arial" charset="0"/>
            </a:endParaRPr>
          </a:p>
          <a:p>
            <a:pPr lvl="0">
              <a:buClrTx/>
              <a:buSzTx/>
              <a:buFont typeface="Arial" pitchFamily="34" charset="0"/>
              <a:buChar char="•"/>
            </a:pPr>
            <a:r>
              <a:rPr lang="en-US" dirty="0">
                <a:solidFill>
                  <a:prstClr val="black"/>
                </a:solidFill>
                <a:latin typeface="Calibri"/>
                <a:cs typeface="Arial" charset="0"/>
              </a:rPr>
              <a:t>Added one new item</a:t>
            </a:r>
          </a:p>
          <a:p>
            <a:pPr marL="0" lvl="0" indent="0">
              <a:buClrTx/>
              <a:buSzTx/>
              <a:buNone/>
            </a:pPr>
            <a:endParaRPr lang="en-US" sz="1100" dirty="0">
              <a:solidFill>
                <a:prstClr val="black"/>
              </a:solidFill>
              <a:latin typeface="Calibri"/>
              <a:cs typeface="Arial" charset="0"/>
            </a:endParaRPr>
          </a:p>
          <a:p>
            <a:pPr lvl="1">
              <a:buClrTx/>
              <a:buSzTx/>
              <a:buFont typeface="Arial" charset="0"/>
              <a:buChar char="•"/>
            </a:pPr>
            <a:r>
              <a:rPr lang="en-US" dirty="0">
                <a:solidFill>
                  <a:prstClr val="black"/>
                </a:solidFill>
                <a:latin typeface="Calibri"/>
                <a:cs typeface="Arial" charset="0"/>
              </a:rPr>
              <a:t>Other untaxed income and benefits</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408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2014-2015 verification</a:t>
            </a:r>
            <a:endParaRPr lang="en-US" dirty="0"/>
          </a:p>
        </p:txBody>
      </p:sp>
      <p:sp>
        <p:nvSpPr>
          <p:cNvPr id="3" name="Content Placeholder 2"/>
          <p:cNvSpPr>
            <a:spLocks noGrp="1"/>
          </p:cNvSpPr>
          <p:nvPr>
            <p:ph idx="1"/>
          </p:nvPr>
        </p:nvSpPr>
        <p:spPr>
          <a:xfrm>
            <a:off x="2154520" y="1554162"/>
            <a:ext cx="6837080" cy="4525963"/>
          </a:xfrm>
        </p:spPr>
        <p:txBody>
          <a:bodyPr>
            <a:normAutofit fontScale="92500" lnSpcReduction="10000"/>
          </a:bodyPr>
          <a:lstStyle/>
          <a:p>
            <a:pPr lvl="0">
              <a:buClrTx/>
              <a:buSzTx/>
              <a:buFont typeface="Arial" pitchFamily="34" charset="0"/>
              <a:buChar char="•"/>
            </a:pPr>
            <a:r>
              <a:rPr lang="en-US" sz="2700" dirty="0">
                <a:solidFill>
                  <a:prstClr val="black"/>
                </a:solidFill>
                <a:latin typeface="Arial" charset="0"/>
                <a:cs typeface="Arial" charset="0"/>
              </a:rPr>
              <a:t>Documentation of untaxed income and benefits</a:t>
            </a:r>
          </a:p>
          <a:p>
            <a:pPr marL="0" lvl="0" indent="0">
              <a:buClrTx/>
              <a:buSzTx/>
              <a:buNone/>
            </a:pPr>
            <a:endParaRPr lang="en-US" sz="1000" dirty="0">
              <a:solidFill>
                <a:prstClr val="black"/>
              </a:solidFill>
              <a:latin typeface="Arial" charset="0"/>
              <a:cs typeface="Arial" charset="0"/>
            </a:endParaRPr>
          </a:p>
          <a:p>
            <a:pPr lvl="0">
              <a:buClrTx/>
              <a:buSzTx/>
              <a:buFont typeface="Arial" pitchFamily="34" charset="0"/>
              <a:buChar char="•"/>
            </a:pPr>
            <a:r>
              <a:rPr lang="en-US" sz="2700" dirty="0">
                <a:solidFill>
                  <a:prstClr val="black"/>
                </a:solidFill>
                <a:latin typeface="Arial" charset="0"/>
                <a:cs typeface="Arial" charset="0"/>
              </a:rPr>
              <a:t>Untaxed income information reported in Question 45 for the student and spouse and Question 94 for the dependent student’s parents</a:t>
            </a:r>
          </a:p>
          <a:p>
            <a:pPr marL="0" lvl="0" indent="0">
              <a:buClrTx/>
              <a:buSzTx/>
              <a:buNone/>
            </a:pPr>
            <a:endParaRPr lang="en-US" sz="1000" dirty="0">
              <a:solidFill>
                <a:prstClr val="black"/>
              </a:solidFill>
              <a:latin typeface="Arial" charset="0"/>
              <a:cs typeface="Arial" charset="0"/>
            </a:endParaRPr>
          </a:p>
          <a:p>
            <a:pPr lvl="0">
              <a:buClrTx/>
              <a:buSzTx/>
              <a:buFont typeface="Arial" pitchFamily="34" charset="0"/>
              <a:buChar char="•"/>
            </a:pPr>
            <a:r>
              <a:rPr lang="en-US" sz="2700" dirty="0">
                <a:solidFill>
                  <a:prstClr val="black"/>
                </a:solidFill>
                <a:latin typeface="Arial" charset="0"/>
                <a:cs typeface="Arial" charset="0"/>
              </a:rPr>
              <a:t>If the verified income does not appear to provide sufficient financial support, the student or parents must explain how the family was supported during the 2013 calendar year</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408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2014-2015 verification</a:t>
            </a:r>
            <a:endParaRPr lang="en-US" dirty="0"/>
          </a:p>
        </p:txBody>
      </p:sp>
      <p:sp>
        <p:nvSpPr>
          <p:cNvPr id="3" name="Content Placeholder 2"/>
          <p:cNvSpPr>
            <a:spLocks noGrp="1"/>
          </p:cNvSpPr>
          <p:nvPr>
            <p:ph idx="1"/>
          </p:nvPr>
        </p:nvSpPr>
        <p:spPr>
          <a:xfrm>
            <a:off x="2154520" y="1554162"/>
            <a:ext cx="6837080" cy="4525963"/>
          </a:xfrm>
        </p:spPr>
        <p:txBody>
          <a:bodyPr/>
          <a:lstStyle/>
          <a:p>
            <a:pPr marL="0" lvl="0" indent="0">
              <a:buClrTx/>
              <a:buSzTx/>
              <a:buNone/>
            </a:pPr>
            <a:r>
              <a:rPr lang="en-US" sz="3000" dirty="0">
                <a:solidFill>
                  <a:prstClr val="black"/>
                </a:solidFill>
                <a:latin typeface="Calibri"/>
              </a:rPr>
              <a:t>Other new requirements for 2014-15</a:t>
            </a:r>
          </a:p>
          <a:p>
            <a:pPr lvl="0">
              <a:buClrTx/>
              <a:buSzTx/>
              <a:buFont typeface="Arial" pitchFamily="34" charset="0"/>
              <a:buChar char="•"/>
            </a:pPr>
            <a:r>
              <a:rPr lang="en-US" sz="2800" dirty="0">
                <a:solidFill>
                  <a:prstClr val="black"/>
                </a:solidFill>
                <a:latin typeface="Calibri"/>
              </a:rPr>
              <a:t>Pell </a:t>
            </a:r>
            <a:r>
              <a:rPr lang="en-US" sz="2800" b="1" dirty="0">
                <a:solidFill>
                  <a:prstClr val="black"/>
                </a:solidFill>
                <a:latin typeface="Calibri"/>
              </a:rPr>
              <a:t>ineligible </a:t>
            </a:r>
            <a:r>
              <a:rPr lang="en-US" sz="2800" dirty="0">
                <a:solidFill>
                  <a:prstClr val="black"/>
                </a:solidFill>
                <a:latin typeface="Calibri"/>
              </a:rPr>
              <a:t>graduates will be excluded from </a:t>
            </a:r>
            <a:r>
              <a:rPr lang="en-US" sz="2800" b="1" dirty="0">
                <a:solidFill>
                  <a:prstClr val="black"/>
                </a:solidFill>
                <a:latin typeface="Calibri"/>
              </a:rPr>
              <a:t>random</a:t>
            </a:r>
            <a:r>
              <a:rPr lang="en-US" sz="2800" dirty="0">
                <a:solidFill>
                  <a:prstClr val="black"/>
                </a:solidFill>
                <a:latin typeface="Calibri"/>
              </a:rPr>
              <a:t> selection</a:t>
            </a:r>
          </a:p>
          <a:p>
            <a:pPr lvl="0">
              <a:buClrTx/>
              <a:buSzTx/>
              <a:buFont typeface="Arial" pitchFamily="34" charset="0"/>
              <a:buChar char="•"/>
            </a:pPr>
            <a:r>
              <a:rPr lang="en-US" sz="2800" dirty="0">
                <a:solidFill>
                  <a:prstClr val="black"/>
                </a:solidFill>
                <a:latin typeface="Calibri"/>
              </a:rPr>
              <a:t>Pell </a:t>
            </a:r>
            <a:r>
              <a:rPr lang="en-US" sz="2800" b="1" dirty="0">
                <a:solidFill>
                  <a:prstClr val="black"/>
                </a:solidFill>
                <a:latin typeface="Calibri"/>
              </a:rPr>
              <a:t>eligible </a:t>
            </a:r>
            <a:r>
              <a:rPr lang="en-US" sz="2800" dirty="0">
                <a:solidFill>
                  <a:prstClr val="black"/>
                </a:solidFill>
                <a:latin typeface="Calibri"/>
              </a:rPr>
              <a:t>graduate students should be added to </a:t>
            </a:r>
            <a:r>
              <a:rPr lang="en-US" sz="2800" b="1" dirty="0">
                <a:solidFill>
                  <a:prstClr val="black"/>
                </a:solidFill>
                <a:latin typeface="Calibri"/>
              </a:rPr>
              <a:t>targeted</a:t>
            </a:r>
            <a:r>
              <a:rPr lang="en-US" sz="2800" dirty="0">
                <a:solidFill>
                  <a:prstClr val="black"/>
                </a:solidFill>
                <a:latin typeface="Calibri"/>
              </a:rPr>
              <a:t> selection</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408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458200" cy="685800"/>
          </a:xfrm>
        </p:spPr>
        <p:txBody>
          <a:bodyPr/>
          <a:lstStyle/>
          <a:p>
            <a:pPr algn="l">
              <a:defRPr/>
            </a:pPr>
            <a:r>
              <a:rPr lang="en-US" sz="3600" dirty="0" smtClean="0"/>
              <a:t>2014-2015</a:t>
            </a:r>
            <a:endParaRPr lang="en-US" sz="3600" dirty="0"/>
          </a:p>
        </p:txBody>
      </p:sp>
      <p:sp>
        <p:nvSpPr>
          <p:cNvPr id="3" name="Content Placeholder 2"/>
          <p:cNvSpPr>
            <a:spLocks noGrp="1"/>
          </p:cNvSpPr>
          <p:nvPr>
            <p:ph idx="1"/>
          </p:nvPr>
        </p:nvSpPr>
        <p:spPr>
          <a:xfrm>
            <a:off x="304800" y="1600200"/>
            <a:ext cx="8229600" cy="4343400"/>
          </a:xfrm>
        </p:spPr>
        <p:txBody>
          <a:bodyPr/>
          <a:lstStyle/>
          <a:p>
            <a:pPr marL="0" indent="0">
              <a:buFont typeface="Arial" pitchFamily="34" charset="0"/>
              <a:buNone/>
              <a:defRPr/>
            </a:pPr>
            <a:r>
              <a:rPr lang="en-US" sz="3000" dirty="0" smtClean="0"/>
              <a:t>Verification Tracking Flag Groups:</a:t>
            </a:r>
          </a:p>
          <a:p>
            <a:pPr marL="457200" lvl="1" indent="0">
              <a:buFont typeface="Arial"/>
              <a:buNone/>
              <a:defRPr/>
            </a:pPr>
            <a:endParaRPr lang="en-US" dirty="0" smtClean="0"/>
          </a:p>
          <a:p>
            <a:pPr marL="457200" lvl="1" indent="0">
              <a:buFont typeface="Arial"/>
              <a:buNone/>
              <a:defRPr/>
            </a:pPr>
            <a:endParaRPr lang="en-US" dirty="0"/>
          </a:p>
          <a:p>
            <a:pPr marL="914400" lvl="2" indent="0">
              <a:buFont typeface="Arial" pitchFamily="34" charset="0"/>
              <a:buNone/>
              <a:defRPr/>
            </a:pPr>
            <a:endParaRPr lang="en-US" sz="1800" dirty="0"/>
          </a:p>
          <a:p>
            <a:pPr marL="914400" lvl="2" indent="0">
              <a:buFont typeface="Arial" pitchFamily="34" charset="0"/>
              <a:buNone/>
              <a:defRPr/>
            </a:pPr>
            <a:endParaRPr lang="en-US" dirty="0"/>
          </a:p>
          <a:p>
            <a:pPr marL="914400" lvl="2" indent="0">
              <a:buFont typeface="Arial" pitchFamily="34" charset="0"/>
              <a:buNone/>
              <a:defRPr/>
            </a:pPr>
            <a:endParaRPr lang="en-US" sz="2000" dirty="0"/>
          </a:p>
          <a:p>
            <a:pPr lvl="1">
              <a:defRPr/>
            </a:pPr>
            <a:endParaRPr lang="en-US" dirty="0" smtClean="0">
              <a:solidFill>
                <a:srgbClr val="679E2A"/>
              </a:solidFill>
            </a:endParaRPr>
          </a:p>
          <a:p>
            <a:pPr marL="0" indent="0">
              <a:buFont typeface="Arial" pitchFamily="34" charset="0"/>
              <a:buNone/>
              <a:defRPr/>
            </a:pPr>
            <a:r>
              <a:rPr lang="en-US" sz="2800" dirty="0">
                <a:solidFill>
                  <a:srgbClr val="679E2A"/>
                </a:solidFill>
              </a:rPr>
              <a:t>	</a:t>
            </a:r>
            <a:endParaRPr lang="en-US" sz="2800" dirty="0" smtClean="0">
              <a:solidFill>
                <a:srgbClr val="679E2A"/>
              </a:solidFill>
            </a:endParaRPr>
          </a:p>
        </p:txBody>
      </p:sp>
      <p:sp>
        <p:nvSpPr>
          <p:cNvPr id="4" name="Slide Number Placeholder 3"/>
          <p:cNvSpPr>
            <a:spLocks noGrp="1"/>
          </p:cNvSpPr>
          <p:nvPr>
            <p:ph type="sldNum" sz="quarter" idx="12"/>
          </p:nvPr>
        </p:nvSpPr>
        <p:spPr/>
        <p:txBody>
          <a:bodyPr/>
          <a:lstStyle/>
          <a:p>
            <a:pPr>
              <a:defRPr/>
            </a:pPr>
            <a:fld id="{9F9B61B4-53BD-45A4-AD8E-20BDF9B761A3}" type="slidenum">
              <a:rPr lang="en-US" smtClean="0">
                <a:solidFill>
                  <a:prstClr val="white"/>
                </a:solidFill>
              </a:rPr>
              <a:pPr>
                <a:defRPr/>
              </a:pPr>
              <a:t>33</a:t>
            </a:fld>
            <a:endParaRPr lang="en-US" dirty="0">
              <a:solidFill>
                <a:prstClr val="white"/>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978734995"/>
              </p:ext>
            </p:extLst>
          </p:nvPr>
        </p:nvGraphicFramePr>
        <p:xfrm>
          <a:off x="228600" y="2286000"/>
          <a:ext cx="8610600" cy="3810000"/>
        </p:xfrm>
        <a:graphic>
          <a:graphicData uri="http://schemas.openxmlformats.org/drawingml/2006/table">
            <a:tbl>
              <a:tblPr firstRow="1" bandRow="1">
                <a:tableStyleId>{5C22544A-7EE6-4342-B048-85BDC9FD1C3A}</a:tableStyleId>
              </a:tblPr>
              <a:tblGrid>
                <a:gridCol w="1447800"/>
                <a:gridCol w="2895600"/>
                <a:gridCol w="4267200"/>
              </a:tblGrid>
              <a:tr h="647341">
                <a:tc>
                  <a:txBody>
                    <a:bodyPr/>
                    <a:lstStyle/>
                    <a:p>
                      <a:pPr algn="ctr"/>
                      <a:r>
                        <a:rPr lang="en-US" sz="1600" dirty="0" smtClean="0">
                          <a:solidFill>
                            <a:srgbClr val="002060"/>
                          </a:solidFill>
                        </a:rPr>
                        <a:t>Verification Tracking</a:t>
                      </a:r>
                      <a:r>
                        <a:rPr lang="en-US" sz="1600" baseline="0" dirty="0" smtClean="0">
                          <a:solidFill>
                            <a:srgbClr val="002060"/>
                          </a:solidFill>
                        </a:rPr>
                        <a:t> Flag</a:t>
                      </a:r>
                      <a:endParaRPr lang="en-US" sz="1600" dirty="0">
                        <a:solidFill>
                          <a:srgbClr val="002060"/>
                        </a:solidFill>
                      </a:endParaRPr>
                    </a:p>
                  </a:txBody>
                  <a:tcPr marT="45710" marB="45710"/>
                </a:tc>
                <a:tc>
                  <a:txBody>
                    <a:bodyPr/>
                    <a:lstStyle/>
                    <a:p>
                      <a:pPr algn="ctr"/>
                      <a:r>
                        <a:rPr lang="en-US" sz="1600" dirty="0" smtClean="0">
                          <a:solidFill>
                            <a:srgbClr val="002060"/>
                          </a:solidFill>
                        </a:rPr>
                        <a:t>Verification</a:t>
                      </a:r>
                      <a:r>
                        <a:rPr lang="en-US" sz="1600" baseline="0" dirty="0" smtClean="0">
                          <a:solidFill>
                            <a:srgbClr val="002060"/>
                          </a:solidFill>
                        </a:rPr>
                        <a:t> Tracking Group</a:t>
                      </a:r>
                      <a:endParaRPr lang="en-US" sz="1600" dirty="0">
                        <a:solidFill>
                          <a:srgbClr val="002060"/>
                        </a:solidFill>
                      </a:endParaRPr>
                    </a:p>
                  </a:txBody>
                  <a:tcPr marT="45710" marB="45710"/>
                </a:tc>
                <a:tc>
                  <a:txBody>
                    <a:bodyPr/>
                    <a:lstStyle/>
                    <a:p>
                      <a:pPr algn="ctr"/>
                      <a:r>
                        <a:rPr lang="en-US" sz="1600" dirty="0" smtClean="0">
                          <a:solidFill>
                            <a:srgbClr val="002060"/>
                          </a:solidFill>
                        </a:rPr>
                        <a:t>Verification</a:t>
                      </a:r>
                      <a:r>
                        <a:rPr lang="en-US" sz="1600" baseline="0" dirty="0" smtClean="0">
                          <a:solidFill>
                            <a:srgbClr val="002060"/>
                          </a:solidFill>
                        </a:rPr>
                        <a:t> Description</a:t>
                      </a:r>
                      <a:endParaRPr lang="en-US" sz="1600" dirty="0">
                        <a:solidFill>
                          <a:srgbClr val="002060"/>
                        </a:solidFill>
                      </a:endParaRPr>
                    </a:p>
                  </a:txBody>
                  <a:tcPr marT="45710" marB="45710"/>
                </a:tc>
              </a:tr>
              <a:tr h="571859">
                <a:tc>
                  <a:txBody>
                    <a:bodyPr/>
                    <a:lstStyle/>
                    <a:p>
                      <a:pPr algn="ctr"/>
                      <a:r>
                        <a:rPr lang="en-US" sz="1800" b="1" dirty="0" smtClean="0">
                          <a:solidFill>
                            <a:srgbClr val="002060"/>
                          </a:solidFill>
                        </a:rPr>
                        <a:t>V1</a:t>
                      </a:r>
                      <a:endParaRPr lang="en-US" sz="1800" b="1" dirty="0">
                        <a:solidFill>
                          <a:srgbClr val="002060"/>
                        </a:solidFill>
                      </a:endParaRPr>
                    </a:p>
                  </a:txBody>
                  <a:tcPr marT="45710" marB="45710"/>
                </a:tc>
                <a:tc>
                  <a:txBody>
                    <a:bodyPr/>
                    <a:lstStyle/>
                    <a:p>
                      <a:r>
                        <a:rPr lang="en-US" sz="1400" dirty="0" smtClean="0">
                          <a:solidFill>
                            <a:srgbClr val="002060"/>
                          </a:solidFill>
                        </a:rPr>
                        <a:t>Standard Verification</a:t>
                      </a:r>
                      <a:endParaRPr lang="en-US" sz="1400" dirty="0">
                        <a:solidFill>
                          <a:srgbClr val="002060"/>
                        </a:solidFill>
                      </a:endParaRPr>
                    </a:p>
                  </a:txBody>
                  <a:tcPr marT="45710" marB="45710"/>
                </a:tc>
                <a:tc>
                  <a:txBody>
                    <a:bodyPr/>
                    <a:lstStyle/>
                    <a:p>
                      <a:pPr lvl="0"/>
                      <a:r>
                        <a:rPr lang="en-US" sz="1400" b="0" dirty="0" smtClean="0">
                          <a:solidFill>
                            <a:srgbClr val="002060"/>
                          </a:solidFill>
                        </a:rPr>
                        <a:t>Record</a:t>
                      </a:r>
                      <a:r>
                        <a:rPr lang="en-US" sz="1400" b="0" baseline="0" dirty="0" smtClean="0">
                          <a:solidFill>
                            <a:srgbClr val="002060"/>
                          </a:solidFill>
                        </a:rPr>
                        <a:t> selected because conditions based on statistical analysis error-prone risk model were met</a:t>
                      </a:r>
                      <a:endParaRPr lang="en-US" sz="1400" b="0" dirty="0" smtClean="0">
                        <a:solidFill>
                          <a:srgbClr val="002060"/>
                        </a:solidFill>
                      </a:endParaRPr>
                    </a:p>
                  </a:txBody>
                  <a:tcPr marT="45710" marB="45710"/>
                </a:tc>
              </a:tr>
              <a:tr h="418137">
                <a:tc>
                  <a:txBody>
                    <a:bodyPr/>
                    <a:lstStyle/>
                    <a:p>
                      <a:pPr algn="ctr"/>
                      <a:r>
                        <a:rPr lang="en-US" sz="1800" b="1" dirty="0" smtClean="0">
                          <a:solidFill>
                            <a:srgbClr val="002060"/>
                          </a:solidFill>
                        </a:rPr>
                        <a:t>V2</a:t>
                      </a:r>
                      <a:endParaRPr lang="en-US" sz="1800" b="1" dirty="0">
                        <a:solidFill>
                          <a:srgbClr val="002060"/>
                        </a:solidFill>
                      </a:endParaRPr>
                    </a:p>
                  </a:txBody>
                  <a:tcPr marT="45710" marB="45710"/>
                </a:tc>
                <a:tc>
                  <a:txBody>
                    <a:bodyPr/>
                    <a:lstStyle/>
                    <a:p>
                      <a:r>
                        <a:rPr lang="en-US" sz="1400" dirty="0" smtClean="0">
                          <a:solidFill>
                            <a:srgbClr val="002060"/>
                          </a:solidFill>
                        </a:rPr>
                        <a:t> </a:t>
                      </a:r>
                      <a:r>
                        <a:rPr lang="en-US" sz="1400" kern="1200" dirty="0" smtClean="0">
                          <a:solidFill>
                            <a:srgbClr val="002060"/>
                          </a:solidFill>
                          <a:effectLst/>
                          <a:latin typeface="+mn-lt"/>
                          <a:ea typeface="+mn-ea"/>
                          <a:cs typeface="+mn-cs"/>
                        </a:rPr>
                        <a:t>Reserved for FSA Use Only</a:t>
                      </a:r>
                      <a:endParaRPr lang="en-US" sz="1400" dirty="0">
                        <a:solidFill>
                          <a:srgbClr val="002060"/>
                        </a:solidFill>
                      </a:endParaRPr>
                    </a:p>
                  </a:txBody>
                  <a:tcPr marT="45710" marB="45710"/>
                </a:tc>
                <a:tc>
                  <a:txBody>
                    <a:bodyPr/>
                    <a:lstStyle/>
                    <a:p>
                      <a:r>
                        <a:rPr lang="en-US" sz="1400" kern="1200" dirty="0" smtClean="0">
                          <a:solidFill>
                            <a:srgbClr val="002060"/>
                          </a:solidFill>
                          <a:effectLst/>
                          <a:latin typeface="+mn-lt"/>
                          <a:ea typeface="+mn-ea"/>
                          <a:cs typeface="+mn-cs"/>
                        </a:rPr>
                        <a:t>N/A</a:t>
                      </a:r>
                      <a:endParaRPr lang="en-US" sz="1400" dirty="0">
                        <a:solidFill>
                          <a:srgbClr val="002060"/>
                        </a:solidFill>
                      </a:endParaRPr>
                    </a:p>
                  </a:txBody>
                  <a:tcPr marT="45710" marB="45710"/>
                </a:tc>
              </a:tr>
              <a:tr h="408839">
                <a:tc>
                  <a:txBody>
                    <a:bodyPr/>
                    <a:lstStyle/>
                    <a:p>
                      <a:pPr algn="ctr"/>
                      <a:r>
                        <a:rPr lang="en-US" sz="1800" b="1" dirty="0" smtClean="0">
                          <a:solidFill>
                            <a:srgbClr val="002060"/>
                          </a:solidFill>
                        </a:rPr>
                        <a:t>V3</a:t>
                      </a:r>
                      <a:endParaRPr lang="en-US" sz="1800" b="1" dirty="0">
                        <a:solidFill>
                          <a:srgbClr val="002060"/>
                        </a:solidFill>
                      </a:endParaRPr>
                    </a:p>
                  </a:txBody>
                  <a:tcPr marT="45710" marB="45710"/>
                </a:tc>
                <a:tc>
                  <a:txBody>
                    <a:bodyPr/>
                    <a:lstStyle/>
                    <a:p>
                      <a:r>
                        <a:rPr lang="en-US" sz="1400" dirty="0" smtClean="0">
                          <a:solidFill>
                            <a:srgbClr val="002060"/>
                          </a:solidFill>
                        </a:rPr>
                        <a:t>Child Support</a:t>
                      </a:r>
                      <a:r>
                        <a:rPr lang="en-US" sz="1400" baseline="0" dirty="0" smtClean="0">
                          <a:solidFill>
                            <a:srgbClr val="002060"/>
                          </a:solidFill>
                        </a:rPr>
                        <a:t> </a:t>
                      </a:r>
                      <a:r>
                        <a:rPr lang="en-US" sz="1400" dirty="0" smtClean="0">
                          <a:solidFill>
                            <a:srgbClr val="002060"/>
                          </a:solidFill>
                        </a:rPr>
                        <a:t>Paid Verification</a:t>
                      </a:r>
                      <a:endParaRPr lang="en-US" sz="1400" dirty="0">
                        <a:solidFill>
                          <a:srgbClr val="002060"/>
                        </a:solidFill>
                      </a:endParaRPr>
                    </a:p>
                  </a:txBody>
                  <a:tcPr marT="45710" marB="45710"/>
                </a:tc>
                <a:tc>
                  <a:txBody>
                    <a:bodyPr/>
                    <a:lstStyle/>
                    <a:p>
                      <a:r>
                        <a:rPr lang="en-US" sz="1400" kern="1200" dirty="0" smtClean="0">
                          <a:solidFill>
                            <a:srgbClr val="002060"/>
                          </a:solidFill>
                          <a:effectLst/>
                          <a:latin typeface="+mn-lt"/>
                          <a:ea typeface="+mn-ea"/>
                          <a:cs typeface="+mn-cs"/>
                        </a:rPr>
                        <a:t>Record selected for Child Support Paid criteria only</a:t>
                      </a:r>
                      <a:endParaRPr lang="en-US" sz="1400" dirty="0">
                        <a:solidFill>
                          <a:srgbClr val="002060"/>
                        </a:solidFill>
                      </a:endParaRPr>
                    </a:p>
                  </a:txBody>
                  <a:tcPr marT="45710" marB="45710"/>
                </a:tc>
              </a:tr>
              <a:tr h="476982">
                <a:tc>
                  <a:txBody>
                    <a:bodyPr/>
                    <a:lstStyle/>
                    <a:p>
                      <a:pPr algn="ctr"/>
                      <a:r>
                        <a:rPr lang="en-US" sz="1800" b="1" dirty="0" smtClean="0">
                          <a:solidFill>
                            <a:srgbClr val="002060"/>
                          </a:solidFill>
                        </a:rPr>
                        <a:t>V4</a:t>
                      </a:r>
                      <a:endParaRPr lang="en-US" sz="1800" b="1" dirty="0">
                        <a:solidFill>
                          <a:srgbClr val="002060"/>
                        </a:solidFill>
                      </a:endParaRPr>
                    </a:p>
                  </a:txBody>
                  <a:tcPr marT="45710" marB="45710"/>
                </a:tc>
                <a:tc>
                  <a:txBody>
                    <a:bodyPr/>
                    <a:lstStyle/>
                    <a:p>
                      <a:r>
                        <a:rPr lang="en-US" sz="1400" dirty="0" smtClean="0">
                          <a:solidFill>
                            <a:srgbClr val="002060"/>
                          </a:solidFill>
                        </a:rPr>
                        <a:t>Custom Verification Group</a:t>
                      </a:r>
                      <a:endParaRPr lang="en-US" sz="1400" dirty="0">
                        <a:solidFill>
                          <a:srgbClr val="002060"/>
                        </a:solidFill>
                      </a:endParaRPr>
                    </a:p>
                  </a:txBody>
                  <a:tcPr marT="45710" marB="4571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rgbClr val="002060"/>
                          </a:solidFill>
                          <a:effectLst/>
                          <a:latin typeface="+mn-lt"/>
                          <a:ea typeface="+mn-ea"/>
                          <a:cs typeface="+mn-cs"/>
                        </a:rPr>
                        <a:t>Record selected for Identity</a:t>
                      </a:r>
                      <a:r>
                        <a:rPr lang="en-US" sz="1400" kern="1200" baseline="0" dirty="0" smtClean="0">
                          <a:solidFill>
                            <a:srgbClr val="002060"/>
                          </a:solidFill>
                          <a:effectLst/>
                          <a:latin typeface="+mn-lt"/>
                          <a:ea typeface="+mn-ea"/>
                          <a:cs typeface="+mn-cs"/>
                        </a:rPr>
                        <a:t> criteria and SNAP/Child Support Paid </a:t>
                      </a:r>
                    </a:p>
                    <a:p>
                      <a:endParaRPr lang="en-US" sz="1100" dirty="0">
                        <a:solidFill>
                          <a:srgbClr val="002060"/>
                        </a:solidFill>
                      </a:endParaRPr>
                    </a:p>
                  </a:txBody>
                  <a:tcPr marT="45710" marB="45710"/>
                </a:tc>
              </a:tr>
              <a:tr h="448642">
                <a:tc>
                  <a:txBody>
                    <a:bodyPr/>
                    <a:lstStyle/>
                    <a:p>
                      <a:pPr algn="ctr"/>
                      <a:r>
                        <a:rPr lang="en-US" sz="1800" b="1" dirty="0" smtClean="0">
                          <a:solidFill>
                            <a:srgbClr val="002060"/>
                          </a:solidFill>
                        </a:rPr>
                        <a:t>V5</a:t>
                      </a:r>
                      <a:endParaRPr lang="en-US" sz="1800" b="1" dirty="0">
                        <a:solidFill>
                          <a:srgbClr val="002060"/>
                        </a:solidFill>
                      </a:endParaRPr>
                    </a:p>
                  </a:txBody>
                  <a:tcPr marT="45710" marB="45710"/>
                </a:tc>
                <a:tc>
                  <a:txBody>
                    <a:bodyPr/>
                    <a:lstStyle/>
                    <a:p>
                      <a:r>
                        <a:rPr lang="en-US" sz="1400" dirty="0" smtClean="0">
                          <a:solidFill>
                            <a:srgbClr val="002060"/>
                          </a:solidFill>
                        </a:rPr>
                        <a:t>Aggregate Verification Group</a:t>
                      </a:r>
                      <a:endParaRPr lang="en-US" sz="1400" dirty="0">
                        <a:solidFill>
                          <a:srgbClr val="002060"/>
                        </a:solidFill>
                      </a:endParaRPr>
                    </a:p>
                  </a:txBody>
                  <a:tcPr marT="45710" marB="457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rgbClr val="002060"/>
                          </a:solidFill>
                          <a:effectLst/>
                          <a:latin typeface="+mn-lt"/>
                          <a:ea typeface="+mn-ea"/>
                          <a:cs typeface="+mn-cs"/>
                        </a:rPr>
                        <a:t>Record selected for Identity criteria, “Standard Verification” criteria </a:t>
                      </a:r>
                      <a:r>
                        <a:rPr lang="en-US" sz="1400" kern="1200" baseline="0" dirty="0" smtClean="0">
                          <a:solidFill>
                            <a:srgbClr val="002060"/>
                          </a:solidFill>
                          <a:effectLst/>
                          <a:latin typeface="+mn-lt"/>
                          <a:ea typeface="+mn-ea"/>
                          <a:cs typeface="+mn-cs"/>
                        </a:rPr>
                        <a:t>and SNAP/Child Support Paid</a:t>
                      </a:r>
                    </a:p>
                  </a:txBody>
                  <a:tcPr marT="45710" marB="45710"/>
                </a:tc>
              </a:tr>
              <a:tr h="559904">
                <a:tc>
                  <a:txBody>
                    <a:bodyPr/>
                    <a:lstStyle/>
                    <a:p>
                      <a:pPr algn="ctr"/>
                      <a:r>
                        <a:rPr lang="en-US" sz="1800" b="1" dirty="0" smtClean="0">
                          <a:solidFill>
                            <a:srgbClr val="002060"/>
                          </a:solidFill>
                        </a:rPr>
                        <a:t>V6</a:t>
                      </a:r>
                      <a:endParaRPr lang="en-US" sz="1800" b="1" dirty="0">
                        <a:solidFill>
                          <a:srgbClr val="002060"/>
                        </a:solidFill>
                      </a:endParaRPr>
                    </a:p>
                  </a:txBody>
                  <a:tcPr marT="45710" marB="45710"/>
                </a:tc>
                <a:tc>
                  <a:txBody>
                    <a:bodyPr/>
                    <a:lstStyle/>
                    <a:p>
                      <a:r>
                        <a:rPr lang="en-US" sz="1400" dirty="0" smtClean="0">
                          <a:solidFill>
                            <a:srgbClr val="002060"/>
                          </a:solidFill>
                        </a:rPr>
                        <a:t>Household Resources Verification Group</a:t>
                      </a:r>
                      <a:endParaRPr lang="en-US" sz="1400" dirty="0">
                        <a:solidFill>
                          <a:srgbClr val="002060"/>
                        </a:solidFill>
                      </a:endParaRPr>
                    </a:p>
                  </a:txBody>
                  <a:tcPr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rPr>
                        <a:t>Record</a:t>
                      </a:r>
                      <a:r>
                        <a:rPr lang="en-US" sz="1400" baseline="0" dirty="0" smtClean="0">
                          <a:solidFill>
                            <a:srgbClr val="002060"/>
                          </a:solidFill>
                        </a:rPr>
                        <a:t> selected for Other untaxed income,  </a:t>
                      </a:r>
                      <a:endParaRPr lang="en-US" sz="1400" dirty="0" smtClean="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rgbClr val="002060"/>
                          </a:solidFill>
                        </a:rPr>
                        <a:t> “Standard Verification” </a:t>
                      </a:r>
                      <a:r>
                        <a:rPr lang="en-US" sz="1400" kern="1200" baseline="0" dirty="0" smtClean="0">
                          <a:solidFill>
                            <a:srgbClr val="002060"/>
                          </a:solidFill>
                          <a:effectLst/>
                          <a:latin typeface="+mn-lt"/>
                          <a:ea typeface="+mn-ea"/>
                          <a:cs typeface="+mn-cs"/>
                        </a:rPr>
                        <a:t>and SNAP/Child Support Paid</a:t>
                      </a:r>
                    </a:p>
                  </a:txBody>
                  <a:tcPr marT="45710" marB="45710"/>
                </a:tc>
              </a:tr>
            </a:tbl>
          </a:graphicData>
        </a:graphic>
      </p:graphicFrame>
    </p:spTree>
    <p:extLst>
      <p:ext uri="{BB962C8B-B14F-4D97-AF65-F5344CB8AC3E}">
        <p14:creationId xmlns:p14="http://schemas.microsoft.com/office/powerpoint/2010/main" val="34892068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838200"/>
          </a:xfrm>
        </p:spPr>
        <p:txBody>
          <a:bodyPr>
            <a:normAutofit/>
          </a:bodyPr>
          <a:lstStyle/>
          <a:p>
            <a:pPr algn="l"/>
            <a:r>
              <a:rPr lang="en-US" sz="3600" dirty="0"/>
              <a:t>FAA Access U</a:t>
            </a:r>
            <a:r>
              <a:rPr lang="en-US" sz="3600" dirty="0" smtClean="0"/>
              <a:t>pdates 2014-2015</a:t>
            </a:r>
            <a:endParaRPr lang="en-US" sz="3600" dirty="0"/>
          </a:p>
        </p:txBody>
      </p:sp>
      <p:sp>
        <p:nvSpPr>
          <p:cNvPr id="3" name="Content Placeholder 2"/>
          <p:cNvSpPr>
            <a:spLocks noGrp="1"/>
          </p:cNvSpPr>
          <p:nvPr>
            <p:ph idx="1"/>
          </p:nvPr>
        </p:nvSpPr>
        <p:spPr>
          <a:xfrm>
            <a:off x="228600" y="1600200"/>
            <a:ext cx="8458200" cy="4525963"/>
          </a:xfrm>
        </p:spPr>
        <p:txBody>
          <a:bodyPr/>
          <a:lstStyle/>
          <a:p>
            <a:pPr marL="0" indent="0">
              <a:buNone/>
            </a:pPr>
            <a:r>
              <a:rPr lang="en-US" dirty="0" smtClean="0"/>
              <a:t>   </a:t>
            </a:r>
            <a:endParaRPr lang="en-US" dirty="0"/>
          </a:p>
        </p:txBody>
      </p:sp>
      <p:sp>
        <p:nvSpPr>
          <p:cNvPr id="9" name="Slide Number Placeholder 3"/>
          <p:cNvSpPr>
            <a:spLocks noGrp="1"/>
          </p:cNvSpPr>
          <p:nvPr>
            <p:ph type="sldNum" sz="quarter" idx="12"/>
          </p:nvPr>
        </p:nvSpPr>
        <p:spPr/>
        <p:txBody>
          <a:bodyPr/>
          <a:lstStyle/>
          <a:p>
            <a:pPr>
              <a:defRPr/>
            </a:pPr>
            <a:fld id="{4E445518-5F55-4477-A0DB-089C5681E36C}" type="slidenum">
              <a:rPr lang="en-US" smtClean="0">
                <a:solidFill>
                  <a:schemeClr val="bg1"/>
                </a:solidFill>
              </a:rPr>
              <a:pPr>
                <a:defRPr/>
              </a:pPr>
              <a:t>34</a:t>
            </a:fld>
            <a:endParaRPr lang="en-US"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510959"/>
            <a:ext cx="5151898" cy="466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2085474"/>
            <a:ext cx="2667000" cy="2215991"/>
          </a:xfrm>
          <a:prstGeom prst="rect">
            <a:avLst/>
          </a:prstGeom>
          <a:noFill/>
        </p:spPr>
        <p:txBody>
          <a:bodyPr wrap="square" rtlCol="0">
            <a:spAutoFit/>
          </a:bodyPr>
          <a:lstStyle/>
          <a:p>
            <a:r>
              <a:rPr lang="en-US" sz="2400" dirty="0" smtClean="0"/>
              <a:t>FAA Access will be updated to add required </a:t>
            </a:r>
            <a:r>
              <a:rPr lang="en-US" sz="2400" b="1" dirty="0" smtClean="0"/>
              <a:t>Identity Verification </a:t>
            </a:r>
            <a:r>
              <a:rPr lang="en-US" sz="2400" b="1" dirty="0"/>
              <a:t>R</a:t>
            </a:r>
            <a:r>
              <a:rPr lang="en-US" sz="2400" b="1" dirty="0" smtClean="0"/>
              <a:t>esults </a:t>
            </a:r>
            <a:r>
              <a:rPr lang="en-US" sz="2400" dirty="0" smtClean="0"/>
              <a:t>to the home page.</a:t>
            </a:r>
          </a:p>
          <a:p>
            <a:endParaRPr lang="en-US" dirty="0"/>
          </a:p>
        </p:txBody>
      </p:sp>
      <p:cxnSp>
        <p:nvCxnSpPr>
          <p:cNvPr id="6" name="Straight Arrow Connector 5"/>
          <p:cNvCxnSpPr/>
          <p:nvPr/>
        </p:nvCxnSpPr>
        <p:spPr>
          <a:xfrm>
            <a:off x="2971800" y="4038600"/>
            <a:ext cx="30480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48000" y="4419600"/>
            <a:ext cx="0" cy="25119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8341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a:bodyPr>
          <a:lstStyle/>
          <a:p>
            <a:pPr algn="l"/>
            <a:r>
              <a:rPr lang="en-US" sz="3600" dirty="0" smtClean="0"/>
              <a:t>FAA Access Updates for 2014-2015</a:t>
            </a:r>
            <a:endParaRPr lang="en-US" sz="3600" dirty="0"/>
          </a:p>
        </p:txBody>
      </p:sp>
      <p:sp>
        <p:nvSpPr>
          <p:cNvPr id="3" name="Content Placeholder 2"/>
          <p:cNvSpPr>
            <a:spLocks noGrp="1"/>
          </p:cNvSpPr>
          <p:nvPr>
            <p:ph sz="half" idx="1"/>
          </p:nvPr>
        </p:nvSpPr>
        <p:spPr>
          <a:xfrm>
            <a:off x="228600" y="1981200"/>
            <a:ext cx="2895600" cy="4525963"/>
          </a:xfrm>
        </p:spPr>
        <p:txBody>
          <a:bodyPr>
            <a:normAutofit/>
          </a:bodyPr>
          <a:lstStyle/>
          <a:p>
            <a:pPr marL="228600" indent="-228600"/>
            <a:r>
              <a:rPr lang="en-US" sz="2400" dirty="0" smtClean="0"/>
              <a:t>FAAs will be able to enter SSNs/Name ID/ Verification </a:t>
            </a:r>
            <a:r>
              <a:rPr lang="en-US" sz="2400" dirty="0"/>
              <a:t>R</a:t>
            </a:r>
            <a:r>
              <a:rPr lang="en-US" sz="2400" dirty="0" smtClean="0"/>
              <a:t>esults from a dropdown menu on this page</a:t>
            </a:r>
          </a:p>
          <a:p>
            <a:pPr marL="228600" indent="-228600"/>
            <a:r>
              <a:rPr lang="en-US" sz="2400" dirty="0" smtClean="0"/>
              <a:t>Click “Add SSNs” and enter additional ones  </a:t>
            </a:r>
            <a:endParaRPr lang="en-US" sz="2400" dirty="0"/>
          </a:p>
        </p:txBody>
      </p:sp>
      <p:sp>
        <p:nvSpPr>
          <p:cNvPr id="4" name="Content Placeholder 3"/>
          <p:cNvSpPr>
            <a:spLocks noGrp="1"/>
          </p:cNvSpPr>
          <p:nvPr>
            <p:ph sz="half" idx="2"/>
          </p:nvPr>
        </p:nvSpPr>
        <p:spPr/>
        <p:txBody>
          <a:bodyPr>
            <a:normAutofit/>
          </a:bodyPr>
          <a:lstStyle/>
          <a:p>
            <a:pPr marL="0" indent="0">
              <a:buNone/>
            </a:pPr>
            <a:r>
              <a:rPr lang="en-US" dirty="0"/>
              <a:t> </a:t>
            </a:r>
            <a:r>
              <a:rPr lang="en-US" dirty="0" smtClean="0"/>
              <a:t> </a:t>
            </a:r>
            <a:endParaRPr lang="en-US" dirty="0"/>
          </a:p>
        </p:txBody>
      </p:sp>
      <p:sp>
        <p:nvSpPr>
          <p:cNvPr id="11" name="Slide Number Placeholder 3"/>
          <p:cNvSpPr>
            <a:spLocks noGrp="1"/>
          </p:cNvSpPr>
          <p:nvPr>
            <p:ph type="sldNum" sz="quarter" idx="12"/>
          </p:nvPr>
        </p:nvSpPr>
        <p:spPr/>
        <p:txBody>
          <a:bodyPr/>
          <a:lstStyle/>
          <a:p>
            <a:pPr>
              <a:defRPr/>
            </a:pPr>
            <a:fld id="{4E445518-5F55-4477-A0DB-089C5681E36C}" type="slidenum">
              <a:rPr lang="en-US" smtClean="0">
                <a:solidFill>
                  <a:schemeClr val="bg1"/>
                </a:solidFill>
              </a:rPr>
              <a:pPr>
                <a:defRPr/>
              </a:pPr>
              <a:t>35</a:t>
            </a:fld>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904999"/>
            <a:ext cx="5528393" cy="420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4419600" y="3276600"/>
            <a:ext cx="4572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172200" y="3272589"/>
            <a:ext cx="4572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8305800" y="3581400"/>
            <a:ext cx="4572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216316" y="4572000"/>
            <a:ext cx="4572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6079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Faa</a:t>
            </a:r>
            <a:r>
              <a:rPr lang="en-US" dirty="0" smtClean="0"/>
              <a:t> access updates  2014-2015 </a:t>
            </a:r>
            <a:endParaRPr lang="en-US" dirty="0"/>
          </a:p>
        </p:txBody>
      </p:sp>
      <p:sp>
        <p:nvSpPr>
          <p:cNvPr id="3" name="Content Placeholder 2"/>
          <p:cNvSpPr>
            <a:spLocks noGrp="1"/>
          </p:cNvSpPr>
          <p:nvPr>
            <p:ph idx="1"/>
          </p:nvPr>
        </p:nvSpPr>
        <p:spPr>
          <a:xfrm>
            <a:off x="2154520" y="1554162"/>
            <a:ext cx="6837080" cy="4525963"/>
          </a:xfrm>
        </p:spPr>
        <p:txBody>
          <a:bodyPr/>
          <a:lstStyle/>
          <a:p>
            <a:pPr lvl="0">
              <a:buClrTx/>
              <a:buSzTx/>
              <a:buFont typeface="Arial" pitchFamily="34" charset="0"/>
              <a:buChar char="•"/>
            </a:pPr>
            <a:r>
              <a:rPr lang="en-US" sz="3000" dirty="0">
                <a:solidFill>
                  <a:prstClr val="black"/>
                </a:solidFill>
                <a:latin typeface="Calibri"/>
              </a:rPr>
              <a:t>Dropdown options will be</a:t>
            </a:r>
          </a:p>
          <a:p>
            <a:pPr lvl="1">
              <a:buClrTx/>
              <a:buSzTx/>
              <a:buFont typeface="Symbol"/>
              <a:buChar char=""/>
              <a:tabLst>
                <a:tab pos="0" algn="l"/>
              </a:tabLst>
            </a:pPr>
            <a:r>
              <a:rPr lang="en-US" sz="2400" dirty="0">
                <a:solidFill>
                  <a:prstClr val="black"/>
                </a:solidFill>
                <a:latin typeface="Calibri"/>
                <a:ea typeface="Calibri"/>
                <a:cs typeface="Times New Roman"/>
              </a:rPr>
              <a:t>Verification completed in person, no issues found</a:t>
            </a:r>
            <a:endParaRPr lang="en-US" sz="2400" dirty="0">
              <a:solidFill>
                <a:prstClr val="black"/>
              </a:solidFill>
              <a:latin typeface="Calibri"/>
            </a:endParaRPr>
          </a:p>
          <a:p>
            <a:pPr lvl="1">
              <a:buClrTx/>
              <a:buSzTx/>
              <a:buFont typeface="Symbol"/>
              <a:buChar char=""/>
              <a:tabLst>
                <a:tab pos="0" algn="l"/>
              </a:tabLst>
            </a:pPr>
            <a:r>
              <a:rPr lang="en-US" sz="2400" dirty="0">
                <a:solidFill>
                  <a:prstClr val="black"/>
                </a:solidFill>
                <a:latin typeface="Calibri"/>
                <a:ea typeface="Calibri"/>
                <a:cs typeface="Times New Roman"/>
              </a:rPr>
              <a:t>Verification completed remotely, no issues found</a:t>
            </a:r>
            <a:endParaRPr lang="en-US" sz="2400" dirty="0">
              <a:solidFill>
                <a:prstClr val="black"/>
              </a:solidFill>
              <a:latin typeface="Calibri"/>
            </a:endParaRPr>
          </a:p>
          <a:p>
            <a:pPr lvl="1">
              <a:buClrTx/>
              <a:buSzTx/>
              <a:buFont typeface="Symbol"/>
              <a:buChar char=""/>
              <a:tabLst>
                <a:tab pos="0" algn="l"/>
              </a:tabLst>
            </a:pPr>
            <a:r>
              <a:rPr lang="en-US" sz="2400" dirty="0">
                <a:solidFill>
                  <a:prstClr val="black"/>
                </a:solidFill>
                <a:latin typeface="Calibri"/>
                <a:ea typeface="Calibri"/>
                <a:cs typeface="Times New Roman"/>
              </a:rPr>
              <a:t>Verification attempted, issues found with identity</a:t>
            </a:r>
            <a:endParaRPr lang="en-US" sz="2400" dirty="0">
              <a:solidFill>
                <a:prstClr val="black"/>
              </a:solidFill>
              <a:latin typeface="Calibri"/>
            </a:endParaRPr>
          </a:p>
          <a:p>
            <a:pPr lvl="1">
              <a:buClrTx/>
              <a:buSzTx/>
              <a:buFont typeface="Symbol"/>
              <a:buChar char=""/>
              <a:tabLst>
                <a:tab pos="0" algn="l"/>
              </a:tabLst>
            </a:pPr>
            <a:r>
              <a:rPr lang="en-US" sz="2400" dirty="0">
                <a:solidFill>
                  <a:prstClr val="black"/>
                </a:solidFill>
                <a:latin typeface="Calibri"/>
                <a:ea typeface="Calibri"/>
                <a:cs typeface="Times New Roman"/>
              </a:rPr>
              <a:t>Verification attempted, issues found with HS completion</a:t>
            </a:r>
            <a:endParaRPr lang="en-US" sz="2400" dirty="0">
              <a:solidFill>
                <a:prstClr val="black"/>
              </a:solidFill>
              <a:latin typeface="Calibri"/>
            </a:endParaRPr>
          </a:p>
          <a:p>
            <a:pPr lvl="1">
              <a:buClrTx/>
              <a:buSzTx/>
              <a:buFont typeface="Symbol"/>
              <a:buChar char=""/>
              <a:tabLst>
                <a:tab pos="0" algn="l"/>
              </a:tabLst>
            </a:pPr>
            <a:r>
              <a:rPr lang="en-US" sz="2400" dirty="0">
                <a:solidFill>
                  <a:prstClr val="black"/>
                </a:solidFill>
                <a:latin typeface="Calibri" pitchFamily="34" charset="0"/>
                <a:ea typeface="Calibri"/>
                <a:cs typeface="Calibri" pitchFamily="34" charset="0"/>
              </a:rPr>
              <a:t>No response from applicant or unable to locate</a:t>
            </a:r>
            <a:endParaRPr lang="en-US" sz="2400" dirty="0">
              <a:solidFill>
                <a:prstClr val="black"/>
              </a:solidFill>
              <a:latin typeface="Calibri" pitchFamily="34" charset="0"/>
              <a:cs typeface="Calibri" pitchFamily="34" charset="0"/>
            </a:endParaRP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112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pPr algn="l"/>
            <a:r>
              <a:rPr lang="en-US" sz="3600" dirty="0"/>
              <a:t>FAA Access Updates 2014-2015</a:t>
            </a:r>
          </a:p>
        </p:txBody>
      </p:sp>
      <p:sp>
        <p:nvSpPr>
          <p:cNvPr id="3" name="Content Placeholder 2"/>
          <p:cNvSpPr>
            <a:spLocks noGrp="1"/>
          </p:cNvSpPr>
          <p:nvPr>
            <p:ph idx="1"/>
          </p:nvPr>
        </p:nvSpPr>
        <p:spPr>
          <a:xfrm>
            <a:off x="519113" y="1752600"/>
            <a:ext cx="8229600" cy="4525963"/>
          </a:xfrm>
        </p:spPr>
        <p:txBody>
          <a:bodyPr/>
          <a:lstStyle/>
          <a:p>
            <a:r>
              <a:rPr lang="en-US" dirty="0" smtClean="0"/>
              <a:t>   </a:t>
            </a:r>
            <a:endParaRPr lang="en-US" dirty="0"/>
          </a:p>
        </p:txBody>
      </p:sp>
      <p:sp>
        <p:nvSpPr>
          <p:cNvPr id="8" name="Slide Number Placeholder 3"/>
          <p:cNvSpPr>
            <a:spLocks noGrp="1"/>
          </p:cNvSpPr>
          <p:nvPr>
            <p:ph type="sldNum" sz="quarter" idx="12"/>
          </p:nvPr>
        </p:nvSpPr>
        <p:spPr/>
        <p:txBody>
          <a:bodyPr/>
          <a:lstStyle/>
          <a:p>
            <a:pPr>
              <a:defRPr/>
            </a:pPr>
            <a:fld id="{4E445518-5F55-4477-A0DB-089C5681E36C}" type="slidenum">
              <a:rPr lang="en-US" smtClean="0">
                <a:solidFill>
                  <a:schemeClr val="bg1"/>
                </a:solidFill>
              </a:rPr>
              <a:pPr>
                <a:defRPr/>
              </a:pPr>
              <a:t>37</a:t>
            </a:fld>
            <a:endParaRPr lang="en-US"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394" y="1447800"/>
            <a:ext cx="83534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190875"/>
            <a:ext cx="1371600" cy="31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61474" y="3805626"/>
            <a:ext cx="1524000" cy="369332"/>
          </a:xfrm>
          <a:prstGeom prst="rect">
            <a:avLst/>
          </a:prstGeom>
          <a:solidFill>
            <a:schemeClr val="bg1"/>
          </a:solidFill>
        </p:spPr>
        <p:txBody>
          <a:bodyPr wrap="square" rtlCol="0">
            <a:spAutoFit/>
          </a:bodyPr>
          <a:lstStyle/>
          <a:p>
            <a:r>
              <a:rPr lang="en-US" dirty="0" smtClean="0"/>
              <a:t>    </a:t>
            </a:r>
            <a:endParaRPr lang="en-US" dirty="0"/>
          </a:p>
        </p:txBody>
      </p:sp>
      <p:sp>
        <p:nvSpPr>
          <p:cNvPr id="6" name="TextBox 5"/>
          <p:cNvSpPr txBox="1"/>
          <p:nvPr/>
        </p:nvSpPr>
        <p:spPr>
          <a:xfrm>
            <a:off x="435394" y="5100935"/>
            <a:ext cx="8022805" cy="461665"/>
          </a:xfrm>
          <a:prstGeom prst="rect">
            <a:avLst/>
          </a:prstGeom>
          <a:noFill/>
        </p:spPr>
        <p:txBody>
          <a:bodyPr wrap="square" rtlCol="0">
            <a:spAutoFit/>
          </a:bodyPr>
          <a:lstStyle/>
          <a:p>
            <a:r>
              <a:rPr lang="en-US" sz="2400" dirty="0" smtClean="0"/>
              <a:t>FAAs will be able to select the Option of Required Results Entry.</a:t>
            </a:r>
          </a:p>
        </p:txBody>
      </p:sp>
    </p:spTree>
    <p:extLst>
      <p:ext uri="{BB962C8B-B14F-4D97-AF65-F5344CB8AC3E}">
        <p14:creationId xmlns:p14="http://schemas.microsoft.com/office/powerpoint/2010/main" val="13785626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75"/>
            <a:ext cx="8229600" cy="1143000"/>
          </a:xfrm>
        </p:spPr>
        <p:txBody>
          <a:bodyPr>
            <a:normAutofit/>
          </a:bodyPr>
          <a:lstStyle/>
          <a:p>
            <a:pPr algn="l"/>
            <a:r>
              <a:rPr lang="en-US" sz="3600" dirty="0"/>
              <a:t>FAA Access Updates</a:t>
            </a:r>
            <a:r>
              <a:rPr lang="en-US" sz="3600" b="1" dirty="0"/>
              <a:t> </a:t>
            </a:r>
            <a:r>
              <a:rPr lang="en-US" sz="3600" dirty="0"/>
              <a:t>2014-2015</a:t>
            </a: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7" name="Slide Number Placeholder 3"/>
          <p:cNvSpPr>
            <a:spLocks noGrp="1"/>
          </p:cNvSpPr>
          <p:nvPr>
            <p:ph type="sldNum" sz="quarter" idx="12"/>
          </p:nvPr>
        </p:nvSpPr>
        <p:spPr/>
        <p:txBody>
          <a:bodyPr/>
          <a:lstStyle/>
          <a:p>
            <a:pPr>
              <a:defRPr/>
            </a:pPr>
            <a:fld id="{4E445518-5F55-4477-A0DB-089C5681E36C}" type="slidenum">
              <a:rPr lang="en-US" smtClean="0">
                <a:solidFill>
                  <a:schemeClr val="bg1"/>
                </a:solidFill>
              </a:rPr>
              <a:pPr>
                <a:defRPr/>
              </a:pPr>
              <a:t>38</a:t>
            </a:fld>
            <a:endParaRPr lang="en-US" dirty="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1857375"/>
            <a:ext cx="8401050"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23900" y="5100935"/>
            <a:ext cx="7696200" cy="830997"/>
          </a:xfrm>
          <a:prstGeom prst="rect">
            <a:avLst/>
          </a:prstGeom>
          <a:noFill/>
        </p:spPr>
        <p:txBody>
          <a:bodyPr wrap="square" rtlCol="0">
            <a:spAutoFit/>
          </a:bodyPr>
          <a:lstStyle/>
          <a:p>
            <a:r>
              <a:rPr lang="en-US" sz="2400" dirty="0" smtClean="0"/>
              <a:t>FAAs will be able to create and upload a flat file to report required results.</a:t>
            </a:r>
            <a:endParaRPr lang="en-US" sz="2400" dirty="0"/>
          </a:p>
        </p:txBody>
      </p:sp>
      <p:sp>
        <p:nvSpPr>
          <p:cNvPr id="5" name="Rectangular Callout 4"/>
          <p:cNvSpPr/>
          <p:nvPr/>
        </p:nvSpPr>
        <p:spPr>
          <a:xfrm>
            <a:off x="6324600" y="2362200"/>
            <a:ext cx="1600200" cy="609600"/>
          </a:xfrm>
          <a:prstGeom prst="wedgeRectCallout">
            <a:avLst>
              <a:gd name="adj1" fmla="val -53391"/>
              <a:gd name="adj2" fmla="val 9040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Available after April, 2014</a:t>
            </a:r>
            <a:endParaRPr lang="en-US" dirty="0">
              <a:solidFill>
                <a:srgbClr val="FF0000"/>
              </a:solidFill>
            </a:endParaRPr>
          </a:p>
        </p:txBody>
      </p:sp>
    </p:spTree>
    <p:extLst>
      <p:ext uri="{BB962C8B-B14F-4D97-AF65-F5344CB8AC3E}">
        <p14:creationId xmlns:p14="http://schemas.microsoft.com/office/powerpoint/2010/main" val="9887597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rmAutofit/>
          </a:bodyPr>
          <a:lstStyle/>
          <a:p>
            <a:pPr algn="l"/>
            <a:r>
              <a:rPr lang="en-US" sz="3200" dirty="0"/>
              <a:t>FAA Access Updates 2014-2015</a:t>
            </a: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7" name="Slide Number Placeholder 3"/>
          <p:cNvSpPr>
            <a:spLocks noGrp="1"/>
          </p:cNvSpPr>
          <p:nvPr>
            <p:ph type="sldNum" sz="quarter" idx="12"/>
          </p:nvPr>
        </p:nvSpPr>
        <p:spPr/>
        <p:txBody>
          <a:bodyPr/>
          <a:lstStyle/>
          <a:p>
            <a:pPr>
              <a:defRPr/>
            </a:pPr>
            <a:fld id="{4E445518-5F55-4477-A0DB-089C5681E36C}" type="slidenum">
              <a:rPr lang="en-US" smtClean="0">
                <a:solidFill>
                  <a:schemeClr val="bg1"/>
                </a:solidFill>
              </a:rPr>
              <a:pPr>
                <a:defRPr/>
              </a:pPr>
              <a:t>39</a:t>
            </a:fld>
            <a:endParaRPr lang="en-US" dirty="0">
              <a:solidFill>
                <a:schemeClr val="bg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1455821"/>
            <a:ext cx="878205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5181600"/>
            <a:ext cx="7696200" cy="830997"/>
          </a:xfrm>
          <a:prstGeom prst="rect">
            <a:avLst/>
          </a:prstGeom>
          <a:noFill/>
        </p:spPr>
        <p:txBody>
          <a:bodyPr wrap="square" rtlCol="0">
            <a:spAutoFit/>
          </a:bodyPr>
          <a:lstStyle/>
          <a:p>
            <a:r>
              <a:rPr lang="en-US" sz="2400" dirty="0" smtClean="0"/>
              <a:t>FAAs will get a confirmation page with the results submitted.  FAAs can print the page for their records.</a:t>
            </a:r>
            <a:endParaRPr lang="en-US" sz="2400" dirty="0"/>
          </a:p>
        </p:txBody>
      </p:sp>
      <p:cxnSp>
        <p:nvCxnSpPr>
          <p:cNvPr id="6" name="Straight Arrow Connector 5"/>
          <p:cNvCxnSpPr/>
          <p:nvPr/>
        </p:nvCxnSpPr>
        <p:spPr>
          <a:xfrm flipH="1">
            <a:off x="5181600" y="3733800"/>
            <a:ext cx="5334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529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2013-2014 Verification items</a:t>
            </a:r>
            <a:endParaRPr lang="en-US" dirty="0"/>
          </a:p>
        </p:txBody>
      </p:sp>
      <p:sp>
        <p:nvSpPr>
          <p:cNvPr id="3" name="Content Placeholder 2"/>
          <p:cNvSpPr>
            <a:spLocks noGrp="1"/>
          </p:cNvSpPr>
          <p:nvPr>
            <p:ph idx="1"/>
          </p:nvPr>
        </p:nvSpPr>
        <p:spPr>
          <a:xfrm>
            <a:off x="2154520" y="1554162"/>
            <a:ext cx="6837080" cy="4525963"/>
          </a:xfrm>
        </p:spPr>
        <p:txBody>
          <a:bodyPr>
            <a:normAutofit lnSpcReduction="10000"/>
          </a:bodyPr>
          <a:lstStyle/>
          <a:p>
            <a:pPr lvl="0">
              <a:buClrTx/>
              <a:buSzTx/>
              <a:buFont typeface="Arial" pitchFamily="34" charset="0"/>
              <a:buChar char="•"/>
            </a:pPr>
            <a:r>
              <a:rPr lang="en-US" dirty="0">
                <a:solidFill>
                  <a:prstClr val="black"/>
                </a:solidFill>
                <a:latin typeface="Calibri"/>
                <a:cs typeface="Arial" charset="0"/>
              </a:rPr>
              <a:t>Retained all items subject to verification in 2012-2013</a:t>
            </a:r>
          </a:p>
          <a:p>
            <a:pPr marL="0" lvl="0" indent="0">
              <a:buClrTx/>
              <a:buSzTx/>
              <a:buNone/>
            </a:pPr>
            <a:endParaRPr lang="en-US" sz="1000" dirty="0">
              <a:solidFill>
                <a:prstClr val="black"/>
              </a:solidFill>
              <a:latin typeface="Arial" charset="0"/>
              <a:cs typeface="Arial" charset="0"/>
            </a:endParaRPr>
          </a:p>
          <a:p>
            <a:pPr lvl="0">
              <a:buClrTx/>
              <a:buSzTx/>
              <a:buFont typeface="Arial" pitchFamily="34" charset="0"/>
              <a:buChar char="•"/>
            </a:pPr>
            <a:r>
              <a:rPr lang="en-US" dirty="0">
                <a:solidFill>
                  <a:prstClr val="black"/>
                </a:solidFill>
                <a:latin typeface="Calibri"/>
                <a:cs typeface="Arial" charset="0"/>
              </a:rPr>
              <a:t>All applicants—</a:t>
            </a:r>
          </a:p>
          <a:p>
            <a:pPr lvl="1">
              <a:buClrTx/>
              <a:buSzTx/>
              <a:buFont typeface="Arial" charset="0"/>
              <a:buChar char="•"/>
            </a:pPr>
            <a:r>
              <a:rPr lang="en-US" dirty="0">
                <a:solidFill>
                  <a:prstClr val="black"/>
                </a:solidFill>
                <a:latin typeface="Calibri"/>
                <a:cs typeface="Arial" charset="0"/>
              </a:rPr>
              <a:t>Household size</a:t>
            </a:r>
          </a:p>
          <a:p>
            <a:pPr lvl="1">
              <a:buClrTx/>
              <a:buSzTx/>
              <a:buFont typeface="Arial" charset="0"/>
              <a:buChar char="•"/>
            </a:pPr>
            <a:r>
              <a:rPr lang="en-US" dirty="0">
                <a:solidFill>
                  <a:prstClr val="black"/>
                </a:solidFill>
                <a:latin typeface="Calibri"/>
                <a:cs typeface="Arial" charset="0"/>
              </a:rPr>
              <a:t>Number in college</a:t>
            </a:r>
          </a:p>
          <a:p>
            <a:pPr lvl="1">
              <a:buClrTx/>
              <a:buSzTx/>
              <a:buFont typeface="Arial" charset="0"/>
              <a:buChar char="•"/>
            </a:pPr>
            <a:r>
              <a:rPr lang="en-US" dirty="0">
                <a:solidFill>
                  <a:prstClr val="black"/>
                </a:solidFill>
                <a:latin typeface="Calibri"/>
                <a:cs typeface="Arial" charset="0"/>
              </a:rPr>
              <a:t>SNAP benefits (formerly food stamps)—if receipt indicated on ISIR</a:t>
            </a:r>
          </a:p>
          <a:p>
            <a:pPr lvl="1">
              <a:buClrTx/>
              <a:buSzTx/>
              <a:buFont typeface="Arial" charset="0"/>
              <a:buChar char="•"/>
            </a:pPr>
            <a:r>
              <a:rPr lang="en-US" dirty="0">
                <a:solidFill>
                  <a:prstClr val="black"/>
                </a:solidFill>
                <a:latin typeface="Calibri"/>
                <a:cs typeface="Arial" charset="0"/>
              </a:rPr>
              <a:t>Child support paid—if amount indicated on ISIR</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21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verification resources</a:t>
            </a:r>
            <a:endParaRPr lang="en-US" dirty="0"/>
          </a:p>
        </p:txBody>
      </p:sp>
      <p:sp>
        <p:nvSpPr>
          <p:cNvPr id="3" name="Content Placeholder 2"/>
          <p:cNvSpPr>
            <a:spLocks noGrp="1"/>
          </p:cNvSpPr>
          <p:nvPr>
            <p:ph idx="1"/>
          </p:nvPr>
        </p:nvSpPr>
        <p:spPr>
          <a:xfrm>
            <a:off x="2154520" y="1554162"/>
            <a:ext cx="6837080" cy="4525963"/>
          </a:xfrm>
        </p:spPr>
        <p:txBody>
          <a:bodyPr/>
          <a:lstStyle/>
          <a:p>
            <a:pPr marL="0" lvl="0" indent="0">
              <a:buClrTx/>
              <a:buSzTx/>
              <a:buNone/>
            </a:pPr>
            <a:endParaRPr lang="en-US" dirty="0" smtClean="0">
              <a:solidFill>
                <a:prstClr val="black"/>
              </a:solidFill>
              <a:latin typeface="Calibri"/>
            </a:endParaRPr>
          </a:p>
          <a:p>
            <a:pPr marL="0" lvl="0" indent="0">
              <a:buClrTx/>
              <a:buSzTx/>
              <a:buNone/>
            </a:pPr>
            <a:endParaRPr lang="en-US" dirty="0">
              <a:solidFill>
                <a:prstClr val="black"/>
              </a:solidFill>
              <a:latin typeface="Calibri"/>
            </a:endParaRPr>
          </a:p>
          <a:p>
            <a:pPr marL="0" lvl="0" indent="0">
              <a:buClrTx/>
              <a:buSzTx/>
              <a:buNone/>
            </a:pPr>
            <a:endParaRPr lang="en-US" dirty="0" smtClean="0">
              <a:solidFill>
                <a:prstClr val="black"/>
              </a:solidFill>
              <a:latin typeface="Calibri"/>
            </a:endParaRPr>
          </a:p>
          <a:p>
            <a:pPr marL="0" lvl="0" indent="0">
              <a:buClrTx/>
              <a:buSzTx/>
              <a:buNone/>
            </a:pPr>
            <a:r>
              <a:rPr lang="en-US" dirty="0" smtClean="0">
                <a:solidFill>
                  <a:prstClr val="black"/>
                </a:solidFill>
                <a:latin typeface="Calibri"/>
              </a:rPr>
              <a:t>Please </a:t>
            </a:r>
            <a:r>
              <a:rPr lang="en-US" dirty="0">
                <a:solidFill>
                  <a:prstClr val="black"/>
                </a:solidFill>
                <a:latin typeface="Calibri"/>
              </a:rPr>
              <a:t>see the slides following the Contact Information for a wide variety of resources regarding Verification</a:t>
            </a:r>
          </a:p>
          <a:p>
            <a:pPr marL="0" indent="0">
              <a:buNone/>
            </a:pPr>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600200"/>
            <a:ext cx="141332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14082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Resources used to develop this presentation include:</a:t>
            </a:r>
          </a:p>
          <a:p>
            <a:pPr lvl="1">
              <a:buFont typeface="Arial" pitchFamily="34" charset="0"/>
              <a:buChar char="•"/>
            </a:pPr>
            <a:r>
              <a:rPr lang="en-US" dirty="0" smtClean="0"/>
              <a:t>2012-2013 Federal Student Aid Handbook, Application and Verification Guide</a:t>
            </a:r>
          </a:p>
          <a:p>
            <a:pPr lvl="1">
              <a:buFont typeface="Arial" pitchFamily="34" charset="0"/>
              <a:buChar char="•"/>
            </a:pPr>
            <a:r>
              <a:rPr lang="en-US" dirty="0" smtClean="0"/>
              <a:t>*ED 2013 NASFAA Presentation:  Verification 2013-2014 and 2014-2015</a:t>
            </a:r>
            <a:endParaRPr lang="en-US" dirty="0"/>
          </a:p>
          <a:p>
            <a:pPr marL="457200" lvl="1" indent="0">
              <a:buNone/>
            </a:pPr>
            <a:endParaRPr lang="en-US" sz="2400" dirty="0"/>
          </a:p>
          <a:p>
            <a:pPr marL="457200" lvl="1" indent="0">
              <a:buNone/>
            </a:pPr>
            <a:r>
              <a:rPr lang="en-US" sz="2400" dirty="0" smtClean="0"/>
              <a:t>*Some of the slides used in this presentation were copied directly from the slides used in ED’s NASFAA Presentation.</a:t>
            </a:r>
          </a:p>
        </p:txBody>
      </p:sp>
    </p:spTree>
    <p:extLst>
      <p:ext uri="{BB962C8B-B14F-4D97-AF65-F5344CB8AC3E}">
        <p14:creationId xmlns:p14="http://schemas.microsoft.com/office/powerpoint/2010/main" val="799010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2154520" y="1554162"/>
            <a:ext cx="6837080" cy="4525963"/>
          </a:xfrm>
        </p:spPr>
        <p:txBody>
          <a:bodyPr/>
          <a:lstStyle/>
          <a:p>
            <a:pPr marL="0" indent="0">
              <a:buNone/>
            </a:pPr>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MCj0434411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1200" y="2209800"/>
            <a:ext cx="26924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1408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2154520" y="1554162"/>
            <a:ext cx="6837080" cy="4525963"/>
          </a:xfrm>
        </p:spPr>
        <p:txBody>
          <a:bodyPr/>
          <a:lstStyle/>
          <a:p>
            <a:pPr marL="0" indent="0">
              <a:buNone/>
            </a:pPr>
            <a:r>
              <a:rPr lang="en-US" dirty="0" smtClean="0"/>
              <a:t>Cindy Davis</a:t>
            </a:r>
          </a:p>
          <a:p>
            <a:pPr marL="0" indent="0">
              <a:buNone/>
            </a:pPr>
            <a:r>
              <a:rPr lang="en-US" dirty="0" smtClean="0"/>
              <a:t>Compliance Services</a:t>
            </a:r>
          </a:p>
          <a:p>
            <a:pPr marL="0" indent="0">
              <a:buNone/>
            </a:pPr>
            <a:r>
              <a:rPr lang="en-US" dirty="0" smtClean="0"/>
              <a:t>PHEAA</a:t>
            </a:r>
          </a:p>
          <a:p>
            <a:pPr marL="0" indent="0">
              <a:buNone/>
            </a:pPr>
            <a:r>
              <a:rPr lang="en-US" dirty="0" smtClean="0"/>
              <a:t>717.720.2182</a:t>
            </a:r>
          </a:p>
          <a:p>
            <a:pPr marL="0" indent="0">
              <a:buNone/>
            </a:pPr>
            <a:r>
              <a:rPr lang="en-US" dirty="0" smtClean="0">
                <a:hlinkClick r:id="rId3"/>
              </a:rPr>
              <a:t>cdavis@pheaa.org</a:t>
            </a:r>
            <a:endParaRPr lang="en-US" dirty="0" smtClean="0"/>
          </a:p>
          <a:p>
            <a:pPr marL="0" indent="0">
              <a:buNone/>
            </a:pPr>
            <a:r>
              <a:rPr lang="en-US" dirty="0" smtClean="0"/>
              <a:t>cmpolicy@pheaa.org</a:t>
            </a:r>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6664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 resources</a:t>
            </a:r>
            <a:endParaRPr lang="en-US" dirty="0"/>
          </a:p>
        </p:txBody>
      </p:sp>
      <p:sp>
        <p:nvSpPr>
          <p:cNvPr id="3" name="Content Placeholder 2"/>
          <p:cNvSpPr>
            <a:spLocks noGrp="1"/>
          </p:cNvSpPr>
          <p:nvPr>
            <p:ph idx="1"/>
          </p:nvPr>
        </p:nvSpPr>
        <p:spPr>
          <a:xfrm>
            <a:off x="2154520" y="1554162"/>
            <a:ext cx="6837080" cy="4525963"/>
          </a:xfrm>
        </p:spPr>
        <p:txBody>
          <a:bodyPr>
            <a:normAutofit lnSpcReduction="10000"/>
          </a:bodyPr>
          <a:lstStyle/>
          <a:p>
            <a:pPr lvl="0">
              <a:buClrTx/>
              <a:buSzTx/>
              <a:buFont typeface="Arial" pitchFamily="34" charset="0"/>
              <a:buChar char="•"/>
            </a:pPr>
            <a:r>
              <a:rPr lang="en-US" sz="2500" dirty="0">
                <a:solidFill>
                  <a:prstClr val="black"/>
                </a:solidFill>
                <a:latin typeface="Arial" charset="0"/>
                <a:cs typeface="Arial" charset="0"/>
              </a:rPr>
              <a:t>6/18/10 NPRM (Pages 34825 – 34834)</a:t>
            </a:r>
          </a:p>
          <a:p>
            <a:pPr lvl="1">
              <a:buClrTx/>
              <a:buSzTx/>
              <a:buFont typeface="Arial" charset="0"/>
              <a:buChar char="•"/>
            </a:pPr>
            <a:r>
              <a:rPr lang="en-US" sz="1800" u="sng" dirty="0">
                <a:solidFill>
                  <a:prstClr val="black"/>
                </a:solidFill>
                <a:latin typeface="Arial" charset="0"/>
                <a:cs typeface="Arial" charset="0"/>
                <a:hlinkClick r:id="rId3"/>
              </a:rPr>
              <a:t>http://ifap.ed.gov/fregisters/FR061810ProgramInterityIssuesNPRM.html</a:t>
            </a:r>
            <a:endParaRPr lang="en-US" sz="1800" u="sng" dirty="0">
              <a:solidFill>
                <a:prstClr val="black"/>
              </a:solidFill>
              <a:latin typeface="Arial" charset="0"/>
              <a:cs typeface="Arial" charset="0"/>
            </a:endParaRPr>
          </a:p>
          <a:p>
            <a:pPr lvl="1">
              <a:buClrTx/>
              <a:buSzTx/>
              <a:buFont typeface="Arial" charset="0"/>
              <a:buChar char="•"/>
            </a:pPr>
            <a:endParaRPr lang="en-US" sz="2200" dirty="0">
              <a:solidFill>
                <a:prstClr val="black"/>
              </a:solidFill>
              <a:latin typeface="Arial" charset="0"/>
              <a:cs typeface="Arial" charset="0"/>
            </a:endParaRPr>
          </a:p>
          <a:p>
            <a:pPr lvl="0">
              <a:buClrTx/>
              <a:buSzTx/>
              <a:buFont typeface="Arial" pitchFamily="34" charset="0"/>
              <a:buChar char="•"/>
            </a:pPr>
            <a:r>
              <a:rPr lang="en-US" sz="2500" dirty="0">
                <a:solidFill>
                  <a:prstClr val="black"/>
                </a:solidFill>
                <a:latin typeface="Arial" charset="0"/>
                <a:cs typeface="Arial" charset="0"/>
              </a:rPr>
              <a:t>10/29/10 Final Rule (Pages 66902 – 66913 and  66954 – 66958)</a:t>
            </a:r>
          </a:p>
          <a:p>
            <a:pPr lvl="1">
              <a:buClrTx/>
              <a:buSzTx/>
              <a:buFont typeface="Arial" charset="0"/>
              <a:buChar char="•"/>
            </a:pPr>
            <a:r>
              <a:rPr lang="en-US" sz="1900" u="sng" dirty="0">
                <a:solidFill>
                  <a:prstClr val="black"/>
                </a:solidFill>
                <a:latin typeface="Arial" charset="0"/>
                <a:cs typeface="Arial" charset="0"/>
                <a:hlinkClick r:id="rId4"/>
              </a:rPr>
              <a:t>http://www.ifap.ed.gov/fregisters/FR102910Final.html</a:t>
            </a:r>
            <a:endParaRPr lang="en-US" sz="1900" u="sng" dirty="0">
              <a:solidFill>
                <a:prstClr val="black"/>
              </a:solidFill>
              <a:latin typeface="Arial" charset="0"/>
              <a:cs typeface="Arial" charset="0"/>
            </a:endParaRPr>
          </a:p>
          <a:p>
            <a:pPr lvl="1">
              <a:buClrTx/>
              <a:buSzTx/>
              <a:buFont typeface="Arial" charset="0"/>
              <a:buChar char="•"/>
            </a:pPr>
            <a:endParaRPr lang="en-US" sz="2200" dirty="0">
              <a:solidFill>
                <a:prstClr val="black"/>
              </a:solidFill>
              <a:latin typeface="Arial" charset="0"/>
              <a:cs typeface="Arial" charset="0"/>
            </a:endParaRPr>
          </a:p>
          <a:p>
            <a:pPr lvl="0">
              <a:buClrTx/>
              <a:buSzTx/>
              <a:buFont typeface="Arial" pitchFamily="34" charset="0"/>
              <a:buChar char="•"/>
            </a:pPr>
            <a:r>
              <a:rPr lang="en-US" sz="2500" dirty="0">
                <a:solidFill>
                  <a:prstClr val="black"/>
                </a:solidFill>
                <a:latin typeface="Arial" charset="0"/>
                <a:cs typeface="Arial" charset="0"/>
              </a:rPr>
              <a:t>Federal Register Notice of Information To Be Verified for the 2012–2013 Award Year</a:t>
            </a:r>
          </a:p>
          <a:p>
            <a:pPr lvl="1">
              <a:buClrTx/>
              <a:buSzTx/>
              <a:buFont typeface="Arial" charset="0"/>
              <a:buChar char="•"/>
            </a:pPr>
            <a:r>
              <a:rPr lang="en-US" sz="1900" u="sng" dirty="0">
                <a:solidFill>
                  <a:prstClr val="black"/>
                </a:solidFill>
                <a:latin typeface="Arial" charset="0"/>
                <a:cs typeface="Arial" charset="0"/>
                <a:hlinkClick r:id="rId5"/>
              </a:rPr>
              <a:t>http://www.ifap.ed.gov/fregisters/FR071311FAFSAInformation.html</a:t>
            </a:r>
            <a:endParaRPr lang="en-US" sz="1900" dirty="0">
              <a:solidFill>
                <a:prstClr val="black"/>
              </a:solidFill>
              <a:latin typeface="Arial" charset="0"/>
              <a:cs typeface="Arial" charset="0"/>
            </a:endParaRP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7941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 resources</a:t>
            </a:r>
            <a:endParaRPr lang="en-US" dirty="0"/>
          </a:p>
        </p:txBody>
      </p:sp>
      <p:sp>
        <p:nvSpPr>
          <p:cNvPr id="3" name="Content Placeholder 2"/>
          <p:cNvSpPr>
            <a:spLocks noGrp="1"/>
          </p:cNvSpPr>
          <p:nvPr>
            <p:ph idx="1"/>
          </p:nvPr>
        </p:nvSpPr>
        <p:spPr>
          <a:xfrm>
            <a:off x="2154520" y="1554162"/>
            <a:ext cx="6837080" cy="4525963"/>
          </a:xfrm>
        </p:spPr>
        <p:txBody>
          <a:bodyPr>
            <a:normAutofit/>
          </a:bodyPr>
          <a:lstStyle/>
          <a:p>
            <a:pPr lvl="0">
              <a:buClrTx/>
              <a:buSzTx/>
              <a:buFont typeface="Arial" pitchFamily="34" charset="0"/>
              <a:buChar char="•"/>
              <a:defRPr/>
            </a:pPr>
            <a:r>
              <a:rPr lang="en-US" sz="1800" dirty="0">
                <a:solidFill>
                  <a:prstClr val="black">
                    <a:lumMod val="65000"/>
                    <a:lumOff val="35000"/>
                  </a:prstClr>
                </a:solidFill>
                <a:latin typeface="Arial" charset="0"/>
                <a:cs typeface="Arial" charset="0"/>
              </a:rPr>
              <a:t>GEN-11-13 and GEN-11-03</a:t>
            </a:r>
          </a:p>
          <a:p>
            <a:pPr lvl="1">
              <a:buClrTx/>
              <a:buSzTx/>
              <a:buFont typeface="Arial" charset="0"/>
              <a:buChar char="•"/>
              <a:defRPr/>
            </a:pPr>
            <a:r>
              <a:rPr lang="en-US" sz="1800" u="sng" dirty="0">
                <a:solidFill>
                  <a:prstClr val="black"/>
                </a:solidFill>
                <a:latin typeface="Arial" charset="0"/>
                <a:cs typeface="Arial" charset="0"/>
                <a:hlinkClick r:id="rId3"/>
              </a:rPr>
              <a:t>http://www.ifap.ed.gov/dpcletters/GEN1113.html</a:t>
            </a:r>
            <a:r>
              <a:rPr lang="en-US" sz="1800" u="sng" dirty="0">
                <a:solidFill>
                  <a:prstClr val="black"/>
                </a:solidFill>
                <a:latin typeface="Arial" charset="0"/>
                <a:cs typeface="Arial" charset="0"/>
              </a:rPr>
              <a:t> </a:t>
            </a:r>
            <a:r>
              <a:rPr lang="en-US" sz="1800" u="sng" dirty="0">
                <a:solidFill>
                  <a:prstClr val="black"/>
                </a:solidFill>
                <a:latin typeface="Arial" charset="0"/>
                <a:cs typeface="Arial" charset="0"/>
                <a:hlinkClick r:id="rId4"/>
              </a:rPr>
              <a:t>http://</a:t>
            </a:r>
            <a:r>
              <a:rPr lang="en-US" sz="1800" u="sng" dirty="0" smtClean="0">
                <a:solidFill>
                  <a:prstClr val="black"/>
                </a:solidFill>
                <a:latin typeface="Arial" charset="0"/>
                <a:cs typeface="Arial" charset="0"/>
                <a:hlinkClick r:id="rId4"/>
              </a:rPr>
              <a:t>www.ifap.ed.gov/dpcletters/GEN1103.html</a:t>
            </a:r>
            <a:endParaRPr lang="en-US" sz="1800" u="sng" dirty="0">
              <a:solidFill>
                <a:prstClr val="black"/>
              </a:solidFill>
              <a:latin typeface="Arial" charset="0"/>
              <a:cs typeface="Arial" charset="0"/>
            </a:endParaRPr>
          </a:p>
          <a:p>
            <a:pPr lvl="1">
              <a:buClrTx/>
              <a:buSzTx/>
              <a:buFont typeface="Arial" charset="0"/>
              <a:buChar char="•"/>
              <a:defRPr/>
            </a:pPr>
            <a:endParaRPr lang="en-US" sz="1800" dirty="0">
              <a:solidFill>
                <a:prstClr val="black"/>
              </a:solidFill>
              <a:latin typeface="Arial" charset="0"/>
              <a:cs typeface="Arial" charset="0"/>
            </a:endParaRPr>
          </a:p>
          <a:p>
            <a:pPr lvl="0">
              <a:buClrTx/>
              <a:buSzTx/>
              <a:buFont typeface="Arial" pitchFamily="34" charset="0"/>
              <a:buChar char="•"/>
              <a:defRPr/>
            </a:pPr>
            <a:r>
              <a:rPr lang="en-US" sz="1800" dirty="0">
                <a:solidFill>
                  <a:prstClr val="black">
                    <a:lumMod val="65000"/>
                    <a:lumOff val="35000"/>
                  </a:prstClr>
                </a:solidFill>
                <a:latin typeface="Arial" charset="0"/>
                <a:cs typeface="Arial" charset="0"/>
              </a:rPr>
              <a:t>Q&amp;A on Program Integrity website</a:t>
            </a:r>
            <a:r>
              <a:rPr lang="en-US" sz="1800" dirty="0">
                <a:solidFill>
                  <a:prstClr val="black"/>
                </a:solidFill>
                <a:latin typeface="Arial" charset="0"/>
                <a:cs typeface="Arial" charset="0"/>
              </a:rPr>
              <a:t>:</a:t>
            </a:r>
          </a:p>
          <a:p>
            <a:pPr lvl="1">
              <a:buClrTx/>
              <a:buSzTx/>
              <a:buFont typeface="Arial" charset="0"/>
              <a:buChar char="•"/>
              <a:defRPr/>
            </a:pPr>
            <a:r>
              <a:rPr lang="en-US" sz="1800" dirty="0">
                <a:solidFill>
                  <a:prstClr val="black"/>
                </a:solidFill>
                <a:latin typeface="Arial" charset="0"/>
                <a:cs typeface="Arial" charset="0"/>
                <a:hlinkClick r:id="rId5"/>
              </a:rPr>
              <a:t>http://www2.ed.gov/policy/highered/reg/hearulemaking/2009/verification.html</a:t>
            </a:r>
            <a:endParaRPr lang="en-US" sz="1800" dirty="0">
              <a:solidFill>
                <a:prstClr val="black"/>
              </a:solidFill>
              <a:latin typeface="Arial" charset="0"/>
              <a:cs typeface="Arial" charset="0"/>
            </a:endParaRPr>
          </a:p>
          <a:p>
            <a:pPr lvl="1">
              <a:buClrTx/>
              <a:buSzTx/>
              <a:buFont typeface="Arial" charset="0"/>
              <a:buChar char="•"/>
              <a:defRPr/>
            </a:pPr>
            <a:endParaRPr lang="en-US" sz="1800" dirty="0">
              <a:solidFill>
                <a:prstClr val="black"/>
              </a:solidFill>
              <a:latin typeface="Arial" charset="0"/>
              <a:cs typeface="Arial" charset="0"/>
            </a:endParaRPr>
          </a:p>
          <a:p>
            <a:pPr lvl="0">
              <a:buClrTx/>
              <a:buSzTx/>
              <a:buFont typeface="Arial" pitchFamily="34" charset="0"/>
              <a:buChar char="•"/>
              <a:defRPr/>
            </a:pPr>
            <a:r>
              <a:rPr lang="en-US" sz="1800" dirty="0">
                <a:solidFill>
                  <a:prstClr val="black"/>
                </a:solidFill>
                <a:latin typeface="Arial" charset="0"/>
                <a:cs typeface="Arial" charset="0"/>
              </a:rPr>
              <a:t>Sample 2012-2013 Verification Worksheets</a:t>
            </a:r>
          </a:p>
          <a:p>
            <a:pPr lvl="1">
              <a:buClrTx/>
              <a:buSzTx/>
              <a:buFont typeface="Arial" charset="0"/>
              <a:buChar char="•"/>
              <a:defRPr/>
            </a:pPr>
            <a:r>
              <a:rPr lang="en-US" sz="1800" dirty="0">
                <a:solidFill>
                  <a:prstClr val="black"/>
                </a:solidFill>
                <a:latin typeface="Arial" charset="0"/>
                <a:cs typeface="Arial" charset="0"/>
                <a:hlinkClick r:id="rId6"/>
              </a:rPr>
              <a:t>http://www.ifap.ed.gov/eannouncements/020312SampleVerificationWorksheets1213.html</a:t>
            </a:r>
            <a:endParaRPr lang="en-US" sz="1800" dirty="0">
              <a:solidFill>
                <a:prstClr val="black"/>
              </a:solidFill>
              <a:latin typeface="Arial" charset="0"/>
              <a:cs typeface="Arial" charset="0"/>
            </a:endParaRP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8529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 resources</a:t>
            </a:r>
            <a:endParaRPr lang="en-US" dirty="0"/>
          </a:p>
        </p:txBody>
      </p:sp>
      <p:sp>
        <p:nvSpPr>
          <p:cNvPr id="3" name="Content Placeholder 2"/>
          <p:cNvSpPr>
            <a:spLocks noGrp="1"/>
          </p:cNvSpPr>
          <p:nvPr>
            <p:ph idx="1"/>
          </p:nvPr>
        </p:nvSpPr>
        <p:spPr>
          <a:xfrm>
            <a:off x="2154520" y="1554162"/>
            <a:ext cx="6837080" cy="4525963"/>
          </a:xfrm>
        </p:spPr>
        <p:txBody>
          <a:bodyPr>
            <a:normAutofit lnSpcReduction="10000"/>
          </a:bodyPr>
          <a:lstStyle/>
          <a:p>
            <a:pPr lvl="0">
              <a:buClrTx/>
              <a:buSzTx/>
              <a:buFont typeface="Arial" pitchFamily="34" charset="0"/>
              <a:buChar char="•"/>
            </a:pPr>
            <a:r>
              <a:rPr lang="en-US" sz="2300" dirty="0">
                <a:solidFill>
                  <a:srgbClr val="595959"/>
                </a:solidFill>
                <a:latin typeface="Arial" charset="0"/>
                <a:cs typeface="Arial" charset="0"/>
              </a:rPr>
              <a:t>2012-2013 FAFSA-IRS Tax Return Transcript Matrix</a:t>
            </a:r>
          </a:p>
          <a:p>
            <a:pPr lvl="1">
              <a:buClrTx/>
              <a:buSzTx/>
              <a:buFont typeface="Arial" charset="0"/>
              <a:buChar char="•"/>
            </a:pPr>
            <a:r>
              <a:rPr lang="en-US" sz="1700" dirty="0">
                <a:solidFill>
                  <a:srgbClr val="000000"/>
                </a:solidFill>
                <a:latin typeface="Arial" charset="0"/>
                <a:cs typeface="Arial" charset="0"/>
                <a:hlinkClick r:id="rId3"/>
              </a:rPr>
              <a:t>http://www.ifap.ed.gov/eannouncements/031612FAFSA1213VerificationIRSTaxReturnMatrix.html</a:t>
            </a:r>
            <a:endParaRPr lang="en-US" sz="1700" dirty="0">
              <a:solidFill>
                <a:srgbClr val="000000"/>
              </a:solidFill>
              <a:latin typeface="Arial" charset="0"/>
              <a:cs typeface="Arial" charset="0"/>
            </a:endParaRPr>
          </a:p>
          <a:p>
            <a:pPr lvl="1">
              <a:buClrTx/>
              <a:buSzTx/>
              <a:buNone/>
            </a:pPr>
            <a:endParaRPr lang="en-US" sz="2300" dirty="0">
              <a:solidFill>
                <a:srgbClr val="000000"/>
              </a:solidFill>
              <a:latin typeface="Arial" charset="0"/>
              <a:cs typeface="Arial" charset="0"/>
            </a:endParaRPr>
          </a:p>
          <a:p>
            <a:pPr lvl="0">
              <a:buClrTx/>
              <a:buSzTx/>
              <a:buFont typeface="Arial" pitchFamily="34" charset="0"/>
              <a:buChar char="•"/>
            </a:pPr>
            <a:r>
              <a:rPr lang="en-US" sz="2300" dirty="0">
                <a:solidFill>
                  <a:srgbClr val="595959"/>
                </a:solidFill>
                <a:latin typeface="Arial" charset="0"/>
                <a:cs typeface="Arial" charset="0"/>
              </a:rPr>
              <a:t>2012-2013 Application and Verification Guide</a:t>
            </a:r>
          </a:p>
          <a:p>
            <a:pPr lvl="1">
              <a:buClrTx/>
              <a:buSzTx/>
              <a:buFont typeface="Arial" charset="0"/>
              <a:buChar char="•"/>
            </a:pPr>
            <a:r>
              <a:rPr lang="en-US" sz="1700" dirty="0">
                <a:solidFill>
                  <a:srgbClr val="000000"/>
                </a:solidFill>
                <a:latin typeface="Arial" charset="0"/>
                <a:cs typeface="Arial" charset="0"/>
                <a:hlinkClick r:id="rId4"/>
              </a:rPr>
              <a:t>http://www.ifap.ed.gov/fsahandbook/attachments/1213AVG.pdf</a:t>
            </a:r>
            <a:endParaRPr lang="en-US" sz="1700" dirty="0">
              <a:solidFill>
                <a:srgbClr val="000000"/>
              </a:solidFill>
              <a:latin typeface="Arial" charset="0"/>
              <a:cs typeface="Arial" charset="0"/>
            </a:endParaRPr>
          </a:p>
          <a:p>
            <a:pPr lvl="1">
              <a:buClrTx/>
              <a:buSzTx/>
              <a:buFont typeface="Arial" charset="0"/>
              <a:buChar char="•"/>
            </a:pPr>
            <a:r>
              <a:rPr lang="en-US" sz="1700" dirty="0">
                <a:solidFill>
                  <a:srgbClr val="000000"/>
                </a:solidFill>
                <a:latin typeface="Arial" charset="0"/>
                <a:cs typeface="Arial" charset="0"/>
                <a:hlinkClick r:id="rId5"/>
              </a:rPr>
              <a:t>http://ifap.ed.gov/fsahandbook/1213FSAHandbookErrata.html</a:t>
            </a:r>
            <a:endParaRPr lang="en-US" sz="1700" dirty="0">
              <a:solidFill>
                <a:srgbClr val="000000"/>
              </a:solidFill>
              <a:latin typeface="Arial" charset="0"/>
              <a:cs typeface="Arial" charset="0"/>
            </a:endParaRPr>
          </a:p>
          <a:p>
            <a:pPr lvl="1">
              <a:buClrTx/>
              <a:buSzTx/>
              <a:buNone/>
            </a:pPr>
            <a:endParaRPr lang="en-US" sz="2300" dirty="0">
              <a:solidFill>
                <a:srgbClr val="000000"/>
              </a:solidFill>
              <a:latin typeface="Arial" charset="0"/>
              <a:cs typeface="Arial" charset="0"/>
            </a:endParaRPr>
          </a:p>
          <a:p>
            <a:pPr lvl="0">
              <a:buClrTx/>
              <a:buSzTx/>
              <a:buFont typeface="Arial" pitchFamily="34" charset="0"/>
              <a:buChar char="•"/>
            </a:pPr>
            <a:r>
              <a:rPr lang="en-US" sz="2300" dirty="0">
                <a:solidFill>
                  <a:srgbClr val="595959"/>
                </a:solidFill>
                <a:latin typeface="Arial" charset="0"/>
                <a:cs typeface="Arial" charset="0"/>
              </a:rPr>
              <a:t>GEN-12-07—Acceptable Documentation for Income and Taxes</a:t>
            </a:r>
          </a:p>
          <a:p>
            <a:pPr lvl="1">
              <a:buClrTx/>
              <a:buSzTx/>
              <a:buFont typeface="Arial" charset="0"/>
              <a:buChar char="•"/>
            </a:pPr>
            <a:r>
              <a:rPr lang="en-US" sz="1700" dirty="0">
                <a:solidFill>
                  <a:srgbClr val="000000"/>
                </a:solidFill>
                <a:latin typeface="Arial" charset="0"/>
                <a:cs typeface="Arial" charset="0"/>
                <a:hlinkClick r:id="rId6"/>
              </a:rPr>
              <a:t>http://www.ifap.ed.gov/dpcletters/attachments/GEN1207.pdf</a:t>
            </a:r>
            <a:endParaRPr lang="en-US" sz="1700" dirty="0">
              <a:solidFill>
                <a:srgbClr val="000000"/>
              </a:solidFill>
              <a:latin typeface="Arial" charset="0"/>
              <a:cs typeface="Arial" charset="0"/>
            </a:endParaRP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943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 resources</a:t>
            </a:r>
            <a:endParaRPr lang="en-US" dirty="0"/>
          </a:p>
        </p:txBody>
      </p:sp>
      <p:sp>
        <p:nvSpPr>
          <p:cNvPr id="3" name="Content Placeholder 2"/>
          <p:cNvSpPr>
            <a:spLocks noGrp="1"/>
          </p:cNvSpPr>
          <p:nvPr>
            <p:ph idx="1"/>
          </p:nvPr>
        </p:nvSpPr>
        <p:spPr>
          <a:xfrm>
            <a:off x="2154520" y="1554162"/>
            <a:ext cx="6837080" cy="4525963"/>
          </a:xfrm>
        </p:spPr>
        <p:txBody>
          <a:bodyPr>
            <a:normAutofit lnSpcReduction="10000"/>
          </a:bodyPr>
          <a:lstStyle/>
          <a:p>
            <a:pPr lvl="0">
              <a:buClrTx/>
              <a:buSzTx/>
              <a:buFont typeface="Arial" pitchFamily="34" charset="0"/>
              <a:buChar char="•"/>
            </a:pPr>
            <a:r>
              <a:rPr lang="en-US" sz="2200" dirty="0">
                <a:solidFill>
                  <a:srgbClr val="595959"/>
                </a:solidFill>
                <a:latin typeface="Arial" charset="0"/>
                <a:cs typeface="Arial" charset="0"/>
              </a:rPr>
              <a:t>2012-2013 Electronic Data Exchange (EDE) Technical Reference</a:t>
            </a:r>
          </a:p>
          <a:p>
            <a:pPr lvl="1">
              <a:buClrTx/>
              <a:buSzTx/>
              <a:buFont typeface="Arial" charset="0"/>
              <a:buChar char="•"/>
            </a:pPr>
            <a:r>
              <a:rPr lang="en-US" sz="2000" dirty="0">
                <a:solidFill>
                  <a:prstClr val="black"/>
                </a:solidFill>
                <a:latin typeface="Arial" charset="0"/>
                <a:cs typeface="Arial" charset="0"/>
                <a:hlinkClick r:id="rId3"/>
              </a:rPr>
              <a:t>http://www.ifap.ed.gov/ifap/byAwardYear.jsp?type=edetechref</a:t>
            </a:r>
            <a:endParaRPr lang="en-US" sz="2000" dirty="0">
              <a:solidFill>
                <a:prstClr val="black"/>
              </a:solidFill>
              <a:latin typeface="Arial" charset="0"/>
              <a:cs typeface="Arial" charset="0"/>
            </a:endParaRPr>
          </a:p>
          <a:p>
            <a:pPr lvl="1">
              <a:buClrTx/>
              <a:buSzTx/>
              <a:buNone/>
            </a:pPr>
            <a:endParaRPr lang="en-US" sz="2000" dirty="0">
              <a:solidFill>
                <a:srgbClr val="595959"/>
              </a:solidFill>
              <a:latin typeface="Arial" charset="0"/>
              <a:cs typeface="Arial" charset="0"/>
            </a:endParaRPr>
          </a:p>
          <a:p>
            <a:pPr lvl="0">
              <a:buClrTx/>
              <a:buSzTx/>
              <a:buFont typeface="Arial" pitchFamily="34" charset="0"/>
              <a:buChar char="•"/>
            </a:pPr>
            <a:r>
              <a:rPr lang="en-US" sz="2200" dirty="0">
                <a:solidFill>
                  <a:srgbClr val="595959"/>
                </a:solidFill>
                <a:latin typeface="Arial" charset="0"/>
                <a:cs typeface="Arial" charset="0"/>
              </a:rPr>
              <a:t>2012-2013 ISIR Guide</a:t>
            </a:r>
          </a:p>
          <a:p>
            <a:pPr lvl="1">
              <a:buClrTx/>
              <a:buSzTx/>
              <a:buFont typeface="Arial" charset="0"/>
              <a:buChar char="•"/>
            </a:pPr>
            <a:r>
              <a:rPr lang="en-US" sz="2000" dirty="0">
                <a:solidFill>
                  <a:prstClr val="black"/>
                </a:solidFill>
                <a:latin typeface="Arial" charset="0"/>
                <a:cs typeface="Arial" charset="0"/>
                <a:hlinkClick r:id="rId4"/>
              </a:rPr>
              <a:t>http://ifap.ed.gov/isirguide/attachments/1213ISIRGuideDec2011.pdf</a:t>
            </a:r>
            <a:endParaRPr lang="en-US" sz="2000" dirty="0">
              <a:solidFill>
                <a:prstClr val="black"/>
              </a:solidFill>
              <a:latin typeface="Arial" charset="0"/>
              <a:cs typeface="Arial" charset="0"/>
            </a:endParaRPr>
          </a:p>
          <a:p>
            <a:pPr lvl="1">
              <a:buClrTx/>
              <a:buSzTx/>
              <a:buNone/>
            </a:pPr>
            <a:r>
              <a:rPr lang="en-US" sz="2000" dirty="0">
                <a:solidFill>
                  <a:prstClr val="black"/>
                </a:solidFill>
                <a:latin typeface="Arial" charset="0"/>
                <a:cs typeface="Arial" charset="0"/>
              </a:rPr>
              <a:t> </a:t>
            </a:r>
          </a:p>
          <a:p>
            <a:pPr lvl="0">
              <a:buClrTx/>
              <a:buSzTx/>
              <a:buFont typeface="Arial" pitchFamily="34" charset="0"/>
              <a:buChar char="•"/>
            </a:pPr>
            <a:r>
              <a:rPr lang="en-US" sz="2200" dirty="0">
                <a:solidFill>
                  <a:prstClr val="black"/>
                </a:solidFill>
                <a:latin typeface="Arial" charset="0"/>
                <a:cs typeface="Arial" charset="0"/>
              </a:rPr>
              <a:t>Acceptable Documentation Update for 2012-2013 Award Year Verification</a:t>
            </a:r>
          </a:p>
          <a:p>
            <a:pPr lvl="1">
              <a:buClrTx/>
              <a:buSzTx/>
              <a:buFont typeface="Arial" charset="0"/>
              <a:buChar char="•"/>
            </a:pPr>
            <a:r>
              <a:rPr lang="en-US" sz="2000" dirty="0">
                <a:solidFill>
                  <a:prstClr val="black"/>
                </a:solidFill>
                <a:latin typeface="Arial" charset="0"/>
                <a:cs typeface="Arial" charset="0"/>
                <a:hlinkClick r:id="rId5"/>
              </a:rPr>
              <a:t>http://ifap.ed.gov/eannouncements/110212AwardYrVerAcceptDocs.html</a:t>
            </a:r>
            <a:endParaRPr lang="en-US" sz="2000" dirty="0">
              <a:solidFill>
                <a:prstClr val="black"/>
              </a:solidFill>
              <a:latin typeface="Arial" charset="0"/>
              <a:cs typeface="Arial" charset="0"/>
            </a:endParaRP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6176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 resources</a:t>
            </a:r>
            <a:endParaRPr lang="en-US" dirty="0"/>
          </a:p>
        </p:txBody>
      </p:sp>
      <p:sp>
        <p:nvSpPr>
          <p:cNvPr id="3" name="Content Placeholder 2"/>
          <p:cNvSpPr>
            <a:spLocks noGrp="1"/>
          </p:cNvSpPr>
          <p:nvPr>
            <p:ph idx="1"/>
          </p:nvPr>
        </p:nvSpPr>
        <p:spPr>
          <a:xfrm>
            <a:off x="2154520" y="1554162"/>
            <a:ext cx="6837080" cy="4525963"/>
          </a:xfrm>
        </p:spPr>
        <p:txBody>
          <a:bodyPr>
            <a:normAutofit/>
          </a:bodyPr>
          <a:lstStyle/>
          <a:p>
            <a:pPr lvl="0">
              <a:buClrTx/>
              <a:buSzTx/>
              <a:buFont typeface="Arial" pitchFamily="34" charset="0"/>
              <a:buChar char="•"/>
            </a:pPr>
            <a:r>
              <a:rPr lang="en-US" sz="2700" dirty="0">
                <a:solidFill>
                  <a:prstClr val="black"/>
                </a:solidFill>
                <a:latin typeface="Arial" charset="0"/>
                <a:cs typeface="Arial" charset="0"/>
              </a:rPr>
              <a:t>Acceptable Documentation for Verification of 2011 IRS Information</a:t>
            </a:r>
          </a:p>
          <a:p>
            <a:pPr lvl="1">
              <a:buClrTx/>
              <a:buSzTx/>
              <a:buFont typeface="Arial" charset="0"/>
              <a:buChar char="•"/>
            </a:pPr>
            <a:r>
              <a:rPr lang="en-US" sz="1900" dirty="0">
                <a:solidFill>
                  <a:prstClr val="black"/>
                </a:solidFill>
                <a:latin typeface="Arial" charset="0"/>
                <a:cs typeface="Arial" charset="0"/>
                <a:hlinkClick r:id="rId3"/>
              </a:rPr>
              <a:t>http://ifap.ed.gov/eannouncements/072012AcceptableDocumentation4Verification2011IRSInfo.html</a:t>
            </a:r>
            <a:endParaRPr lang="en-US" sz="1900" dirty="0">
              <a:solidFill>
                <a:prstClr val="black"/>
              </a:solidFill>
              <a:latin typeface="Arial" charset="0"/>
              <a:cs typeface="Arial" charset="0"/>
            </a:endParaRPr>
          </a:p>
          <a:p>
            <a:pPr lvl="1">
              <a:buClrTx/>
              <a:buSzTx/>
              <a:buNone/>
            </a:pPr>
            <a:endParaRPr lang="en-US" sz="1200" dirty="0">
              <a:solidFill>
                <a:prstClr val="black"/>
              </a:solidFill>
              <a:latin typeface="Arial" charset="0"/>
              <a:cs typeface="Arial" charset="0"/>
            </a:endParaRPr>
          </a:p>
          <a:p>
            <a:pPr lvl="0">
              <a:buClrTx/>
              <a:buSzTx/>
              <a:buFont typeface="Arial" pitchFamily="34" charset="0"/>
              <a:buChar char="•"/>
            </a:pPr>
            <a:r>
              <a:rPr lang="en-US" sz="2700" dirty="0">
                <a:solidFill>
                  <a:prstClr val="black"/>
                </a:solidFill>
                <a:latin typeface="Arial" charset="0"/>
                <a:cs typeface="Arial" charset="0"/>
              </a:rPr>
              <a:t>Limited Circumstances When a Signed Copy of a Tax Return or Other Documentation is Acceptable for Completing Verification</a:t>
            </a:r>
          </a:p>
          <a:p>
            <a:pPr lvl="1">
              <a:buClrTx/>
              <a:buSzTx/>
              <a:buFont typeface="Arial" charset="0"/>
              <a:buChar char="•"/>
            </a:pPr>
            <a:r>
              <a:rPr lang="en-US" sz="1800" dirty="0">
                <a:solidFill>
                  <a:srgbClr val="C00000"/>
                </a:solidFill>
                <a:latin typeface="Arial" charset="0"/>
                <a:cs typeface="Arial" charset="0"/>
              </a:rPr>
              <a:t>http://www.ifap.ed.gov/eannouncements/082112LimitedCircumstancesWhenSignedCopyofTaxReturnisAcceptable.html</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4472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 resources</a:t>
            </a:r>
            <a:endParaRPr lang="en-US" dirty="0"/>
          </a:p>
        </p:txBody>
      </p:sp>
      <p:sp>
        <p:nvSpPr>
          <p:cNvPr id="3" name="Content Placeholder 2"/>
          <p:cNvSpPr>
            <a:spLocks noGrp="1"/>
          </p:cNvSpPr>
          <p:nvPr>
            <p:ph idx="1"/>
          </p:nvPr>
        </p:nvSpPr>
        <p:spPr>
          <a:xfrm>
            <a:off x="2154520" y="1554162"/>
            <a:ext cx="6837080" cy="4525963"/>
          </a:xfrm>
        </p:spPr>
        <p:txBody>
          <a:bodyPr/>
          <a:lstStyle/>
          <a:p>
            <a:pPr lvl="0">
              <a:buClrTx/>
              <a:buSzTx/>
              <a:buFont typeface="Arial" pitchFamily="34" charset="0"/>
              <a:buChar char="•"/>
            </a:pPr>
            <a:r>
              <a:rPr lang="en-US" dirty="0">
                <a:solidFill>
                  <a:prstClr val="black"/>
                </a:solidFill>
                <a:latin typeface="Arial" charset="0"/>
                <a:cs typeface="Arial" charset="0"/>
              </a:rPr>
              <a:t>2012-2013 Verification Reporting and Verification Status Code "W" Warning Message (Updated April 10, 2013)</a:t>
            </a:r>
          </a:p>
          <a:p>
            <a:pPr lvl="1">
              <a:buClrTx/>
              <a:buSzTx/>
              <a:buFont typeface="Arial" charset="0"/>
              <a:buChar char="•"/>
            </a:pPr>
            <a:r>
              <a:rPr lang="en-US" dirty="0">
                <a:solidFill>
                  <a:prstClr val="black"/>
                </a:solidFill>
                <a:latin typeface="Arial" charset="0"/>
                <a:cs typeface="Arial" charset="0"/>
                <a:hlinkClick r:id="rId3"/>
              </a:rPr>
              <a:t>http://ifap.ed.gov/eannouncements/040913FirstVerificationWWarning1213.html</a:t>
            </a:r>
            <a:endParaRPr lang="en-US" dirty="0">
              <a:solidFill>
                <a:prstClr val="black"/>
              </a:solidFill>
              <a:latin typeface="Arial" charset="0"/>
              <a:cs typeface="Arial" charset="0"/>
            </a:endParaRP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929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2013-2014 verification</a:t>
            </a:r>
            <a:endParaRPr lang="en-US" dirty="0"/>
          </a:p>
        </p:txBody>
      </p:sp>
      <p:sp>
        <p:nvSpPr>
          <p:cNvPr id="3" name="Content Placeholder 2"/>
          <p:cNvSpPr>
            <a:spLocks noGrp="1"/>
          </p:cNvSpPr>
          <p:nvPr>
            <p:ph idx="1"/>
          </p:nvPr>
        </p:nvSpPr>
        <p:spPr>
          <a:xfrm>
            <a:off x="2154520" y="1554162"/>
            <a:ext cx="6837080" cy="4525963"/>
          </a:xfrm>
        </p:spPr>
        <p:txBody>
          <a:bodyPr>
            <a:normAutofit/>
          </a:bodyPr>
          <a:lstStyle/>
          <a:p>
            <a:pPr lvl="0">
              <a:buClrTx/>
              <a:buSzTx/>
              <a:buFont typeface="Arial" pitchFamily="34" charset="0"/>
              <a:buChar char="•"/>
            </a:pPr>
            <a:r>
              <a:rPr lang="en-US" sz="3000" dirty="0">
                <a:solidFill>
                  <a:prstClr val="black"/>
                </a:solidFill>
                <a:latin typeface="Calibri"/>
                <a:cs typeface="Arial" charset="0"/>
              </a:rPr>
              <a:t>Tax filers—</a:t>
            </a:r>
          </a:p>
          <a:p>
            <a:pPr lvl="1">
              <a:buClrTx/>
              <a:buSzTx/>
              <a:buFont typeface="Arial" charset="0"/>
              <a:buChar char="•"/>
            </a:pPr>
            <a:r>
              <a:rPr lang="en-US" sz="2600" dirty="0">
                <a:solidFill>
                  <a:prstClr val="black"/>
                </a:solidFill>
                <a:latin typeface="Calibri"/>
                <a:cs typeface="Arial" charset="0"/>
              </a:rPr>
              <a:t>Adjusted gross income</a:t>
            </a:r>
          </a:p>
          <a:p>
            <a:pPr lvl="1">
              <a:buClrTx/>
              <a:buSzTx/>
              <a:buFont typeface="Arial" charset="0"/>
              <a:buChar char="•"/>
            </a:pPr>
            <a:r>
              <a:rPr lang="en-US" sz="2600" dirty="0">
                <a:solidFill>
                  <a:prstClr val="black"/>
                </a:solidFill>
                <a:latin typeface="Calibri"/>
                <a:cs typeface="Arial" charset="0"/>
              </a:rPr>
              <a:t>U.S. income tax paid</a:t>
            </a:r>
          </a:p>
          <a:p>
            <a:pPr lvl="1">
              <a:buClrTx/>
              <a:buSzTx/>
              <a:buFont typeface="Arial" charset="0"/>
              <a:buChar char="•"/>
            </a:pPr>
            <a:r>
              <a:rPr lang="en-US" sz="2600" dirty="0">
                <a:solidFill>
                  <a:prstClr val="black"/>
                </a:solidFill>
                <a:latin typeface="Calibri"/>
                <a:cs typeface="Arial" charset="0"/>
              </a:rPr>
              <a:t>Education credits</a:t>
            </a:r>
          </a:p>
          <a:p>
            <a:pPr lvl="1">
              <a:buClrTx/>
              <a:buSzTx/>
              <a:buFont typeface="Arial" charset="0"/>
              <a:buChar char="•"/>
            </a:pPr>
            <a:r>
              <a:rPr lang="en-US" sz="2600" dirty="0">
                <a:solidFill>
                  <a:prstClr val="black"/>
                </a:solidFill>
                <a:latin typeface="Calibri"/>
                <a:cs typeface="Arial" charset="0"/>
              </a:rPr>
              <a:t>Specific untaxed income items</a:t>
            </a:r>
          </a:p>
          <a:p>
            <a:pPr lvl="2">
              <a:buClrTx/>
              <a:buSzTx/>
              <a:buFont typeface="Arial" pitchFamily="34" charset="0"/>
              <a:buChar char="•"/>
            </a:pPr>
            <a:r>
              <a:rPr lang="en-US" sz="1700" dirty="0">
                <a:solidFill>
                  <a:prstClr val="black"/>
                </a:solidFill>
                <a:latin typeface="Calibri"/>
                <a:cs typeface="Arial" charset="0"/>
              </a:rPr>
              <a:t>Untaxed IRA distributions</a:t>
            </a:r>
          </a:p>
          <a:p>
            <a:pPr lvl="2">
              <a:buClrTx/>
              <a:buSzTx/>
              <a:buFont typeface="Arial" pitchFamily="34" charset="0"/>
              <a:buChar char="•"/>
            </a:pPr>
            <a:r>
              <a:rPr lang="en-US" sz="1700" dirty="0">
                <a:solidFill>
                  <a:prstClr val="black"/>
                </a:solidFill>
                <a:latin typeface="Calibri"/>
                <a:cs typeface="Arial" charset="0"/>
              </a:rPr>
              <a:t>Untaxed Pensions</a:t>
            </a:r>
          </a:p>
          <a:p>
            <a:pPr lvl="2">
              <a:buClrTx/>
              <a:buSzTx/>
              <a:buFont typeface="Arial" pitchFamily="34" charset="0"/>
              <a:buChar char="•"/>
            </a:pPr>
            <a:r>
              <a:rPr lang="en-US" sz="1700" dirty="0">
                <a:solidFill>
                  <a:prstClr val="black"/>
                </a:solidFill>
                <a:latin typeface="Calibri"/>
                <a:cs typeface="Arial" charset="0"/>
              </a:rPr>
              <a:t>IRA deductions</a:t>
            </a:r>
          </a:p>
          <a:p>
            <a:pPr lvl="2">
              <a:buClrTx/>
              <a:buSzTx/>
              <a:buFont typeface="Arial" pitchFamily="34" charset="0"/>
              <a:buChar char="•"/>
            </a:pPr>
            <a:r>
              <a:rPr lang="en-US" sz="1700" dirty="0">
                <a:solidFill>
                  <a:prstClr val="black"/>
                </a:solidFill>
                <a:latin typeface="Calibri"/>
                <a:cs typeface="Arial" charset="0"/>
              </a:rPr>
              <a:t>Tax Exempt Interest</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4030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 resources</a:t>
            </a:r>
            <a:endParaRPr lang="en-US" dirty="0"/>
          </a:p>
        </p:txBody>
      </p:sp>
      <p:sp>
        <p:nvSpPr>
          <p:cNvPr id="3" name="Content Placeholder 2"/>
          <p:cNvSpPr>
            <a:spLocks noGrp="1"/>
          </p:cNvSpPr>
          <p:nvPr>
            <p:ph idx="1"/>
          </p:nvPr>
        </p:nvSpPr>
        <p:spPr>
          <a:xfrm>
            <a:off x="2154520" y="1554162"/>
            <a:ext cx="6837080" cy="4525963"/>
          </a:xfrm>
        </p:spPr>
        <p:txBody>
          <a:bodyPr>
            <a:normAutofit fontScale="92500"/>
          </a:bodyPr>
          <a:lstStyle/>
          <a:p>
            <a:pPr marL="228600" lvl="0" indent="-228600">
              <a:buClrTx/>
              <a:buSzTx/>
              <a:buFont typeface="Arial" pitchFamily="34" charset="0"/>
              <a:buChar char="•"/>
            </a:pPr>
            <a:r>
              <a:rPr lang="en-US" sz="2700" dirty="0">
                <a:solidFill>
                  <a:prstClr val="black"/>
                </a:solidFill>
                <a:latin typeface="Arial" charset="0"/>
                <a:cs typeface="Arial" charset="0"/>
              </a:rPr>
              <a:t>Federal Register Notice of Information To Be Verified for the 2013–2014 Award Year</a:t>
            </a:r>
          </a:p>
          <a:p>
            <a:pPr marL="403225" lvl="1" indent="-228600">
              <a:buClrTx/>
              <a:buSzTx/>
              <a:buFont typeface="Arial" charset="0"/>
              <a:buChar char="•"/>
            </a:pPr>
            <a:r>
              <a:rPr lang="en-US" sz="2400" dirty="0">
                <a:solidFill>
                  <a:prstClr val="black"/>
                </a:solidFill>
                <a:latin typeface="Arial" charset="0"/>
                <a:cs typeface="Arial" charset="0"/>
                <a:hlinkClick r:id="rId3"/>
              </a:rPr>
              <a:t>http://www.ifap.ed.gov/fregisters/FR071212FASFA.html</a:t>
            </a:r>
            <a:endParaRPr lang="en-US" sz="2400" dirty="0">
              <a:solidFill>
                <a:prstClr val="black"/>
              </a:solidFill>
              <a:latin typeface="Arial" charset="0"/>
              <a:cs typeface="Arial" charset="0"/>
            </a:endParaRPr>
          </a:p>
          <a:p>
            <a:pPr marL="403225" lvl="1" indent="-228600">
              <a:buClrTx/>
              <a:buSzTx/>
              <a:buNone/>
            </a:pPr>
            <a:endParaRPr lang="en-US" sz="2400" dirty="0">
              <a:solidFill>
                <a:prstClr val="black"/>
              </a:solidFill>
              <a:latin typeface="Arial" charset="0"/>
              <a:cs typeface="Arial" charset="0"/>
            </a:endParaRPr>
          </a:p>
          <a:p>
            <a:pPr marL="228600" lvl="0" indent="-228600">
              <a:buClrTx/>
              <a:buSzTx/>
              <a:buFont typeface="Arial" pitchFamily="34" charset="0"/>
              <a:buChar char="•"/>
            </a:pPr>
            <a:r>
              <a:rPr lang="en-US" sz="2700" dirty="0">
                <a:solidFill>
                  <a:srgbClr val="595959"/>
                </a:solidFill>
                <a:latin typeface="Arial" charset="0"/>
                <a:cs typeface="Arial" charset="0"/>
              </a:rPr>
              <a:t>Dear Colleague Letter GEN-12-11</a:t>
            </a:r>
          </a:p>
          <a:p>
            <a:pPr marL="403225" lvl="1" indent="-228600">
              <a:buClrTx/>
              <a:buSzTx/>
              <a:buFont typeface="Arial" charset="0"/>
              <a:buChar char="•"/>
            </a:pPr>
            <a:r>
              <a:rPr lang="en-US" sz="2400" dirty="0">
                <a:solidFill>
                  <a:prstClr val="black"/>
                </a:solidFill>
                <a:latin typeface="Arial" charset="0"/>
                <a:cs typeface="Arial" charset="0"/>
                <a:hlinkClick r:id="rId4"/>
              </a:rPr>
              <a:t>http://www.ifap.ed.gov/dpcletters/GEN1211.html</a:t>
            </a:r>
            <a:r>
              <a:rPr lang="en-US" sz="2400" dirty="0">
                <a:solidFill>
                  <a:prstClr val="black"/>
                </a:solidFill>
                <a:latin typeface="Arial" charset="0"/>
                <a:cs typeface="Arial" charset="0"/>
              </a:rPr>
              <a:t> </a:t>
            </a:r>
          </a:p>
          <a:p>
            <a:pPr marL="403225" lvl="1" indent="-228600">
              <a:buClrTx/>
              <a:buSzTx/>
              <a:buNone/>
            </a:pPr>
            <a:endParaRPr lang="en-US" sz="2400" dirty="0">
              <a:solidFill>
                <a:prstClr val="black"/>
              </a:solidFill>
              <a:latin typeface="Arial" charset="0"/>
              <a:cs typeface="Arial" charset="0"/>
            </a:endParaRPr>
          </a:p>
          <a:p>
            <a:pPr marL="228600" lvl="0" indent="-228600">
              <a:buClrTx/>
              <a:buSzTx/>
              <a:buFont typeface="Arial" pitchFamily="34" charset="0"/>
              <a:buChar char="•"/>
            </a:pPr>
            <a:r>
              <a:rPr lang="en-US" sz="2700" dirty="0">
                <a:solidFill>
                  <a:prstClr val="black"/>
                </a:solidFill>
                <a:latin typeface="Arial" charset="0"/>
                <a:cs typeface="Arial" charset="0"/>
              </a:rPr>
              <a:t>Plans for 2013-2014 Verification Worksheets</a:t>
            </a:r>
          </a:p>
          <a:p>
            <a:pPr marL="403225" lvl="1" indent="-228600">
              <a:buClrTx/>
              <a:buSzTx/>
              <a:buFont typeface="Arial" charset="0"/>
              <a:buChar char="•"/>
            </a:pPr>
            <a:r>
              <a:rPr lang="en-US" sz="2400" dirty="0">
                <a:solidFill>
                  <a:prstClr val="black"/>
                </a:solidFill>
                <a:latin typeface="Arial" charset="0"/>
                <a:cs typeface="Arial" charset="0"/>
                <a:hlinkClick r:id="rId5"/>
              </a:rPr>
              <a:t>http://ifap.ed.gov/eannouncements/110112Plansfor1314VerificationWorksheets.html</a:t>
            </a:r>
            <a:endParaRPr lang="en-US" sz="2400" dirty="0">
              <a:solidFill>
                <a:prstClr val="black"/>
              </a:solidFill>
              <a:latin typeface="Arial" charset="0"/>
              <a:cs typeface="Arial" charset="0"/>
            </a:endParaRP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3915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 resources</a:t>
            </a:r>
            <a:endParaRPr lang="en-US" dirty="0"/>
          </a:p>
        </p:txBody>
      </p:sp>
      <p:sp>
        <p:nvSpPr>
          <p:cNvPr id="3" name="Content Placeholder 2"/>
          <p:cNvSpPr>
            <a:spLocks noGrp="1"/>
          </p:cNvSpPr>
          <p:nvPr>
            <p:ph idx="1"/>
          </p:nvPr>
        </p:nvSpPr>
        <p:spPr>
          <a:xfrm>
            <a:off x="2154520" y="1554162"/>
            <a:ext cx="6837080" cy="4525963"/>
          </a:xfrm>
        </p:spPr>
        <p:txBody>
          <a:bodyPr/>
          <a:lstStyle/>
          <a:p>
            <a:pPr lvl="0">
              <a:buClrTx/>
              <a:buSzTx/>
              <a:buFont typeface="Arial" pitchFamily="34" charset="0"/>
              <a:buChar char="•"/>
            </a:pPr>
            <a:r>
              <a:rPr lang="en-US" dirty="0">
                <a:solidFill>
                  <a:prstClr val="black"/>
                </a:solidFill>
                <a:latin typeface="Arial" charset="0"/>
                <a:cs typeface="Arial" charset="0"/>
              </a:rPr>
              <a:t>2012-2013 Verification Reporting and Verification Status Code "W" Warning Message (Updated April 10, 2013)</a:t>
            </a:r>
          </a:p>
          <a:p>
            <a:pPr lvl="1">
              <a:buClrTx/>
              <a:buSzTx/>
              <a:buFont typeface="Arial" charset="0"/>
              <a:buChar char="•"/>
            </a:pPr>
            <a:r>
              <a:rPr lang="en-US" dirty="0">
                <a:solidFill>
                  <a:prstClr val="black"/>
                </a:solidFill>
                <a:latin typeface="Arial" charset="0"/>
                <a:cs typeface="Arial" charset="0"/>
                <a:hlinkClick r:id="rId3"/>
              </a:rPr>
              <a:t>http://ifap.ed.gov/eannouncements/040913FirstVerificationWWarning1213.html</a:t>
            </a:r>
            <a:endParaRPr lang="en-US" dirty="0">
              <a:solidFill>
                <a:prstClr val="black"/>
              </a:solidFill>
              <a:latin typeface="Arial" charset="0"/>
              <a:cs typeface="Arial" charset="0"/>
            </a:endParaRP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3915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2013-14 verification resources</a:t>
            </a:r>
            <a:endParaRPr lang="en-US" dirty="0"/>
          </a:p>
        </p:txBody>
      </p:sp>
      <p:sp>
        <p:nvSpPr>
          <p:cNvPr id="3" name="Content Placeholder 2"/>
          <p:cNvSpPr>
            <a:spLocks noGrp="1"/>
          </p:cNvSpPr>
          <p:nvPr>
            <p:ph idx="1"/>
          </p:nvPr>
        </p:nvSpPr>
        <p:spPr>
          <a:xfrm>
            <a:off x="2154520" y="1554162"/>
            <a:ext cx="6837080" cy="4525963"/>
          </a:xfrm>
        </p:spPr>
        <p:txBody>
          <a:bodyPr/>
          <a:lstStyle/>
          <a:p>
            <a:pPr lvl="0">
              <a:buClrTx/>
              <a:buSzTx/>
              <a:buFont typeface="Arial" pitchFamily="34" charset="0"/>
              <a:buChar char="•"/>
            </a:pPr>
            <a:r>
              <a:rPr lang="en-US" sz="2500" dirty="0">
                <a:solidFill>
                  <a:prstClr val="black"/>
                </a:solidFill>
                <a:latin typeface="Arial" charset="0"/>
                <a:cs typeface="Arial" charset="0"/>
              </a:rPr>
              <a:t>2013-2014 Verification Suggested Text</a:t>
            </a:r>
          </a:p>
          <a:p>
            <a:pPr lvl="1">
              <a:buClrTx/>
              <a:buSzTx/>
              <a:buFont typeface="Arial" charset="0"/>
              <a:buChar char="•"/>
            </a:pPr>
            <a:r>
              <a:rPr lang="en-US" sz="2200" u="sng" dirty="0">
                <a:solidFill>
                  <a:prstClr val="black"/>
                </a:solidFill>
                <a:latin typeface="Arial" charset="0"/>
                <a:cs typeface="Arial" charset="0"/>
                <a:hlinkClick r:id="rId3"/>
              </a:rPr>
              <a:t>http://ifap.ed.gov/eannouncements/011813VerificationSuggestedText1314.html</a:t>
            </a:r>
            <a:endParaRPr lang="en-US" sz="2200" u="sng" dirty="0">
              <a:solidFill>
                <a:prstClr val="black"/>
              </a:solidFill>
              <a:latin typeface="Arial" charset="0"/>
              <a:cs typeface="Arial" charset="0"/>
            </a:endParaRPr>
          </a:p>
          <a:p>
            <a:pPr lvl="1">
              <a:buClrTx/>
              <a:buSzTx/>
              <a:buNone/>
            </a:pPr>
            <a:endParaRPr lang="en-US" sz="2200" dirty="0">
              <a:solidFill>
                <a:prstClr val="black"/>
              </a:solidFill>
              <a:latin typeface="Arial" charset="0"/>
              <a:cs typeface="Arial" charset="0"/>
            </a:endParaRPr>
          </a:p>
          <a:p>
            <a:pPr lvl="0">
              <a:buClrTx/>
              <a:buSzTx/>
              <a:buFont typeface="Arial" pitchFamily="34" charset="0"/>
              <a:buChar char="•"/>
            </a:pPr>
            <a:r>
              <a:rPr lang="en-US" sz="2500" dirty="0">
                <a:solidFill>
                  <a:prstClr val="black"/>
                </a:solidFill>
                <a:latin typeface="Arial" charset="0"/>
                <a:cs typeface="Arial" charset="0"/>
              </a:rPr>
              <a:t>2013-2014 Electronic Data Exchange (EDE) Technical Reference</a:t>
            </a:r>
            <a:endParaRPr lang="en-US" sz="1400" dirty="0">
              <a:solidFill>
                <a:prstClr val="black"/>
              </a:solidFill>
              <a:latin typeface="Arial" charset="0"/>
              <a:cs typeface="Arial" charset="0"/>
            </a:endParaRPr>
          </a:p>
          <a:p>
            <a:pPr lvl="1">
              <a:buClrTx/>
              <a:buSzTx/>
              <a:buFont typeface="Arial" charset="0"/>
              <a:buChar char="•"/>
            </a:pPr>
            <a:r>
              <a:rPr lang="en-US" sz="2200" u="sng" dirty="0">
                <a:solidFill>
                  <a:prstClr val="black"/>
                </a:solidFill>
                <a:latin typeface="Arial" charset="0"/>
                <a:cs typeface="Arial" charset="0"/>
                <a:hlinkClick r:id="rId4"/>
              </a:rPr>
              <a:t>http://www.ifap.ed.gov/ifap/byAwardYear.jsp?type=edetechref</a:t>
            </a:r>
            <a:endParaRPr lang="en-US" sz="1100" dirty="0">
              <a:solidFill>
                <a:prstClr val="black"/>
              </a:solidFill>
              <a:latin typeface="Arial" charset="0"/>
              <a:cs typeface="Arial" charset="0"/>
            </a:endParaRPr>
          </a:p>
          <a:p>
            <a:pPr lvl="1">
              <a:buClrTx/>
              <a:buSzTx/>
              <a:buFont typeface="Arial" charset="0"/>
              <a:buChar char="•"/>
            </a:pPr>
            <a:r>
              <a:rPr lang="en-US" sz="2200" u="sng" dirty="0">
                <a:solidFill>
                  <a:prstClr val="black"/>
                </a:solidFill>
                <a:latin typeface="Arial" charset="0"/>
                <a:cs typeface="Arial" charset="0"/>
                <a:hlinkClick r:id="rId5"/>
              </a:rPr>
              <a:t>http://ifap.ed.gov/eannouncements/010913IssueAlertIncorrectFieldJustififorVerifiTrackFlag20132014EDETechRef.html</a:t>
            </a:r>
            <a:endParaRPr lang="en-US" sz="2200" dirty="0">
              <a:solidFill>
                <a:prstClr val="black"/>
              </a:solidFill>
              <a:latin typeface="Arial" charset="0"/>
              <a:cs typeface="Arial" charset="0"/>
            </a:endParaRP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3915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2013-2014 verification resources</a:t>
            </a:r>
            <a:endParaRPr lang="en-US" dirty="0"/>
          </a:p>
        </p:txBody>
      </p:sp>
      <p:sp>
        <p:nvSpPr>
          <p:cNvPr id="3" name="Content Placeholder 2"/>
          <p:cNvSpPr>
            <a:spLocks noGrp="1"/>
          </p:cNvSpPr>
          <p:nvPr>
            <p:ph idx="1"/>
          </p:nvPr>
        </p:nvSpPr>
        <p:spPr>
          <a:xfrm>
            <a:off x="2154520" y="1554162"/>
            <a:ext cx="6837080" cy="4525963"/>
          </a:xfrm>
        </p:spPr>
        <p:txBody>
          <a:bodyPr>
            <a:normAutofit fontScale="92500" lnSpcReduction="10000"/>
          </a:bodyPr>
          <a:lstStyle/>
          <a:p>
            <a:pPr lvl="0">
              <a:buClrTx/>
              <a:buSzTx/>
              <a:buFont typeface="Arial" pitchFamily="34" charset="0"/>
              <a:buChar char="•"/>
            </a:pPr>
            <a:r>
              <a:rPr lang="en-US" sz="2200" dirty="0">
                <a:solidFill>
                  <a:prstClr val="black"/>
                </a:solidFill>
                <a:latin typeface="Arial" charset="0"/>
                <a:cs typeface="Arial" charset="0"/>
              </a:rPr>
              <a:t>2013-2014 ISIR Guide</a:t>
            </a:r>
          </a:p>
          <a:p>
            <a:pPr lvl="1">
              <a:buClrTx/>
              <a:buSzTx/>
              <a:buFont typeface="Arial" charset="0"/>
              <a:buChar char="•"/>
            </a:pPr>
            <a:r>
              <a:rPr lang="en-US" sz="2000" u="sng" dirty="0">
                <a:solidFill>
                  <a:prstClr val="black"/>
                </a:solidFill>
                <a:latin typeface="Arial" charset="0"/>
                <a:cs typeface="Arial" charset="0"/>
                <a:hlinkClick r:id="rId3"/>
              </a:rPr>
              <a:t>http://www.ifap.ed.gov/ifap/byAwardYear.jsp?type=isirguide</a:t>
            </a:r>
            <a:endParaRPr lang="en-US" sz="2000" u="sng" dirty="0">
              <a:solidFill>
                <a:prstClr val="black"/>
              </a:solidFill>
              <a:latin typeface="Arial" charset="0"/>
              <a:cs typeface="Arial" charset="0"/>
            </a:endParaRPr>
          </a:p>
          <a:p>
            <a:pPr lvl="1">
              <a:buClrTx/>
              <a:buSzTx/>
              <a:buNone/>
            </a:pPr>
            <a:endParaRPr lang="en-US" sz="2000" dirty="0">
              <a:solidFill>
                <a:prstClr val="black"/>
              </a:solidFill>
              <a:latin typeface="Arial" charset="0"/>
              <a:cs typeface="Arial" charset="0"/>
            </a:endParaRPr>
          </a:p>
          <a:p>
            <a:pPr lvl="0">
              <a:buClrTx/>
              <a:buSzTx/>
              <a:buFont typeface="Arial" pitchFamily="34" charset="0"/>
              <a:buChar char="•"/>
            </a:pPr>
            <a:r>
              <a:rPr lang="en-US" sz="2200" dirty="0">
                <a:solidFill>
                  <a:prstClr val="black"/>
                </a:solidFill>
                <a:latin typeface="Arial" charset="0"/>
                <a:cs typeface="Arial" charset="0"/>
              </a:rPr>
              <a:t>2013-2014 Application and Verification Guide</a:t>
            </a:r>
          </a:p>
          <a:p>
            <a:pPr lvl="1">
              <a:buClrTx/>
              <a:buSzTx/>
              <a:buFont typeface="Arial" charset="0"/>
              <a:buChar char="•"/>
            </a:pPr>
            <a:r>
              <a:rPr lang="en-US" sz="2000" u="sng" dirty="0">
                <a:solidFill>
                  <a:prstClr val="black"/>
                </a:solidFill>
                <a:latin typeface="Arial" charset="0"/>
                <a:cs typeface="Arial" charset="0"/>
                <a:hlinkClick r:id="rId4"/>
              </a:rPr>
              <a:t>http://ifap.ed.gov/fsahandbook/1314FSAHandbookAVG.html</a:t>
            </a:r>
            <a:endParaRPr lang="en-US" sz="2000" dirty="0">
              <a:solidFill>
                <a:prstClr val="black"/>
              </a:solidFill>
              <a:latin typeface="Arial" charset="0"/>
              <a:cs typeface="Arial" charset="0"/>
            </a:endParaRPr>
          </a:p>
          <a:p>
            <a:pPr lvl="1">
              <a:buClrTx/>
              <a:buSzTx/>
              <a:buFont typeface="Arial" charset="0"/>
              <a:buChar char="•"/>
            </a:pPr>
            <a:r>
              <a:rPr lang="en-US" sz="2000" u="sng" dirty="0">
                <a:solidFill>
                  <a:prstClr val="black"/>
                </a:solidFill>
                <a:latin typeface="Arial" charset="0"/>
                <a:cs typeface="Arial" charset="0"/>
                <a:hlinkClick r:id="rId5"/>
              </a:rPr>
              <a:t>http://ifap.ed.gov/eannouncements/022813ErrataandUpdatesfor20132014FSAHandbook.html</a:t>
            </a:r>
            <a:endParaRPr lang="en-US" sz="2000" u="sng" dirty="0">
              <a:solidFill>
                <a:prstClr val="black"/>
              </a:solidFill>
              <a:latin typeface="Arial" charset="0"/>
              <a:cs typeface="Arial" charset="0"/>
            </a:endParaRPr>
          </a:p>
          <a:p>
            <a:pPr lvl="1">
              <a:buClrTx/>
              <a:buSzTx/>
              <a:buFont typeface="Arial" charset="0"/>
              <a:buChar char="•"/>
            </a:pPr>
            <a:endParaRPr lang="en-US" sz="2000" u="sng" dirty="0">
              <a:solidFill>
                <a:prstClr val="black"/>
              </a:solidFill>
              <a:latin typeface="Arial" charset="0"/>
              <a:cs typeface="Arial" charset="0"/>
            </a:endParaRPr>
          </a:p>
          <a:p>
            <a:pPr lvl="0">
              <a:buClrTx/>
              <a:buSzTx/>
              <a:buFont typeface="Arial" pitchFamily="34" charset="0"/>
              <a:buChar char="•"/>
            </a:pPr>
            <a:r>
              <a:rPr lang="en-US" sz="2200" dirty="0">
                <a:solidFill>
                  <a:prstClr val="black"/>
                </a:solidFill>
                <a:latin typeface="Arial" charset="0"/>
                <a:cs typeface="Arial" charset="0"/>
              </a:rPr>
              <a:t>2013-2014 FAFSA Verification-IRS Tax Return Transcript Matrix</a:t>
            </a:r>
          </a:p>
          <a:p>
            <a:pPr lvl="1">
              <a:buClrTx/>
              <a:buSzTx/>
              <a:buFont typeface="Arial" charset="0"/>
              <a:buChar char="•"/>
            </a:pPr>
            <a:r>
              <a:rPr lang="en-US" sz="2000" u="sng" dirty="0">
                <a:solidFill>
                  <a:prstClr val="black"/>
                </a:solidFill>
                <a:latin typeface="Arial" charset="0"/>
                <a:cs typeface="Arial" charset="0"/>
                <a:hlinkClick r:id="rId6"/>
              </a:rPr>
              <a:t>http://ifap.ed.gov/eannouncements/031513FAFSAVerification1314IRSTaxReturnTranscriptMatrix.html</a:t>
            </a:r>
            <a:endParaRPr lang="en-US" sz="2000" u="sng" dirty="0">
              <a:solidFill>
                <a:prstClr val="black"/>
              </a:solidFill>
              <a:latin typeface="Arial" charset="0"/>
              <a:cs typeface="Arial" charset="0"/>
            </a:endParaRP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3828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2013-2014 verification resources</a:t>
            </a:r>
            <a:endParaRPr lang="en-US" dirty="0"/>
          </a:p>
        </p:txBody>
      </p:sp>
      <p:sp>
        <p:nvSpPr>
          <p:cNvPr id="3" name="Content Placeholder 2"/>
          <p:cNvSpPr>
            <a:spLocks noGrp="1"/>
          </p:cNvSpPr>
          <p:nvPr>
            <p:ph idx="1"/>
          </p:nvPr>
        </p:nvSpPr>
        <p:spPr>
          <a:xfrm>
            <a:off x="2154520" y="1554162"/>
            <a:ext cx="6837080" cy="4525963"/>
          </a:xfrm>
        </p:spPr>
        <p:txBody>
          <a:bodyPr>
            <a:normAutofit fontScale="92500" lnSpcReduction="10000"/>
          </a:bodyPr>
          <a:lstStyle/>
          <a:p>
            <a:pPr lvl="0">
              <a:buClrTx/>
              <a:buSzTx/>
              <a:buFont typeface="Arial" pitchFamily="34" charset="0"/>
              <a:buChar char="•"/>
            </a:pPr>
            <a:r>
              <a:rPr lang="en-US" sz="2700" dirty="0">
                <a:solidFill>
                  <a:prstClr val="black"/>
                </a:solidFill>
                <a:latin typeface="Arial" charset="0"/>
                <a:cs typeface="Arial" charset="0"/>
              </a:rPr>
              <a:t>FAFSA Applicants Impacted by a Tax Filing Software Issue Related to IRS Form 8863</a:t>
            </a:r>
          </a:p>
          <a:p>
            <a:pPr lvl="1">
              <a:buClrTx/>
              <a:buSzTx/>
              <a:buFont typeface="Arial" charset="0"/>
              <a:buChar char="•"/>
            </a:pPr>
            <a:r>
              <a:rPr lang="en-US" sz="2400" dirty="0">
                <a:solidFill>
                  <a:prstClr val="black"/>
                </a:solidFill>
                <a:latin typeface="Arial" charset="0"/>
                <a:cs typeface="Arial" charset="0"/>
                <a:hlinkClick r:id="rId3"/>
              </a:rPr>
              <a:t>http://ifap.ed.gov/eannouncements/031813FAFSAAppWhoMayHaveBeenImpactedbyaTaxFilingSoftwareIssueRelatedtoIRSForm88.html</a:t>
            </a:r>
            <a:endParaRPr lang="en-US" sz="2400" dirty="0">
              <a:solidFill>
                <a:prstClr val="black"/>
              </a:solidFill>
              <a:latin typeface="Arial" charset="0"/>
              <a:cs typeface="Arial" charset="0"/>
            </a:endParaRPr>
          </a:p>
          <a:p>
            <a:pPr lvl="1">
              <a:buClrTx/>
              <a:buSzTx/>
              <a:buFont typeface="Arial" charset="0"/>
              <a:buChar char="•"/>
            </a:pPr>
            <a:endParaRPr lang="en-US" sz="2400" dirty="0">
              <a:solidFill>
                <a:prstClr val="black"/>
              </a:solidFill>
              <a:latin typeface="Arial" charset="0"/>
              <a:cs typeface="Arial" charset="0"/>
            </a:endParaRPr>
          </a:p>
          <a:p>
            <a:pPr lvl="0">
              <a:buClrTx/>
              <a:buSzTx/>
              <a:buFont typeface="Arial" pitchFamily="34" charset="0"/>
              <a:buChar char="•"/>
            </a:pPr>
            <a:r>
              <a:rPr lang="en-US" sz="2700" dirty="0">
                <a:solidFill>
                  <a:prstClr val="black"/>
                </a:solidFill>
                <a:latin typeface="Arial" charset="0"/>
                <a:cs typeface="Arial" charset="0"/>
              </a:rPr>
              <a:t>Availability of 2012 IRS Information for IRS DRT and for Requesting IRS Tax Return Transcripts</a:t>
            </a:r>
          </a:p>
          <a:p>
            <a:pPr lvl="1">
              <a:buClrTx/>
              <a:buSzTx/>
              <a:buFont typeface="Arial" charset="0"/>
              <a:buChar char="•"/>
            </a:pPr>
            <a:r>
              <a:rPr lang="en-US" sz="2400" dirty="0">
                <a:solidFill>
                  <a:prstClr val="black"/>
                </a:solidFill>
                <a:latin typeface="Arial" charset="0"/>
                <a:cs typeface="Arial" charset="0"/>
                <a:hlinkClick r:id="rId4"/>
              </a:rPr>
              <a:t>http://ifap.ed.gov/eannouncements/030113AcceptableIRSDocumentation20132014AYVerification.html</a:t>
            </a:r>
            <a:endParaRPr lang="en-US" sz="2400" dirty="0">
              <a:solidFill>
                <a:prstClr val="black"/>
              </a:solidFill>
              <a:latin typeface="Arial" charset="0"/>
              <a:cs typeface="Arial" charset="0"/>
            </a:endParaRP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3915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2014-2015 verification resources</a:t>
            </a:r>
            <a:endParaRPr lang="en-US" dirty="0"/>
          </a:p>
        </p:txBody>
      </p:sp>
      <p:sp>
        <p:nvSpPr>
          <p:cNvPr id="3" name="Content Placeholder 2"/>
          <p:cNvSpPr>
            <a:spLocks noGrp="1"/>
          </p:cNvSpPr>
          <p:nvPr>
            <p:ph idx="1"/>
          </p:nvPr>
        </p:nvSpPr>
        <p:spPr>
          <a:xfrm>
            <a:off x="2154520" y="1554162"/>
            <a:ext cx="6837080" cy="4525963"/>
          </a:xfrm>
        </p:spPr>
        <p:txBody>
          <a:bodyPr>
            <a:normAutofit fontScale="85000" lnSpcReduction="20000"/>
          </a:bodyPr>
          <a:lstStyle/>
          <a:p>
            <a:pPr lvl="0">
              <a:buClrTx/>
              <a:buSzTx/>
              <a:buFont typeface="Arial" pitchFamily="34" charset="0"/>
              <a:buChar char="•"/>
            </a:pPr>
            <a:r>
              <a:rPr lang="en-US" sz="3000" dirty="0">
                <a:solidFill>
                  <a:prstClr val="black"/>
                </a:solidFill>
                <a:latin typeface="Calibri"/>
                <a:cs typeface="Arial" charset="0"/>
              </a:rPr>
              <a:t>Federal Register Notice, published June 13, 2013</a:t>
            </a:r>
          </a:p>
          <a:p>
            <a:pPr lvl="1">
              <a:buClrTx/>
              <a:buSzTx/>
              <a:buFont typeface="Arial" pitchFamily="34" charset="0"/>
              <a:buChar char="•"/>
            </a:pPr>
            <a:r>
              <a:rPr lang="en-US" sz="2600" b="1" dirty="0">
                <a:solidFill>
                  <a:prstClr val="black"/>
                </a:solidFill>
                <a:latin typeface="Calibri"/>
                <a:cs typeface="Arial" charset="0"/>
              </a:rPr>
              <a:t> </a:t>
            </a:r>
            <a:r>
              <a:rPr lang="en-US" sz="2600" b="1" u="sng" dirty="0">
                <a:solidFill>
                  <a:srgbClr val="100993"/>
                </a:solidFill>
                <a:latin typeface="Calibri"/>
                <a:cs typeface="Arial" charset="0"/>
              </a:rPr>
              <a:t>http://ifap.ed.gov/dpcletters/GEN1316.html</a:t>
            </a:r>
          </a:p>
          <a:p>
            <a:pPr marL="0" lvl="0" indent="0">
              <a:buClrTx/>
              <a:buSzTx/>
              <a:buNone/>
            </a:pPr>
            <a:endParaRPr lang="en-US" sz="1700" dirty="0">
              <a:solidFill>
                <a:prstClr val="black"/>
              </a:solidFill>
              <a:latin typeface="Calibri"/>
              <a:cs typeface="Arial" charset="0"/>
            </a:endParaRPr>
          </a:p>
          <a:p>
            <a:pPr lvl="0">
              <a:buClrTx/>
              <a:buSzTx/>
              <a:buFont typeface="Arial" pitchFamily="34" charset="0"/>
              <a:buChar char="•"/>
            </a:pPr>
            <a:r>
              <a:rPr lang="en-US" sz="3000" dirty="0">
                <a:solidFill>
                  <a:prstClr val="black"/>
                </a:solidFill>
                <a:latin typeface="Calibri"/>
                <a:cs typeface="Arial" charset="0"/>
              </a:rPr>
              <a:t>Dear Colleague Letter, posted June 13, 2013,</a:t>
            </a:r>
          </a:p>
          <a:p>
            <a:pPr lvl="1">
              <a:buClrTx/>
              <a:buSzTx/>
              <a:buFont typeface="Arial" pitchFamily="34" charset="0"/>
              <a:buChar char="•"/>
            </a:pPr>
            <a:r>
              <a:rPr lang="en-US" sz="2600" b="1" dirty="0">
                <a:solidFill>
                  <a:prstClr val="black"/>
                </a:solidFill>
                <a:latin typeface="Calibri"/>
                <a:hlinkClick r:id="rId3" action="ppaction://hlinkfile"/>
              </a:rPr>
              <a:t>GEN-13-16: 2014-2015 Award Year: FAFSA Information to be Verified and Acceptable Documentation in PDF Format, 313KB, 8 Pages </a:t>
            </a:r>
            <a:endParaRPr lang="en-US" sz="2600" b="1" dirty="0">
              <a:solidFill>
                <a:prstClr val="black"/>
              </a:solidFill>
              <a:latin typeface="Calibri"/>
            </a:endParaRPr>
          </a:p>
          <a:p>
            <a:pPr marL="457200" lvl="1" indent="0">
              <a:buClrTx/>
              <a:buSzTx/>
              <a:buNone/>
            </a:pPr>
            <a:endParaRPr lang="en-US" sz="2600" dirty="0">
              <a:solidFill>
                <a:prstClr val="black"/>
              </a:solidFill>
              <a:latin typeface="Calibri"/>
            </a:endParaRPr>
          </a:p>
          <a:p>
            <a:pPr lvl="0">
              <a:buClrTx/>
              <a:buSzTx/>
              <a:buFont typeface="Arial" pitchFamily="34" charset="0"/>
              <a:buChar char="•"/>
            </a:pPr>
            <a:r>
              <a:rPr lang="en-US" sz="3000" dirty="0">
                <a:solidFill>
                  <a:prstClr val="black"/>
                </a:solidFill>
                <a:latin typeface="Calibri"/>
                <a:cs typeface="Arial" charset="0"/>
              </a:rPr>
              <a:t>Attachment to GEN-13-16, posted June 13, 2013,</a:t>
            </a:r>
            <a:endParaRPr lang="en-US" sz="3000" dirty="0">
              <a:solidFill>
                <a:prstClr val="black"/>
              </a:solidFill>
              <a:latin typeface="Calibri"/>
              <a:hlinkClick r:id="rId4" action="ppaction://hlinkfile"/>
            </a:endParaRPr>
          </a:p>
          <a:p>
            <a:pPr lvl="1">
              <a:buClrTx/>
              <a:buSzTx/>
              <a:buFont typeface="Arial" pitchFamily="34" charset="0"/>
              <a:buChar char="•"/>
            </a:pPr>
            <a:r>
              <a:rPr lang="en-US" sz="2600" b="1" dirty="0">
                <a:solidFill>
                  <a:prstClr val="black"/>
                </a:solidFill>
                <a:latin typeface="Calibri"/>
                <a:hlinkClick r:id="rId4" action="ppaction://hlinkfile"/>
              </a:rPr>
              <a:t>Attachment to GEN-13-16: IRS Tax Return Transcript and IRS Record of Account Transcript Request Process in PDF Format, 127KB, 4 Pages</a:t>
            </a:r>
            <a:r>
              <a:rPr lang="en-US" sz="2600" b="1" dirty="0">
                <a:solidFill>
                  <a:prstClr val="black"/>
                </a:solidFill>
                <a:latin typeface="Calibri"/>
              </a:rPr>
              <a:t> </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391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 Items</a:t>
            </a:r>
            <a:endParaRPr lang="en-US" dirty="0"/>
          </a:p>
        </p:txBody>
      </p:sp>
      <p:sp>
        <p:nvSpPr>
          <p:cNvPr id="3" name="Content Placeholder 2"/>
          <p:cNvSpPr>
            <a:spLocks noGrp="1"/>
          </p:cNvSpPr>
          <p:nvPr>
            <p:ph idx="1"/>
          </p:nvPr>
        </p:nvSpPr>
        <p:spPr>
          <a:xfrm>
            <a:off x="2154520" y="1554162"/>
            <a:ext cx="6837080" cy="4525963"/>
          </a:xfrm>
        </p:spPr>
        <p:txBody>
          <a:bodyPr>
            <a:normAutofit/>
          </a:bodyPr>
          <a:lstStyle/>
          <a:p>
            <a:pPr lvl="0">
              <a:buClrTx/>
              <a:buSzTx/>
              <a:buFont typeface="Arial" pitchFamily="34" charset="0"/>
              <a:buChar char="•"/>
            </a:pPr>
            <a:r>
              <a:rPr lang="en-US" dirty="0">
                <a:solidFill>
                  <a:prstClr val="black"/>
                </a:solidFill>
                <a:latin typeface="Calibri"/>
                <a:cs typeface="Arial" charset="0"/>
              </a:rPr>
              <a:t>Non-tax </a:t>
            </a:r>
            <a:r>
              <a:rPr lang="en-US" dirty="0" smtClean="0">
                <a:solidFill>
                  <a:prstClr val="black"/>
                </a:solidFill>
                <a:latin typeface="Calibri"/>
                <a:cs typeface="Arial" charset="0"/>
              </a:rPr>
              <a:t>filers</a:t>
            </a:r>
          </a:p>
          <a:p>
            <a:pPr lvl="1">
              <a:buClrTx/>
              <a:buSzTx/>
              <a:buFont typeface="Arial" pitchFamily="34" charset="0"/>
              <a:buChar char="•"/>
            </a:pPr>
            <a:r>
              <a:rPr lang="en-US" sz="3200" dirty="0" smtClean="0">
                <a:solidFill>
                  <a:prstClr val="black"/>
                </a:solidFill>
                <a:latin typeface="Calibri"/>
                <a:cs typeface="Arial" charset="0"/>
              </a:rPr>
              <a:t>Income </a:t>
            </a:r>
            <a:r>
              <a:rPr lang="en-US" sz="3200" dirty="0">
                <a:solidFill>
                  <a:prstClr val="black"/>
                </a:solidFill>
                <a:latin typeface="Calibri"/>
                <a:cs typeface="Arial" charset="0"/>
              </a:rPr>
              <a:t>earned from </a:t>
            </a:r>
            <a:r>
              <a:rPr lang="en-US" sz="3200" dirty="0" smtClean="0">
                <a:solidFill>
                  <a:prstClr val="black"/>
                </a:solidFill>
                <a:latin typeface="Calibri"/>
                <a:cs typeface="Arial" charset="0"/>
              </a:rPr>
              <a:t>work</a:t>
            </a:r>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398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2013-2014 verification</a:t>
            </a:r>
            <a:endParaRPr lang="en-US" dirty="0"/>
          </a:p>
        </p:txBody>
      </p:sp>
      <p:sp>
        <p:nvSpPr>
          <p:cNvPr id="3" name="Content Placeholder 2"/>
          <p:cNvSpPr>
            <a:spLocks noGrp="1"/>
          </p:cNvSpPr>
          <p:nvPr>
            <p:ph idx="1"/>
          </p:nvPr>
        </p:nvSpPr>
        <p:spPr>
          <a:xfrm>
            <a:off x="2154520" y="1554162"/>
            <a:ext cx="6837080" cy="4525963"/>
          </a:xfrm>
        </p:spPr>
        <p:txBody>
          <a:bodyPr/>
          <a:lstStyle/>
          <a:p>
            <a:pPr lvl="0">
              <a:buClrTx/>
              <a:buSzTx/>
              <a:buFont typeface="Arial" pitchFamily="34" charset="0"/>
              <a:buChar char="•"/>
            </a:pPr>
            <a:r>
              <a:rPr lang="en-US" dirty="0">
                <a:solidFill>
                  <a:prstClr val="black"/>
                </a:solidFill>
                <a:latin typeface="Calibri"/>
                <a:cs typeface="Arial" charset="0"/>
              </a:rPr>
              <a:t>Added two new items—</a:t>
            </a:r>
          </a:p>
          <a:p>
            <a:pPr lvl="1">
              <a:buClrTx/>
              <a:buSzTx/>
              <a:buFont typeface="Arial" charset="0"/>
              <a:buChar char="•"/>
            </a:pPr>
            <a:r>
              <a:rPr lang="en-US" dirty="0">
                <a:solidFill>
                  <a:prstClr val="black"/>
                </a:solidFill>
                <a:latin typeface="Calibri"/>
                <a:cs typeface="Arial" charset="0"/>
              </a:rPr>
              <a:t>High school completion status</a:t>
            </a:r>
          </a:p>
          <a:p>
            <a:pPr lvl="1">
              <a:buClrTx/>
              <a:buSzTx/>
              <a:buFont typeface="Arial" charset="0"/>
              <a:buChar char="•"/>
            </a:pPr>
            <a:r>
              <a:rPr lang="en-US" dirty="0">
                <a:solidFill>
                  <a:prstClr val="black"/>
                </a:solidFill>
                <a:latin typeface="Calibri"/>
                <a:cs typeface="Arial" charset="0"/>
              </a:rPr>
              <a:t>Identity/Statement of Educational Purpose</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48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533400" y="304800"/>
            <a:ext cx="8458200" cy="685800"/>
          </a:xfrm>
        </p:spPr>
        <p:txBody>
          <a:bodyPr anchor="t"/>
          <a:lstStyle/>
          <a:p>
            <a:pPr eaLnBrk="1" hangingPunct="1"/>
            <a:r>
              <a:rPr lang="en-US" smtClean="0">
                <a:cs typeface="Arial" charset="0"/>
              </a:rPr>
              <a:t>Verification Tracking Groups</a:t>
            </a:r>
          </a:p>
        </p:txBody>
      </p:sp>
      <p:sp>
        <p:nvSpPr>
          <p:cNvPr id="13315" name="Content Placeholder 2"/>
          <p:cNvSpPr>
            <a:spLocks noGrp="1"/>
          </p:cNvSpPr>
          <p:nvPr>
            <p:ph idx="1"/>
          </p:nvPr>
        </p:nvSpPr>
        <p:spPr>
          <a:xfrm>
            <a:off x="668338" y="1600200"/>
            <a:ext cx="7772400" cy="3810000"/>
          </a:xfrm>
          <a:extLst/>
        </p:spPr>
        <p:txBody>
          <a:bodyPr/>
          <a:lstStyle/>
          <a:p>
            <a:pPr marL="0" indent="0" eaLnBrk="1" hangingPunct="1">
              <a:buFontTx/>
              <a:buNone/>
              <a:defRPr/>
            </a:pPr>
            <a:r>
              <a:rPr lang="en-US" sz="2800" dirty="0" smtClean="0">
                <a:solidFill>
                  <a:srgbClr val="000000"/>
                </a:solidFill>
                <a:ea typeface="+mn-ea"/>
                <a:cs typeface="Arial" charset="0"/>
              </a:rPr>
              <a:t>5 Verification Tracking Groups</a:t>
            </a:r>
          </a:p>
          <a:p>
            <a:pPr marL="0" indent="0" eaLnBrk="1" hangingPunct="1">
              <a:buFontTx/>
              <a:buNone/>
              <a:defRPr/>
            </a:pPr>
            <a:endParaRPr lang="en-US" sz="2400" dirty="0" smtClean="0">
              <a:solidFill>
                <a:srgbClr val="000000"/>
              </a:solidFill>
              <a:ea typeface="+mn-ea"/>
              <a:cs typeface="Arial" charset="0"/>
            </a:endParaRPr>
          </a:p>
          <a:p>
            <a:pPr eaLnBrk="1" hangingPunct="1">
              <a:defRPr/>
            </a:pPr>
            <a:endParaRPr lang="en-US" sz="2400" dirty="0" smtClean="0">
              <a:ea typeface="+mn-ea"/>
              <a:cs typeface="Arial" charset="0"/>
            </a:endParaRPr>
          </a:p>
        </p:txBody>
      </p:sp>
      <p:sp>
        <p:nvSpPr>
          <p:cNvPr id="55299" name="Slide Number Placeholder 3"/>
          <p:cNvSpPr>
            <a:spLocks noGrp="1"/>
          </p:cNvSpPr>
          <p:nvPr>
            <p:ph type="sldNum" sz="quarter" idx="12"/>
          </p:nvPr>
        </p:nvSpPr>
        <p:spPr>
          <a:xfrm>
            <a:off x="152400" y="6324600"/>
            <a:ext cx="381000" cy="457200"/>
          </a:xfrm>
          <a:noFill/>
        </p:spPr>
        <p:txBody>
          <a:bodyPr/>
          <a:lstStyle/>
          <a:p>
            <a:pPr algn="r"/>
            <a:fld id="{4CBEB0BE-F92D-4D25-91A6-BC038DCEBFC7}" type="slidenum">
              <a:rPr lang="en-US" smtClean="0">
                <a:ea typeface="MS PGothic"/>
                <a:cs typeface="MS PGothic"/>
              </a:rPr>
              <a:pPr algn="r"/>
              <a:t>8</a:t>
            </a:fld>
            <a:endParaRPr lang="en-US" smtClean="0">
              <a:ea typeface="MS PGothic"/>
              <a:cs typeface="MS PGothic"/>
            </a:endParaRPr>
          </a:p>
        </p:txBody>
      </p:sp>
      <p:pic>
        <p:nvPicPr>
          <p:cNvPr id="55300" name="Picture 5"/>
          <p:cNvPicPr>
            <a:picLocks noChangeAspect="1" noChangeArrowheads="1"/>
          </p:cNvPicPr>
          <p:nvPr/>
        </p:nvPicPr>
        <p:blipFill>
          <a:blip r:embed="rId2"/>
          <a:srcRect/>
          <a:stretch>
            <a:fillRect/>
          </a:stretch>
        </p:blipFill>
        <p:spPr bwMode="auto">
          <a:xfrm>
            <a:off x="533400" y="2209800"/>
            <a:ext cx="7858125" cy="3646488"/>
          </a:xfrm>
          <a:prstGeom prst="rect">
            <a:avLst/>
          </a:prstGeom>
          <a:noFill/>
          <a:ln w="9525">
            <a:noFill/>
            <a:miter lim="800000"/>
            <a:headEnd/>
            <a:tailEnd/>
          </a:ln>
        </p:spPr>
      </p:pic>
    </p:spTree>
    <p:extLst>
      <p:ext uri="{BB962C8B-B14F-4D97-AF65-F5344CB8AC3E}">
        <p14:creationId xmlns:p14="http://schemas.microsoft.com/office/powerpoint/2010/main" val="1147066633"/>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 Exclusions</a:t>
            </a:r>
            <a:endParaRPr lang="en-US" dirty="0"/>
          </a:p>
        </p:txBody>
      </p:sp>
      <p:sp>
        <p:nvSpPr>
          <p:cNvPr id="3" name="Content Placeholder 2"/>
          <p:cNvSpPr>
            <a:spLocks noGrp="1"/>
          </p:cNvSpPr>
          <p:nvPr>
            <p:ph idx="1"/>
          </p:nvPr>
        </p:nvSpPr>
        <p:spPr>
          <a:xfrm>
            <a:off x="2154520" y="1554162"/>
            <a:ext cx="6837080" cy="4525963"/>
          </a:xfrm>
        </p:spPr>
        <p:txBody>
          <a:bodyPr>
            <a:normAutofit fontScale="85000" lnSpcReduction="10000"/>
          </a:bodyPr>
          <a:lstStyle/>
          <a:p>
            <a:pPr>
              <a:buFont typeface="Arial" pitchFamily="34" charset="0"/>
              <a:buChar char="•"/>
            </a:pPr>
            <a:r>
              <a:rPr lang="en-US" dirty="0" smtClean="0">
                <a:latin typeface="Calibri" pitchFamily="34" charset="0"/>
              </a:rPr>
              <a:t>There </a:t>
            </a:r>
            <a:r>
              <a:rPr lang="en-US" dirty="0">
                <a:latin typeface="Calibri" pitchFamily="34" charset="0"/>
              </a:rPr>
              <a:t>are times when you don’t need to verify a student’s application.</a:t>
            </a:r>
          </a:p>
          <a:p>
            <a:pPr>
              <a:buFont typeface="Arial" pitchFamily="34" charset="0"/>
              <a:buChar char="•"/>
            </a:pPr>
            <a:r>
              <a:rPr lang="en-US" b="1" dirty="0">
                <a:latin typeface="Calibri" pitchFamily="34" charset="0"/>
              </a:rPr>
              <a:t>Except in the case of the student’s death, however, none of the </a:t>
            </a:r>
            <a:r>
              <a:rPr lang="en-US" b="1" dirty="0" smtClean="0">
                <a:latin typeface="Calibri" pitchFamily="34" charset="0"/>
              </a:rPr>
              <a:t>exemptions excuse </a:t>
            </a:r>
            <a:r>
              <a:rPr lang="en-US" b="1" dirty="0">
                <a:latin typeface="Calibri" pitchFamily="34" charset="0"/>
              </a:rPr>
              <a:t>you from the requirement to resolve conflicting information. </a:t>
            </a:r>
            <a:endParaRPr lang="en-US" b="1" dirty="0" smtClean="0">
              <a:latin typeface="Calibri" pitchFamily="34" charset="0"/>
            </a:endParaRPr>
          </a:p>
          <a:p>
            <a:pPr>
              <a:buFont typeface="Arial" pitchFamily="34" charset="0"/>
              <a:buChar char="•"/>
            </a:pPr>
            <a:r>
              <a:rPr lang="en-US" dirty="0" smtClean="0">
                <a:latin typeface="Calibri" pitchFamily="34" charset="0"/>
              </a:rPr>
              <a:t>You should </a:t>
            </a:r>
            <a:r>
              <a:rPr lang="en-US" dirty="0">
                <a:latin typeface="Calibri" pitchFamily="34" charset="0"/>
              </a:rPr>
              <a:t>document the basis for an exclusion. </a:t>
            </a:r>
            <a:endParaRPr lang="en-US" dirty="0" smtClean="0">
              <a:latin typeface="Calibri" pitchFamily="34" charset="0"/>
            </a:endParaRPr>
          </a:p>
          <a:p>
            <a:pPr>
              <a:buFont typeface="Arial" pitchFamily="34" charset="0"/>
              <a:buChar char="•"/>
            </a:pPr>
            <a:r>
              <a:rPr lang="en-US" dirty="0" smtClean="0">
                <a:latin typeface="Calibri" pitchFamily="34" charset="0"/>
              </a:rPr>
              <a:t>Other </a:t>
            </a:r>
            <a:r>
              <a:rPr lang="en-US" dirty="0">
                <a:latin typeface="Calibri" pitchFamily="34" charset="0"/>
              </a:rPr>
              <a:t>information not </a:t>
            </a:r>
            <a:r>
              <a:rPr lang="en-US" dirty="0" smtClean="0">
                <a:latin typeface="Calibri" pitchFamily="34" charset="0"/>
              </a:rPr>
              <a:t>excluded must </a:t>
            </a:r>
            <a:r>
              <a:rPr lang="en-US" dirty="0">
                <a:latin typeface="Calibri" pitchFamily="34" charset="0"/>
              </a:rPr>
              <a:t>still be verified according to all other requirements. </a:t>
            </a:r>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531694"/>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2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3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7.xml><?xml version="1.0" encoding="utf-8"?>
<a:theme xmlns:a="http://schemas.openxmlformats.org/drawingml/2006/main" name="4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8.xml><?xml version="1.0" encoding="utf-8"?>
<a:theme xmlns:a="http://schemas.openxmlformats.org/drawingml/2006/main" name="5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9.xml><?xml version="1.0" encoding="utf-8"?>
<a:theme xmlns:a="http://schemas.openxmlformats.org/drawingml/2006/main" name="6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3917</TotalTime>
  <Words>2395</Words>
  <Application>Microsoft Office PowerPoint</Application>
  <PresentationFormat>On-screen Show (4:3)</PresentationFormat>
  <Paragraphs>396</Paragraphs>
  <Slides>55</Slides>
  <Notes>53</Notes>
  <HiddenSlides>0</HiddenSlides>
  <MMClips>0</MMClips>
  <ScaleCrop>false</ScaleCrop>
  <HeadingPairs>
    <vt:vector size="4" baseType="variant">
      <vt:variant>
        <vt:lpstr>Theme</vt:lpstr>
      </vt:variant>
      <vt:variant>
        <vt:i4>9</vt:i4>
      </vt:variant>
      <vt:variant>
        <vt:lpstr>Slide Titles</vt:lpstr>
      </vt:variant>
      <vt:variant>
        <vt:i4>55</vt:i4>
      </vt:variant>
    </vt:vector>
  </HeadingPairs>
  <TitlesOfParts>
    <vt:vector size="64" baseType="lpstr">
      <vt:lpstr>Office Theme</vt:lpstr>
      <vt:lpstr>Trek</vt:lpstr>
      <vt:lpstr>1_Office Theme</vt:lpstr>
      <vt:lpstr>1_Trek</vt:lpstr>
      <vt:lpstr>2_Trek</vt:lpstr>
      <vt:lpstr>3_Trek</vt:lpstr>
      <vt:lpstr>4_Trek</vt:lpstr>
      <vt:lpstr>5_Trek</vt:lpstr>
      <vt:lpstr>6_Trek</vt:lpstr>
      <vt:lpstr>PowerPoint Presentation</vt:lpstr>
      <vt:lpstr>PowerPoint Presentation</vt:lpstr>
      <vt:lpstr>2013-2014 Verification</vt:lpstr>
      <vt:lpstr>2013-2014 Verification items</vt:lpstr>
      <vt:lpstr>2013-2014 verification</vt:lpstr>
      <vt:lpstr>Verification Items</vt:lpstr>
      <vt:lpstr>2013-2014 verification</vt:lpstr>
      <vt:lpstr>Verification Tracking Groups</vt:lpstr>
      <vt:lpstr>Verification Exclusions</vt:lpstr>
      <vt:lpstr>Verification Exclusions</vt:lpstr>
      <vt:lpstr>Verification Exclusions</vt:lpstr>
      <vt:lpstr>Additional Verification exlcusions</vt:lpstr>
      <vt:lpstr>Additional Verification Exclusions</vt:lpstr>
      <vt:lpstr>2013-2014 Verification</vt:lpstr>
      <vt:lpstr>Alternative Documentation High school diploma</vt:lpstr>
      <vt:lpstr>2013-2014 verification</vt:lpstr>
      <vt:lpstr>2013-2014 verification</vt:lpstr>
      <vt:lpstr>2013-2014 verification</vt:lpstr>
      <vt:lpstr>2013-2014 verification</vt:lpstr>
      <vt:lpstr>Statement of educational purpose</vt:lpstr>
      <vt:lpstr>Statement of educational purpose</vt:lpstr>
      <vt:lpstr>2013-2014 verification</vt:lpstr>
      <vt:lpstr>2013-2014 verification</vt:lpstr>
      <vt:lpstr>PowerPoint Presentation</vt:lpstr>
      <vt:lpstr>Amended tax returns</vt:lpstr>
      <vt:lpstr>Identity theft</vt:lpstr>
      <vt:lpstr>High school completion status</vt:lpstr>
      <vt:lpstr>PowerPoint Presentation</vt:lpstr>
      <vt:lpstr>2014-2015 verification</vt:lpstr>
      <vt:lpstr>Verification 2014-2015</vt:lpstr>
      <vt:lpstr>2014-2015 verification</vt:lpstr>
      <vt:lpstr>2014-2015 verification</vt:lpstr>
      <vt:lpstr>2014-2015</vt:lpstr>
      <vt:lpstr>FAA Access Updates 2014-2015</vt:lpstr>
      <vt:lpstr>FAA Access Updates for 2014-2015</vt:lpstr>
      <vt:lpstr>Faa access updates  2014-2015 </vt:lpstr>
      <vt:lpstr>FAA Access Updates 2014-2015</vt:lpstr>
      <vt:lpstr>FAA Access Updates 2014-2015</vt:lpstr>
      <vt:lpstr>FAA Access Updates 2014-2015</vt:lpstr>
      <vt:lpstr>Additional verification resources</vt:lpstr>
      <vt:lpstr>Resources</vt:lpstr>
      <vt:lpstr>questions</vt:lpstr>
      <vt:lpstr>Contact information</vt:lpstr>
      <vt:lpstr>Verification resources</vt:lpstr>
      <vt:lpstr>Verification resources</vt:lpstr>
      <vt:lpstr>Verification resources</vt:lpstr>
      <vt:lpstr>Verification resources</vt:lpstr>
      <vt:lpstr>Verification resources</vt:lpstr>
      <vt:lpstr>Verification resources</vt:lpstr>
      <vt:lpstr>Verification resources</vt:lpstr>
      <vt:lpstr>Verification resources</vt:lpstr>
      <vt:lpstr>2013-14 verification resources</vt:lpstr>
      <vt:lpstr>2013-2014 verification resources</vt:lpstr>
      <vt:lpstr>2013-2014 verification resources</vt:lpstr>
      <vt:lpstr>2014-2015 verification resources</vt:lpstr>
    </vt:vector>
  </TitlesOfParts>
  <Company>U.S.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 Department of Education</dc:creator>
  <cp:lastModifiedBy>Cindy Davis</cp:lastModifiedBy>
  <cp:revision>98</cp:revision>
  <cp:lastPrinted>2013-10-14T23:26:16Z</cp:lastPrinted>
  <dcterms:created xsi:type="dcterms:W3CDTF">2013-04-09T20:27:26Z</dcterms:created>
  <dcterms:modified xsi:type="dcterms:W3CDTF">2013-10-21T19:43:51Z</dcterms:modified>
</cp:coreProperties>
</file>