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0" r:id="rId4"/>
    <p:sldId id="258" r:id="rId5"/>
    <p:sldId id="259" r:id="rId6"/>
    <p:sldId id="262" r:id="rId7"/>
    <p:sldId id="271" r:id="rId8"/>
    <p:sldId id="263" r:id="rId9"/>
    <p:sldId id="264" r:id="rId10"/>
    <p:sldId id="265" r:id="rId11"/>
    <p:sldId id="272" r:id="rId12"/>
    <p:sldId id="292" r:id="rId13"/>
    <p:sldId id="273" r:id="rId14"/>
    <p:sldId id="274" r:id="rId15"/>
    <p:sldId id="275" r:id="rId16"/>
    <p:sldId id="282" r:id="rId17"/>
    <p:sldId id="276" r:id="rId18"/>
    <p:sldId id="283" r:id="rId19"/>
    <p:sldId id="285" r:id="rId20"/>
    <p:sldId id="284" r:id="rId21"/>
    <p:sldId id="286" r:id="rId22"/>
    <p:sldId id="287" r:id="rId23"/>
    <p:sldId id="289" r:id="rId24"/>
    <p:sldId id="290" r:id="rId25"/>
    <p:sldId id="291" r:id="rId26"/>
    <p:sldId id="288" r:id="rId27"/>
    <p:sldId id="277" r:id="rId28"/>
    <p:sldId id="278" r:id="rId29"/>
    <p:sldId id="279" r:id="rId30"/>
    <p:sldId id="280" r:id="rId31"/>
    <p:sldId id="281" r:id="rId32"/>
    <p:sldId id="266" r:id="rId33"/>
    <p:sldId id="267" r:id="rId34"/>
    <p:sldId id="268" r:id="rId35"/>
    <p:sldId id="269" r:id="rId36"/>
    <p:sldId id="270"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014" y="-7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7990E112-C408-445E-9E66-BE9A1E01313B}" type="datetimeFigureOut">
              <a:rPr lang="en-US" smtClean="0"/>
              <a:t>10/1/2013</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8B3ECBC3-D37B-4E67-AED1-D65B9D304F0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90E112-C408-445E-9E66-BE9A1E01313B}" type="datetimeFigureOut">
              <a:rPr lang="en-US" smtClean="0"/>
              <a:t>10/1/2013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ECBC3-D37B-4E67-AED1-D65B9D304F0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90E112-C408-445E-9E66-BE9A1E01313B}" type="datetimeFigureOut">
              <a:rPr lang="en-US" smtClean="0"/>
              <a:t>10/1/2013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ECBC3-D37B-4E67-AED1-D65B9D304F0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990E112-C408-445E-9E66-BE9A1E01313B}" type="datetimeFigureOut">
              <a:rPr lang="en-US" smtClean="0"/>
              <a:t>10/1/2013</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8B3ECBC3-D37B-4E67-AED1-D65B9D304F0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7990E112-C408-445E-9E66-BE9A1E01313B}" type="datetimeFigureOut">
              <a:rPr lang="en-US" smtClean="0"/>
              <a:t>10/1/2013</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8B3ECBC3-D37B-4E67-AED1-D65B9D304F00}"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7990E112-C408-445E-9E66-BE9A1E01313B}" type="datetimeFigureOut">
              <a:rPr lang="en-US" smtClean="0"/>
              <a:t>10/1/2013</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8B3ECBC3-D37B-4E67-AED1-D65B9D304F0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990E112-C408-445E-9E66-BE9A1E01313B}" type="datetimeFigureOut">
              <a:rPr lang="en-US" smtClean="0"/>
              <a:t>10/1/2013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8B3ECBC3-D37B-4E67-AED1-D65B9D304F00}"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990E112-C408-445E-9E66-BE9A1E01313B}" type="datetimeFigureOut">
              <a:rPr lang="en-US" smtClean="0"/>
              <a:t>10/1/2013</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ECBC3-D37B-4E67-AED1-D65B9D304F0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990E112-C408-445E-9E66-BE9A1E01313B}" type="datetimeFigureOut">
              <a:rPr lang="en-US" smtClean="0"/>
              <a:t>10/1/2013</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ECBC3-D37B-4E67-AED1-D65B9D304F0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990E112-C408-445E-9E66-BE9A1E01313B}" type="datetimeFigureOut">
              <a:rPr lang="en-US" smtClean="0"/>
              <a:t>10/1/2013</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ECBC3-D37B-4E67-AED1-D65B9D304F0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7990E112-C408-445E-9E66-BE9A1E01313B}" type="datetimeFigureOut">
              <a:rPr lang="en-US" smtClean="0"/>
              <a:t>10/1/2013</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8B3ECBC3-D37B-4E67-AED1-D65B9D304F00}"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990E112-C408-445E-9E66-BE9A1E01313B}" type="datetimeFigureOut">
              <a:rPr lang="en-US" smtClean="0"/>
              <a:t>10/1/2013</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B3ECBC3-D37B-4E67-AED1-D65B9D304F00}"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aspe.hhs.gov/poverty/index.cf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clrChange>
              <a:clrFrom>
                <a:srgbClr val="FDFDFD"/>
              </a:clrFrom>
              <a:clrTo>
                <a:srgbClr val="FDFDFD">
                  <a:alpha val="0"/>
                </a:srgbClr>
              </a:clrTo>
            </a:clrChange>
            <a:extLst>
              <a:ext uri="{28A0092B-C50C-407E-A947-70E740481C1C}">
                <a14:useLocalDpi xmlns:a14="http://schemas.microsoft.com/office/drawing/2010/main" val="0"/>
              </a:ext>
            </a:extLst>
          </a:blip>
          <a:stretch>
            <a:fillRect/>
          </a:stretch>
        </p:blipFill>
        <p:spPr>
          <a:xfrm>
            <a:off x="-76200" y="1219200"/>
            <a:ext cx="6008914" cy="3505200"/>
          </a:xfrm>
          <a:prstGeom prst="rect">
            <a:avLst/>
          </a:prstGeom>
        </p:spPr>
      </p:pic>
      <p:sp>
        <p:nvSpPr>
          <p:cNvPr id="10" name="Rectangle 9"/>
          <p:cNvSpPr/>
          <p:nvPr/>
        </p:nvSpPr>
        <p:spPr>
          <a:xfrm>
            <a:off x="5791200" y="2819400"/>
            <a:ext cx="141514" cy="7620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69000" y="2457450"/>
            <a:ext cx="2717800" cy="2038350"/>
          </a:xfrm>
          <a:prstGeom prst="rect">
            <a:avLst/>
          </a:prstGeom>
          <a:ln w="228600" cap="sq" cmpd="thickThin">
            <a:solidFill>
              <a:srgbClr val="000000"/>
            </a:solidFill>
            <a:prstDash val="solid"/>
            <a:miter lim="800000"/>
          </a:ln>
          <a:effectLst>
            <a:innerShdw blurRad="76200">
              <a:srgbClr val="000000"/>
            </a:innerShdw>
          </a:effectLst>
        </p:spPr>
      </p:pic>
      <p:sp>
        <p:nvSpPr>
          <p:cNvPr id="5" name="Title 1"/>
          <p:cNvSpPr>
            <a:spLocks noGrp="1"/>
          </p:cNvSpPr>
          <p:nvPr>
            <p:ph type="ctrTitle"/>
          </p:nvPr>
        </p:nvSpPr>
        <p:spPr>
          <a:xfrm>
            <a:off x="1371600" y="304800"/>
            <a:ext cx="7772400" cy="1470025"/>
          </a:xfrm>
        </p:spPr>
        <p:txBody>
          <a:bodyPr>
            <a:normAutofit/>
          </a:bodyPr>
          <a:lstStyle/>
          <a:p>
            <a:r>
              <a:rPr lang="en-US" sz="6600" dirty="0" smtClean="0"/>
              <a:t>Verification 101</a:t>
            </a:r>
            <a:endParaRPr lang="en-US" sz="6600" dirty="0"/>
          </a:p>
        </p:txBody>
      </p:sp>
      <p:sp>
        <p:nvSpPr>
          <p:cNvPr id="7" name="Rectangle 3"/>
          <p:cNvSpPr>
            <a:spLocks noGrp="1" noChangeArrowheads="1"/>
          </p:cNvSpPr>
          <p:nvPr>
            <p:ph type="subTitle" idx="1"/>
          </p:nvPr>
        </p:nvSpPr>
        <p:spPr>
          <a:xfrm>
            <a:off x="304800" y="3920836"/>
            <a:ext cx="8610600" cy="2286000"/>
          </a:xfrm>
        </p:spPr>
        <p:txBody>
          <a:bodyPr rtlCol="0">
            <a:normAutofit/>
          </a:bodyPr>
          <a:lstStyle/>
          <a:p>
            <a:pPr eaLnBrk="1" fontAlgn="auto" hangingPunct="1">
              <a:spcAft>
                <a:spcPts val="0"/>
              </a:spcAft>
              <a:buFont typeface="Arial" pitchFamily="34" charset="0"/>
              <a:buNone/>
              <a:defRPr/>
            </a:pPr>
            <a:r>
              <a:rPr lang="en-US" sz="2400" b="1" dirty="0" smtClean="0"/>
              <a:t>Tonya R. </a:t>
            </a:r>
            <a:r>
              <a:rPr lang="en-US" sz="2400" b="1" dirty="0" err="1" smtClean="0"/>
              <a:t>Hsiung</a:t>
            </a:r>
            <a:endParaRPr lang="en-US" sz="2400" b="1" dirty="0" smtClean="0"/>
          </a:p>
          <a:p>
            <a:pPr eaLnBrk="1" fontAlgn="auto" hangingPunct="1">
              <a:spcAft>
                <a:spcPts val="0"/>
              </a:spcAft>
              <a:buFont typeface="Arial" pitchFamily="34" charset="0"/>
              <a:buNone/>
              <a:defRPr/>
            </a:pPr>
            <a:r>
              <a:rPr lang="en-US" sz="2400" b="1" dirty="0" smtClean="0"/>
              <a:t>Assistant Director of Financial Aid</a:t>
            </a:r>
          </a:p>
          <a:p>
            <a:pPr eaLnBrk="1" fontAlgn="auto" hangingPunct="1">
              <a:spcAft>
                <a:spcPts val="0"/>
              </a:spcAft>
              <a:buFont typeface="Arial" pitchFamily="34" charset="0"/>
              <a:buNone/>
              <a:defRPr/>
            </a:pPr>
            <a:r>
              <a:rPr lang="en-US" sz="2400" b="1" dirty="0" smtClean="0"/>
              <a:t>Franklin &amp; Marshall College</a:t>
            </a:r>
          </a:p>
        </p:txBody>
      </p:sp>
    </p:spTree>
    <p:extLst>
      <p:ext uri="{BB962C8B-B14F-4D97-AF65-F5344CB8AC3E}">
        <p14:creationId xmlns:p14="http://schemas.microsoft.com/office/powerpoint/2010/main" val="27228221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Items To Be Verified – Non-Tax Filer</a:t>
            </a:r>
          </a:p>
        </p:txBody>
      </p:sp>
      <p:graphicFrame>
        <p:nvGraphicFramePr>
          <p:cNvPr id="5" name="Table 4"/>
          <p:cNvGraphicFramePr>
            <a:graphicFrameLocks noGrp="1"/>
          </p:cNvGraphicFramePr>
          <p:nvPr>
            <p:extLst>
              <p:ext uri="{D42A27DB-BD31-4B8C-83A1-F6EECF244321}">
                <p14:modId xmlns:p14="http://schemas.microsoft.com/office/powerpoint/2010/main" val="1912606049"/>
              </p:ext>
            </p:extLst>
          </p:nvPr>
        </p:nvGraphicFramePr>
        <p:xfrm>
          <a:off x="381002" y="1600201"/>
          <a:ext cx="8381996" cy="4800599"/>
        </p:xfrm>
        <a:graphic>
          <a:graphicData uri="http://schemas.openxmlformats.org/drawingml/2006/table">
            <a:tbl>
              <a:tblPr>
                <a:tableStyleId>{5C22544A-7EE6-4342-B048-85BDC9FD1C3A}</a:tableStyleId>
              </a:tblPr>
              <a:tblGrid>
                <a:gridCol w="2674013"/>
                <a:gridCol w="947658"/>
                <a:gridCol w="955003"/>
                <a:gridCol w="955003"/>
                <a:gridCol w="947658"/>
                <a:gridCol w="947658"/>
                <a:gridCol w="955003"/>
              </a:tblGrid>
              <a:tr h="418310">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algn="ctr" fontAlgn="b"/>
                      <a:r>
                        <a:rPr lang="en-US" sz="1200" u="none" strike="noStrike">
                          <a:effectLst/>
                        </a:rPr>
                        <a:t>VERIFICATION GROUP</a:t>
                      </a:r>
                      <a:endParaRPr lang="en-US" sz="12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96779">
                <a:tc rowSpan="2">
                  <a:txBody>
                    <a:bodyPr/>
                    <a:lstStyle/>
                    <a:p>
                      <a:pPr algn="ctr" fontAlgn="ctr"/>
                      <a:r>
                        <a:rPr lang="en-US" sz="1100" u="none" strike="noStrike" dirty="0">
                          <a:effectLst/>
                        </a:rPr>
                        <a:t>Verification Data Item</a:t>
                      </a:r>
                      <a:endParaRPr lang="en-US" sz="11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Standard</a:t>
                      </a:r>
                      <a:endParaRPr lang="en-US" sz="11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NOT USED in 2014-2015</a:t>
                      </a:r>
                      <a:endParaRPr lang="en-US" sz="11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Child Support Paid</a:t>
                      </a:r>
                      <a:endParaRPr lang="en-US" sz="11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Custom</a:t>
                      </a:r>
                      <a:endParaRPr lang="en-US" sz="11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Aggregate</a:t>
                      </a:r>
                      <a:endParaRPr lang="en-US" sz="11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Household Resources</a:t>
                      </a:r>
                      <a:endParaRPr lang="en-US" sz="11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8390">
                <a:tc vMerge="1">
                  <a:txBody>
                    <a:bodyPr/>
                    <a:lstStyle/>
                    <a:p>
                      <a:endParaRPr lang="en-US"/>
                    </a:p>
                  </a:txBody>
                  <a:tcPr/>
                </a:tc>
                <a:tc>
                  <a:txBody>
                    <a:bodyPr/>
                    <a:lstStyle/>
                    <a:p>
                      <a:pPr algn="ctr" fontAlgn="b"/>
                      <a:r>
                        <a:rPr lang="en-US" sz="1100" u="none" strike="noStrike" dirty="0">
                          <a:effectLst/>
                        </a:rPr>
                        <a:t>V1</a:t>
                      </a:r>
                      <a:endParaRPr lang="en-US" sz="11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V2</a:t>
                      </a:r>
                      <a:endParaRPr lang="en-US" sz="11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V3</a:t>
                      </a:r>
                      <a:endParaRPr lang="en-US" sz="11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V4</a:t>
                      </a:r>
                      <a:endParaRPr lang="en-US" sz="11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V5</a:t>
                      </a:r>
                      <a:endParaRPr lang="en-US" sz="11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V6</a:t>
                      </a:r>
                      <a:endParaRPr lang="en-US" sz="11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8390">
                <a:tc>
                  <a:txBody>
                    <a:bodyPr/>
                    <a:lstStyle/>
                    <a:p>
                      <a:pPr algn="l" fontAlgn="b"/>
                      <a:r>
                        <a:rPr lang="en-US" sz="1100" u="none" strike="noStrike">
                          <a:effectLst/>
                        </a:rPr>
                        <a:t>Income earned from work</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 </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8390">
                <a:tc>
                  <a:txBody>
                    <a:bodyPr/>
                    <a:lstStyle/>
                    <a:p>
                      <a:pPr algn="l" fontAlgn="b"/>
                      <a:r>
                        <a:rPr lang="en-US" sz="1100" u="none" strike="noStrike">
                          <a:effectLst/>
                        </a:rPr>
                        <a:t>Household Size</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 </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 </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8390">
                <a:tc>
                  <a:txBody>
                    <a:bodyPr/>
                    <a:lstStyle/>
                    <a:p>
                      <a:pPr algn="l" fontAlgn="b"/>
                      <a:r>
                        <a:rPr lang="en-US" sz="1100" u="none" strike="noStrike">
                          <a:effectLst/>
                        </a:rPr>
                        <a:t>Number in College</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 </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8390">
                <a:tc>
                  <a:txBody>
                    <a:bodyPr/>
                    <a:lstStyle/>
                    <a:p>
                      <a:pPr algn="l" fontAlgn="b"/>
                      <a:r>
                        <a:rPr lang="en-US" sz="1100" u="none" strike="noStrike">
                          <a:effectLst/>
                        </a:rPr>
                        <a:t>SNAP benefits</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 </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X</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8390">
                <a:tc>
                  <a:txBody>
                    <a:bodyPr/>
                    <a:lstStyle/>
                    <a:p>
                      <a:pPr algn="l" fontAlgn="b"/>
                      <a:r>
                        <a:rPr lang="en-US" sz="1100" u="none" strike="noStrike">
                          <a:effectLst/>
                        </a:rPr>
                        <a:t>Child Support Paid</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X</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8390">
                <a:tc>
                  <a:txBody>
                    <a:bodyPr/>
                    <a:lstStyle/>
                    <a:p>
                      <a:pPr algn="l" fontAlgn="b"/>
                      <a:r>
                        <a:rPr lang="en-US" sz="1100" u="none" strike="noStrike">
                          <a:effectLst/>
                        </a:rPr>
                        <a:t>High School Completion</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X</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X</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8390">
                <a:tc>
                  <a:txBody>
                    <a:bodyPr/>
                    <a:lstStyle/>
                    <a:p>
                      <a:pPr algn="l" fontAlgn="b"/>
                      <a:r>
                        <a:rPr lang="en-US" sz="1100" u="none" strike="noStrike">
                          <a:effectLst/>
                        </a:rPr>
                        <a:t>Identity/Educational Purpose</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X</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8390">
                <a:tc>
                  <a:txBody>
                    <a:bodyPr/>
                    <a:lstStyle/>
                    <a:p>
                      <a:pPr algn="l" fontAlgn="b"/>
                      <a:r>
                        <a:rPr lang="en-US" sz="1100" u="none" strike="noStrike" dirty="0">
                          <a:effectLst/>
                        </a:rPr>
                        <a:t>Other Untaxed </a:t>
                      </a:r>
                      <a:r>
                        <a:rPr lang="en-US" sz="1100" u="none" strike="noStrike" dirty="0" smtClean="0">
                          <a:effectLst/>
                        </a:rPr>
                        <a:t>Income*</a:t>
                      </a:r>
                      <a:endParaRPr lang="en-US" sz="11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X</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843298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*Untaxed Income</a:t>
            </a:r>
          </a:p>
        </p:txBody>
      </p:sp>
      <p:sp>
        <p:nvSpPr>
          <p:cNvPr id="3" name="Content Placeholder 2"/>
          <p:cNvSpPr>
            <a:spLocks noGrp="1"/>
          </p:cNvSpPr>
          <p:nvPr>
            <p:ph idx="1"/>
          </p:nvPr>
        </p:nvSpPr>
        <p:spPr>
          <a:xfrm>
            <a:off x="2154520" y="1554162"/>
            <a:ext cx="6837080" cy="5075238"/>
          </a:xfrm>
        </p:spPr>
        <p:txBody>
          <a:bodyPr>
            <a:normAutofit fontScale="62500" lnSpcReduction="20000"/>
          </a:bodyPr>
          <a:lstStyle/>
          <a:p>
            <a:r>
              <a:rPr lang="en-US" dirty="0"/>
              <a:t>For the 2014-2015 award year, certain applicants (V6 Verification Group) will be required to verify the untaxed income information they provided on the FAFSA for the student and for the dependent student’s parents</a:t>
            </a:r>
            <a:br>
              <a:rPr lang="en-US" dirty="0"/>
            </a:br>
            <a:endParaRPr lang="en-US" dirty="0"/>
          </a:p>
          <a:p>
            <a:r>
              <a:rPr lang="en-US" dirty="0"/>
              <a:t>If the financial aid administrator determines that the amounts provided and verified from the untaxed income question and from income information (e.g. AGI, income earned from work, untaxed income not included on the FAFSA) do not appear to provide sufficient financial support for the number of household family members reported, the applicant and, if appropriate, the applicant’s parents or spouse must explain how the family was financially supported during the 2013 calendar year.</a:t>
            </a:r>
            <a:br>
              <a:rPr lang="en-US" dirty="0"/>
            </a:br>
            <a:endParaRPr lang="en-US" dirty="0"/>
          </a:p>
          <a:p>
            <a:pPr lvl="1"/>
            <a:r>
              <a:rPr lang="en-US" dirty="0"/>
              <a:t>You could use the poverty Guidelines as a guide if </a:t>
            </a:r>
            <a:br>
              <a:rPr lang="en-US" dirty="0"/>
            </a:br>
            <a:r>
              <a:rPr lang="en-US" dirty="0"/>
              <a:t>additional information is needed: </a:t>
            </a:r>
            <a:r>
              <a:rPr lang="en-US" dirty="0">
                <a:hlinkClick r:id="rId2"/>
              </a:rPr>
              <a:t>http://aspe.hhs.gov/poverty/index.cfm</a:t>
            </a:r>
            <a:r>
              <a:rPr lang="en-US" dirty="0"/>
              <a:t> (see handout)</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7730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POVERTY GUIDELINES</a:t>
            </a:r>
            <a:endParaRPr lang="en-US" dirty="0"/>
          </a:p>
        </p:txBody>
      </p:sp>
      <p:sp>
        <p:nvSpPr>
          <p:cNvPr id="8" name="Content Placeholder 7"/>
          <p:cNvSpPr>
            <a:spLocks noGrp="1"/>
          </p:cNvSpPr>
          <p:nvPr>
            <p:ph idx="1"/>
          </p:nvPr>
        </p:nvSpPr>
        <p:spPr>
          <a:xfrm>
            <a:off x="304800" y="1554162"/>
            <a:ext cx="8686800" cy="5075238"/>
          </a:xfrm>
        </p:spPr>
        <p:txBody>
          <a:bodyPr>
            <a:normAutofit lnSpcReduction="10000"/>
          </a:bodyPr>
          <a:lstStyle/>
          <a:p>
            <a:pPr marL="0" indent="0" algn="ctr">
              <a:buNone/>
            </a:pPr>
            <a:r>
              <a:rPr lang="en-US" sz="2200" b="1" dirty="0"/>
              <a:t>2013 POVERTY GUIDELINES FOR THE 48 CONTIGUOUS </a:t>
            </a:r>
            <a:br>
              <a:rPr lang="en-US" sz="2200" b="1" dirty="0"/>
            </a:br>
            <a:r>
              <a:rPr lang="en-US" sz="2200" b="1" dirty="0"/>
              <a:t>STATES AND THE DISTRICT OF </a:t>
            </a:r>
            <a:r>
              <a:rPr lang="en-US" sz="2200" b="1" dirty="0" smtClean="0"/>
              <a:t>COLUMBIA</a:t>
            </a:r>
          </a:p>
          <a:p>
            <a:pPr marL="0" indent="0" algn="ctr">
              <a:buNone/>
            </a:pPr>
            <a:endParaRPr lang="en-US" sz="2200" b="1" dirty="0"/>
          </a:p>
          <a:p>
            <a:pPr marL="0" indent="0" algn="ctr">
              <a:buNone/>
            </a:pPr>
            <a:endParaRPr lang="en-US" sz="2200" b="1" dirty="0" smtClean="0"/>
          </a:p>
          <a:p>
            <a:pPr marL="0" indent="0" algn="ctr">
              <a:buNone/>
            </a:pPr>
            <a:endParaRPr lang="en-US" sz="2200" b="1" dirty="0"/>
          </a:p>
          <a:p>
            <a:pPr marL="0" indent="0" algn="ctr">
              <a:buNone/>
            </a:pPr>
            <a:endParaRPr lang="en-US" sz="2200" b="1" dirty="0" smtClean="0"/>
          </a:p>
          <a:p>
            <a:pPr marL="0" indent="0" algn="ctr">
              <a:buNone/>
            </a:pPr>
            <a:endParaRPr lang="en-US" sz="2200" b="1" dirty="0"/>
          </a:p>
          <a:p>
            <a:pPr marL="0" indent="0" algn="ctr">
              <a:buNone/>
            </a:pPr>
            <a:endParaRPr lang="en-US" sz="2200" b="1" dirty="0" smtClean="0"/>
          </a:p>
          <a:p>
            <a:pPr marL="0" indent="0" algn="ctr">
              <a:buNone/>
            </a:pPr>
            <a:endParaRPr lang="en-US" sz="2200" b="1" dirty="0" smtClean="0"/>
          </a:p>
          <a:p>
            <a:pPr marL="0" indent="0" algn="ctr">
              <a:buNone/>
            </a:pPr>
            <a:r>
              <a:rPr lang="en-US" sz="2200" b="1" dirty="0"/>
              <a:t>.</a:t>
            </a:r>
          </a:p>
          <a:p>
            <a:pPr marL="0" indent="0" algn="ctr">
              <a:buNone/>
            </a:pPr>
            <a:endParaRPr lang="en-US" sz="2200" b="1" dirty="0" smtClean="0"/>
          </a:p>
          <a:p>
            <a:pPr marL="0" indent="0" algn="ctr">
              <a:buNone/>
            </a:pPr>
            <a:endParaRPr lang="en-US" sz="2200" b="1" dirty="0"/>
          </a:p>
          <a:p>
            <a:pPr marL="0" indent="0" algn="ctr">
              <a:buNone/>
            </a:pPr>
            <a:endParaRPr lang="en-US" sz="2200" b="1" dirty="0" smtClean="0"/>
          </a:p>
          <a:p>
            <a:pPr marL="0" indent="0" algn="ctr">
              <a:buNone/>
            </a:pPr>
            <a:r>
              <a:rPr lang="en-US" sz="1600" b="1" dirty="0"/>
              <a:t>SOURCE:</a:t>
            </a:r>
            <a:r>
              <a:rPr lang="en-US" sz="1600" dirty="0"/>
              <a:t> </a:t>
            </a:r>
            <a:r>
              <a:rPr lang="en-US" sz="1600" i="1" dirty="0"/>
              <a:t>Federal Register</a:t>
            </a:r>
            <a:r>
              <a:rPr lang="en-US" sz="1600" dirty="0"/>
              <a:t>, Vol. 78, No. 16, January 24, 2013, pp. 5182-5183</a:t>
            </a:r>
          </a:p>
          <a:p>
            <a:pPr marL="0" indent="0" algn="ctr">
              <a:buNone/>
            </a:pPr>
            <a:endParaRPr lang="en-US" sz="2200" dirty="0"/>
          </a:p>
          <a:p>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003355301"/>
              </p:ext>
            </p:extLst>
          </p:nvPr>
        </p:nvGraphicFramePr>
        <p:xfrm>
          <a:off x="914400" y="2438400"/>
          <a:ext cx="7314256" cy="3657600"/>
        </p:xfrm>
        <a:graphic>
          <a:graphicData uri="http://schemas.openxmlformats.org/drawingml/2006/table">
            <a:tbl>
              <a:tblPr firstRow="1" firstCol="1" bandRow="1">
                <a:tableStyleId>{5C22544A-7EE6-4342-B048-85BDC9FD1C3A}</a:tableStyleId>
              </a:tblPr>
              <a:tblGrid>
                <a:gridCol w="5007340"/>
                <a:gridCol w="2306916"/>
              </a:tblGrid>
              <a:tr h="365760">
                <a:tc>
                  <a:txBody>
                    <a:bodyPr/>
                    <a:lstStyle/>
                    <a:p>
                      <a:pPr marL="0" marR="0" algn="ctr">
                        <a:lnSpc>
                          <a:spcPct val="115000"/>
                        </a:lnSpc>
                        <a:spcBef>
                          <a:spcPts val="0"/>
                        </a:spcBef>
                        <a:spcAft>
                          <a:spcPts val="0"/>
                        </a:spcAft>
                      </a:pPr>
                      <a:r>
                        <a:rPr lang="en-US" sz="1200" dirty="0">
                          <a:solidFill>
                            <a:schemeClr val="tx1"/>
                          </a:solidFill>
                          <a:effectLst/>
                        </a:rPr>
                        <a:t>Persons in family/household</a:t>
                      </a:r>
                      <a:endParaRPr lang="en-US" sz="1100" dirty="0">
                        <a:solidFill>
                          <a:schemeClr val="tx1"/>
                        </a:solidFill>
                        <a:effectLst/>
                        <a:latin typeface="Calibri"/>
                        <a:ea typeface="Calibri"/>
                        <a:cs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chemeClr val="tx1"/>
                          </a:solidFill>
                          <a:effectLst/>
                        </a:rPr>
                        <a:t>Poverty guideline</a:t>
                      </a:r>
                      <a:endParaRPr lang="en-US" sz="1100">
                        <a:solidFill>
                          <a:schemeClr val="tx1"/>
                        </a:solidFill>
                        <a:effectLst/>
                        <a:latin typeface="Calibri"/>
                        <a:ea typeface="Calibri"/>
                        <a:cs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5760">
                <a:tc>
                  <a:txBody>
                    <a:bodyPr/>
                    <a:lstStyle/>
                    <a:p>
                      <a:pPr marL="0" marR="0" algn="ctr">
                        <a:lnSpc>
                          <a:spcPct val="115000"/>
                        </a:lnSpc>
                        <a:spcBef>
                          <a:spcPts val="0"/>
                        </a:spcBef>
                        <a:spcAft>
                          <a:spcPts val="0"/>
                        </a:spcAft>
                      </a:pPr>
                      <a:r>
                        <a:rPr lang="en-US" sz="1200" dirty="0">
                          <a:solidFill>
                            <a:schemeClr val="tx1"/>
                          </a:solidFill>
                          <a:effectLst/>
                        </a:rPr>
                        <a:t>1</a:t>
                      </a:r>
                      <a:endParaRPr lang="en-US" sz="1100" dirty="0">
                        <a:solidFill>
                          <a:schemeClr val="tx1"/>
                        </a:solidFill>
                        <a:effectLst/>
                        <a:latin typeface="Calibri"/>
                        <a:ea typeface="Calibri"/>
                        <a:cs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US" sz="1200" dirty="0">
                          <a:solidFill>
                            <a:schemeClr val="tx1"/>
                          </a:solidFill>
                          <a:effectLst/>
                        </a:rPr>
                        <a:t>$11,490</a:t>
                      </a:r>
                      <a:endParaRPr lang="en-US" sz="1100" dirty="0">
                        <a:solidFill>
                          <a:schemeClr val="tx1"/>
                        </a:solidFill>
                        <a:effectLst/>
                        <a:latin typeface="Calibri"/>
                        <a:ea typeface="Calibri"/>
                        <a:cs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365760">
                <a:tc>
                  <a:txBody>
                    <a:bodyPr/>
                    <a:lstStyle/>
                    <a:p>
                      <a:pPr marL="0" marR="0" algn="ctr">
                        <a:lnSpc>
                          <a:spcPct val="115000"/>
                        </a:lnSpc>
                        <a:spcBef>
                          <a:spcPts val="0"/>
                        </a:spcBef>
                        <a:spcAft>
                          <a:spcPts val="0"/>
                        </a:spcAft>
                      </a:pPr>
                      <a:r>
                        <a:rPr lang="en-US" sz="1200" dirty="0">
                          <a:solidFill>
                            <a:schemeClr val="tx1"/>
                          </a:solidFill>
                          <a:effectLst/>
                        </a:rPr>
                        <a:t>2</a:t>
                      </a:r>
                      <a:endParaRPr lang="en-US" sz="1100" dirty="0">
                        <a:solidFill>
                          <a:schemeClr val="tx1"/>
                        </a:solidFill>
                        <a:effectLst/>
                        <a:latin typeface="Calibri"/>
                        <a:ea typeface="Calibri"/>
                        <a:cs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algn="ctr">
                        <a:lnSpc>
                          <a:spcPct val="115000"/>
                        </a:lnSpc>
                        <a:spcBef>
                          <a:spcPts val="0"/>
                        </a:spcBef>
                        <a:spcAft>
                          <a:spcPts val="0"/>
                        </a:spcAft>
                      </a:pPr>
                      <a:r>
                        <a:rPr lang="en-US" sz="1200" dirty="0">
                          <a:solidFill>
                            <a:schemeClr val="tx1"/>
                          </a:solidFill>
                          <a:effectLst/>
                        </a:rPr>
                        <a:t>15,510</a:t>
                      </a:r>
                      <a:endParaRPr lang="en-US" sz="1100" dirty="0">
                        <a:solidFill>
                          <a:schemeClr val="tx1"/>
                        </a:solidFill>
                        <a:effectLst/>
                        <a:latin typeface="Calibri"/>
                        <a:ea typeface="Calibri"/>
                        <a:cs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r>
              <a:tr h="365760">
                <a:tc>
                  <a:txBody>
                    <a:bodyPr/>
                    <a:lstStyle/>
                    <a:p>
                      <a:pPr marL="0" marR="0" algn="ctr">
                        <a:lnSpc>
                          <a:spcPct val="115000"/>
                        </a:lnSpc>
                        <a:spcBef>
                          <a:spcPts val="0"/>
                        </a:spcBef>
                        <a:spcAft>
                          <a:spcPts val="0"/>
                        </a:spcAft>
                      </a:pPr>
                      <a:r>
                        <a:rPr lang="en-US" sz="1200" dirty="0">
                          <a:solidFill>
                            <a:schemeClr val="tx1"/>
                          </a:solidFill>
                          <a:effectLst/>
                        </a:rPr>
                        <a:t>3</a:t>
                      </a:r>
                      <a:endParaRPr lang="en-US" sz="1100" dirty="0">
                        <a:solidFill>
                          <a:schemeClr val="tx1"/>
                        </a:solidFill>
                        <a:effectLst/>
                        <a:latin typeface="Calibri"/>
                        <a:ea typeface="Calibri"/>
                        <a:cs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US" sz="1200" dirty="0">
                          <a:solidFill>
                            <a:schemeClr val="tx1"/>
                          </a:solidFill>
                          <a:effectLst/>
                        </a:rPr>
                        <a:t>19,530</a:t>
                      </a:r>
                      <a:endParaRPr lang="en-US" sz="1100" dirty="0">
                        <a:solidFill>
                          <a:schemeClr val="tx1"/>
                        </a:solidFill>
                        <a:effectLst/>
                        <a:latin typeface="Calibri"/>
                        <a:ea typeface="Calibri"/>
                        <a:cs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365760">
                <a:tc>
                  <a:txBody>
                    <a:bodyPr/>
                    <a:lstStyle/>
                    <a:p>
                      <a:pPr marL="0" marR="0" algn="ctr">
                        <a:lnSpc>
                          <a:spcPct val="115000"/>
                        </a:lnSpc>
                        <a:spcBef>
                          <a:spcPts val="0"/>
                        </a:spcBef>
                        <a:spcAft>
                          <a:spcPts val="0"/>
                        </a:spcAft>
                      </a:pPr>
                      <a:r>
                        <a:rPr lang="en-US" sz="1200" dirty="0">
                          <a:solidFill>
                            <a:schemeClr val="tx1"/>
                          </a:solidFill>
                          <a:effectLst/>
                        </a:rPr>
                        <a:t>4</a:t>
                      </a:r>
                      <a:endParaRPr lang="en-US" sz="1100" dirty="0">
                        <a:solidFill>
                          <a:schemeClr val="tx1"/>
                        </a:solidFill>
                        <a:effectLst/>
                        <a:latin typeface="Calibri"/>
                        <a:ea typeface="Calibri"/>
                        <a:cs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algn="ctr">
                        <a:lnSpc>
                          <a:spcPct val="115000"/>
                        </a:lnSpc>
                        <a:spcBef>
                          <a:spcPts val="0"/>
                        </a:spcBef>
                        <a:spcAft>
                          <a:spcPts val="0"/>
                        </a:spcAft>
                      </a:pPr>
                      <a:r>
                        <a:rPr lang="en-US" sz="1200" dirty="0">
                          <a:solidFill>
                            <a:schemeClr val="tx1"/>
                          </a:solidFill>
                          <a:effectLst/>
                        </a:rPr>
                        <a:t>23,550</a:t>
                      </a:r>
                      <a:endParaRPr lang="en-US" sz="1100" dirty="0">
                        <a:solidFill>
                          <a:schemeClr val="tx1"/>
                        </a:solidFill>
                        <a:effectLst/>
                        <a:latin typeface="Calibri"/>
                        <a:ea typeface="Calibri"/>
                        <a:cs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r>
              <a:tr h="365760">
                <a:tc>
                  <a:txBody>
                    <a:bodyPr/>
                    <a:lstStyle/>
                    <a:p>
                      <a:pPr marL="0" marR="0" algn="ctr">
                        <a:lnSpc>
                          <a:spcPct val="115000"/>
                        </a:lnSpc>
                        <a:spcBef>
                          <a:spcPts val="0"/>
                        </a:spcBef>
                        <a:spcAft>
                          <a:spcPts val="0"/>
                        </a:spcAft>
                      </a:pPr>
                      <a:r>
                        <a:rPr lang="en-US" sz="1200" dirty="0">
                          <a:solidFill>
                            <a:schemeClr val="tx1"/>
                          </a:solidFill>
                          <a:effectLst/>
                        </a:rPr>
                        <a:t>5</a:t>
                      </a:r>
                      <a:endParaRPr lang="en-US" sz="1100" dirty="0">
                        <a:solidFill>
                          <a:schemeClr val="tx1"/>
                        </a:solidFill>
                        <a:effectLst/>
                        <a:latin typeface="Calibri"/>
                        <a:ea typeface="Calibri"/>
                        <a:cs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US" sz="1200" dirty="0">
                          <a:solidFill>
                            <a:schemeClr val="tx1"/>
                          </a:solidFill>
                          <a:effectLst/>
                        </a:rPr>
                        <a:t>27,570</a:t>
                      </a:r>
                      <a:endParaRPr lang="en-US" sz="1100" dirty="0">
                        <a:solidFill>
                          <a:schemeClr val="tx1"/>
                        </a:solidFill>
                        <a:effectLst/>
                        <a:latin typeface="Calibri"/>
                        <a:ea typeface="Calibri"/>
                        <a:cs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365760">
                <a:tc>
                  <a:txBody>
                    <a:bodyPr/>
                    <a:lstStyle/>
                    <a:p>
                      <a:pPr marL="0" marR="0" algn="ctr">
                        <a:lnSpc>
                          <a:spcPct val="115000"/>
                        </a:lnSpc>
                        <a:spcBef>
                          <a:spcPts val="0"/>
                        </a:spcBef>
                        <a:spcAft>
                          <a:spcPts val="0"/>
                        </a:spcAft>
                      </a:pPr>
                      <a:r>
                        <a:rPr lang="en-US" sz="1200" dirty="0">
                          <a:solidFill>
                            <a:schemeClr val="tx1"/>
                          </a:solidFill>
                          <a:effectLst/>
                        </a:rPr>
                        <a:t>6</a:t>
                      </a:r>
                      <a:endParaRPr lang="en-US" sz="1100" dirty="0">
                        <a:solidFill>
                          <a:schemeClr val="tx1"/>
                        </a:solidFill>
                        <a:effectLst/>
                        <a:latin typeface="Calibri"/>
                        <a:ea typeface="Calibri"/>
                        <a:cs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algn="ctr">
                        <a:lnSpc>
                          <a:spcPct val="115000"/>
                        </a:lnSpc>
                        <a:spcBef>
                          <a:spcPts val="0"/>
                        </a:spcBef>
                        <a:spcAft>
                          <a:spcPts val="0"/>
                        </a:spcAft>
                      </a:pPr>
                      <a:r>
                        <a:rPr lang="en-US" sz="1200" dirty="0">
                          <a:solidFill>
                            <a:schemeClr val="tx1"/>
                          </a:solidFill>
                          <a:effectLst/>
                        </a:rPr>
                        <a:t>31,590</a:t>
                      </a:r>
                      <a:endParaRPr lang="en-US" sz="1100" dirty="0">
                        <a:solidFill>
                          <a:schemeClr val="tx1"/>
                        </a:solidFill>
                        <a:effectLst/>
                        <a:latin typeface="Calibri"/>
                        <a:ea typeface="Calibri"/>
                        <a:cs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r>
              <a:tr h="365760">
                <a:tc>
                  <a:txBody>
                    <a:bodyPr/>
                    <a:lstStyle/>
                    <a:p>
                      <a:pPr marL="0" marR="0" algn="ctr">
                        <a:lnSpc>
                          <a:spcPct val="115000"/>
                        </a:lnSpc>
                        <a:spcBef>
                          <a:spcPts val="0"/>
                        </a:spcBef>
                        <a:spcAft>
                          <a:spcPts val="0"/>
                        </a:spcAft>
                      </a:pPr>
                      <a:r>
                        <a:rPr lang="en-US" sz="1200" dirty="0">
                          <a:solidFill>
                            <a:schemeClr val="tx1"/>
                          </a:solidFill>
                          <a:effectLst/>
                        </a:rPr>
                        <a:t>7</a:t>
                      </a:r>
                      <a:endParaRPr lang="en-US" sz="1100" dirty="0">
                        <a:solidFill>
                          <a:schemeClr val="tx1"/>
                        </a:solidFill>
                        <a:effectLst/>
                        <a:latin typeface="Calibri"/>
                        <a:ea typeface="Calibri"/>
                        <a:cs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US" sz="1200" dirty="0">
                          <a:solidFill>
                            <a:schemeClr val="tx1"/>
                          </a:solidFill>
                          <a:effectLst/>
                        </a:rPr>
                        <a:t>35,610</a:t>
                      </a:r>
                      <a:endParaRPr lang="en-US" sz="1100" dirty="0">
                        <a:solidFill>
                          <a:schemeClr val="tx1"/>
                        </a:solidFill>
                        <a:effectLst/>
                        <a:latin typeface="Calibri"/>
                        <a:ea typeface="Calibri"/>
                        <a:cs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365760">
                <a:tc>
                  <a:txBody>
                    <a:bodyPr/>
                    <a:lstStyle/>
                    <a:p>
                      <a:pPr marL="0" marR="0" algn="ctr">
                        <a:lnSpc>
                          <a:spcPct val="115000"/>
                        </a:lnSpc>
                        <a:spcBef>
                          <a:spcPts val="0"/>
                        </a:spcBef>
                        <a:spcAft>
                          <a:spcPts val="0"/>
                        </a:spcAft>
                      </a:pPr>
                      <a:r>
                        <a:rPr lang="en-US" sz="1200" dirty="0">
                          <a:solidFill>
                            <a:schemeClr val="tx1"/>
                          </a:solidFill>
                          <a:effectLst/>
                        </a:rPr>
                        <a:t>8</a:t>
                      </a:r>
                      <a:endParaRPr lang="en-US" sz="1100" dirty="0">
                        <a:solidFill>
                          <a:schemeClr val="tx1"/>
                        </a:solidFill>
                        <a:effectLst/>
                        <a:latin typeface="Calibri"/>
                        <a:ea typeface="Calibri"/>
                        <a:cs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algn="ctr">
                        <a:lnSpc>
                          <a:spcPct val="115000"/>
                        </a:lnSpc>
                        <a:spcBef>
                          <a:spcPts val="0"/>
                        </a:spcBef>
                        <a:spcAft>
                          <a:spcPts val="0"/>
                        </a:spcAft>
                      </a:pPr>
                      <a:r>
                        <a:rPr lang="en-US" sz="1200" dirty="0">
                          <a:solidFill>
                            <a:schemeClr val="tx1"/>
                          </a:solidFill>
                          <a:effectLst/>
                        </a:rPr>
                        <a:t>39,630</a:t>
                      </a:r>
                      <a:endParaRPr lang="en-US" sz="1100" dirty="0">
                        <a:solidFill>
                          <a:schemeClr val="tx1"/>
                        </a:solidFill>
                        <a:effectLst/>
                        <a:latin typeface="Calibri"/>
                        <a:ea typeface="Calibri"/>
                        <a:cs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r>
              <a:tr h="365760">
                <a:tc gridSpan="2">
                  <a:txBody>
                    <a:bodyPr/>
                    <a:lstStyle/>
                    <a:p>
                      <a:pPr marL="0" marR="0" algn="ctr">
                        <a:lnSpc>
                          <a:spcPct val="115000"/>
                        </a:lnSpc>
                        <a:spcBef>
                          <a:spcPts val="0"/>
                        </a:spcBef>
                        <a:spcAft>
                          <a:spcPts val="0"/>
                        </a:spcAft>
                      </a:pPr>
                      <a:r>
                        <a:rPr lang="en-US" sz="1200" dirty="0">
                          <a:solidFill>
                            <a:schemeClr val="tx1"/>
                          </a:solidFill>
                          <a:effectLst/>
                        </a:rPr>
                        <a:t>For families/households with more than 8 persons, add $4,020 for each additional person.</a:t>
                      </a:r>
                      <a:endParaRPr lang="en-US" sz="1100" dirty="0">
                        <a:solidFill>
                          <a:schemeClr val="tx1"/>
                        </a:solidFill>
                        <a:effectLst/>
                        <a:latin typeface="Calibri"/>
                        <a:ea typeface="Calibri"/>
                        <a:cs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r>
            </a:tbl>
          </a:graphicData>
        </a:graphic>
      </p:graphicFrame>
    </p:spTree>
    <p:extLst>
      <p:ext uri="{BB962C8B-B14F-4D97-AF65-F5344CB8AC3E}">
        <p14:creationId xmlns:p14="http://schemas.microsoft.com/office/powerpoint/2010/main" val="15260430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Documents Required</a:t>
            </a:r>
          </a:p>
        </p:txBody>
      </p:sp>
      <p:sp>
        <p:nvSpPr>
          <p:cNvPr id="3" name="Content Placeholder 2"/>
          <p:cNvSpPr>
            <a:spLocks noGrp="1"/>
          </p:cNvSpPr>
          <p:nvPr>
            <p:ph idx="1"/>
          </p:nvPr>
        </p:nvSpPr>
        <p:spPr>
          <a:xfrm>
            <a:off x="2154520" y="1554162"/>
            <a:ext cx="6837080" cy="4525963"/>
          </a:xfrm>
        </p:spPr>
        <p:txBody>
          <a:bodyPr/>
          <a:lstStyle/>
          <a:p>
            <a:r>
              <a:rPr lang="en-US" dirty="0"/>
              <a:t>For taxable income, base year tax information (i.e. for 2014-2015, need 2013)</a:t>
            </a:r>
          </a:p>
          <a:p>
            <a:r>
              <a:rPr lang="en-US" dirty="0"/>
              <a:t>For untaxed income and benefits, examples include:</a:t>
            </a:r>
          </a:p>
          <a:p>
            <a:pPr lvl="1"/>
            <a:r>
              <a:rPr lang="en-US" dirty="0"/>
              <a:t>Verification Worksheet</a:t>
            </a:r>
          </a:p>
          <a:p>
            <a:pPr lvl="1"/>
            <a:r>
              <a:rPr lang="en-US" dirty="0"/>
              <a:t>Official agency documentation</a:t>
            </a:r>
          </a:p>
          <a:p>
            <a:pPr lvl="1"/>
            <a:r>
              <a:rPr lang="en-US" dirty="0"/>
              <a:t>Signed statement</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23310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Documents</a:t>
            </a:r>
          </a:p>
        </p:txBody>
      </p:sp>
      <p:sp>
        <p:nvSpPr>
          <p:cNvPr id="3" name="Content Placeholder 2"/>
          <p:cNvSpPr>
            <a:spLocks noGrp="1"/>
          </p:cNvSpPr>
          <p:nvPr>
            <p:ph idx="1"/>
          </p:nvPr>
        </p:nvSpPr>
        <p:spPr>
          <a:xfrm>
            <a:off x="2154520" y="1554162"/>
            <a:ext cx="6837080" cy="4525963"/>
          </a:xfrm>
        </p:spPr>
        <p:txBody>
          <a:bodyPr>
            <a:normAutofit fontScale="92500" lnSpcReduction="10000"/>
          </a:bodyPr>
          <a:lstStyle/>
          <a:p>
            <a:r>
              <a:rPr lang="en-US" dirty="0"/>
              <a:t>IRS tax data can be obtained using one of two methods:</a:t>
            </a:r>
          </a:p>
          <a:p>
            <a:pPr lvl="1"/>
            <a:r>
              <a:rPr lang="en-US" dirty="0"/>
              <a:t>IRS Data Retrieval Tool </a:t>
            </a:r>
            <a:r>
              <a:rPr lang="en-US" dirty="0" smtClean="0"/>
              <a:t/>
            </a:r>
            <a:br>
              <a:rPr lang="en-US" dirty="0" smtClean="0"/>
            </a:br>
            <a:r>
              <a:rPr lang="en-US" dirty="0" smtClean="0"/>
              <a:t>(</a:t>
            </a:r>
            <a:r>
              <a:rPr lang="en-US" dirty="0"/>
              <a:t>through the FAFSA) </a:t>
            </a:r>
          </a:p>
          <a:p>
            <a:pPr lvl="2"/>
            <a:r>
              <a:rPr lang="en-US" dirty="0"/>
              <a:t>This is the BEST METHOD!</a:t>
            </a:r>
          </a:p>
          <a:p>
            <a:pPr lvl="2"/>
            <a:r>
              <a:rPr lang="en-US" dirty="0"/>
              <a:t>Information must NOT be altered once transferred in order to be acceptable </a:t>
            </a:r>
            <a:r>
              <a:rPr lang="en-US" dirty="0" smtClean="0"/>
              <a:t/>
            </a:r>
            <a:br>
              <a:rPr lang="en-US" dirty="0" smtClean="0"/>
            </a:br>
            <a:r>
              <a:rPr lang="en-US" dirty="0" smtClean="0"/>
              <a:t>(</a:t>
            </a:r>
            <a:r>
              <a:rPr lang="en-US" dirty="0"/>
              <a:t>code of 02)</a:t>
            </a:r>
          </a:p>
          <a:p>
            <a:pPr lvl="1"/>
            <a:r>
              <a:rPr lang="en-US" dirty="0"/>
              <a:t>IRS Tax RETURN Transcript </a:t>
            </a:r>
            <a:r>
              <a:rPr lang="en-US" dirty="0" smtClean="0"/>
              <a:t/>
            </a:r>
            <a:br>
              <a:rPr lang="en-US" dirty="0" smtClean="0"/>
            </a:br>
            <a:r>
              <a:rPr lang="en-US" dirty="0" smtClean="0"/>
              <a:t>(</a:t>
            </a:r>
            <a:r>
              <a:rPr lang="en-US" dirty="0"/>
              <a:t>from the IRS)</a:t>
            </a:r>
          </a:p>
          <a:p>
            <a:pPr lvl="2"/>
            <a:r>
              <a:rPr lang="en-US" dirty="0"/>
              <a:t>Via web, phone, IRS Form 4506T-EZ</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09039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IRS Data Retrieval Tool</a:t>
            </a:r>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pic>
        <p:nvPicPr>
          <p:cNvPr id="5" name="Content Placeholder 11"/>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445006" y="1370961"/>
            <a:ext cx="6089394" cy="5029840"/>
          </a:xfrm>
        </p:spPr>
      </p:pic>
    </p:spTree>
    <p:extLst>
      <p:ext uri="{BB962C8B-B14F-4D97-AF65-F5344CB8AC3E}">
        <p14:creationId xmlns:p14="http://schemas.microsoft.com/office/powerpoint/2010/main" val="30808607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IRS Data Retrieval Tool</a:t>
            </a:r>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pic>
        <p:nvPicPr>
          <p:cNvPr id="5" name="Content Placehold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18569" y="1905000"/>
            <a:ext cx="6525072" cy="3594894"/>
          </a:xfrm>
        </p:spPr>
      </p:pic>
    </p:spTree>
    <p:extLst>
      <p:ext uri="{BB962C8B-B14F-4D97-AF65-F5344CB8AC3E}">
        <p14:creationId xmlns:p14="http://schemas.microsoft.com/office/powerpoint/2010/main" val="2777966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IRS Data Retrieval Tool</a:t>
            </a:r>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pic>
        <p:nvPicPr>
          <p:cNvPr id="5" name="Content Placeholder 8"/>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90800" y="1235626"/>
            <a:ext cx="5943600" cy="5181025"/>
          </a:xfrm>
        </p:spPr>
      </p:pic>
    </p:spTree>
    <p:extLst>
      <p:ext uri="{BB962C8B-B14F-4D97-AF65-F5344CB8AC3E}">
        <p14:creationId xmlns:p14="http://schemas.microsoft.com/office/powerpoint/2010/main" val="30000326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IRS Tax Return Transcript</a:t>
            </a:r>
            <a:br>
              <a:rPr lang="en-US" dirty="0"/>
            </a:br>
            <a:r>
              <a:rPr lang="en-US" sz="1800" dirty="0"/>
              <a:t>via www.irs.gov</a:t>
            </a:r>
            <a:endParaRPr lang="en-US" dirty="0"/>
          </a:p>
        </p:txBody>
      </p:sp>
      <p:pic>
        <p:nvPicPr>
          <p:cNvPr id="5"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2813" y="1905000"/>
            <a:ext cx="7857787" cy="3775305"/>
          </a:xfrm>
        </p:spPr>
      </p:pic>
    </p:spTree>
    <p:extLst>
      <p:ext uri="{BB962C8B-B14F-4D97-AF65-F5344CB8AC3E}">
        <p14:creationId xmlns:p14="http://schemas.microsoft.com/office/powerpoint/2010/main" val="512658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IRS Tax Return Transcript</a:t>
            </a:r>
          </a:p>
        </p:txBody>
      </p:sp>
      <p:pic>
        <p:nvPicPr>
          <p:cNvPr id="5"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1384299"/>
            <a:ext cx="5638800" cy="5301969"/>
          </a:xfrm>
          <a:prstGeom prst="rect">
            <a:avLst/>
          </a:prstGeom>
        </p:spPr>
      </p:pic>
      <p:sp>
        <p:nvSpPr>
          <p:cNvPr id="6" name="TextBox 5"/>
          <p:cNvSpPr txBox="1"/>
          <p:nvPr/>
        </p:nvSpPr>
        <p:spPr>
          <a:xfrm>
            <a:off x="5486400" y="2590800"/>
            <a:ext cx="3429000" cy="1323439"/>
          </a:xfrm>
          <a:prstGeom prst="rect">
            <a:avLst/>
          </a:prstGeom>
          <a:noFill/>
        </p:spPr>
        <p:txBody>
          <a:bodyPr wrap="square" rtlCol="0">
            <a:spAutoFit/>
          </a:bodyPr>
          <a:lstStyle/>
          <a:p>
            <a:pPr algn="ctr"/>
            <a:r>
              <a:rPr lang="en-US" sz="4000" dirty="0" smtClean="0">
                <a:solidFill>
                  <a:srgbClr val="FF0000"/>
                </a:solidFill>
              </a:rPr>
              <a:t>INCORRECT</a:t>
            </a:r>
            <a:br>
              <a:rPr lang="en-US" sz="4000" dirty="0" smtClean="0">
                <a:solidFill>
                  <a:srgbClr val="FF0000"/>
                </a:solidFill>
              </a:rPr>
            </a:br>
            <a:r>
              <a:rPr lang="en-US" sz="4000" dirty="0" smtClean="0">
                <a:solidFill>
                  <a:srgbClr val="FF0000"/>
                </a:solidFill>
              </a:rPr>
              <a:t>FORM</a:t>
            </a:r>
          </a:p>
        </p:txBody>
      </p:sp>
      <p:sp>
        <p:nvSpPr>
          <p:cNvPr id="3" name="Rectangle 2"/>
          <p:cNvSpPr/>
          <p:nvPr/>
        </p:nvSpPr>
        <p:spPr>
          <a:xfrm>
            <a:off x="2286000" y="1752600"/>
            <a:ext cx="1676400" cy="3048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867180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Verification</a:t>
            </a:r>
          </a:p>
        </p:txBody>
      </p:sp>
      <p:sp>
        <p:nvSpPr>
          <p:cNvPr id="3" name="Content Placeholder 2"/>
          <p:cNvSpPr>
            <a:spLocks noGrp="1"/>
          </p:cNvSpPr>
          <p:nvPr>
            <p:ph idx="1"/>
          </p:nvPr>
        </p:nvSpPr>
        <p:spPr>
          <a:xfrm>
            <a:off x="2154520" y="1554162"/>
            <a:ext cx="6837080" cy="4525963"/>
          </a:xfrm>
        </p:spPr>
        <p:txBody>
          <a:bodyPr>
            <a:normAutofit lnSpcReduction="10000"/>
          </a:bodyPr>
          <a:lstStyle/>
          <a:p>
            <a:r>
              <a:rPr lang="en-US" dirty="0"/>
              <a:t>Because students sometimes make error on their application, there is a process for verifying applications and making corrections.  The Central Processing System (CPS) selects which applications are to be verified, but you also have the authority to verify additional students.</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50255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IRS Tax Return Transcript</a:t>
            </a:r>
          </a:p>
        </p:txBody>
      </p:sp>
      <p:sp>
        <p:nvSpPr>
          <p:cNvPr id="3" name="Content Placeholder 2"/>
          <p:cNvSpPr>
            <a:spLocks noGrp="1"/>
          </p:cNvSpPr>
          <p:nvPr>
            <p:ph idx="1"/>
          </p:nvPr>
        </p:nvSpPr>
        <p:spPr>
          <a:xfrm>
            <a:off x="2154520" y="1554162"/>
            <a:ext cx="6837080" cy="4525963"/>
          </a:xfrm>
        </p:spPr>
        <p:txBody>
          <a:bodyPr/>
          <a:lstStyle/>
          <a:p>
            <a:endParaRPr lang="en-US" dirty="0"/>
          </a:p>
        </p:txBody>
      </p:sp>
      <p:pic>
        <p:nvPicPr>
          <p:cNvPr id="6"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1143000"/>
            <a:ext cx="5690210" cy="5464483"/>
          </a:xfrm>
          <a:prstGeom prst="rect">
            <a:avLst/>
          </a:prstGeom>
        </p:spPr>
      </p:pic>
      <p:sp>
        <p:nvSpPr>
          <p:cNvPr id="7" name="TextBox 6"/>
          <p:cNvSpPr txBox="1"/>
          <p:nvPr/>
        </p:nvSpPr>
        <p:spPr>
          <a:xfrm>
            <a:off x="6019800" y="2895600"/>
            <a:ext cx="2819400" cy="1323439"/>
          </a:xfrm>
          <a:prstGeom prst="rect">
            <a:avLst/>
          </a:prstGeom>
          <a:noFill/>
        </p:spPr>
        <p:txBody>
          <a:bodyPr wrap="square" rtlCol="0">
            <a:spAutoFit/>
          </a:bodyPr>
          <a:lstStyle/>
          <a:p>
            <a:pPr algn="ctr"/>
            <a:r>
              <a:rPr lang="en-US" sz="4000" dirty="0" smtClean="0">
                <a:solidFill>
                  <a:srgbClr val="FF0000"/>
                </a:solidFill>
              </a:rPr>
              <a:t>CORRECT</a:t>
            </a:r>
            <a:br>
              <a:rPr lang="en-US" sz="4000" dirty="0" smtClean="0">
                <a:solidFill>
                  <a:srgbClr val="FF0000"/>
                </a:solidFill>
              </a:rPr>
            </a:br>
            <a:r>
              <a:rPr lang="en-US" sz="4000" dirty="0" smtClean="0">
                <a:solidFill>
                  <a:srgbClr val="FF0000"/>
                </a:solidFill>
              </a:rPr>
              <a:t>FORM</a:t>
            </a:r>
          </a:p>
        </p:txBody>
      </p:sp>
      <p:sp>
        <p:nvSpPr>
          <p:cNvPr id="4" name="Rectangle 3"/>
          <p:cNvSpPr/>
          <p:nvPr/>
        </p:nvSpPr>
        <p:spPr>
          <a:xfrm>
            <a:off x="1219200" y="1828800"/>
            <a:ext cx="1981200" cy="3810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948082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Reasons the IRS DRT cannot be used</a:t>
            </a:r>
          </a:p>
        </p:txBody>
      </p:sp>
      <p:sp>
        <p:nvSpPr>
          <p:cNvPr id="3" name="Content Placeholder 2"/>
          <p:cNvSpPr>
            <a:spLocks noGrp="1"/>
          </p:cNvSpPr>
          <p:nvPr>
            <p:ph idx="1"/>
          </p:nvPr>
        </p:nvSpPr>
        <p:spPr>
          <a:xfrm>
            <a:off x="2154520" y="1554162"/>
            <a:ext cx="6837080" cy="5227638"/>
          </a:xfrm>
        </p:spPr>
        <p:txBody>
          <a:bodyPr>
            <a:normAutofit fontScale="77500" lnSpcReduction="20000"/>
          </a:bodyPr>
          <a:lstStyle/>
          <a:p>
            <a:r>
              <a:rPr lang="en-US" dirty="0"/>
              <a:t>The person did not indicate on the FAFSA that the tax return has been completed (indicated “will complete” or “not required to file”)</a:t>
            </a:r>
          </a:p>
          <a:p>
            <a:r>
              <a:rPr lang="en-US" dirty="0"/>
              <a:t>The marriage date is January 2014 or later</a:t>
            </a:r>
          </a:p>
          <a:p>
            <a:r>
              <a:rPr lang="en-US" dirty="0"/>
              <a:t>The first three digits of the SSN are 666</a:t>
            </a:r>
          </a:p>
          <a:p>
            <a:r>
              <a:rPr lang="en-US" dirty="0"/>
              <a:t>The tax return was amended</a:t>
            </a:r>
          </a:p>
          <a:p>
            <a:r>
              <a:rPr lang="en-US" dirty="0"/>
              <a:t>The person filed a Puerto Rican or foreign tax return</a:t>
            </a:r>
          </a:p>
          <a:p>
            <a:r>
              <a:rPr lang="en-US" dirty="0"/>
              <a:t>The person is married and filed the tax return as Head of Household (HOH) or Married, filing Separately (MFS)</a:t>
            </a:r>
          </a:p>
          <a:p>
            <a:r>
              <a:rPr lang="en-US" dirty="0"/>
              <a:t>Neither married parent entered a valid SSN</a:t>
            </a:r>
          </a:p>
          <a:p>
            <a:r>
              <a:rPr lang="en-US" dirty="0"/>
              <a:t>A non-married parent or both parents entered all zeroes for the SSN</a:t>
            </a:r>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78596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IRS Tax Transcript Required</a:t>
            </a:r>
          </a:p>
        </p:txBody>
      </p:sp>
      <p:sp>
        <p:nvSpPr>
          <p:cNvPr id="3" name="Content Placeholder 2"/>
          <p:cNvSpPr>
            <a:spLocks noGrp="1"/>
          </p:cNvSpPr>
          <p:nvPr>
            <p:ph idx="1"/>
          </p:nvPr>
        </p:nvSpPr>
        <p:spPr>
          <a:xfrm>
            <a:off x="2154520" y="1554162"/>
            <a:ext cx="6837080" cy="4846638"/>
          </a:xfrm>
        </p:spPr>
        <p:txBody>
          <a:bodyPr>
            <a:normAutofit fontScale="77500" lnSpcReduction="20000"/>
          </a:bodyPr>
          <a:lstStyle/>
          <a:p>
            <a:r>
              <a:rPr lang="en-US" dirty="0"/>
              <a:t>When the applicant or parent did not use the IRS DRT – either at initial FAFSA filing or through the FOTW correction process.</a:t>
            </a:r>
          </a:p>
          <a:p>
            <a:r>
              <a:rPr lang="en-US" dirty="0"/>
              <a:t>When information obtained by using the IRS DRT was changed before or after submission of the FAFSA or the FAFSA correction.</a:t>
            </a:r>
          </a:p>
          <a:p>
            <a:r>
              <a:rPr lang="en-US" dirty="0"/>
              <a:t>When a married independent applicant and spouse filed separate returns.</a:t>
            </a:r>
          </a:p>
          <a:p>
            <a:r>
              <a:rPr lang="en-US" dirty="0"/>
              <a:t>When the married parents of a dependent student filed separate returns</a:t>
            </a:r>
          </a:p>
          <a:p>
            <a:r>
              <a:rPr lang="en-US" dirty="0"/>
              <a:t>In all instances, when the dependent student’s legal parents are unmarried and living together.</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71510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IRS Tax Transcript Required</a:t>
            </a:r>
          </a:p>
        </p:txBody>
      </p:sp>
      <p:sp>
        <p:nvSpPr>
          <p:cNvPr id="3" name="Content Placeholder 2"/>
          <p:cNvSpPr>
            <a:spLocks noGrp="1"/>
          </p:cNvSpPr>
          <p:nvPr>
            <p:ph idx="1"/>
          </p:nvPr>
        </p:nvSpPr>
        <p:spPr>
          <a:xfrm>
            <a:off x="2154520" y="1554162"/>
            <a:ext cx="6837080" cy="4922838"/>
          </a:xfrm>
        </p:spPr>
        <p:txBody>
          <a:bodyPr>
            <a:normAutofit fontScale="77500" lnSpcReduction="20000"/>
          </a:bodyPr>
          <a:lstStyle/>
          <a:p>
            <a:r>
              <a:rPr lang="en-US" dirty="0"/>
              <a:t>When an applicant or applicant’s parents had a change in marital status after the end of the 2013 IRS tax year on December 31, 2013.</a:t>
            </a:r>
          </a:p>
          <a:p>
            <a:r>
              <a:rPr lang="en-US" dirty="0"/>
              <a:t>When the applicant or parent or spouse file an amended tax return.  Under this condition, the institution must obtain the documents below to complete verification:</a:t>
            </a:r>
          </a:p>
          <a:p>
            <a:pPr lvl="1"/>
            <a:r>
              <a:rPr lang="en-US" dirty="0"/>
              <a:t>A signed copy of the original tax return that was filed with IRS, an IRS Tax Return Transcript, or any IRS tax transcript that includes all of the income and tax information required to be verified, and</a:t>
            </a:r>
          </a:p>
          <a:p>
            <a:pPr lvl="1"/>
            <a:r>
              <a:rPr lang="en-US" dirty="0"/>
              <a:t>A signed copy of the IRS Form 1040X that was filed with the IRS.</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89965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IRS DRT or Tax Transcript Items</a:t>
            </a:r>
          </a:p>
        </p:txBody>
      </p:sp>
      <p:sp>
        <p:nvSpPr>
          <p:cNvPr id="3" name="Content Placeholder 2"/>
          <p:cNvSpPr>
            <a:spLocks noGrp="1"/>
          </p:cNvSpPr>
          <p:nvPr>
            <p:ph idx="1"/>
          </p:nvPr>
        </p:nvSpPr>
        <p:spPr>
          <a:xfrm>
            <a:off x="2154520" y="1554162"/>
            <a:ext cx="6837080" cy="4770438"/>
          </a:xfrm>
        </p:spPr>
        <p:txBody>
          <a:bodyPr>
            <a:normAutofit fontScale="92500" lnSpcReduction="20000"/>
          </a:bodyPr>
          <a:lstStyle/>
          <a:p>
            <a:r>
              <a:rPr lang="en-US" dirty="0"/>
              <a:t>Adjusted Gross Income</a:t>
            </a:r>
          </a:p>
          <a:p>
            <a:r>
              <a:rPr lang="en-US" dirty="0"/>
              <a:t>US Income Tax Paid</a:t>
            </a:r>
          </a:p>
          <a:p>
            <a:r>
              <a:rPr lang="en-US" dirty="0"/>
              <a:t>Untaxed Portions of IRA distributions* </a:t>
            </a:r>
          </a:p>
          <a:p>
            <a:r>
              <a:rPr lang="en-US" dirty="0"/>
              <a:t>Untaxed Portions of Pensions* </a:t>
            </a:r>
          </a:p>
          <a:p>
            <a:r>
              <a:rPr lang="en-US" dirty="0"/>
              <a:t>IRA Deductions and Payments</a:t>
            </a:r>
          </a:p>
          <a:p>
            <a:r>
              <a:rPr lang="en-US" dirty="0"/>
              <a:t>Tax-Exempt Interest Income</a:t>
            </a:r>
          </a:p>
          <a:p>
            <a:r>
              <a:rPr lang="en-US" dirty="0"/>
              <a:t>Education Credits</a:t>
            </a:r>
            <a:br>
              <a:rPr lang="en-US" dirty="0"/>
            </a:br>
            <a:endParaRPr lang="en-US" sz="1600" dirty="0"/>
          </a:p>
          <a:p>
            <a:pPr marL="0" indent="0">
              <a:buNone/>
            </a:pPr>
            <a:r>
              <a:rPr lang="en-US" sz="2600" i="1" dirty="0"/>
              <a:t>*IRS DRT &amp; Tax Return Transcript cannot identify rollovers – may need 1099-R to verify if IRA or Pension distribution is a rollover</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94181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Information Regarding Taxes</a:t>
            </a:r>
          </a:p>
        </p:txBody>
      </p:sp>
      <p:sp>
        <p:nvSpPr>
          <p:cNvPr id="3" name="Content Placeholder 2"/>
          <p:cNvSpPr>
            <a:spLocks noGrp="1"/>
          </p:cNvSpPr>
          <p:nvPr>
            <p:ph idx="1"/>
          </p:nvPr>
        </p:nvSpPr>
        <p:spPr>
          <a:xfrm>
            <a:off x="2154520" y="1554162"/>
            <a:ext cx="6837080" cy="4846638"/>
          </a:xfrm>
        </p:spPr>
        <p:txBody>
          <a:bodyPr>
            <a:normAutofit fontScale="85000" lnSpcReduction="20000"/>
          </a:bodyPr>
          <a:lstStyle/>
          <a:p>
            <a:r>
              <a:rPr lang="en-US" dirty="0"/>
              <a:t>IRS Tax Return Transcripts submitted to the institution for verification do not need to be signed by the tax filer, unless the institution has reason to doubt the authenticity of the document.</a:t>
            </a:r>
          </a:p>
          <a:p>
            <a:r>
              <a:rPr lang="en-US" dirty="0"/>
              <a:t>Paper Tax Returns – in very limited circumstances, an institution may accept a signed paper copy of a 2013 income tax return for verification purposes through guidance provided by the US Department of Education and must document the limited circumstances that allowed the applicant to submit a copy of the income tax return</a:t>
            </a:r>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24705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Information Regarding Taxes</a:t>
            </a:r>
          </a:p>
        </p:txBody>
      </p:sp>
      <p:sp>
        <p:nvSpPr>
          <p:cNvPr id="3" name="Content Placeholder 2"/>
          <p:cNvSpPr>
            <a:spLocks noGrp="1"/>
          </p:cNvSpPr>
          <p:nvPr>
            <p:ph idx="1"/>
          </p:nvPr>
        </p:nvSpPr>
        <p:spPr>
          <a:xfrm>
            <a:off x="2154520" y="1554162"/>
            <a:ext cx="6837080" cy="4525963"/>
          </a:xfrm>
        </p:spPr>
        <p:txBody>
          <a:bodyPr>
            <a:normAutofit fontScale="85000" lnSpcReduction="20000"/>
          </a:bodyPr>
          <a:lstStyle/>
          <a:p>
            <a:r>
              <a:rPr lang="en-US" dirty="0"/>
              <a:t>On 8/21/12, the US Department of Education issued guidance in an Electronic Announcement on the limited circumstances when a signed copy of an income tax return or other documentation is acceptable for completing verification for individuals who:</a:t>
            </a:r>
          </a:p>
          <a:p>
            <a:pPr lvl="1"/>
            <a:r>
              <a:rPr lang="en-US" dirty="0"/>
              <a:t>Filed an amended IRS income tax return</a:t>
            </a:r>
          </a:p>
          <a:p>
            <a:pPr lvl="1"/>
            <a:r>
              <a:rPr lang="en-US" dirty="0"/>
              <a:t>Were victims of IRS identity theft</a:t>
            </a:r>
          </a:p>
          <a:p>
            <a:pPr lvl="1"/>
            <a:r>
              <a:rPr lang="en-US" dirty="0"/>
              <a:t>File non-IRS income tax returns</a:t>
            </a:r>
          </a:p>
          <a:p>
            <a:pPr marL="457200" lvl="1" indent="0">
              <a:buNone/>
            </a:pPr>
            <a:r>
              <a:rPr lang="en-US" dirty="0"/>
              <a:t>This guidance continues to be in effect for the 2014-2015 award year and subsequent award years until further notice.</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40814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Documents to Verify </a:t>
            </a:r>
            <a:br>
              <a:rPr lang="en-US" dirty="0"/>
            </a:br>
            <a:r>
              <a:rPr lang="en-US" dirty="0"/>
              <a:t>Untaxed Income and Benefits</a:t>
            </a:r>
          </a:p>
        </p:txBody>
      </p:sp>
      <p:sp>
        <p:nvSpPr>
          <p:cNvPr id="3" name="Content Placeholder 2"/>
          <p:cNvSpPr>
            <a:spLocks noGrp="1"/>
          </p:cNvSpPr>
          <p:nvPr>
            <p:ph idx="1"/>
          </p:nvPr>
        </p:nvSpPr>
        <p:spPr>
          <a:xfrm>
            <a:off x="2154520" y="1554162"/>
            <a:ext cx="6837080" cy="4846638"/>
          </a:xfrm>
        </p:spPr>
        <p:txBody>
          <a:bodyPr>
            <a:normAutofit fontScale="85000" lnSpcReduction="10000"/>
          </a:bodyPr>
          <a:lstStyle/>
          <a:p>
            <a:r>
              <a:rPr lang="en-US" dirty="0"/>
              <a:t>The US Department of Education no longer has a Verification Form for school use.  They have a example forms in the Federal Student Aid Handbook with suggested or required text.  Each institution will need to create a form or forms to verify information, based on the customized verification groups.</a:t>
            </a:r>
          </a:p>
          <a:p>
            <a:pPr lvl="1"/>
            <a:r>
              <a:rPr lang="en-US" dirty="0"/>
              <a:t>If one form is used, you will need to </a:t>
            </a:r>
            <a:r>
              <a:rPr lang="en-US" dirty="0" smtClean="0"/>
              <a:t>determine how </a:t>
            </a:r>
            <a:r>
              <a:rPr lang="en-US" dirty="0"/>
              <a:t>you will notify the student of what </a:t>
            </a:r>
            <a:r>
              <a:rPr lang="en-US" dirty="0" smtClean="0"/>
              <a:t>sections </a:t>
            </a:r>
            <a:r>
              <a:rPr lang="en-US" dirty="0"/>
              <a:t>to complete based on their </a:t>
            </a:r>
            <a:br>
              <a:rPr lang="en-US" dirty="0"/>
            </a:br>
            <a:r>
              <a:rPr lang="en-US" dirty="0"/>
              <a:t>verification selection group.</a:t>
            </a:r>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15771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Verifying SNAP Benefits &amp; Child Support Paid</a:t>
            </a:r>
          </a:p>
        </p:txBody>
      </p:sp>
      <p:sp>
        <p:nvSpPr>
          <p:cNvPr id="3" name="Content Placeholder 2"/>
          <p:cNvSpPr>
            <a:spLocks noGrp="1"/>
          </p:cNvSpPr>
          <p:nvPr>
            <p:ph idx="1"/>
          </p:nvPr>
        </p:nvSpPr>
        <p:spPr>
          <a:xfrm>
            <a:off x="2154520" y="1554162"/>
            <a:ext cx="6837080" cy="4922838"/>
          </a:xfrm>
        </p:spPr>
        <p:txBody>
          <a:bodyPr>
            <a:normAutofit fontScale="70000" lnSpcReduction="20000"/>
          </a:bodyPr>
          <a:lstStyle/>
          <a:p>
            <a:r>
              <a:rPr lang="en-US" dirty="0"/>
              <a:t>SNAP Benefits</a:t>
            </a:r>
          </a:p>
          <a:p>
            <a:pPr lvl="1"/>
            <a:r>
              <a:rPr lang="en-US" dirty="0"/>
              <a:t>If the ISIR shows that someone in the parents’ or student’s household received SNAP benefits in 2012 or 2013, the student must provide a signed statement indicating receipt of the benefit (this can be done on your customized verification form)</a:t>
            </a:r>
          </a:p>
          <a:p>
            <a:r>
              <a:rPr lang="en-US" dirty="0"/>
              <a:t>Child Support Paid</a:t>
            </a:r>
          </a:p>
          <a:p>
            <a:pPr lvl="1"/>
            <a:r>
              <a:rPr lang="en-US" dirty="0"/>
              <a:t>If the ISIR shows that the student or parent paid child support in 2013, the student must provide a statement signed by him/her or, if she is dependent, either parent and giving the annual amount of the support, the names of those who paid it and whom it was paid to, and the name(s) of the child(</a:t>
            </a:r>
            <a:r>
              <a:rPr lang="en-US" dirty="0" err="1"/>
              <a:t>ren</a:t>
            </a:r>
            <a:r>
              <a:rPr lang="en-US" dirty="0"/>
              <a:t>) for whom it was paid(this can be done on your customized verification form)</a:t>
            </a:r>
          </a:p>
          <a:p>
            <a:r>
              <a:rPr lang="en-US" dirty="0"/>
              <a:t>You may request documentation to verify receipt of SNAP or Child Support Paid if you believe the information to be inaccurate.</a:t>
            </a:r>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66998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Verifying High School Completion</a:t>
            </a:r>
            <a:br>
              <a:rPr lang="en-US" dirty="0"/>
            </a:br>
            <a:r>
              <a:rPr lang="en-US" sz="2400" dirty="0"/>
              <a:t>Acceptable Documentation</a:t>
            </a:r>
            <a:endParaRPr lang="en-US" dirty="0"/>
          </a:p>
        </p:txBody>
      </p:sp>
      <p:sp>
        <p:nvSpPr>
          <p:cNvPr id="3" name="Content Placeholder 2"/>
          <p:cNvSpPr>
            <a:spLocks noGrp="1"/>
          </p:cNvSpPr>
          <p:nvPr>
            <p:ph idx="1"/>
          </p:nvPr>
        </p:nvSpPr>
        <p:spPr>
          <a:xfrm>
            <a:off x="2154520" y="1554162"/>
            <a:ext cx="6837080" cy="5151438"/>
          </a:xfrm>
        </p:spPr>
        <p:txBody>
          <a:bodyPr>
            <a:normAutofit fontScale="55000" lnSpcReduction="20000"/>
          </a:bodyPr>
          <a:lstStyle/>
          <a:p>
            <a:r>
              <a:rPr lang="en-US" dirty="0"/>
              <a:t>A copy of high school diploma</a:t>
            </a:r>
          </a:p>
          <a:p>
            <a:r>
              <a:rPr lang="en-US" dirty="0"/>
              <a:t>A copy of final, official high school transcript that shows the date when the diploma was awarded</a:t>
            </a:r>
          </a:p>
          <a:p>
            <a:r>
              <a:rPr lang="en-US" dirty="0"/>
              <a:t>A copy of a General Education Development (GED) certificate or GED transcript</a:t>
            </a:r>
          </a:p>
          <a:p>
            <a:r>
              <a:rPr lang="en-US" dirty="0"/>
              <a:t>An academic transcript that indicates the student successfully completed at least a two-year program that is acceptable for full credit toward a bachelor’s degree</a:t>
            </a:r>
          </a:p>
          <a:p>
            <a:r>
              <a:rPr lang="en-US" dirty="0"/>
              <a:t>A copy of a secondary school completion credential for homeschool (other than a high school diploma or its recognized equivalent) if state law requires homeschooled students to obtain that credential</a:t>
            </a:r>
          </a:p>
          <a:p>
            <a:r>
              <a:rPr lang="en-US" dirty="0"/>
              <a:t>A transcript or the equivalent, signed by the parent or guardian of a homeschooled student, that lists the secondary school courses the student completed and documents the successful completion of a secondary school education in a homeschool setting.</a:t>
            </a:r>
          </a:p>
          <a:p>
            <a:r>
              <a:rPr lang="en-US" dirty="0"/>
              <a:t>If your school has already received one of the documents above as part of the admission process, you do not need to ask for another.  Students who are unable to get one of these documents must contact your financial aid office.</a:t>
            </a:r>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0556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Regulations define…</a:t>
            </a:r>
          </a:p>
        </p:txBody>
      </p:sp>
      <p:sp>
        <p:nvSpPr>
          <p:cNvPr id="3" name="Content Placeholder 2"/>
          <p:cNvSpPr>
            <a:spLocks noGrp="1"/>
          </p:cNvSpPr>
          <p:nvPr>
            <p:ph idx="1"/>
          </p:nvPr>
        </p:nvSpPr>
        <p:spPr>
          <a:xfrm>
            <a:off x="2154520" y="1554162"/>
            <a:ext cx="6837080" cy="4525963"/>
          </a:xfrm>
        </p:spPr>
        <p:txBody>
          <a:bodyPr>
            <a:normAutofit fontScale="92500"/>
          </a:bodyPr>
          <a:lstStyle/>
          <a:p>
            <a:r>
              <a:rPr lang="en-US" dirty="0"/>
              <a:t>Whose application MUST be verified</a:t>
            </a:r>
          </a:p>
          <a:p>
            <a:r>
              <a:rPr lang="en-US" dirty="0"/>
              <a:t>FAFSA information to be verified (will vary beginning with 2013-2014)</a:t>
            </a:r>
          </a:p>
          <a:p>
            <a:r>
              <a:rPr lang="en-US" dirty="0"/>
              <a:t>Documentation used to verify data elements</a:t>
            </a:r>
          </a:p>
          <a:p>
            <a:r>
              <a:rPr lang="en-US" dirty="0" smtClean="0"/>
              <a:t>Regardless </a:t>
            </a:r>
            <a:r>
              <a:rPr lang="en-US" dirty="0"/>
              <a:t>of whether a student is selected for verification or not, you MUST always resolve discrepancies and conflicting information.</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67725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Verifying Identity and Statement </a:t>
            </a:r>
            <a:br>
              <a:rPr lang="en-US" dirty="0"/>
            </a:br>
            <a:r>
              <a:rPr lang="en-US" dirty="0"/>
              <a:t>of Educational Purpose</a:t>
            </a:r>
          </a:p>
        </p:txBody>
      </p:sp>
      <p:sp>
        <p:nvSpPr>
          <p:cNvPr id="3" name="Content Placeholder 2"/>
          <p:cNvSpPr>
            <a:spLocks noGrp="1"/>
          </p:cNvSpPr>
          <p:nvPr>
            <p:ph idx="1"/>
          </p:nvPr>
        </p:nvSpPr>
        <p:spPr>
          <a:xfrm>
            <a:off x="2154520" y="1554162"/>
            <a:ext cx="6837080" cy="5151438"/>
          </a:xfrm>
        </p:spPr>
        <p:txBody>
          <a:bodyPr>
            <a:normAutofit fontScale="70000" lnSpcReduction="20000"/>
          </a:bodyPr>
          <a:lstStyle/>
          <a:p>
            <a:r>
              <a:rPr lang="en-US" dirty="0"/>
              <a:t>Students must appear IN PERSON at the school and present a valid, government-issued photo identification (ID) such as a passport, drivers license, etc.  </a:t>
            </a:r>
          </a:p>
          <a:p>
            <a:r>
              <a:rPr lang="en-US" dirty="0"/>
              <a:t>You must maintain an annotated copy of the ID.  The annotation must include the date it was received and the name of the person your school authorized to receive it.</a:t>
            </a:r>
          </a:p>
          <a:p>
            <a:r>
              <a:rPr lang="en-US" dirty="0"/>
              <a:t>Students must also sign a statement of educational purpose (you create the form, but must use the Department of Education’s wording on the form).</a:t>
            </a:r>
          </a:p>
          <a:p>
            <a:r>
              <a:rPr lang="en-US" dirty="0"/>
              <a:t>If they are unable to appear in person, they must sign and submit the statement of educational purpose and must submit a copy of his/her ID with the statement signed by a notary public confirming that the student appeared before him/her and presented the ID confirming his/her identity.</a:t>
            </a:r>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93167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Updating Information</a:t>
            </a:r>
          </a:p>
        </p:txBody>
      </p:sp>
      <p:sp>
        <p:nvSpPr>
          <p:cNvPr id="3" name="Content Placeholder 2"/>
          <p:cNvSpPr>
            <a:spLocks noGrp="1"/>
          </p:cNvSpPr>
          <p:nvPr>
            <p:ph idx="1"/>
          </p:nvPr>
        </p:nvSpPr>
        <p:spPr>
          <a:xfrm>
            <a:off x="1905000" y="1371600"/>
            <a:ext cx="7086600" cy="5486400"/>
          </a:xfrm>
        </p:spPr>
        <p:txBody>
          <a:bodyPr>
            <a:normAutofit fontScale="62500" lnSpcReduction="20000"/>
          </a:bodyPr>
          <a:lstStyle/>
          <a:p>
            <a:r>
              <a:rPr lang="en-US" dirty="0"/>
              <a:t>Generally, a student cannot update information on the FAFSA because it is considered a “snapshot” of the family’s financial situation as of the date it was signed.</a:t>
            </a:r>
          </a:p>
          <a:p>
            <a:r>
              <a:rPr lang="en-US" dirty="0"/>
              <a:t>Only certain items can be updated under the following conditions:</a:t>
            </a:r>
          </a:p>
          <a:p>
            <a:pPr lvl="1"/>
            <a:r>
              <a:rPr lang="en-US" dirty="0"/>
              <a:t>All applicants whose dependency status changes must update that status and the associated FAFSA information throughout the award year except when the update is caused by a change in the student’s marital status.</a:t>
            </a:r>
          </a:p>
          <a:p>
            <a:pPr lvl="1"/>
            <a:r>
              <a:rPr lang="en-US" dirty="0"/>
              <a:t>All applicants selected by the Department of a school for verification of household size or number in college must update those numbers to be correct as of the date of verification unless the update is due to a change in the student’s marital status.</a:t>
            </a:r>
          </a:p>
          <a:p>
            <a:pPr lvl="1"/>
            <a:r>
              <a:rPr lang="en-US" dirty="0"/>
              <a:t>At your discretion, you can update either situation even when the update is due to a change in the student’s marital status (if you deem it necessary to address an inequity or to reflect more accurately the applicant’s ability to pay – must be on a case-by-case basis and must be documented).</a:t>
            </a:r>
          </a:p>
          <a:p>
            <a:r>
              <a:rPr lang="en-US" dirty="0"/>
              <a:t>Documenting household size or number in college is not required in a subsequent verification in the same year if the information has not changed.</a:t>
            </a:r>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09484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Correcting Errors</a:t>
            </a:r>
          </a:p>
        </p:txBody>
      </p:sp>
      <p:sp>
        <p:nvSpPr>
          <p:cNvPr id="3" name="Content Placeholder 2"/>
          <p:cNvSpPr>
            <a:spLocks noGrp="1"/>
          </p:cNvSpPr>
          <p:nvPr>
            <p:ph idx="1"/>
          </p:nvPr>
        </p:nvSpPr>
        <p:spPr>
          <a:xfrm>
            <a:off x="2154520" y="1554162"/>
            <a:ext cx="6837080" cy="4525963"/>
          </a:xfrm>
        </p:spPr>
        <p:txBody>
          <a:bodyPr/>
          <a:lstStyle/>
          <a:p>
            <a:r>
              <a:rPr lang="en-US" dirty="0"/>
              <a:t>For students who are selected for verification and receiving subsidized student aid, the following changes must be submitted for processing: </a:t>
            </a:r>
          </a:p>
          <a:p>
            <a:pPr lvl="1"/>
            <a:r>
              <a:rPr lang="en-US" dirty="0"/>
              <a:t>Changes to any non-dollar items </a:t>
            </a:r>
          </a:p>
          <a:p>
            <a:pPr lvl="1"/>
            <a:r>
              <a:rPr lang="en-US" dirty="0"/>
              <a:t>Changes to any dollar item of $25 or more</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43563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Verification Policies and Procedures</a:t>
            </a:r>
          </a:p>
        </p:txBody>
      </p:sp>
      <p:sp>
        <p:nvSpPr>
          <p:cNvPr id="3" name="Content Placeholder 2"/>
          <p:cNvSpPr>
            <a:spLocks noGrp="1"/>
          </p:cNvSpPr>
          <p:nvPr>
            <p:ph idx="1"/>
          </p:nvPr>
        </p:nvSpPr>
        <p:spPr>
          <a:xfrm>
            <a:off x="2154520" y="1554162"/>
            <a:ext cx="6837080" cy="4525963"/>
          </a:xfrm>
        </p:spPr>
        <p:txBody>
          <a:bodyPr/>
          <a:lstStyle/>
          <a:p>
            <a:r>
              <a:rPr lang="en-US" dirty="0"/>
              <a:t>Must:</a:t>
            </a:r>
          </a:p>
          <a:p>
            <a:pPr lvl="1"/>
            <a:r>
              <a:rPr lang="en-US" dirty="0"/>
              <a:t>Be written</a:t>
            </a:r>
          </a:p>
          <a:p>
            <a:pPr lvl="1"/>
            <a:r>
              <a:rPr lang="en-US" dirty="0"/>
              <a:t>Address school options where flexibility exists</a:t>
            </a:r>
          </a:p>
          <a:p>
            <a:pPr lvl="1"/>
            <a:r>
              <a:rPr lang="en-US" dirty="0"/>
              <a:t>Be made clear to all students</a:t>
            </a:r>
          </a:p>
          <a:p>
            <a:pPr lvl="1"/>
            <a:r>
              <a:rPr lang="en-US" dirty="0"/>
              <a:t>Be consistently applied</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99778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Verification Status Codes</a:t>
            </a:r>
          </a:p>
        </p:txBody>
      </p:sp>
      <p:sp>
        <p:nvSpPr>
          <p:cNvPr id="3" name="Content Placeholder 2"/>
          <p:cNvSpPr>
            <a:spLocks noGrp="1"/>
          </p:cNvSpPr>
          <p:nvPr>
            <p:ph idx="1"/>
          </p:nvPr>
        </p:nvSpPr>
        <p:spPr>
          <a:xfrm>
            <a:off x="2154520" y="1554162"/>
            <a:ext cx="6837080" cy="4922838"/>
          </a:xfrm>
        </p:spPr>
        <p:txBody>
          <a:bodyPr>
            <a:normAutofit fontScale="55000" lnSpcReduction="20000"/>
          </a:bodyPr>
          <a:lstStyle/>
          <a:p>
            <a:r>
              <a:rPr lang="en-US" dirty="0"/>
              <a:t>V – Verified</a:t>
            </a:r>
          </a:p>
          <a:p>
            <a:pPr marL="0" indent="0">
              <a:buNone/>
            </a:pPr>
            <a:r>
              <a:rPr lang="en-US" dirty="0"/>
              <a:t>You have verified the student. This includes students selected by the CPS and those your school chose to verify based on its own criteria.</a:t>
            </a:r>
          </a:p>
          <a:p>
            <a:r>
              <a:rPr lang="en-US" dirty="0"/>
              <a:t>W – Without Documentation</a:t>
            </a:r>
          </a:p>
          <a:p>
            <a:pPr marL="0" indent="0">
              <a:buNone/>
            </a:pPr>
            <a:r>
              <a:rPr lang="en-US" dirty="0"/>
              <a:t>The student was selected for verification by the CPS or your school, and you chose to pay a first disbursement of Pell without documentation.  You must update this status once verification is complete or COD will reduce the Pell Grant to zero.</a:t>
            </a:r>
          </a:p>
          <a:p>
            <a:r>
              <a:rPr lang="en-US" dirty="0"/>
              <a:t>S – Selected, But Not Verified</a:t>
            </a:r>
          </a:p>
          <a:p>
            <a:pPr marL="0" indent="0">
              <a:buNone/>
            </a:pPr>
            <a:r>
              <a:rPr lang="en-US" dirty="0"/>
              <a:t>The CPS selected the student for verification, but you did not verify because the student met the criteria to not be verified or because your school participates in the Quality Assurance (QA) Program and the student’s application did not meet your school’s verification criteria.</a:t>
            </a:r>
          </a:p>
          <a:p>
            <a:r>
              <a:rPr lang="en-US" dirty="0"/>
              <a:t>Blank</a:t>
            </a:r>
          </a:p>
          <a:p>
            <a:pPr marL="0" indent="0">
              <a:buNone/>
            </a:pPr>
            <a:r>
              <a:rPr lang="en-US" dirty="0"/>
              <a:t>Used in verification was not performed because the student was not selected by the CPS or your school or because the student was selected after ceasing enrollment at your school and all disbursements were already made.</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97094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Sources</a:t>
            </a:r>
          </a:p>
        </p:txBody>
      </p:sp>
      <p:sp>
        <p:nvSpPr>
          <p:cNvPr id="3" name="Content Placeholder 2"/>
          <p:cNvSpPr>
            <a:spLocks noGrp="1"/>
          </p:cNvSpPr>
          <p:nvPr>
            <p:ph idx="1"/>
          </p:nvPr>
        </p:nvSpPr>
        <p:spPr>
          <a:xfrm>
            <a:off x="2154520" y="1554162"/>
            <a:ext cx="6837080" cy="4525963"/>
          </a:xfrm>
        </p:spPr>
        <p:txBody>
          <a:bodyPr/>
          <a:lstStyle/>
          <a:p>
            <a:r>
              <a:rPr lang="en-US" dirty="0"/>
              <a:t>2013-2014 Federal Student </a:t>
            </a:r>
            <a:r>
              <a:rPr lang="en-US" dirty="0" smtClean="0"/>
              <a:t/>
            </a:r>
            <a:br>
              <a:rPr lang="en-US" dirty="0" smtClean="0"/>
            </a:br>
            <a:r>
              <a:rPr lang="en-US" dirty="0" smtClean="0"/>
              <a:t>Aid </a:t>
            </a:r>
            <a:r>
              <a:rPr lang="en-US" dirty="0"/>
              <a:t>Handbook – Application </a:t>
            </a:r>
            <a:r>
              <a:rPr lang="en-US" dirty="0" smtClean="0"/>
              <a:t/>
            </a:r>
            <a:br>
              <a:rPr lang="en-US" dirty="0" smtClean="0"/>
            </a:br>
            <a:r>
              <a:rPr lang="en-US" dirty="0" smtClean="0"/>
              <a:t>and </a:t>
            </a:r>
            <a:r>
              <a:rPr lang="en-US" dirty="0"/>
              <a:t>Verification Guide </a:t>
            </a:r>
            <a:r>
              <a:rPr lang="en-US" dirty="0" smtClean="0"/>
              <a:t/>
            </a:r>
            <a:br>
              <a:rPr lang="en-US" dirty="0" smtClean="0"/>
            </a:br>
            <a:r>
              <a:rPr lang="en-US" dirty="0" smtClean="0"/>
              <a:t>(</a:t>
            </a:r>
            <a:r>
              <a:rPr lang="en-US" dirty="0"/>
              <a:t>AVG) – Chapter 4</a:t>
            </a:r>
          </a:p>
          <a:p>
            <a:r>
              <a:rPr lang="en-US" dirty="0"/>
              <a:t>2013-2014 NASFAA Core </a:t>
            </a:r>
            <a:r>
              <a:rPr lang="en-US" dirty="0" smtClean="0"/>
              <a:t/>
            </a:r>
            <a:br>
              <a:rPr lang="en-US" dirty="0" smtClean="0"/>
            </a:br>
            <a:r>
              <a:rPr lang="en-US" dirty="0" smtClean="0"/>
              <a:t>Module </a:t>
            </a:r>
            <a:r>
              <a:rPr lang="en-US" dirty="0"/>
              <a:t>4 – Verification</a:t>
            </a:r>
          </a:p>
          <a:p>
            <a:r>
              <a:rPr lang="en-US" dirty="0"/>
              <a:t>US Department of Education </a:t>
            </a:r>
            <a:r>
              <a:rPr lang="en-US" dirty="0" smtClean="0"/>
              <a:t/>
            </a:r>
            <a:br>
              <a:rPr lang="en-US" dirty="0" smtClean="0"/>
            </a:br>
            <a:r>
              <a:rPr lang="en-US" dirty="0" smtClean="0"/>
              <a:t>GEN-13-16</a:t>
            </a:r>
            <a:endParaRPr lang="en-US" dirty="0"/>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39875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rPr>
              <a:t>Questions???</a:t>
            </a:r>
            <a:endParaRPr lang="en-US" dirty="0"/>
          </a:p>
        </p:txBody>
      </p:sp>
      <p:sp>
        <p:nvSpPr>
          <p:cNvPr id="3" name="Content Placeholder 2"/>
          <p:cNvSpPr>
            <a:spLocks noGrp="1"/>
          </p:cNvSpPr>
          <p:nvPr>
            <p:ph idx="1"/>
          </p:nvPr>
        </p:nvSpPr>
        <p:spPr>
          <a:xfrm>
            <a:off x="2611720" y="1554162"/>
            <a:ext cx="6379880" cy="4525963"/>
          </a:xfrm>
        </p:spPr>
        <p:txBody>
          <a:bodyPr/>
          <a:lstStyle/>
          <a:p>
            <a:pPr fontAlgn="auto">
              <a:spcAft>
                <a:spcPts val="0"/>
              </a:spcAft>
              <a:buFont typeface="Arial" pitchFamily="34" charset="0"/>
              <a:buNone/>
              <a:defRPr/>
            </a:pPr>
            <a:r>
              <a:rPr lang="en-US" dirty="0"/>
              <a:t>Tonya R. </a:t>
            </a:r>
            <a:r>
              <a:rPr lang="en-US" dirty="0" err="1"/>
              <a:t>Hsiung</a:t>
            </a:r>
            <a:endParaRPr lang="en-US" dirty="0"/>
          </a:p>
          <a:p>
            <a:pPr fontAlgn="auto">
              <a:spcAft>
                <a:spcPts val="0"/>
              </a:spcAft>
              <a:buFont typeface="Arial" pitchFamily="34" charset="0"/>
              <a:buNone/>
              <a:defRPr/>
            </a:pPr>
            <a:r>
              <a:rPr lang="en-US" dirty="0"/>
              <a:t>Assistant Director of Financial Aid</a:t>
            </a:r>
          </a:p>
          <a:p>
            <a:pPr fontAlgn="auto">
              <a:spcAft>
                <a:spcPts val="0"/>
              </a:spcAft>
              <a:buFont typeface="Arial" pitchFamily="34" charset="0"/>
              <a:buNone/>
              <a:defRPr/>
            </a:pPr>
            <a:r>
              <a:rPr lang="en-US" dirty="0"/>
              <a:t>Franklin &amp; Marshall College</a:t>
            </a:r>
          </a:p>
          <a:p>
            <a:pPr fontAlgn="auto">
              <a:spcAft>
                <a:spcPts val="0"/>
              </a:spcAft>
              <a:buFont typeface="Arial" pitchFamily="34" charset="0"/>
              <a:buNone/>
              <a:defRPr/>
            </a:pPr>
            <a:r>
              <a:rPr lang="en-US" dirty="0"/>
              <a:t>717-291-4395</a:t>
            </a:r>
          </a:p>
          <a:p>
            <a:pPr fontAlgn="auto">
              <a:spcAft>
                <a:spcPts val="0"/>
              </a:spcAft>
              <a:buFont typeface="Arial" pitchFamily="34" charset="0"/>
              <a:buNone/>
              <a:defRPr/>
            </a:pPr>
            <a:r>
              <a:rPr lang="en-US" dirty="0"/>
              <a:t>tonya.hsiung@fandm.edu</a:t>
            </a:r>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6103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Must Be Verified?</a:t>
            </a:r>
          </a:p>
        </p:txBody>
      </p:sp>
      <p:sp>
        <p:nvSpPr>
          <p:cNvPr id="3" name="Content Placeholder 2"/>
          <p:cNvSpPr>
            <a:spLocks noGrp="1"/>
          </p:cNvSpPr>
          <p:nvPr>
            <p:ph idx="1"/>
          </p:nvPr>
        </p:nvSpPr>
        <p:spPr>
          <a:xfrm>
            <a:off x="2154520" y="1554162"/>
            <a:ext cx="6837080" cy="5075238"/>
          </a:xfrm>
        </p:spPr>
        <p:txBody>
          <a:bodyPr>
            <a:normAutofit fontScale="62500" lnSpcReduction="20000"/>
          </a:bodyPr>
          <a:lstStyle/>
          <a:p>
            <a:r>
              <a:rPr lang="en-US" dirty="0"/>
              <a:t>You must verify applications selected by the CPS of students who will receive (or have received) </a:t>
            </a:r>
            <a:r>
              <a:rPr lang="en-US" b="1" dirty="0"/>
              <a:t>SUBSIDIZED</a:t>
            </a:r>
            <a:r>
              <a:rPr lang="en-US" dirty="0"/>
              <a:t> student financial assistance - Title IV programs for which eligibility is determined by the EFC:</a:t>
            </a:r>
          </a:p>
          <a:p>
            <a:pPr lvl="1"/>
            <a:r>
              <a:rPr lang="en-US" dirty="0"/>
              <a:t>Federal Pell grant</a:t>
            </a:r>
          </a:p>
          <a:p>
            <a:pPr lvl="1"/>
            <a:r>
              <a:rPr lang="en-US" dirty="0"/>
              <a:t>FSEOG</a:t>
            </a:r>
          </a:p>
          <a:p>
            <a:pPr lvl="1"/>
            <a:r>
              <a:rPr lang="en-US" dirty="0"/>
              <a:t>Federal Work Study</a:t>
            </a:r>
          </a:p>
          <a:p>
            <a:pPr lvl="1"/>
            <a:r>
              <a:rPr lang="en-US" dirty="0"/>
              <a:t>Federal Perkins Loan</a:t>
            </a:r>
          </a:p>
          <a:p>
            <a:pPr lvl="1"/>
            <a:r>
              <a:rPr lang="en-US" dirty="0"/>
              <a:t>Direct Subsidized Loan Program</a:t>
            </a:r>
            <a:br>
              <a:rPr lang="en-US" dirty="0"/>
            </a:br>
            <a:endParaRPr lang="en-US" dirty="0"/>
          </a:p>
          <a:p>
            <a:r>
              <a:rPr lang="en-US" dirty="0"/>
              <a:t>Verification is not required if the student will only receive </a:t>
            </a:r>
            <a:r>
              <a:rPr lang="en-US" b="1" dirty="0"/>
              <a:t>UNSUBSIDIZED</a:t>
            </a:r>
            <a:r>
              <a:rPr lang="en-US" dirty="0"/>
              <a:t> student financial assistance – Title IV programs for which eligibility is NOT based on the EFC:</a:t>
            </a:r>
          </a:p>
          <a:p>
            <a:pPr lvl="1"/>
            <a:r>
              <a:rPr lang="en-US" dirty="0"/>
              <a:t>TEACH Grant</a:t>
            </a:r>
          </a:p>
          <a:p>
            <a:pPr lvl="1"/>
            <a:r>
              <a:rPr lang="en-US" dirty="0"/>
              <a:t>Direct Unsubsidized Loan Program</a:t>
            </a:r>
          </a:p>
          <a:p>
            <a:pPr lvl="1"/>
            <a:r>
              <a:rPr lang="en-US" dirty="0"/>
              <a:t>Direct PLUS Loan Program</a:t>
            </a:r>
          </a:p>
          <a:p>
            <a:pPr lvl="1"/>
            <a:r>
              <a:rPr lang="en-US" dirty="0"/>
              <a:t>Iraq and Afghanistan Service Grant (this is a non-need based grant and not subject to verification)</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95598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Customized Verification </a:t>
            </a:r>
            <a:br>
              <a:rPr lang="en-US" dirty="0"/>
            </a:br>
            <a:r>
              <a:rPr lang="en-US" sz="2400" dirty="0"/>
              <a:t>(started in 2013-2014)</a:t>
            </a:r>
            <a:endParaRPr lang="en-US" dirty="0"/>
          </a:p>
        </p:txBody>
      </p:sp>
      <p:sp>
        <p:nvSpPr>
          <p:cNvPr id="3" name="Content Placeholder 2"/>
          <p:cNvSpPr>
            <a:spLocks noGrp="1"/>
          </p:cNvSpPr>
          <p:nvPr>
            <p:ph idx="1"/>
          </p:nvPr>
        </p:nvSpPr>
        <p:spPr>
          <a:xfrm>
            <a:off x="2154520" y="1554162"/>
            <a:ext cx="6837080" cy="4525963"/>
          </a:xfrm>
        </p:spPr>
        <p:txBody>
          <a:bodyPr/>
          <a:lstStyle/>
          <a:p>
            <a:r>
              <a:rPr lang="en-US" dirty="0"/>
              <a:t>The FAFSA information that must be verified:</a:t>
            </a:r>
          </a:p>
          <a:p>
            <a:pPr lvl="1"/>
            <a:r>
              <a:rPr lang="en-US" dirty="0"/>
              <a:t>Will vary from applicant-to-applicant</a:t>
            </a:r>
          </a:p>
          <a:p>
            <a:pPr lvl="1"/>
            <a:r>
              <a:rPr lang="en-US" dirty="0"/>
              <a:t>May be information that is not used in calculating the applicant’s EFC</a:t>
            </a:r>
          </a:p>
          <a:p>
            <a:pPr lvl="1"/>
            <a:r>
              <a:rPr lang="en-US" dirty="0"/>
              <a:t>May change from award year-to-award year</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12579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Verification Tracking Groups</a:t>
            </a:r>
          </a:p>
        </p:txBody>
      </p:sp>
      <p:sp>
        <p:nvSpPr>
          <p:cNvPr id="3" name="Content Placeholder 2"/>
          <p:cNvSpPr>
            <a:spLocks noGrp="1"/>
          </p:cNvSpPr>
          <p:nvPr>
            <p:ph idx="1"/>
          </p:nvPr>
        </p:nvSpPr>
        <p:spPr>
          <a:xfrm>
            <a:off x="2154520" y="1554162"/>
            <a:ext cx="6837080" cy="4525963"/>
          </a:xfrm>
        </p:spPr>
        <p:txBody>
          <a:bodyPr/>
          <a:lstStyle/>
          <a:p>
            <a:r>
              <a:rPr lang="en-US" dirty="0"/>
              <a:t>V1 – Standard</a:t>
            </a:r>
          </a:p>
          <a:p>
            <a:r>
              <a:rPr lang="en-US" sz="2800" i="1" dirty="0"/>
              <a:t>V2 – SNAP – NOT USED IN 2014-2015</a:t>
            </a:r>
          </a:p>
          <a:p>
            <a:r>
              <a:rPr lang="en-US" dirty="0"/>
              <a:t>V3 – Child Support Paid</a:t>
            </a:r>
          </a:p>
          <a:p>
            <a:r>
              <a:rPr lang="en-US" dirty="0"/>
              <a:t>V4 – Custom</a:t>
            </a:r>
          </a:p>
          <a:p>
            <a:r>
              <a:rPr lang="en-US" dirty="0"/>
              <a:t>V5 – Aggregate</a:t>
            </a:r>
          </a:p>
          <a:p>
            <a:r>
              <a:rPr lang="en-US" dirty="0"/>
              <a:t>V6 – Household Resources</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12199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Items To Be Verified – Tax Filer</a:t>
            </a:r>
          </a:p>
        </p:txBody>
      </p:sp>
      <p:sp>
        <p:nvSpPr>
          <p:cNvPr id="3" name="Content Placeholder 2"/>
          <p:cNvSpPr>
            <a:spLocks noGrp="1"/>
          </p:cNvSpPr>
          <p:nvPr>
            <p:ph idx="1"/>
          </p:nvPr>
        </p:nvSpPr>
        <p:spPr>
          <a:xfrm>
            <a:off x="2154520" y="1554162"/>
            <a:ext cx="6837080" cy="5151438"/>
          </a:xfrm>
        </p:spPr>
        <p:txBody>
          <a:bodyPr>
            <a:normAutofit fontScale="55000" lnSpcReduction="20000"/>
          </a:bodyPr>
          <a:lstStyle/>
          <a:p>
            <a:r>
              <a:rPr lang="en-US" dirty="0"/>
              <a:t>Adjusted Gross Income</a:t>
            </a:r>
          </a:p>
          <a:p>
            <a:r>
              <a:rPr lang="en-US" dirty="0"/>
              <a:t>US Income Tax Paid</a:t>
            </a:r>
          </a:p>
          <a:p>
            <a:r>
              <a:rPr lang="en-US" dirty="0"/>
              <a:t>Untaxed Portions of IRA distributions (exclude Rollovers)</a:t>
            </a:r>
          </a:p>
          <a:p>
            <a:r>
              <a:rPr lang="en-US" dirty="0"/>
              <a:t>Untaxed Portions of Pensions (exclude rollovers)</a:t>
            </a:r>
          </a:p>
          <a:p>
            <a:r>
              <a:rPr lang="en-US" dirty="0"/>
              <a:t>Tax-Exempt Interest Income</a:t>
            </a:r>
          </a:p>
          <a:p>
            <a:r>
              <a:rPr lang="en-US" dirty="0"/>
              <a:t>Education Credits</a:t>
            </a:r>
          </a:p>
          <a:p>
            <a:r>
              <a:rPr lang="en-US" dirty="0"/>
              <a:t>Number of Household Members</a:t>
            </a:r>
          </a:p>
          <a:p>
            <a:r>
              <a:rPr lang="en-US" dirty="0"/>
              <a:t>Number in College</a:t>
            </a:r>
          </a:p>
          <a:p>
            <a:r>
              <a:rPr lang="en-US" dirty="0"/>
              <a:t>Supplemental Nutrition Assistance Program (SNAP – Food Stamps)</a:t>
            </a:r>
          </a:p>
          <a:p>
            <a:r>
              <a:rPr lang="en-US" dirty="0"/>
              <a:t>Child Support Paid</a:t>
            </a:r>
          </a:p>
          <a:p>
            <a:r>
              <a:rPr lang="en-US" dirty="0"/>
              <a:t>Other Untaxed Income*</a:t>
            </a:r>
          </a:p>
          <a:p>
            <a:pPr lvl="1"/>
            <a:r>
              <a:rPr lang="en-US" dirty="0"/>
              <a:t>Payments to Tax-Deferred Pension and Savings</a:t>
            </a:r>
          </a:p>
          <a:p>
            <a:pPr lvl="1"/>
            <a:r>
              <a:rPr lang="en-US" dirty="0"/>
              <a:t>Child Support Received</a:t>
            </a:r>
          </a:p>
          <a:p>
            <a:pPr lvl="1"/>
            <a:r>
              <a:rPr lang="en-US" dirty="0"/>
              <a:t>Housing, food, and other living allowances paid to members of the military, clergy, and others</a:t>
            </a:r>
          </a:p>
          <a:p>
            <a:pPr lvl="1"/>
            <a:r>
              <a:rPr lang="en-US" dirty="0"/>
              <a:t>Veterans </a:t>
            </a:r>
            <a:r>
              <a:rPr lang="en-US" dirty="0" err="1"/>
              <a:t>Noneducation</a:t>
            </a:r>
            <a:r>
              <a:rPr lang="en-US" dirty="0"/>
              <a:t> Benefits</a:t>
            </a:r>
          </a:p>
          <a:p>
            <a:pPr lvl="1"/>
            <a:r>
              <a:rPr lang="en-US" dirty="0"/>
              <a:t>Other untaxed income</a:t>
            </a:r>
          </a:p>
          <a:p>
            <a:pPr lvl="1"/>
            <a:r>
              <a:rPr lang="en-US" dirty="0"/>
              <a:t>Money received or paid on the applicant’s behalf*</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03165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Items To Be Verified – Tax Filer</a:t>
            </a:r>
          </a:p>
        </p:txBody>
      </p:sp>
      <p:graphicFrame>
        <p:nvGraphicFramePr>
          <p:cNvPr id="5" name="Table 4"/>
          <p:cNvGraphicFramePr>
            <a:graphicFrameLocks noGrp="1"/>
          </p:cNvGraphicFramePr>
          <p:nvPr>
            <p:extLst>
              <p:ext uri="{D42A27DB-BD31-4B8C-83A1-F6EECF244321}">
                <p14:modId xmlns:p14="http://schemas.microsoft.com/office/powerpoint/2010/main" val="3186685543"/>
              </p:ext>
            </p:extLst>
          </p:nvPr>
        </p:nvGraphicFramePr>
        <p:xfrm>
          <a:off x="533398" y="1524012"/>
          <a:ext cx="8229601" cy="4952987"/>
        </p:xfrm>
        <a:graphic>
          <a:graphicData uri="http://schemas.openxmlformats.org/drawingml/2006/table">
            <a:tbl>
              <a:tblPr>
                <a:tableStyleId>{5C22544A-7EE6-4342-B048-85BDC9FD1C3A}</a:tableStyleId>
              </a:tblPr>
              <a:tblGrid>
                <a:gridCol w="2625394"/>
                <a:gridCol w="930428"/>
                <a:gridCol w="937641"/>
                <a:gridCol w="937641"/>
                <a:gridCol w="930428"/>
                <a:gridCol w="930428"/>
                <a:gridCol w="937641"/>
              </a:tblGrid>
              <a:tr h="285750">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algn="ctr" fontAlgn="b"/>
                      <a:r>
                        <a:rPr lang="en-US" sz="1200" u="none" strike="noStrike">
                          <a:effectLst/>
                        </a:rPr>
                        <a:t>VERIFICATION GROUP</a:t>
                      </a:r>
                      <a:endParaRPr lang="en-US" sz="12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85107">
                <a:tc rowSpan="2">
                  <a:txBody>
                    <a:bodyPr/>
                    <a:lstStyle/>
                    <a:p>
                      <a:pPr algn="ctr" fontAlgn="ctr"/>
                      <a:r>
                        <a:rPr lang="en-US" sz="1100" u="none" strike="noStrike" dirty="0">
                          <a:effectLst/>
                        </a:rPr>
                        <a:t>Verification Data Item</a:t>
                      </a:r>
                      <a:endParaRPr lang="en-US" sz="11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Standard</a:t>
                      </a:r>
                      <a:endParaRPr lang="en-US" sz="11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NOT USED in 2014-2015</a:t>
                      </a:r>
                      <a:endParaRPr lang="en-US" sz="11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Child Support Paid</a:t>
                      </a:r>
                      <a:endParaRPr lang="en-US" sz="11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Custom</a:t>
                      </a:r>
                      <a:endParaRPr lang="en-US" sz="11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Aggregate</a:t>
                      </a:r>
                      <a:endParaRPr lang="en-US" sz="11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Household Resources</a:t>
                      </a:r>
                      <a:endParaRPr lang="en-US" sz="11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42">
                <a:tc vMerge="1">
                  <a:txBody>
                    <a:bodyPr/>
                    <a:lstStyle/>
                    <a:p>
                      <a:endParaRPr lang="en-US"/>
                    </a:p>
                  </a:txBody>
                  <a:tcPr/>
                </a:tc>
                <a:tc>
                  <a:txBody>
                    <a:bodyPr/>
                    <a:lstStyle/>
                    <a:p>
                      <a:pPr algn="ctr" fontAlgn="b"/>
                      <a:r>
                        <a:rPr lang="en-US" sz="1100" u="none" strike="noStrike">
                          <a:effectLst/>
                        </a:rPr>
                        <a:t>V1</a:t>
                      </a:r>
                      <a:endParaRPr lang="en-US" sz="11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V2</a:t>
                      </a:r>
                      <a:endParaRPr lang="en-US" sz="11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V3</a:t>
                      </a:r>
                      <a:endParaRPr lang="en-US" sz="11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V4</a:t>
                      </a:r>
                      <a:endParaRPr lang="en-US" sz="11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V5</a:t>
                      </a:r>
                      <a:endParaRPr lang="en-US" sz="11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V6</a:t>
                      </a:r>
                      <a:endParaRPr lang="en-US" sz="11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42">
                <a:tc>
                  <a:txBody>
                    <a:bodyPr/>
                    <a:lstStyle/>
                    <a:p>
                      <a:pPr algn="l" fontAlgn="b"/>
                      <a:r>
                        <a:rPr lang="en-US" sz="1100" u="none" strike="noStrike" dirty="0">
                          <a:effectLst/>
                        </a:rPr>
                        <a:t>Adjusted Gross Income</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42">
                <a:tc>
                  <a:txBody>
                    <a:bodyPr/>
                    <a:lstStyle/>
                    <a:p>
                      <a:pPr algn="l" fontAlgn="b"/>
                      <a:r>
                        <a:rPr lang="en-US" sz="1100" u="none" strike="noStrike" dirty="0">
                          <a:effectLst/>
                        </a:rPr>
                        <a:t>US income tax paid</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X</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42">
                <a:tc>
                  <a:txBody>
                    <a:bodyPr/>
                    <a:lstStyle/>
                    <a:p>
                      <a:pPr algn="l" fontAlgn="b"/>
                      <a:r>
                        <a:rPr lang="en-US" sz="1100" u="none" strike="noStrike">
                          <a:effectLst/>
                        </a:rPr>
                        <a:t>Untaxed portions of IRA distributions</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X</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42">
                <a:tc>
                  <a:txBody>
                    <a:bodyPr/>
                    <a:lstStyle/>
                    <a:p>
                      <a:pPr algn="l" fontAlgn="b"/>
                      <a:r>
                        <a:rPr lang="en-US" sz="1100" u="none" strike="noStrike">
                          <a:effectLst/>
                        </a:rPr>
                        <a:t>Untaxed portions of pensions</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X</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42">
                <a:tc>
                  <a:txBody>
                    <a:bodyPr/>
                    <a:lstStyle/>
                    <a:p>
                      <a:pPr algn="l" fontAlgn="b"/>
                      <a:r>
                        <a:rPr lang="en-US" sz="1100" u="none" strike="noStrike" dirty="0" smtClean="0">
                          <a:effectLst/>
                        </a:rPr>
                        <a:t>IRA deductions and payments</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smtClean="0">
                          <a:effectLst/>
                        </a:rPr>
                        <a:t>X</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smtClean="0">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smtClean="0">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smtClean="0">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smtClean="0">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smtClean="0">
                          <a:effectLst/>
                        </a:rPr>
                        <a:t>X</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42">
                <a:tc>
                  <a:txBody>
                    <a:bodyPr/>
                    <a:lstStyle/>
                    <a:p>
                      <a:pPr algn="l" fontAlgn="b"/>
                      <a:r>
                        <a:rPr lang="en-US" sz="1100" u="none" strike="noStrike">
                          <a:effectLst/>
                        </a:rPr>
                        <a:t>Tax-exempt interest income</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 </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42">
                <a:tc>
                  <a:txBody>
                    <a:bodyPr/>
                    <a:lstStyle/>
                    <a:p>
                      <a:pPr algn="l" fontAlgn="b"/>
                      <a:r>
                        <a:rPr lang="en-US" sz="1100" u="none" strike="noStrike">
                          <a:effectLst/>
                        </a:rPr>
                        <a:t>Education credits</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X</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 </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42">
                <a:tc>
                  <a:txBody>
                    <a:bodyPr/>
                    <a:lstStyle/>
                    <a:p>
                      <a:pPr algn="l" fontAlgn="b"/>
                      <a:r>
                        <a:rPr lang="en-US" sz="1100" u="none" strike="noStrike">
                          <a:effectLst/>
                        </a:rPr>
                        <a:t>Other Untaxed Income</a:t>
                      </a:r>
                      <a:endParaRPr lang="en-US" sz="11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 </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 </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42">
                <a:tc>
                  <a:txBody>
                    <a:bodyPr/>
                    <a:lstStyle/>
                    <a:p>
                      <a:pPr algn="l" fontAlgn="b"/>
                      <a:r>
                        <a:rPr lang="en-US" sz="1100" u="none" strike="noStrike">
                          <a:effectLst/>
                        </a:rPr>
                        <a:t>Household Size</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 </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 </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42">
                <a:tc>
                  <a:txBody>
                    <a:bodyPr/>
                    <a:lstStyle/>
                    <a:p>
                      <a:pPr algn="l" fontAlgn="b"/>
                      <a:r>
                        <a:rPr lang="en-US" sz="1100" u="none" strike="noStrike">
                          <a:effectLst/>
                        </a:rPr>
                        <a:t>Number in College</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 </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42">
                <a:tc>
                  <a:txBody>
                    <a:bodyPr/>
                    <a:lstStyle/>
                    <a:p>
                      <a:pPr algn="l" fontAlgn="b"/>
                      <a:r>
                        <a:rPr lang="en-US" sz="1100" u="none" strike="noStrike">
                          <a:effectLst/>
                        </a:rPr>
                        <a:t>SNAP benefits</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 </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X</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42">
                <a:tc>
                  <a:txBody>
                    <a:bodyPr/>
                    <a:lstStyle/>
                    <a:p>
                      <a:pPr algn="l" fontAlgn="b"/>
                      <a:r>
                        <a:rPr lang="en-US" sz="1100" u="none" strike="noStrike">
                          <a:effectLst/>
                        </a:rPr>
                        <a:t>Child Support Paid</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X</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42">
                <a:tc>
                  <a:txBody>
                    <a:bodyPr/>
                    <a:lstStyle/>
                    <a:p>
                      <a:pPr algn="l" fontAlgn="b"/>
                      <a:r>
                        <a:rPr lang="en-US" sz="1100" u="none" strike="noStrike">
                          <a:effectLst/>
                        </a:rPr>
                        <a:t>High School Completion</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X</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142">
                <a:tc>
                  <a:txBody>
                    <a:bodyPr/>
                    <a:lstStyle/>
                    <a:p>
                      <a:pPr algn="l" fontAlgn="b"/>
                      <a:r>
                        <a:rPr lang="en-US" sz="1100" u="none" strike="noStrike">
                          <a:effectLst/>
                        </a:rPr>
                        <a:t>Identity/Educational Purpose</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 </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X</a:t>
                      </a:r>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X</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 </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554359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Items To Be Verified – Non-Tax Filer</a:t>
            </a:r>
          </a:p>
        </p:txBody>
      </p:sp>
      <p:sp>
        <p:nvSpPr>
          <p:cNvPr id="3" name="Content Placeholder 2"/>
          <p:cNvSpPr>
            <a:spLocks noGrp="1"/>
          </p:cNvSpPr>
          <p:nvPr>
            <p:ph idx="1"/>
          </p:nvPr>
        </p:nvSpPr>
        <p:spPr>
          <a:xfrm>
            <a:off x="2154520" y="1554162"/>
            <a:ext cx="6837080" cy="4846638"/>
          </a:xfrm>
        </p:spPr>
        <p:txBody>
          <a:bodyPr>
            <a:normAutofit fontScale="70000" lnSpcReduction="20000"/>
          </a:bodyPr>
          <a:lstStyle/>
          <a:p>
            <a:r>
              <a:rPr lang="en-US" dirty="0"/>
              <a:t>Income Earned from Work</a:t>
            </a:r>
          </a:p>
          <a:p>
            <a:r>
              <a:rPr lang="en-US" dirty="0"/>
              <a:t>Number of Household Members</a:t>
            </a:r>
          </a:p>
          <a:p>
            <a:r>
              <a:rPr lang="en-US" dirty="0"/>
              <a:t>Number in College</a:t>
            </a:r>
          </a:p>
          <a:p>
            <a:r>
              <a:rPr lang="en-US" dirty="0"/>
              <a:t>Supplemental Nutrition Assistance </a:t>
            </a:r>
            <a:br>
              <a:rPr lang="en-US" dirty="0"/>
            </a:br>
            <a:r>
              <a:rPr lang="en-US" dirty="0"/>
              <a:t>Program (SNAP – Food Stamps)</a:t>
            </a:r>
          </a:p>
          <a:p>
            <a:r>
              <a:rPr lang="en-US" dirty="0"/>
              <a:t>Child Support Paid</a:t>
            </a:r>
          </a:p>
          <a:p>
            <a:r>
              <a:rPr lang="en-US" dirty="0"/>
              <a:t>Other Untaxed Income*</a:t>
            </a:r>
          </a:p>
          <a:p>
            <a:pPr lvl="1"/>
            <a:r>
              <a:rPr lang="en-US" dirty="0"/>
              <a:t>Payments to Tax-Deferred Pension and Savings</a:t>
            </a:r>
          </a:p>
          <a:p>
            <a:pPr lvl="1"/>
            <a:r>
              <a:rPr lang="en-US" dirty="0"/>
              <a:t>Child Support Received</a:t>
            </a:r>
          </a:p>
          <a:p>
            <a:pPr lvl="1"/>
            <a:r>
              <a:rPr lang="en-US" dirty="0"/>
              <a:t>Housing, food, and other living allowances paid to members of the military, clergy, and others</a:t>
            </a:r>
          </a:p>
          <a:p>
            <a:pPr lvl="1"/>
            <a:r>
              <a:rPr lang="en-US" dirty="0"/>
              <a:t>Veterans </a:t>
            </a:r>
            <a:r>
              <a:rPr lang="en-US" dirty="0" err="1"/>
              <a:t>Noneducation</a:t>
            </a:r>
            <a:r>
              <a:rPr lang="en-US" dirty="0"/>
              <a:t> Benefits</a:t>
            </a:r>
          </a:p>
          <a:p>
            <a:pPr lvl="1"/>
            <a:r>
              <a:rPr lang="en-US" dirty="0"/>
              <a:t>Other untaxed income</a:t>
            </a:r>
          </a:p>
          <a:p>
            <a:pPr lvl="1"/>
            <a:r>
              <a:rPr lang="en-US" dirty="0"/>
              <a:t>Money received or paid on the applicant’s behalf*</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19428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131</TotalTime>
  <Words>2246</Words>
  <Application>Microsoft Office PowerPoint</Application>
  <PresentationFormat>On-screen Show (4:3)</PresentationFormat>
  <Paragraphs>404</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Trek</vt:lpstr>
      <vt:lpstr>Verification 101</vt:lpstr>
      <vt:lpstr>What is Verification</vt:lpstr>
      <vt:lpstr>Regulations define…</vt:lpstr>
      <vt:lpstr>Who Must Be Verified?</vt:lpstr>
      <vt:lpstr>Customized Verification  (started in 2013-2014)</vt:lpstr>
      <vt:lpstr>Verification Tracking Groups</vt:lpstr>
      <vt:lpstr>Items To Be Verified – Tax Filer</vt:lpstr>
      <vt:lpstr>Items To Be Verified – Tax Filer</vt:lpstr>
      <vt:lpstr>Items To Be Verified – Non-Tax Filer</vt:lpstr>
      <vt:lpstr>Items To Be Verified – Non-Tax Filer</vt:lpstr>
      <vt:lpstr>*Untaxed Income</vt:lpstr>
      <vt:lpstr>POVERTY GUIDELINES</vt:lpstr>
      <vt:lpstr>Documents Required</vt:lpstr>
      <vt:lpstr>Tax Documents</vt:lpstr>
      <vt:lpstr>IRS Data Retrieval Tool</vt:lpstr>
      <vt:lpstr>IRS Data Retrieval Tool</vt:lpstr>
      <vt:lpstr>IRS Data Retrieval Tool</vt:lpstr>
      <vt:lpstr>IRS Tax Return Transcript via www.irs.gov</vt:lpstr>
      <vt:lpstr>IRS Tax Return Transcript</vt:lpstr>
      <vt:lpstr>IRS Tax Return Transcript</vt:lpstr>
      <vt:lpstr>Reasons the IRS DRT cannot be used</vt:lpstr>
      <vt:lpstr>IRS Tax Transcript Required</vt:lpstr>
      <vt:lpstr>IRS Tax Transcript Required</vt:lpstr>
      <vt:lpstr>IRS DRT or Tax Transcript Items</vt:lpstr>
      <vt:lpstr>Other Information Regarding Taxes</vt:lpstr>
      <vt:lpstr>Other Information Regarding Taxes</vt:lpstr>
      <vt:lpstr>Documents to Verify  Untaxed Income and Benefits</vt:lpstr>
      <vt:lpstr>Verifying SNAP Benefits &amp; Child Support Paid</vt:lpstr>
      <vt:lpstr>Verifying High School Completion Acceptable Documentation</vt:lpstr>
      <vt:lpstr>Verifying Identity and Statement  of Educational Purpose</vt:lpstr>
      <vt:lpstr>Updating Information</vt:lpstr>
      <vt:lpstr>Correcting Errors</vt:lpstr>
      <vt:lpstr>Verification Policies and Procedures</vt:lpstr>
      <vt:lpstr>Verification Status Codes</vt:lpstr>
      <vt:lpstr>Data Sources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Debbie</dc:creator>
  <cp:lastModifiedBy>Tonya Hsiung</cp:lastModifiedBy>
  <cp:revision>21</cp:revision>
  <dcterms:created xsi:type="dcterms:W3CDTF">2013-02-08T19:43:16Z</dcterms:created>
  <dcterms:modified xsi:type="dcterms:W3CDTF">2013-10-01T14:10:50Z</dcterms:modified>
</cp:coreProperties>
</file>