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6"/>
  </p:handoutMasterIdLst>
  <p:sldIdLst>
    <p:sldId id="256" r:id="rId2"/>
    <p:sldId id="261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77" r:id="rId11"/>
    <p:sldId id="280" r:id="rId12"/>
    <p:sldId id="285" r:id="rId13"/>
    <p:sldId id="281" r:id="rId14"/>
    <p:sldId id="282" r:id="rId15"/>
    <p:sldId id="284" r:id="rId16"/>
    <p:sldId id="287" r:id="rId17"/>
    <p:sldId id="286" r:id="rId18"/>
    <p:sldId id="291" r:id="rId19"/>
    <p:sldId id="283" r:id="rId20"/>
    <p:sldId id="290" r:id="rId21"/>
    <p:sldId id="278" r:id="rId22"/>
    <p:sldId id="294" r:id="rId23"/>
    <p:sldId id="293" r:id="rId24"/>
    <p:sldId id="292" r:id="rId25"/>
    <p:sldId id="295" r:id="rId26"/>
    <p:sldId id="296" r:id="rId27"/>
    <p:sldId id="299" r:id="rId28"/>
    <p:sldId id="297" r:id="rId29"/>
    <p:sldId id="298" r:id="rId30"/>
    <p:sldId id="300" r:id="rId31"/>
    <p:sldId id="304" r:id="rId32"/>
    <p:sldId id="301" r:id="rId33"/>
    <p:sldId id="305" r:id="rId34"/>
    <p:sldId id="302" r:id="rId35"/>
    <p:sldId id="303" r:id="rId36"/>
    <p:sldId id="306" r:id="rId37"/>
    <p:sldId id="307" r:id="rId38"/>
    <p:sldId id="279" r:id="rId39"/>
    <p:sldId id="308" r:id="rId40"/>
    <p:sldId id="309" r:id="rId41"/>
    <p:sldId id="310" r:id="rId42"/>
    <p:sldId id="311" r:id="rId43"/>
    <p:sldId id="312" r:id="rId44"/>
    <p:sldId id="316" r:id="rId45"/>
    <p:sldId id="313" r:id="rId46"/>
    <p:sldId id="314" r:id="rId47"/>
    <p:sldId id="315" r:id="rId48"/>
    <p:sldId id="317" r:id="rId49"/>
    <p:sldId id="320" r:id="rId50"/>
    <p:sldId id="319" r:id="rId51"/>
    <p:sldId id="318" r:id="rId52"/>
    <p:sldId id="323" r:id="rId53"/>
    <p:sldId id="322" r:id="rId54"/>
    <p:sldId id="325" r:id="rId5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45" autoAdjust="0"/>
  </p:normalViewPr>
  <p:slideViewPr>
    <p:cSldViewPr>
      <p:cViewPr>
        <p:scale>
          <a:sx n="46" d="100"/>
          <a:sy n="46" d="100"/>
        </p:scale>
        <p:origin x="-1013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2CA0B-37AE-47DE-8F6E-AD5EB9C2690E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A8A3E-F456-45B4-853A-399966CB8A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61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90E112-C408-445E-9E66-BE9A1E01313B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3ECBC3-D37B-4E67-AED1-D65B9D304F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oans.gov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p.ed.gov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fap.ed.gov/qahome/fsaassessment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p.ed.gov/qahome/fsaassessment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6008914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1200" y="2819400"/>
            <a:ext cx="141514" cy="762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152650"/>
            <a:ext cx="2717800" cy="2038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295400" y="4724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Program Reviews &amp; Audits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28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685800" y="0"/>
            <a:ext cx="9220200" cy="1295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Findings Common to Both</a:t>
            </a:r>
            <a:endParaRPr lang="en-US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R2T4 calculation errors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2. R2T4 funds made late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3. Federal Pell Grant –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overpayments/underpayments</a:t>
            </a:r>
          </a:p>
          <a:p>
            <a:r>
              <a:rPr lang="en-US" sz="2800" dirty="0" smtClean="0"/>
              <a:t>4. Verification violations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5. Student credit balance deficiencies 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6. Entrance/Exit counseling deficiency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1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533400" y="6096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Student Credit Balance Deficiencies</a:t>
            </a:r>
            <a:b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(Both)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Credit balance not released to student                   within 14 days.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900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No process in place to determine when                         a credit balance has been created.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900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Non-compliant authorization to hold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   Title IV credit balances.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2502" y="5638800"/>
            <a:ext cx="6867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dirty="0" smtClean="0"/>
              <a:t>   Regulations</a:t>
            </a:r>
            <a:r>
              <a:rPr lang="en-US" b="1" i="1" dirty="0"/>
              <a:t>: 34 C.F.R. </a:t>
            </a:r>
            <a:r>
              <a:rPr lang="en-US" dirty="0"/>
              <a:t>§§ </a:t>
            </a:r>
            <a:r>
              <a:rPr lang="en-US" b="1" i="1" dirty="0"/>
              <a:t>668.164(e) and 668.165(b) 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"/>
          <a:stretch/>
        </p:blipFill>
        <p:spPr bwMode="auto">
          <a:xfrm>
            <a:off x="-9698" y="2057400"/>
            <a:ext cx="198812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Title IV Credit Balances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1396538"/>
            <a:ext cx="9306697" cy="531340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An institution must refund a credit balance                               to the student, or parent as applicable, as                           soon as possible but no later than 14 days                      from one of the following: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sz="2400" dirty="0" smtClean="0"/>
              <a:t>The first day of classes of a payment period if                             the credit balance occurred on or before the                               first day of the payment period.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400" dirty="0" smtClean="0"/>
              <a:t>The date the balance occurs, if the credit balance                 occurs after the first day of the payment period.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400" dirty="0" smtClean="0"/>
              <a:t>The date the student rescinds authorization for                          the school to hold funds for budgeting or to use                           the funds for other institutional charges.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9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7620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Compliance Solutions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62200" y="1371600"/>
            <a:ext cx="6934200" cy="591343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+mj-lt"/>
                <a:cs typeface="Arial" pitchFamily="34" charset="0"/>
              </a:rPr>
              <a:t>Develop and implement or increase procedures and internal controls so that credit balances can be identified and released in a timely fashion.  </a:t>
            </a:r>
          </a:p>
          <a:p>
            <a:pPr marL="0" indent="0">
              <a:buNone/>
            </a:pPr>
            <a:endParaRPr lang="en-US" sz="1000" dirty="0" smtClean="0">
              <a:latin typeface="+mj-lt"/>
              <a:cs typeface="Arial" pitchFamily="34" charset="0"/>
            </a:endParaRPr>
          </a:p>
          <a:p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Provide training for staff.</a:t>
            </a:r>
          </a:p>
          <a:p>
            <a:pPr marL="0" indent="0">
              <a:buNone/>
            </a:pPr>
            <a:endParaRPr lang="en-US" altLang="en-US" sz="10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Conduct a self-audit of credit balance                   disbursements</a:t>
            </a:r>
          </a:p>
          <a:p>
            <a:pPr marL="0" indent="0">
              <a:buNone/>
            </a:pPr>
            <a:endParaRPr lang="en-US" altLang="en-US" sz="9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Ensure credit balance authorization is    compliant with Title IV requirements</a:t>
            </a:r>
          </a:p>
          <a:p>
            <a:endParaRPr lang="en-US" altLang="en-US" sz="1100" dirty="0" smtClean="0">
              <a:latin typeface="+mj-lt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en-US" sz="2400" dirty="0" smtClean="0">
                <a:latin typeface="+mj-lt"/>
                <a:cs typeface="Arial" panose="020B0604020202020204" pitchFamily="34" charset="0"/>
              </a:rPr>
              <a:t>- See example in FSA Handbook, Volume 4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/>
          <a:stretch/>
        </p:blipFill>
        <p:spPr bwMode="auto">
          <a:xfrm>
            <a:off x="0" y="2057400"/>
            <a:ext cx="19674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914400" y="6858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Entrance/exit Counseling deficiencies</a:t>
            </a:r>
            <a:b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(Both)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8689088" cy="44967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dirty="0">
                <a:cs typeface="Arial" pitchFamily="34" charset="0"/>
              </a:rPr>
              <a:t>Entrance counseling not </a:t>
            </a:r>
            <a:r>
              <a:rPr lang="en-US" sz="2800" b="1" dirty="0" smtClean="0">
                <a:cs typeface="Arial" pitchFamily="34" charset="0"/>
              </a:rPr>
              <a:t>conducted/           documented for first-time borrowers</a:t>
            </a:r>
            <a:r>
              <a:rPr lang="en-US" sz="2800" dirty="0" smtClean="0">
                <a:cs typeface="Arial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b="1" dirty="0" smtClean="0">
                <a:cs typeface="Arial" pitchFamily="34" charset="0"/>
              </a:rPr>
              <a:t>Exit </a:t>
            </a:r>
            <a:r>
              <a:rPr lang="en-US" sz="2800" b="1" dirty="0">
                <a:cs typeface="Arial" pitchFamily="34" charset="0"/>
              </a:rPr>
              <a:t>counseling not </a:t>
            </a:r>
            <a:r>
              <a:rPr lang="en-US" sz="2800" b="1" dirty="0" smtClean="0">
                <a:cs typeface="Arial" pitchFamily="34" charset="0"/>
              </a:rPr>
              <a:t>conducted/documented                         for withdrawn </a:t>
            </a:r>
            <a:r>
              <a:rPr lang="en-US" sz="2800" b="1" dirty="0">
                <a:cs typeface="Arial" pitchFamily="34" charset="0"/>
              </a:rPr>
              <a:t>students or graduates (official/unofficial</a:t>
            </a:r>
            <a:r>
              <a:rPr lang="en-US" sz="2800" b="1" dirty="0" smtClean="0">
                <a:cs typeface="Arial" pitchFamily="34" charset="0"/>
              </a:rPr>
              <a:t>).   </a:t>
            </a:r>
          </a:p>
          <a:p>
            <a:pPr>
              <a:spcBef>
                <a:spcPts val="600"/>
              </a:spcBef>
              <a:defRPr/>
            </a:pPr>
            <a:endParaRPr lang="en-US" sz="9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b="1" dirty="0" smtClean="0">
                <a:cs typeface="Arial" pitchFamily="34" charset="0"/>
              </a:rPr>
              <a:t>Exit </a:t>
            </a:r>
            <a:r>
              <a:rPr lang="en-US" sz="2800" b="1" dirty="0">
                <a:cs typeface="Arial" pitchFamily="34" charset="0"/>
              </a:rPr>
              <a:t>counseling materials not </a:t>
            </a:r>
            <a:r>
              <a:rPr lang="en-US" sz="2800" b="1" dirty="0" smtClean="0">
                <a:cs typeface="Arial" pitchFamily="34" charset="0"/>
              </a:rPr>
              <a:t>mailed/                      emailed to students </a:t>
            </a:r>
            <a:r>
              <a:rPr lang="en-US" sz="2800" b="1" dirty="0">
                <a:cs typeface="Arial" pitchFamily="34" charset="0"/>
              </a:rPr>
              <a:t>who failed </a:t>
            </a:r>
            <a:r>
              <a:rPr lang="en-US" sz="2800" b="1" dirty="0" smtClean="0">
                <a:cs typeface="Arial" pitchFamily="34" charset="0"/>
              </a:rPr>
              <a:t>to complete counseling.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b="1" dirty="0" smtClean="0">
                <a:cs typeface="Arial" pitchFamily="34" charset="0"/>
              </a:rPr>
              <a:t>Untimely  exit </a:t>
            </a:r>
            <a:r>
              <a:rPr lang="en-US" sz="2800" b="1" dirty="0">
                <a:cs typeface="Arial" pitchFamily="34" charset="0"/>
              </a:rPr>
              <a:t>counseling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60960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dirty="0" smtClean="0"/>
              <a:t>    Regulation</a:t>
            </a:r>
            <a:r>
              <a:rPr lang="en-US" b="1" i="1" dirty="0"/>
              <a:t>: 34 C.F.R. § 685.304 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Compliance  Solutions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4413" y="1447800"/>
            <a:ext cx="7088187" cy="4572000"/>
          </a:xfrm>
        </p:spPr>
        <p:txBody>
          <a:bodyPr>
            <a:normAutofit fontScale="62500" lnSpcReduction="20000"/>
          </a:bodyPr>
          <a:lstStyle/>
          <a:p>
            <a:endParaRPr lang="en-US" sz="14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5100" dirty="0">
                <a:cs typeface="Arial" charset="0"/>
              </a:rPr>
              <a:t>Assign responsibility for monitoring the entrance/exit interview </a:t>
            </a:r>
            <a:r>
              <a:rPr lang="en-US" sz="5100" dirty="0" smtClean="0">
                <a:cs typeface="Arial" charset="0"/>
              </a:rPr>
              <a:t>process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5100" dirty="0"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5100" dirty="0">
                <a:cs typeface="Arial" charset="0"/>
              </a:rPr>
              <a:t>Develop and implement </a:t>
            </a:r>
            <a:r>
              <a:rPr lang="en-US" sz="5100" dirty="0" smtClean="0">
                <a:cs typeface="Arial" charset="0"/>
              </a:rPr>
              <a:t>procedures  </a:t>
            </a:r>
            <a:r>
              <a:rPr lang="en-US" sz="5100" dirty="0">
                <a:cs typeface="Arial" charset="0"/>
              </a:rPr>
              <a:t>to ensure entrance/exit counseling </a:t>
            </a:r>
            <a:r>
              <a:rPr lang="en-US" sz="5100" dirty="0" smtClean="0">
                <a:cs typeface="Arial" charset="0"/>
              </a:rPr>
              <a:t>   is </a:t>
            </a:r>
            <a:r>
              <a:rPr lang="en-US" sz="5100" dirty="0">
                <a:cs typeface="Arial" charset="0"/>
              </a:rPr>
              <a:t>completed; automate tracking, monitoring; post links on school’s </a:t>
            </a:r>
            <a:r>
              <a:rPr lang="en-US" sz="5100" dirty="0" smtClean="0">
                <a:cs typeface="Arial" charset="0"/>
              </a:rPr>
              <a:t>  web </a:t>
            </a:r>
            <a:r>
              <a:rPr lang="en-US" sz="5100" dirty="0">
                <a:cs typeface="Arial" charset="0"/>
              </a:rPr>
              <a:t>page: </a:t>
            </a:r>
            <a:r>
              <a:rPr lang="en-US" sz="5100" dirty="0" smtClean="0">
                <a:cs typeface="Arial" charset="0"/>
                <a:hlinkClick r:id="rId3"/>
              </a:rPr>
              <a:t>www.studentloans.gov</a:t>
            </a:r>
            <a:r>
              <a:rPr lang="en-US" sz="5100" dirty="0" smtClean="0">
                <a:cs typeface="Arial" charset="0"/>
              </a:rPr>
              <a:t>          for entrance</a:t>
            </a:r>
            <a:r>
              <a:rPr lang="en-US" sz="5100" dirty="0">
                <a:cs typeface="Arial" charset="0"/>
              </a:rPr>
              <a:t> </a:t>
            </a:r>
            <a:r>
              <a:rPr lang="en-US" sz="5100" dirty="0" smtClean="0">
                <a:cs typeface="Arial" charset="0"/>
              </a:rPr>
              <a:t>and exit counseling.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5100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457200" y="6096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Additional Compliance Solutions</a:t>
            </a:r>
            <a:b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continued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6813" y="1600200"/>
            <a:ext cx="6478587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endParaRPr lang="en-US" sz="1500" dirty="0"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charset="0"/>
              </a:rPr>
              <a:t>Develop procedures for ensuring communication among registrar, business, and financial aid </a:t>
            </a:r>
            <a:r>
              <a:rPr lang="en-US" sz="2800" dirty="0" smtClean="0">
                <a:cs typeface="Arial" charset="0"/>
              </a:rPr>
              <a:t>offices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charset="0"/>
              </a:rPr>
              <a:t>Provide </a:t>
            </a:r>
            <a:r>
              <a:rPr lang="en-US" sz="2800" dirty="0" smtClean="0">
                <a:cs typeface="Arial" charset="0"/>
              </a:rPr>
              <a:t>training for staff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 smtClean="0">
              <a:cs typeface="Arial" charset="0"/>
            </a:endParaRPr>
          </a:p>
          <a:p>
            <a:pPr lvl="1">
              <a:spcBef>
                <a:spcPts val="600"/>
              </a:spcBef>
              <a:buFont typeface="Arial" charset="0"/>
              <a:buChar char="−"/>
              <a:defRPr/>
            </a:pPr>
            <a:r>
              <a:rPr lang="en-US" sz="2200" dirty="0" smtClean="0">
                <a:cs typeface="Arial" charset="0"/>
              </a:rPr>
              <a:t>FSA </a:t>
            </a:r>
            <a:r>
              <a:rPr lang="en-US" sz="2200" dirty="0">
                <a:cs typeface="Arial" charset="0"/>
              </a:rPr>
              <a:t>COACH: Module 4-03: Loan Counseling </a:t>
            </a:r>
            <a:r>
              <a:rPr lang="en-US" sz="2200" dirty="0" smtClean="0">
                <a:cs typeface="Arial" charset="0"/>
              </a:rPr>
              <a:t>Requirements</a:t>
            </a:r>
          </a:p>
          <a:p>
            <a:pPr lvl="1">
              <a:spcBef>
                <a:spcPts val="600"/>
              </a:spcBef>
              <a:buFont typeface="Arial" charset="0"/>
              <a:buChar char="−"/>
              <a:defRPr/>
            </a:pPr>
            <a:endParaRPr lang="en-US" sz="800" dirty="0">
              <a:cs typeface="Arial" charset="0"/>
            </a:endParaRPr>
          </a:p>
          <a:p>
            <a:pPr lvl="1">
              <a:spcBef>
                <a:spcPts val="600"/>
              </a:spcBef>
              <a:buFont typeface="Arial" charset="0"/>
              <a:buChar char="−"/>
              <a:defRPr/>
            </a:pPr>
            <a:r>
              <a:rPr lang="en-US" sz="2200" dirty="0">
                <a:cs typeface="Arial" charset="0"/>
              </a:rPr>
              <a:t>FSA Assessments: </a:t>
            </a:r>
            <a:r>
              <a:rPr lang="en-US" sz="2200" dirty="0" smtClean="0">
                <a:cs typeface="Arial" charset="0"/>
              </a:rPr>
              <a:t>Schools</a:t>
            </a:r>
          </a:p>
          <a:p>
            <a:pPr lvl="1">
              <a:spcBef>
                <a:spcPts val="600"/>
              </a:spcBef>
              <a:buFont typeface="Arial" charset="0"/>
              <a:buChar char="−"/>
              <a:defRPr/>
            </a:pPr>
            <a:endParaRPr lang="en-US" sz="800" dirty="0">
              <a:cs typeface="Arial" charset="0"/>
            </a:endParaRPr>
          </a:p>
          <a:p>
            <a:pPr lvl="2">
              <a:spcBef>
                <a:spcPts val="600"/>
              </a:spcBef>
              <a:buSzPct val="75000"/>
              <a:defRPr/>
            </a:pPr>
            <a:r>
              <a:rPr lang="en-US" sz="1900" dirty="0">
                <a:cs typeface="Arial" charset="0"/>
              </a:rPr>
              <a:t>Default Prevention &amp;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/>
          <a:stretch/>
        </p:blipFill>
        <p:spPr bwMode="auto">
          <a:xfrm>
            <a:off x="0" y="2057400"/>
            <a:ext cx="199380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R2T4  Calculation  Errors (both)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672282"/>
            <a:ext cx="9047434" cy="488091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900" dirty="0" smtClean="0"/>
          </a:p>
          <a:p>
            <a:r>
              <a:rPr lang="en-US" sz="2400" dirty="0" smtClean="0"/>
              <a:t>Ineligible funds were counted as aid that could                          have been disbursed.</a:t>
            </a:r>
          </a:p>
          <a:p>
            <a:r>
              <a:rPr lang="en-US" sz="2400" dirty="0" smtClean="0"/>
              <a:t>Grant overpayments were treated improperly.</a:t>
            </a:r>
          </a:p>
          <a:p>
            <a:r>
              <a:rPr lang="en-US" sz="2400" dirty="0" smtClean="0"/>
              <a:t>The withdrawal date used was incorrect.</a:t>
            </a:r>
          </a:p>
          <a:p>
            <a:r>
              <a:rPr lang="en-US" sz="2400" dirty="0" smtClean="0"/>
              <a:t>Mathematical and/or rounding errors were made.</a:t>
            </a:r>
          </a:p>
          <a:p>
            <a:r>
              <a:rPr lang="en-US" sz="2400" dirty="0" smtClean="0"/>
              <a:t>Incorrect number of days used for term/payment                    period.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Regulation: 34 C.F.R. </a:t>
            </a:r>
            <a:r>
              <a:rPr lang="en-US" sz="2400" dirty="0" smtClean="0"/>
              <a:t>§ </a:t>
            </a:r>
            <a:r>
              <a:rPr lang="en-US" sz="2400" b="1" i="1" dirty="0" smtClean="0"/>
              <a:t>668.22(e)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1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14832" y="1600200"/>
            <a:ext cx="9343768" cy="67035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>
                <a:cs typeface="Arial" panose="020B0604020202020204" pitchFamily="34" charset="0"/>
              </a:rPr>
              <a:t>Work with registrar to receive accurate                       information regarding enrollment periods,                       including weekends; be sure to exclude all                            class breaks of five days or more.</a:t>
            </a:r>
          </a:p>
          <a:p>
            <a:pPr marL="0" indent="0">
              <a:buNone/>
            </a:pPr>
            <a:endParaRPr lang="en-US" altLang="en-US" sz="900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600" dirty="0" smtClean="0">
                <a:cs typeface="Arial" pitchFamily="34" charset="0"/>
              </a:rPr>
              <a:t>Pay attention to new regulations; revise                               procedures as needed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600" dirty="0" smtClean="0">
                <a:cs typeface="Arial" pitchFamily="34" charset="0"/>
              </a:rPr>
              <a:t>Perform self-assessment by reviewing                                    random sample of student files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600" dirty="0" smtClean="0">
                <a:cs typeface="Arial" pitchFamily="34" charset="0"/>
              </a:rPr>
              <a:t>Provide training for staff</a:t>
            </a:r>
          </a:p>
          <a:p>
            <a:pPr marL="342900" lvl="1" indent="0">
              <a:spcBef>
                <a:spcPts val="600"/>
              </a:spcBef>
              <a:buFont typeface="Wingdings 2"/>
              <a:buNone/>
              <a:defRPr/>
            </a:pPr>
            <a:endParaRPr lang="en-US" sz="2600" dirty="0" smtClean="0">
              <a:cs typeface="Arial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762000" y="381000"/>
            <a:ext cx="10287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Compliance  Solutions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2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772032" y="2057400"/>
            <a:ext cx="9343768" cy="67035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600" dirty="0" smtClean="0">
                <a:cs typeface="Arial" pitchFamily="34" charset="0"/>
              </a:rPr>
              <a:t>FSA Assessment:  Schools</a:t>
            </a:r>
          </a:p>
          <a:p>
            <a:pPr marL="800100"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cs typeface="Arial" pitchFamily="34" charset="0"/>
              </a:rPr>
              <a:t>R2T4 module</a:t>
            </a:r>
          </a:p>
          <a:p>
            <a:pPr marL="800100" lvl="1" indent="-457200">
              <a:spcBef>
                <a:spcPts val="600"/>
              </a:spcBef>
              <a:buFontTx/>
              <a:buChar char="-"/>
              <a:defRPr/>
            </a:pPr>
            <a:endParaRPr lang="en-US" sz="8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600" dirty="0" smtClean="0">
                <a:cs typeface="Arial" pitchFamily="34" charset="0"/>
              </a:rPr>
              <a:t>Use R2T4 Worksheets</a:t>
            </a:r>
          </a:p>
          <a:p>
            <a:pPr marL="800100"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  <a:hlinkClick r:id="rId3"/>
              </a:rPr>
              <a:t>www.ifap.ed.gov</a:t>
            </a:r>
            <a:endParaRPr lang="en-US" sz="2600" dirty="0" smtClean="0">
              <a:cs typeface="Arial" pitchFamily="34" charset="0"/>
            </a:endParaRPr>
          </a:p>
          <a:p>
            <a:pPr marL="800100"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762000" y="3810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Compliance  Solutions  Continued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1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721895" y="457200"/>
            <a:ext cx="10174705" cy="717717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Audits  and  Program  Reviews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13565" y="1752600"/>
            <a:ext cx="6837362" cy="45259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It is helpful to understand the difference between audits and program reviews </a:t>
            </a:r>
            <a:endParaRPr lang="en-US" sz="2800" dirty="0" smtClean="0"/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sz="2800" dirty="0" smtClean="0"/>
              <a:t>Audits and program reviews are required for schools participating in any federal student aid program. </a:t>
            </a:r>
          </a:p>
          <a:p>
            <a:endParaRPr lang="en-US" sz="1200" b="1" dirty="0"/>
          </a:p>
          <a:p>
            <a:r>
              <a:rPr lang="en-US" sz="2800" dirty="0" smtClean="0"/>
              <a:t>These external review </a:t>
            </a:r>
            <a:r>
              <a:rPr lang="en-US" sz="2800" dirty="0"/>
              <a:t>processes ensure schools are in compliance with policies and procedures governing student aid programs.</a:t>
            </a:r>
          </a:p>
        </p:txBody>
      </p:sp>
    </p:spTree>
    <p:extLst>
      <p:ext uri="{BB962C8B-B14F-4D97-AF65-F5344CB8AC3E}">
        <p14:creationId xmlns:p14="http://schemas.microsoft.com/office/powerpoint/2010/main" val="33950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3"/>
          <a:stretch/>
        </p:blipFill>
        <p:spPr bwMode="auto">
          <a:xfrm>
            <a:off x="0" y="2057400"/>
            <a:ext cx="197842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-838200" y="403167"/>
            <a:ext cx="102870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Verification  Violations  (Both)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11571" y="1600200"/>
            <a:ext cx="8596668" cy="42619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cs typeface="Arial" pitchFamily="34" charset="0"/>
              </a:rPr>
              <a:t>Verification worksheet missing/incomplete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cs typeface="Arial" pitchFamily="34" charset="0"/>
              </a:rPr>
              <a:t>Income tax transcripts missing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dirty="0">
                <a:cs typeface="Arial" pitchFamily="34" charset="0"/>
              </a:rPr>
              <a:t>Conflicting data not resolved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cs typeface="Arial" pitchFamily="34" charset="0"/>
              </a:rPr>
              <a:t>Untaxed income not </a:t>
            </a:r>
            <a:r>
              <a:rPr lang="en-US" sz="2800" dirty="0" smtClean="0">
                <a:cs typeface="Arial" pitchFamily="34" charset="0"/>
              </a:rPr>
              <a:t>verified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cs typeface="Arial" pitchFamily="34" charset="0"/>
              </a:rPr>
              <a:t>Disbursement </a:t>
            </a:r>
            <a:r>
              <a:rPr lang="en-US" sz="2800" dirty="0">
                <a:cs typeface="Arial" pitchFamily="34" charset="0"/>
              </a:rPr>
              <a:t>of entire Title IV </a:t>
            </a:r>
            <a:r>
              <a:rPr lang="en-US" sz="2800" dirty="0" smtClean="0">
                <a:cs typeface="Arial" pitchFamily="34" charset="0"/>
              </a:rPr>
              <a:t>award                   before verification completed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49977" y="5906869"/>
            <a:ext cx="7481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Regulations</a:t>
            </a:r>
            <a:r>
              <a:rPr lang="en-US" b="1" i="1" dirty="0"/>
              <a:t>: 34 C.F.R. Subpart E: § § 668.51 ̶ 668.61 </a:t>
            </a:r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"/>
          <a:stretch/>
        </p:blipFill>
        <p:spPr bwMode="auto">
          <a:xfrm>
            <a:off x="0" y="2057400"/>
            <a:ext cx="19950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-7620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Compliance  Solutions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8899152" cy="6019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Develop and implement procedures for                   resolving conflicting data, and submitting                       ISIR corrections following completion of                     verification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1100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Develop appropriate verification procedures </a:t>
            </a:r>
            <a:r>
              <a:rPr lang="en-US" altLang="en-US" sz="2800" dirty="0" smtClean="0">
                <a:cs typeface="Arial" panose="020B0604020202020204" pitchFamily="34" charset="0"/>
              </a:rPr>
              <a:t>                   to </a:t>
            </a:r>
            <a:r>
              <a:rPr lang="en-US" altLang="en-US" sz="2800" dirty="0">
                <a:cs typeface="Arial" panose="020B0604020202020204" pitchFamily="34" charset="0"/>
              </a:rPr>
              <a:t>ensure timely submission of all </a:t>
            </a:r>
            <a:r>
              <a:rPr lang="en-US" altLang="en-US" sz="2800" dirty="0" smtClean="0">
                <a:cs typeface="Arial" panose="020B0604020202020204" pitchFamily="34" charset="0"/>
              </a:rPr>
              <a:t>required                </a:t>
            </a:r>
            <a:r>
              <a:rPr lang="en-US" altLang="en-US" sz="2800" dirty="0">
                <a:cs typeface="Arial" panose="020B0604020202020204" pitchFamily="34" charset="0"/>
              </a:rPr>
              <a:t>documents</a:t>
            </a: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Compliance  Solutions  Continued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0800" y="838200"/>
            <a:ext cx="8899152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Monitor verification </a:t>
            </a:r>
            <a:r>
              <a:rPr lang="en-US" altLang="en-US" sz="2800" dirty="0" smtClean="0">
                <a:cs typeface="Arial" panose="020B0604020202020204" pitchFamily="34" charset="0"/>
              </a:rPr>
              <a:t>process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9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Create a verification </a:t>
            </a:r>
            <a:r>
              <a:rPr lang="en-US" altLang="en-US" sz="2800" dirty="0" smtClean="0">
                <a:cs typeface="Arial" panose="020B0604020202020204" pitchFamily="34" charset="0"/>
              </a:rPr>
              <a:t>checklist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9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Review </a:t>
            </a:r>
            <a:r>
              <a:rPr lang="en-US" altLang="en-US" sz="2800" i="1" dirty="0">
                <a:cs typeface="Arial" panose="020B0604020202020204" pitchFamily="34" charset="0"/>
              </a:rPr>
              <a:t>Federal Student Aid Handbook, </a:t>
            </a:r>
            <a:r>
              <a:rPr lang="en-US" altLang="en-US" sz="2800" i="1" dirty="0" smtClean="0">
                <a:cs typeface="Arial" panose="020B0604020202020204" pitchFamily="34" charset="0"/>
              </a:rPr>
              <a:t>          Application </a:t>
            </a:r>
            <a:r>
              <a:rPr lang="en-US" altLang="en-US" sz="2800" i="1" dirty="0">
                <a:cs typeface="Arial" panose="020B0604020202020204" pitchFamily="34" charset="0"/>
              </a:rPr>
              <a:t>&amp; Verification Guide, </a:t>
            </a:r>
            <a:r>
              <a:rPr lang="en-US" altLang="en-US" sz="2800" i="1" dirty="0" smtClean="0">
                <a:cs typeface="Arial" panose="020B0604020202020204" pitchFamily="34" charset="0"/>
              </a:rPr>
              <a:t>                            Chapter 4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900" i="1" u="sng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Review verification </a:t>
            </a:r>
            <a:r>
              <a:rPr lang="en-US" altLang="en-US" sz="2800" dirty="0" smtClean="0">
                <a:cs typeface="Arial" panose="020B0604020202020204" pitchFamily="34" charset="0"/>
              </a:rPr>
              <a:t>regulations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cs typeface="Arial" panose="020B0604020202020204" pitchFamily="34" charset="0"/>
              </a:rPr>
              <a:t>Published </a:t>
            </a:r>
            <a:r>
              <a:rPr lang="en-US" altLang="en-US" sz="2400" dirty="0">
                <a:cs typeface="Arial" panose="020B0604020202020204" pitchFamily="34" charset="0"/>
              </a:rPr>
              <a:t>October 29, 2010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Effective July 1, </a:t>
            </a:r>
            <a:r>
              <a:rPr lang="en-US" altLang="en-US" sz="2400" dirty="0" smtClean="0">
                <a:cs typeface="Arial" panose="020B0604020202020204" pitchFamily="34" charset="0"/>
              </a:rPr>
              <a:t>2012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9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Provide training for staff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3"/>
          <a:stretch/>
        </p:blipFill>
        <p:spPr bwMode="auto">
          <a:xfrm>
            <a:off x="0" y="2057400"/>
            <a:ext cx="197842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228600"/>
            <a:ext cx="10287000" cy="16764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Return of  Title  iv  Funds  Made  Late       	  (Both) 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9146288" cy="6705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pitchFamily="34" charset="0"/>
              </a:rPr>
              <a:t>School’s policy and procedures not </a:t>
            </a:r>
            <a:r>
              <a:rPr lang="en-US" sz="2800" dirty="0" smtClean="0">
                <a:cs typeface="Arial" pitchFamily="34" charset="0"/>
              </a:rPr>
              <a:t>                                   followed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pitchFamily="34" charset="0"/>
              </a:rPr>
              <a:t>Returns not made within </a:t>
            </a:r>
            <a:r>
              <a:rPr lang="en-US" sz="2800" dirty="0" smtClean="0">
                <a:cs typeface="Arial" pitchFamily="34" charset="0"/>
              </a:rPr>
              <a:t>allowable                               </a:t>
            </a:r>
            <a:r>
              <a:rPr lang="en-US" sz="2800" dirty="0">
                <a:cs typeface="Arial" pitchFamily="34" charset="0"/>
              </a:rPr>
              <a:t>timeframe (45 days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pitchFamily="34" charset="0"/>
              </a:rPr>
              <a:t>Inadequate system in place to identify/track </a:t>
            </a:r>
            <a:r>
              <a:rPr lang="en-US" sz="2800" dirty="0" smtClean="0">
                <a:cs typeface="Arial" pitchFamily="34" charset="0"/>
              </a:rPr>
              <a:t>                   official </a:t>
            </a:r>
            <a:r>
              <a:rPr lang="en-US" sz="2800" dirty="0">
                <a:cs typeface="Arial" pitchFamily="34" charset="0"/>
              </a:rPr>
              <a:t>and unofficial withdrawals </a:t>
            </a:r>
            <a:endParaRPr lang="en-US" sz="2800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900" dirty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pitchFamily="34" charset="0"/>
              </a:rPr>
              <a:t>No system in place to track number of days </a:t>
            </a:r>
            <a:r>
              <a:rPr lang="en-US" sz="2800" dirty="0" smtClean="0">
                <a:cs typeface="Arial" pitchFamily="34" charset="0"/>
              </a:rPr>
              <a:t>                        remaining </a:t>
            </a:r>
            <a:r>
              <a:rPr lang="en-US" sz="2800" dirty="0">
                <a:cs typeface="Arial" pitchFamily="34" charset="0"/>
              </a:rPr>
              <a:t>to return </a:t>
            </a:r>
            <a:r>
              <a:rPr lang="en-US" sz="2800" dirty="0" smtClean="0">
                <a:cs typeface="Arial" pitchFamily="34" charset="0"/>
              </a:rPr>
              <a:t>funds</a:t>
            </a:r>
          </a:p>
          <a:p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>
            <a:off x="2209800" y="61354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 Regulations</a:t>
            </a:r>
            <a:r>
              <a:rPr lang="en-US" b="1" i="1" dirty="0"/>
              <a:t>: 34 C.F.R. </a:t>
            </a:r>
            <a:r>
              <a:rPr lang="en-US" dirty="0"/>
              <a:t>§§ </a:t>
            </a:r>
            <a:r>
              <a:rPr lang="en-US" b="1" i="1" dirty="0"/>
              <a:t>668.22(j) and 668.173(b) </a:t>
            </a:r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/>
          <a:stretch/>
        </p:blipFill>
        <p:spPr bwMode="auto">
          <a:xfrm>
            <a:off x="0" y="2057400"/>
            <a:ext cx="198688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09800" y="1143000"/>
            <a:ext cx="10515600" cy="655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cs typeface="Arial" panose="020B0604020202020204" pitchFamily="34" charset="0"/>
              </a:rPr>
              <a:t>Develop and implement procedures to ensure                                                   that R2T4 calculations are completed and funds                                                returned to the appropriate Title IV program                                                within the regulatory timeframe of 45 days </a:t>
            </a:r>
          </a:p>
          <a:p>
            <a:pPr marL="0" indent="0">
              <a:buNone/>
            </a:pPr>
            <a:endParaRPr lang="en-US" altLang="en-US" sz="900" dirty="0" smtClean="0">
              <a:cs typeface="Arial" panose="020B0604020202020204" pitchFamily="34" charset="0"/>
            </a:endParaRPr>
          </a:p>
          <a:p>
            <a:r>
              <a:rPr lang="en-US" sz="2400" dirty="0" smtClean="0"/>
              <a:t>Periodically review processes and procedures                                                       to ensure compliance</a:t>
            </a:r>
          </a:p>
          <a:p>
            <a:pPr lvl="1"/>
            <a:r>
              <a:rPr lang="en-US" sz="2200" dirty="0" smtClean="0"/>
              <a:t>Tracking/monitoring deadlines</a:t>
            </a:r>
          </a:p>
          <a:p>
            <a:pPr lvl="1"/>
            <a:r>
              <a:rPr lang="en-US" sz="2200" dirty="0" smtClean="0"/>
              <a:t>Ensuring timely communication between offices                                                            and/or systems </a:t>
            </a:r>
          </a:p>
          <a:p>
            <a:pPr lvl="1"/>
            <a:endParaRPr lang="en-US" sz="900" dirty="0" smtClean="0"/>
          </a:p>
          <a:p>
            <a:r>
              <a:rPr lang="en-US" sz="2400" dirty="0" smtClean="0"/>
              <a:t>R2T4 on the Web</a:t>
            </a:r>
          </a:p>
          <a:p>
            <a:r>
              <a:rPr lang="en-US" sz="2400" dirty="0" smtClean="0"/>
              <a:t>FSA Assessments: Schools</a:t>
            </a:r>
          </a:p>
          <a:p>
            <a:pPr marL="0" lvl="1" indent="0">
              <a:buNone/>
            </a:pP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chemeClr val="accent1"/>
                </a:solidFill>
              </a:rPr>
              <a:t>+</a:t>
            </a:r>
            <a:r>
              <a:rPr lang="en-US" sz="2400" dirty="0" smtClean="0"/>
              <a:t> R2T4 </a:t>
            </a:r>
            <a:r>
              <a:rPr lang="en-US" sz="2400" dirty="0"/>
              <a:t>module</a:t>
            </a:r>
          </a:p>
          <a:p>
            <a:r>
              <a:rPr lang="en-US" sz="2400" dirty="0" smtClean="0"/>
              <a:t>Provide training for staff </a:t>
            </a:r>
          </a:p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14400" y="609600"/>
            <a:ext cx="11734800" cy="838200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Pell Grant Overpayment/Underpayment </a:t>
            </a:r>
            <a:br>
              <a:rPr lang="en-US" sz="3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(Both)</a:t>
            </a:r>
            <a:endParaRPr lang="en-US" sz="33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9932" y="2000827"/>
            <a:ext cx="8596668" cy="4323773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charset="0"/>
              </a:rPr>
              <a:t>Incorrect Pell Grant formula 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cs typeface="Arial" charset="0"/>
              </a:rPr>
              <a:t>Inaccurate calculations</a:t>
            </a:r>
          </a:p>
          <a:p>
            <a:pPr marL="228600" lvl="1" indent="0">
              <a:spcBef>
                <a:spcPts val="600"/>
              </a:spcBef>
              <a:buNone/>
              <a:defRPr/>
            </a:pPr>
            <a:r>
              <a:rPr lang="en-US" sz="2400" dirty="0" smtClean="0">
                <a:cs typeface="Arial" charset="0"/>
              </a:rPr>
              <a:t>	- </a:t>
            </a:r>
            <a:r>
              <a:rPr lang="en-US" sz="2400" dirty="0">
                <a:cs typeface="Arial" charset="0"/>
              </a:rPr>
              <a:t>Proration</a:t>
            </a:r>
          </a:p>
          <a:p>
            <a:pPr marL="228600" lvl="1" indent="0">
              <a:spcBef>
                <a:spcPts val="600"/>
              </a:spcBef>
              <a:buNone/>
              <a:defRPr/>
            </a:pPr>
            <a:r>
              <a:rPr lang="en-US" sz="2400" dirty="0" smtClean="0">
                <a:cs typeface="Arial" charset="0"/>
              </a:rPr>
              <a:t>	- </a:t>
            </a:r>
            <a:r>
              <a:rPr lang="en-US" sz="2400" dirty="0">
                <a:cs typeface="Arial" charset="0"/>
              </a:rPr>
              <a:t>Incorrect EFC</a:t>
            </a:r>
          </a:p>
          <a:p>
            <a:pPr marL="228600" lvl="1" indent="0">
              <a:spcBef>
                <a:spcPts val="600"/>
              </a:spcBef>
              <a:buNone/>
              <a:defRPr/>
            </a:pPr>
            <a:r>
              <a:rPr lang="en-US" sz="2400" dirty="0" smtClean="0">
                <a:cs typeface="Arial" charset="0"/>
              </a:rPr>
              <a:t>	- </a:t>
            </a:r>
            <a:r>
              <a:rPr lang="en-US" sz="2400" dirty="0">
                <a:cs typeface="Arial" charset="0"/>
              </a:rPr>
              <a:t>Adjustments between terms</a:t>
            </a:r>
          </a:p>
          <a:p>
            <a:pPr marL="228600" lvl="1" indent="0">
              <a:spcBef>
                <a:spcPts val="600"/>
              </a:spcBef>
              <a:buNone/>
              <a:defRPr/>
            </a:pPr>
            <a:r>
              <a:rPr lang="en-US" sz="2400" dirty="0" smtClean="0">
                <a:cs typeface="Arial" charset="0"/>
              </a:rPr>
              <a:t>	- </a:t>
            </a:r>
            <a:r>
              <a:rPr lang="en-US" sz="2400" dirty="0">
                <a:cs typeface="Arial" charset="0"/>
              </a:rPr>
              <a:t>Incorrect number of </a:t>
            </a:r>
            <a:r>
              <a:rPr lang="en-US" sz="2400" dirty="0" smtClean="0">
                <a:cs typeface="Arial" charset="0"/>
              </a:rPr>
              <a:t>weeks/hours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557587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      Regulations: 34 C.F.R. </a:t>
            </a:r>
            <a:r>
              <a:rPr lang="en-US" dirty="0" smtClean="0"/>
              <a:t>§§ </a:t>
            </a:r>
            <a:r>
              <a:rPr lang="en-US" b="1" i="1" dirty="0" smtClean="0"/>
              <a:t>690.62; 690.63; 690.75; 690.79 &amp; 690.80 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/>
          <a:stretch/>
        </p:blipFill>
        <p:spPr bwMode="auto">
          <a:xfrm>
            <a:off x="0" y="2057400"/>
            <a:ext cx="198688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1828800"/>
            <a:ext cx="7543800" cy="4267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cs typeface="Arial" pitchFamily="34" charset="0"/>
              </a:rPr>
              <a:t>Establish internal controls and procedures                   to verify enrollment status before                                                 disbursing aid; adjust aid accordingly;                                           develop procedures for resolving                                    over/underpayments </a:t>
            </a:r>
          </a:p>
          <a:p>
            <a:pPr marL="0" indent="0">
              <a:buNone/>
            </a:pPr>
            <a:endParaRPr lang="en-US" sz="3600" dirty="0" smtClean="0">
              <a:cs typeface="Arial" pitchFamily="34" charset="0"/>
            </a:endParaRPr>
          </a:p>
          <a:p>
            <a:pPr>
              <a:defRPr/>
            </a:pPr>
            <a:r>
              <a:rPr lang="en-US" sz="11200" dirty="0">
                <a:cs typeface="Arial" pitchFamily="34" charset="0"/>
              </a:rPr>
              <a:t>Prorate when </a:t>
            </a:r>
            <a:r>
              <a:rPr lang="en-US" sz="11200" dirty="0" smtClean="0">
                <a:cs typeface="Arial" pitchFamily="34" charset="0"/>
              </a:rPr>
              <a:t>needed</a:t>
            </a:r>
          </a:p>
          <a:p>
            <a:pPr>
              <a:defRPr/>
            </a:pPr>
            <a:endParaRPr lang="en-US" sz="3600" dirty="0" smtClean="0">
              <a:cs typeface="Arial" pitchFamily="34" charset="0"/>
            </a:endParaRPr>
          </a:p>
          <a:p>
            <a:pPr>
              <a:defRPr/>
            </a:pPr>
            <a:r>
              <a:rPr lang="en-US" sz="11200" dirty="0" smtClean="0">
                <a:cs typeface="Arial" pitchFamily="34" charset="0"/>
              </a:rPr>
              <a:t>Use </a:t>
            </a:r>
            <a:r>
              <a:rPr lang="en-US" sz="11200" dirty="0">
                <a:cs typeface="Arial" pitchFamily="34" charset="0"/>
              </a:rPr>
              <a:t>correct enrollment </a:t>
            </a:r>
            <a:r>
              <a:rPr lang="en-US" sz="11200" dirty="0" smtClean="0">
                <a:cs typeface="Arial" pitchFamily="34" charset="0"/>
              </a:rPr>
              <a:t>status</a:t>
            </a:r>
          </a:p>
          <a:p>
            <a:pPr>
              <a:defRPr/>
            </a:pPr>
            <a:endParaRPr lang="en-US" sz="3600" dirty="0">
              <a:cs typeface="Arial" pitchFamily="34" charset="0"/>
            </a:endParaRPr>
          </a:p>
          <a:p>
            <a:pPr>
              <a:defRPr/>
            </a:pPr>
            <a:r>
              <a:rPr lang="en-US" sz="11200" dirty="0">
                <a:cs typeface="Arial" pitchFamily="34" charset="0"/>
              </a:rPr>
              <a:t>Use correct Pell Grant </a:t>
            </a:r>
            <a:r>
              <a:rPr lang="en-US" sz="11200" dirty="0" smtClean="0">
                <a:cs typeface="Arial" pitchFamily="34" charset="0"/>
              </a:rPr>
              <a:t>formula/schedule</a:t>
            </a:r>
          </a:p>
          <a:p>
            <a:pPr>
              <a:defRPr/>
            </a:pPr>
            <a:endParaRPr lang="en-US" sz="3600" dirty="0"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4572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Compliance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Solutions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Continued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43665" y="1752600"/>
            <a:ext cx="6495535" cy="388620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 smtClean="0">
                <a:cs typeface="Arial" pitchFamily="34" charset="0"/>
              </a:rPr>
              <a:t>Assign </a:t>
            </a:r>
            <a:r>
              <a:rPr lang="en-US" sz="3600" dirty="0">
                <a:cs typeface="Arial" pitchFamily="34" charset="0"/>
              </a:rPr>
              <a:t>responsibility for monitoring to ensure Pell Grant disbursements are accurate and </a:t>
            </a:r>
            <a:r>
              <a:rPr lang="en-US" sz="3600" dirty="0" smtClean="0">
                <a:cs typeface="Arial" pitchFamily="34" charset="0"/>
              </a:rPr>
              <a:t>timely (reconcile regularly)</a:t>
            </a:r>
          </a:p>
          <a:p>
            <a:pPr marL="0" indent="0">
              <a:buNone/>
              <a:defRPr/>
            </a:pPr>
            <a:endParaRPr lang="en-US" sz="1300" dirty="0">
              <a:cs typeface="Arial" pitchFamily="34" charset="0"/>
            </a:endParaRPr>
          </a:p>
          <a:p>
            <a:pPr>
              <a:defRPr/>
            </a:pPr>
            <a:r>
              <a:rPr lang="en-US" sz="3600" dirty="0">
                <a:cs typeface="Arial" pitchFamily="34" charset="0"/>
              </a:rPr>
              <a:t>Ensure understanding of staff and provide training as </a:t>
            </a:r>
            <a:r>
              <a:rPr lang="en-US" sz="3600" dirty="0" smtClean="0">
                <a:cs typeface="Arial" pitchFamily="34" charset="0"/>
              </a:rPr>
              <a:t>needed</a:t>
            </a:r>
          </a:p>
          <a:p>
            <a:pPr>
              <a:defRPr/>
            </a:pPr>
            <a:endParaRPr lang="en-US" sz="1300" dirty="0">
              <a:cs typeface="Arial" pitchFamily="34" charset="0"/>
            </a:endParaRPr>
          </a:p>
          <a:p>
            <a:pPr>
              <a:defRPr/>
            </a:pPr>
            <a:r>
              <a:rPr lang="en-US" sz="3600" dirty="0">
                <a:cs typeface="Arial" pitchFamily="34" charset="0"/>
              </a:rPr>
              <a:t>Conduct random file reviews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6096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Repeat Findings – Failure to take         	      Corrective Action (Audit)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2200" y="1904999"/>
            <a:ext cx="6934200" cy="42855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500" dirty="0" smtClean="0"/>
              <a:t>Failure </a:t>
            </a:r>
            <a:r>
              <a:rPr lang="en-US" sz="4500" dirty="0"/>
              <a:t>to implement Corrective </a:t>
            </a:r>
            <a:r>
              <a:rPr lang="en-US" sz="4500" dirty="0" smtClean="0"/>
              <a:t>Action               	Plan </a:t>
            </a:r>
            <a:r>
              <a:rPr lang="en-US" sz="4500" dirty="0"/>
              <a:t>(CAP) </a:t>
            </a:r>
            <a:endParaRPr lang="en-US" sz="4500" dirty="0" smtClean="0"/>
          </a:p>
          <a:p>
            <a:pPr marL="0" indent="0">
              <a:buNone/>
            </a:pPr>
            <a:endParaRPr lang="en-US" sz="1300" dirty="0"/>
          </a:p>
          <a:p>
            <a:r>
              <a:rPr lang="en-US" sz="4500" dirty="0" smtClean="0"/>
              <a:t>CAP </a:t>
            </a:r>
            <a:r>
              <a:rPr lang="en-US" sz="4500" dirty="0"/>
              <a:t>did not remedy the </a:t>
            </a:r>
            <a:r>
              <a:rPr lang="en-US" sz="4500" dirty="0" smtClean="0"/>
              <a:t>instances of                   	noncompliance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4500" dirty="0" smtClean="0"/>
              <a:t>Internal </a:t>
            </a:r>
            <a:r>
              <a:rPr lang="en-US" sz="4500" dirty="0"/>
              <a:t>controls not sufficient </a:t>
            </a:r>
            <a:r>
              <a:rPr lang="en-US" sz="4500" dirty="0" smtClean="0"/>
              <a:t>to ensure                  	compliance </a:t>
            </a:r>
            <a:r>
              <a:rPr lang="en-US" sz="4500" dirty="0"/>
              <a:t>with FSA </a:t>
            </a:r>
            <a:r>
              <a:rPr lang="en-US" sz="4500" dirty="0" smtClean="0"/>
              <a:t>guidelines </a:t>
            </a:r>
          </a:p>
          <a:p>
            <a:endParaRPr lang="en-US" sz="3500" dirty="0"/>
          </a:p>
          <a:p>
            <a:endParaRPr lang="en-US" sz="3500" dirty="0"/>
          </a:p>
          <a:p>
            <a:pPr marL="0" indent="0">
              <a:buNone/>
            </a:pPr>
            <a:r>
              <a:rPr lang="en-US" b="1" i="1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8400" y="554423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   Regulations</a:t>
            </a:r>
            <a:r>
              <a:rPr lang="en-US" b="1" i="1" dirty="0"/>
              <a:t>: 34 C.F.R. § § 668.16 and </a:t>
            </a:r>
            <a:r>
              <a:rPr lang="en-US" b="1" i="1" dirty="0" smtClean="0"/>
              <a:t>668.174(a)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1447800"/>
            <a:ext cx="8001000" cy="594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Ensure all staff are properly trained </a:t>
            </a:r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Perform quality assurance checks to </a:t>
            </a:r>
          </a:p>
          <a:p>
            <a:pPr marL="0" indent="0">
              <a:buNone/>
            </a:pPr>
            <a:r>
              <a:rPr lang="en-US" sz="2800" dirty="0" smtClean="0"/>
              <a:t>    ensure new policies &amp; procedures are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strictly followed </a:t>
            </a:r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Review results of CAP </a:t>
            </a:r>
            <a:r>
              <a:rPr lang="en-US" sz="2400" dirty="0" smtClean="0"/>
              <a:t>(Corrective Action Plan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          --</a:t>
            </a:r>
            <a:r>
              <a:rPr lang="en-US" sz="2800" dirty="0" smtClean="0"/>
              <a:t> </a:t>
            </a:r>
            <a:r>
              <a:rPr lang="en-US" sz="2400" dirty="0"/>
              <a:t>Is it working? 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smtClean="0"/>
              <a:t>      </a:t>
            </a:r>
            <a:r>
              <a:rPr lang="en-US" sz="2400" dirty="0"/>
              <a:t>-- Are changes needed to improve process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 smtClean="0"/>
              <a:t>Accountability – assign staff to monitor               the CAP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0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01117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65563"/>
            <a:ext cx="6934200" cy="4513887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066800" y="457200"/>
            <a:ext cx="10174705" cy="71771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Audits and Program Reviews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7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1828800" y="609600"/>
            <a:ext cx="11506200" cy="10668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</a:t>
            </a:r>
            <a:r>
              <a:rPr lang="en-U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Student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Status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Inaccurate/untimely</a:t>
            </a:r>
          </a:p>
          <a:p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</a:t>
            </a:r>
            <a:r>
              <a:rPr lang="en-U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Reported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en-US" sz="4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Audit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9144000" cy="426683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Roster </a:t>
            </a:r>
            <a:r>
              <a:rPr lang="en-US" sz="3200" dirty="0"/>
              <a:t>file (formerly called </a:t>
            </a:r>
            <a:r>
              <a:rPr lang="en-US" sz="3200" dirty="0" smtClean="0"/>
              <a:t>Student                                   Status </a:t>
            </a:r>
            <a:r>
              <a:rPr lang="en-US" sz="3200" dirty="0"/>
              <a:t>Confirmation Report [SSCR]) </a:t>
            </a:r>
            <a:r>
              <a:rPr lang="en-US" sz="3200" dirty="0" smtClean="0"/>
              <a:t>                                not </a:t>
            </a:r>
            <a:r>
              <a:rPr lang="en-US" sz="3200" dirty="0"/>
              <a:t>submitted timely to NSLDS </a:t>
            </a:r>
            <a:endParaRPr lang="en-US" sz="3200" dirty="0" smtClean="0"/>
          </a:p>
          <a:p>
            <a:endParaRPr lang="en-US" sz="900" dirty="0"/>
          </a:p>
          <a:p>
            <a:r>
              <a:rPr lang="en-US" sz="3200" dirty="0" smtClean="0"/>
              <a:t>Failure </a:t>
            </a:r>
            <a:r>
              <a:rPr lang="en-US" sz="3200" dirty="0"/>
              <a:t>to provide notification of </a:t>
            </a:r>
            <a:r>
              <a:rPr lang="en-US" sz="3200" dirty="0" smtClean="0"/>
              <a:t>                         last </a:t>
            </a:r>
            <a:r>
              <a:rPr lang="en-US" sz="3200" dirty="0"/>
              <a:t>date of attendance/changes in </a:t>
            </a:r>
            <a:r>
              <a:rPr lang="en-US" sz="3200" dirty="0" smtClean="0"/>
              <a:t>                              student </a:t>
            </a:r>
            <a:r>
              <a:rPr lang="en-US" sz="3200" dirty="0"/>
              <a:t>enrollment status </a:t>
            </a:r>
            <a:endParaRPr lang="en-US" sz="3200" dirty="0" smtClean="0"/>
          </a:p>
          <a:p>
            <a:endParaRPr lang="en-US" sz="1000" dirty="0"/>
          </a:p>
          <a:p>
            <a:r>
              <a:rPr lang="en-US" sz="3200" dirty="0" smtClean="0"/>
              <a:t>Conflicting </a:t>
            </a:r>
            <a:r>
              <a:rPr lang="en-US" sz="3200" dirty="0"/>
              <a:t>status change </a:t>
            </a:r>
            <a:r>
              <a:rPr lang="en-US" sz="3200" dirty="0" smtClean="0"/>
              <a:t>types                                                         </a:t>
            </a:r>
            <a:r>
              <a:rPr lang="en-US" sz="3200" dirty="0"/>
              <a:t>and dates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172200"/>
            <a:ext cx="5352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   Regulation</a:t>
            </a:r>
            <a:r>
              <a:rPr lang="en-US" b="1" i="1" dirty="0"/>
              <a:t>: 34 C.F.R. § 685.309(b)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26425" y="1447800"/>
            <a:ext cx="6934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Maintain </a:t>
            </a:r>
            <a:r>
              <a:rPr lang="en-US" sz="3200" dirty="0"/>
              <a:t>accurate enrollment records </a:t>
            </a:r>
          </a:p>
          <a:p>
            <a:r>
              <a:rPr lang="en-US" sz="3200" dirty="0" smtClean="0"/>
              <a:t>Automate </a:t>
            </a:r>
            <a:r>
              <a:rPr lang="en-US" sz="3200" dirty="0"/>
              <a:t>enrollment reporting </a:t>
            </a:r>
          </a:p>
          <a:p>
            <a:pPr marL="0" indent="0">
              <a:buNone/>
            </a:pPr>
            <a:r>
              <a:rPr lang="en-US" sz="3200" dirty="0" smtClean="0"/>
              <a:t>    −</a:t>
            </a:r>
            <a:r>
              <a:rPr lang="en-US" sz="3200" dirty="0"/>
              <a:t>Batch uploads or individual online </a:t>
            </a:r>
            <a:r>
              <a:rPr lang="en-US" sz="3200" dirty="0" smtClean="0"/>
              <a:t>                     	updates 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   −</a:t>
            </a:r>
            <a:r>
              <a:rPr lang="en-US" sz="3200" dirty="0"/>
              <a:t>Update frequently </a:t>
            </a:r>
          </a:p>
          <a:p>
            <a:r>
              <a:rPr lang="en-US" sz="3200" dirty="0" smtClean="0"/>
              <a:t>Designate </a:t>
            </a:r>
            <a:r>
              <a:rPr lang="en-US" sz="3200" dirty="0"/>
              <a:t>responsibility for </a:t>
            </a:r>
            <a:r>
              <a:rPr lang="en-US" sz="3200" dirty="0" smtClean="0"/>
              <a:t>  	monitoring </a:t>
            </a:r>
            <a:r>
              <a:rPr lang="en-US" sz="3200" dirty="0"/>
              <a:t>the reporting deadlines </a:t>
            </a:r>
          </a:p>
          <a:p>
            <a:r>
              <a:rPr lang="en-US" sz="3200" dirty="0" smtClean="0"/>
              <a:t>Review </a:t>
            </a:r>
            <a:r>
              <a:rPr lang="en-US" sz="3200" dirty="0"/>
              <a:t>NSLDS newsletters for </a:t>
            </a:r>
            <a:r>
              <a:rPr lang="en-US" sz="3200" dirty="0" smtClean="0"/>
              <a:t>	updates </a:t>
            </a:r>
            <a:endParaRPr lang="en-US" sz="3200" dirty="0"/>
          </a:p>
          <a:p>
            <a:r>
              <a:rPr lang="en-US" sz="3200" dirty="0" smtClean="0"/>
              <a:t>Use </a:t>
            </a:r>
            <a:r>
              <a:rPr lang="en-US" sz="3200" dirty="0"/>
              <a:t>the correct status codes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r="5889"/>
          <a:stretch/>
        </p:blipFill>
        <p:spPr bwMode="auto">
          <a:xfrm>
            <a:off x="0" y="2057400"/>
            <a:ext cx="187867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7332" y="381000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Qualified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Auditor’s Opinion Cited in Audit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(Audit)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8932" y="1828800"/>
            <a:ext cx="8596668" cy="427886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 </a:t>
            </a:r>
            <a:r>
              <a:rPr lang="en-US" sz="3600" dirty="0"/>
              <a:t>Anything other than an unqualified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opinion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600" dirty="0" smtClean="0"/>
              <a:t> Serious </a:t>
            </a:r>
            <a:r>
              <a:rPr lang="en-US" sz="3600" dirty="0"/>
              <a:t>deficiencies/areas of concern in 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     the compliance audit/financial statements</a:t>
            </a:r>
            <a:r>
              <a:rPr lang="en-US" sz="3200" dirty="0" smtClean="0"/>
              <a:t>     </a:t>
            </a:r>
            <a:r>
              <a:rPr lang="en-US" dirty="0" smtClean="0"/>
              <a:t>      </a:t>
            </a:r>
            <a:endParaRPr lang="en-US" sz="3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         − </a:t>
            </a:r>
            <a:r>
              <a:rPr lang="en-US" sz="3600" dirty="0"/>
              <a:t>R2T4 violations </a:t>
            </a:r>
            <a:endParaRPr lang="en-US" sz="3600" dirty="0" smtClean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200" dirty="0" smtClean="0"/>
              <a:t>         − </a:t>
            </a:r>
            <a:r>
              <a:rPr lang="en-US" sz="3600" dirty="0"/>
              <a:t>Inadequate accounting systems </a:t>
            </a:r>
            <a:r>
              <a:rPr lang="en-US" sz="3600" dirty="0" smtClean="0"/>
              <a:t>and/or                         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procedures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         − </a:t>
            </a:r>
            <a:r>
              <a:rPr lang="en-US" sz="3600" dirty="0"/>
              <a:t>Lack of internal controls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6107668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     Regulation</a:t>
            </a:r>
            <a:r>
              <a:rPr lang="en-US" b="1" i="1" dirty="0"/>
              <a:t>: 34 C.F.R. § 668.171(d)(1)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84582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 </a:t>
            </a:r>
            <a:r>
              <a:rPr lang="en-US" sz="3000" dirty="0"/>
              <a:t>Assessment of entire financial </a:t>
            </a:r>
            <a:r>
              <a:rPr lang="en-US" sz="3000" dirty="0" smtClean="0"/>
              <a:t>aid/fiscal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process            	 </a:t>
            </a:r>
            <a:endParaRPr lang="en-US" sz="30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800" dirty="0" smtClean="0"/>
              <a:t>    − </a:t>
            </a:r>
            <a:r>
              <a:rPr lang="en-US" sz="3000" dirty="0"/>
              <a:t>Design an institution-wide plan of </a:t>
            </a:r>
            <a:r>
              <a:rPr lang="en-US" sz="3000" dirty="0" smtClean="0"/>
              <a:t>action </a:t>
            </a:r>
            <a:endParaRPr lang="en-US" sz="3000" dirty="0"/>
          </a:p>
          <a:p>
            <a:endParaRPr lang="en-US" sz="1000" dirty="0" smtClean="0"/>
          </a:p>
          <a:p>
            <a:r>
              <a:rPr lang="en-US" sz="2800" dirty="0" smtClean="0"/>
              <a:t> </a:t>
            </a:r>
            <a:r>
              <a:rPr lang="en-US" sz="3000" dirty="0"/>
              <a:t>Adequate and qualified staff </a:t>
            </a:r>
          </a:p>
          <a:p>
            <a:endParaRPr lang="en-US" sz="1000" dirty="0" smtClean="0"/>
          </a:p>
          <a:p>
            <a:r>
              <a:rPr lang="en-US" sz="2800" dirty="0" smtClean="0"/>
              <a:t> </a:t>
            </a:r>
            <a:r>
              <a:rPr lang="en-US" sz="3000" dirty="0"/>
              <a:t>Appropriate internal controls </a:t>
            </a:r>
          </a:p>
          <a:p>
            <a:endParaRPr lang="en-US" sz="1000" dirty="0" smtClean="0"/>
          </a:p>
          <a:p>
            <a:r>
              <a:rPr lang="en-US" sz="3000" dirty="0" smtClean="0"/>
              <a:t> Training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/>
              <a:t>        – </a:t>
            </a:r>
            <a:r>
              <a:rPr lang="en-US" sz="2800" dirty="0"/>
              <a:t>FSA COACH </a:t>
            </a:r>
          </a:p>
          <a:p>
            <a:pPr marL="0" indent="0">
              <a:buNone/>
            </a:pPr>
            <a:r>
              <a:rPr lang="en-US" sz="2800" dirty="0" smtClean="0"/>
              <a:t>        – </a:t>
            </a:r>
            <a:r>
              <a:rPr lang="en-US" sz="2800" dirty="0"/>
              <a:t>FSA Assessments </a:t>
            </a:r>
          </a:p>
          <a:p>
            <a:pPr marL="0" indent="0">
              <a:buNone/>
            </a:pPr>
            <a:r>
              <a:rPr lang="en-US" sz="2800" dirty="0" smtClean="0"/>
              <a:t>        – </a:t>
            </a:r>
            <a:r>
              <a:rPr lang="en-US" sz="2800" dirty="0"/>
              <a:t>FSA Online and In-Person trainings </a:t>
            </a:r>
          </a:p>
          <a:p>
            <a:endParaRPr lang="en-US" sz="1000" dirty="0" smtClean="0"/>
          </a:p>
          <a:p>
            <a:r>
              <a:rPr lang="en-US" sz="2800" dirty="0" smtClean="0"/>
              <a:t>  </a:t>
            </a:r>
            <a:r>
              <a:rPr lang="en-US" sz="3000" dirty="0"/>
              <a:t>Implement appropriate CAP timely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effectively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9732" y="76200"/>
            <a:ext cx="8749068" cy="1524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Overaward – Financial Need Exceeded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(Audit)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859666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x</a:t>
            </a:r>
            <a:r>
              <a:rPr lang="en-US" sz="3200" dirty="0" smtClean="0"/>
              <a:t>  </a:t>
            </a:r>
            <a:r>
              <a:rPr lang="en-US" sz="2800" dirty="0" smtClean="0"/>
              <a:t>Failure </a:t>
            </a:r>
            <a:r>
              <a:rPr lang="en-US" sz="2800" dirty="0"/>
              <a:t>to factor in outside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scholarships </a:t>
            </a:r>
            <a:r>
              <a:rPr lang="en-US" sz="2800" dirty="0"/>
              <a:t>that result in </a:t>
            </a:r>
            <a:r>
              <a:rPr lang="en-US" sz="2800" dirty="0" smtClean="0"/>
              <a:t>overawards 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 smtClean="0"/>
              <a:t>Failure </a:t>
            </a:r>
            <a:r>
              <a:rPr lang="en-US" sz="2800" dirty="0"/>
              <a:t>to calculate tuition or </a:t>
            </a:r>
            <a:r>
              <a:rPr lang="en-US" sz="2800" dirty="0" smtClean="0"/>
              <a:t>fee                        waivers 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 smtClean="0"/>
              <a:t>Enrollment </a:t>
            </a:r>
            <a:r>
              <a:rPr lang="en-US" sz="2800" dirty="0"/>
              <a:t>status changes </a:t>
            </a:r>
          </a:p>
          <a:p>
            <a:r>
              <a:rPr lang="en-US" sz="2800" dirty="0" smtClean="0"/>
              <a:t>Incorrect </a:t>
            </a:r>
            <a:r>
              <a:rPr lang="en-US" sz="2800" dirty="0"/>
              <a:t>EFC from an earlier </a:t>
            </a:r>
            <a:r>
              <a:rPr lang="en-US" sz="2800" dirty="0" smtClean="0"/>
              <a:t>ISIR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transaction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64098" y="60198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 </a:t>
            </a:r>
            <a:r>
              <a:rPr lang="pt-BR" b="1" i="1" dirty="0" smtClean="0"/>
              <a:t>     Regulations</a:t>
            </a:r>
            <a:r>
              <a:rPr lang="pt-BR" b="1" i="1" dirty="0"/>
              <a:t>: 34 C.F.R. § § 668.35; 673.5; 690.79; &amp; 685.303(e)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7895" y="1295400"/>
            <a:ext cx="7006105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Establish </a:t>
            </a:r>
            <a:r>
              <a:rPr lang="en-US" sz="3200" dirty="0"/>
              <a:t>procedures to ensure </a:t>
            </a:r>
            <a:r>
              <a:rPr lang="en-US" sz="3200" dirty="0" smtClean="0"/>
              <a:t>                   consistent </a:t>
            </a:r>
            <a:r>
              <a:rPr lang="en-US" sz="3200" dirty="0"/>
              <a:t>handling of outside </a:t>
            </a:r>
            <a:r>
              <a:rPr lang="en-US" sz="3200" dirty="0" smtClean="0"/>
              <a:t>             scholarships </a:t>
            </a:r>
            <a:r>
              <a:rPr lang="en-US" sz="3200" dirty="0"/>
              <a:t>and tuition/fee waivers </a:t>
            </a:r>
            <a:endParaRPr lang="en-US" sz="3200" dirty="0" smtClean="0"/>
          </a:p>
          <a:p>
            <a:endParaRPr lang="en-US" sz="1100" dirty="0"/>
          </a:p>
          <a:p>
            <a:r>
              <a:rPr lang="en-US" sz="3200" dirty="0" smtClean="0"/>
              <a:t>Determine </a:t>
            </a:r>
            <a:r>
              <a:rPr lang="en-US" sz="3200" dirty="0"/>
              <a:t>if student’s costs exceed </a:t>
            </a:r>
            <a:r>
              <a:rPr lang="en-US" sz="3200" dirty="0" smtClean="0"/>
              <a:t>                  original </a:t>
            </a:r>
            <a:r>
              <a:rPr lang="en-US" sz="3200" dirty="0"/>
              <a:t>cost of attendance (professional judgment</a:t>
            </a:r>
            <a:r>
              <a:rPr lang="en-US" sz="3200" dirty="0" smtClean="0"/>
              <a:t>)     </a:t>
            </a:r>
            <a:endParaRPr lang="en-US" sz="3200" dirty="0"/>
          </a:p>
          <a:p>
            <a:endParaRPr lang="en-US" sz="1000" dirty="0" smtClean="0"/>
          </a:p>
          <a:p>
            <a:r>
              <a:rPr lang="en-US" sz="3200" dirty="0" smtClean="0"/>
              <a:t>Routinely </a:t>
            </a:r>
            <a:r>
              <a:rPr lang="en-US" sz="3200" dirty="0"/>
              <a:t>monitor FWS earnings </a:t>
            </a:r>
            <a:r>
              <a:rPr lang="en-US" sz="3200" dirty="0" smtClean="0"/>
              <a:t>                                to ensure </a:t>
            </a:r>
            <a:r>
              <a:rPr lang="en-US" sz="3200" dirty="0"/>
              <a:t>students do not exceed </a:t>
            </a:r>
            <a:r>
              <a:rPr lang="en-US" sz="3200" dirty="0" smtClean="0"/>
              <a:t>                      allowable </a:t>
            </a:r>
            <a:r>
              <a:rPr lang="en-US" sz="3200" dirty="0"/>
              <a:t>tolerance </a:t>
            </a:r>
          </a:p>
          <a:p>
            <a:endParaRPr lang="en-US" sz="1100" dirty="0" smtClean="0"/>
          </a:p>
          <a:p>
            <a:r>
              <a:rPr lang="en-US" sz="3200" dirty="0" smtClean="0"/>
              <a:t>Determine </a:t>
            </a:r>
            <a:r>
              <a:rPr lang="en-US" sz="3200" dirty="0"/>
              <a:t>if any aid can replace EFC</a:t>
            </a:r>
            <a:r>
              <a:rPr lang="en-US" sz="3200" dirty="0" smtClean="0"/>
              <a:t>,                       </a:t>
            </a:r>
            <a:r>
              <a:rPr lang="en-US" sz="3200" dirty="0"/>
              <a:t>such as TEACH, PLUS or Unsubsidized </a:t>
            </a:r>
            <a:r>
              <a:rPr lang="en-US" sz="3200" dirty="0" smtClean="0"/>
              <a:t>                          Direct </a:t>
            </a:r>
            <a:r>
              <a:rPr lang="en-US" sz="3200" dirty="0"/>
              <a:t>Loan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838200" y="76200"/>
            <a:ext cx="10287000" cy="1905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Crime awareness requirements   	 	    not met (PR)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33600" y="192716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Campus </a:t>
            </a:r>
            <a:r>
              <a:rPr lang="en-US" sz="3200" dirty="0"/>
              <a:t>security policies </a:t>
            </a:r>
            <a:r>
              <a:rPr lang="en-US" sz="3200" dirty="0" smtClean="0"/>
              <a:t>and</a:t>
            </a:r>
            <a:r>
              <a:rPr lang="en-US" dirty="0" smtClean="0"/>
              <a:t> </a:t>
            </a:r>
            <a:r>
              <a:rPr lang="en-US" sz="3200" dirty="0" smtClean="0"/>
              <a:t>           procedures </a:t>
            </a:r>
            <a:r>
              <a:rPr lang="en-US" sz="3200" dirty="0"/>
              <a:t>not adequately developed </a:t>
            </a:r>
          </a:p>
          <a:p>
            <a:endParaRPr lang="en-US" sz="1000" dirty="0" smtClean="0"/>
          </a:p>
          <a:p>
            <a:r>
              <a:rPr lang="en-US" sz="3200" dirty="0" smtClean="0"/>
              <a:t>Annual </a:t>
            </a:r>
            <a:r>
              <a:rPr lang="en-US" sz="3200" dirty="0"/>
              <a:t>report not published </a:t>
            </a:r>
            <a:r>
              <a:rPr lang="en-US" sz="3200" dirty="0" smtClean="0"/>
              <a:t>and/or       distributed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200" dirty="0" smtClean="0"/>
              <a:t>Failure </a:t>
            </a:r>
            <a:r>
              <a:rPr lang="en-US" sz="3200" dirty="0"/>
              <a:t>to develop a system to </a:t>
            </a:r>
            <a:r>
              <a:rPr lang="en-US" sz="3200" dirty="0" smtClean="0"/>
              <a:t>track           </a:t>
            </a:r>
            <a:r>
              <a:rPr lang="en-US" sz="3200" dirty="0"/>
              <a:t>and/or log all required categories of </a:t>
            </a:r>
            <a:r>
              <a:rPr lang="en-US" sz="3200" dirty="0" smtClean="0"/>
              <a:t>        crimes </a:t>
            </a:r>
            <a:r>
              <a:rPr lang="en-US" sz="3200" dirty="0"/>
              <a:t>for all campus locations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6041383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Regulations</a:t>
            </a:r>
            <a:r>
              <a:rPr lang="en-US" b="1" i="1" dirty="0"/>
              <a:t>: 34 C.F.R. </a:t>
            </a:r>
            <a:r>
              <a:rPr lang="en-US" dirty="0"/>
              <a:t>§ § </a:t>
            </a:r>
            <a:r>
              <a:rPr lang="en-US" b="1" i="1" dirty="0"/>
              <a:t>668.41; 668.46(c); &amp; 668.49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1447800"/>
            <a:ext cx="6858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Post </a:t>
            </a:r>
            <a:r>
              <a:rPr lang="en-US" sz="3200" dirty="0"/>
              <a:t>a link for security reports to </a:t>
            </a:r>
            <a:r>
              <a:rPr lang="en-US" sz="3200" dirty="0" smtClean="0"/>
              <a:t>school’s                	webpage </a:t>
            </a:r>
            <a:endParaRPr lang="en-US" sz="3200" dirty="0"/>
          </a:p>
          <a:p>
            <a:endParaRPr lang="en-US" sz="1100" dirty="0" smtClean="0"/>
          </a:p>
          <a:p>
            <a:r>
              <a:rPr lang="en-US" sz="3200" dirty="0" smtClean="0"/>
              <a:t>Review </a:t>
            </a:r>
            <a:r>
              <a:rPr lang="en-US" sz="3200" i="1" dirty="0"/>
              <a:t>The Handbook for Campus </a:t>
            </a:r>
            <a:r>
              <a:rPr lang="en-US" sz="3200" i="1" dirty="0" smtClean="0"/>
              <a:t>Safety                 	and </a:t>
            </a:r>
            <a:r>
              <a:rPr lang="en-US" sz="3200" i="1" dirty="0"/>
              <a:t>Security Reporting </a:t>
            </a:r>
            <a:endParaRPr lang="en-US" sz="3200" i="1" dirty="0" smtClean="0"/>
          </a:p>
          <a:p>
            <a:endParaRPr lang="en-US" sz="1100" dirty="0"/>
          </a:p>
          <a:p>
            <a:pPr marL="0" indent="0">
              <a:buNone/>
            </a:pPr>
            <a:r>
              <a:rPr lang="en-US" sz="3200" dirty="0"/>
              <a:t>−http://www2.ed.gov/admins/lead/safety/ </a:t>
            </a:r>
            <a:r>
              <a:rPr lang="en-US" sz="3200" dirty="0" smtClean="0"/>
              <a:t>     	campus.html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nl-NL" sz="3200" dirty="0" smtClean="0"/>
              <a:t>FSA </a:t>
            </a:r>
            <a:r>
              <a:rPr lang="nl-NL" sz="3200" dirty="0"/>
              <a:t>Handbook: Volume 2, Chapters 6 &amp; </a:t>
            </a:r>
            <a:r>
              <a:rPr lang="nl-NL" sz="3200" dirty="0" smtClean="0"/>
              <a:t>8</a:t>
            </a:r>
          </a:p>
          <a:p>
            <a:pPr marL="0" indent="0">
              <a:buNone/>
            </a:pPr>
            <a:r>
              <a:rPr lang="nl-NL" sz="3200" dirty="0" smtClean="0"/>
              <a:t> </a:t>
            </a:r>
            <a:endParaRPr lang="nl-NL" sz="3200" dirty="0"/>
          </a:p>
          <a:p>
            <a:r>
              <a:rPr lang="en-US" sz="3200" dirty="0" smtClean="0"/>
              <a:t>FSA </a:t>
            </a:r>
            <a:r>
              <a:rPr lang="en-US" sz="3200" dirty="0"/>
              <a:t>Assessments: Schools - Consumer Information Module </a:t>
            </a:r>
            <a:endParaRPr lang="en-US" sz="3200" dirty="0" smtClean="0"/>
          </a:p>
          <a:p>
            <a:endParaRPr lang="en-US" sz="1300" dirty="0"/>
          </a:p>
          <a:p>
            <a:pPr marL="0" indent="0">
              <a:buNone/>
            </a:pPr>
            <a:r>
              <a:rPr lang="en-US" sz="3200" dirty="0"/>
              <a:t>−Activity 5: Clery/Campus Security Act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152400" y="228600"/>
            <a:ext cx="10439400" cy="16764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SAP Policy not adequately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      Developed/Monitored (PR)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19884" y="1828800"/>
            <a:ext cx="8596668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One </a:t>
            </a:r>
            <a:r>
              <a:rPr lang="en-US" sz="3200" dirty="0"/>
              <a:t>or more missing required </a:t>
            </a:r>
            <a:r>
              <a:rPr lang="en-US" sz="3200" dirty="0" smtClean="0"/>
              <a:t>                   components </a:t>
            </a:r>
            <a:r>
              <a:rPr lang="en-US" sz="3200" dirty="0"/>
              <a:t>in school’s policy </a:t>
            </a:r>
            <a:endParaRPr lang="en-US" sz="3200" dirty="0" smtClean="0"/>
          </a:p>
          <a:p>
            <a:endParaRPr lang="en-US" sz="1000" dirty="0"/>
          </a:p>
          <a:p>
            <a:pPr marL="0" indent="0">
              <a:buNone/>
            </a:pPr>
            <a:r>
              <a:rPr lang="en-US" sz="3200" dirty="0" smtClean="0"/>
              <a:t>       - Qualitative</a:t>
            </a:r>
            <a:r>
              <a:rPr lang="en-US" sz="3200" dirty="0"/>
              <a:t>, quantitative, </a:t>
            </a:r>
            <a:r>
              <a:rPr lang="en-US" sz="3200" dirty="0" smtClean="0"/>
              <a:t>completion                                  	rate</a:t>
            </a:r>
            <a:r>
              <a:rPr lang="en-US" sz="3200" dirty="0"/>
              <a:t>, maximum timeframe, </a:t>
            </a:r>
            <a:r>
              <a:rPr lang="en-US" sz="3200" dirty="0" smtClean="0"/>
              <a:t>                   	remedial/repeat </a:t>
            </a:r>
            <a:r>
              <a:rPr lang="en-US" sz="3200" dirty="0"/>
              <a:t>coursework, </a:t>
            </a:r>
            <a:r>
              <a:rPr lang="en-US" sz="3200" dirty="0" smtClean="0"/>
              <a:t>                  	warning, probation</a:t>
            </a:r>
            <a:r>
              <a:rPr lang="en-US" sz="3200" dirty="0"/>
              <a:t>, appeals </a:t>
            </a:r>
          </a:p>
          <a:p>
            <a:endParaRPr lang="en-US" sz="1000" dirty="0" smtClean="0"/>
          </a:p>
          <a:p>
            <a:r>
              <a:rPr lang="en-US" sz="3200" dirty="0" smtClean="0"/>
              <a:t>Failure </a:t>
            </a:r>
            <a:r>
              <a:rPr lang="en-US" sz="3200" dirty="0"/>
              <a:t>to consistently or </a:t>
            </a:r>
            <a:r>
              <a:rPr lang="en-US" sz="3200" dirty="0" smtClean="0"/>
              <a:t>adequately                </a:t>
            </a:r>
            <a:r>
              <a:rPr lang="en-US" sz="3200" dirty="0"/>
              <a:t>apply SAP policy </a:t>
            </a:r>
          </a:p>
          <a:p>
            <a:endParaRPr lang="en-US" sz="1000" dirty="0" smtClean="0"/>
          </a:p>
          <a:p>
            <a:r>
              <a:rPr lang="en-US" sz="3200" dirty="0" smtClean="0"/>
              <a:t>Aid </a:t>
            </a:r>
            <a:r>
              <a:rPr lang="en-US" sz="3200" dirty="0"/>
              <a:t>disbursed to students not </a:t>
            </a:r>
            <a:r>
              <a:rPr lang="en-US" sz="3200" dirty="0" smtClean="0"/>
              <a:t>meeting                </a:t>
            </a:r>
            <a:r>
              <a:rPr lang="en-US" sz="3200" dirty="0"/>
              <a:t>the standards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6289595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  Regulations</a:t>
            </a:r>
            <a:r>
              <a:rPr lang="en-US" b="1" i="1" dirty="0"/>
              <a:t>: 34 C.F.R. </a:t>
            </a:r>
            <a:r>
              <a:rPr lang="en-US" dirty="0"/>
              <a:t>§§ </a:t>
            </a:r>
            <a:r>
              <a:rPr lang="en-US" b="1" i="1" dirty="0"/>
              <a:t>668.16(e); 668.32(f) &amp; 668.34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0" y="1524000"/>
            <a:ext cx="8596668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FSA </a:t>
            </a:r>
            <a:r>
              <a:rPr lang="en-US" sz="3200" dirty="0"/>
              <a:t>Assessments: Students - </a:t>
            </a:r>
            <a:r>
              <a:rPr lang="en-US" sz="3200" dirty="0" smtClean="0"/>
              <a:t>                 Satisfactory  Academic </a:t>
            </a:r>
            <a:r>
              <a:rPr lang="en-US" sz="3200" dirty="0"/>
              <a:t>Progress (SAP</a:t>
            </a:r>
            <a:r>
              <a:rPr lang="en-US" sz="3200" dirty="0" smtClean="0"/>
              <a:t>)         </a:t>
            </a:r>
            <a:r>
              <a:rPr lang="en-US" sz="3200" dirty="0"/>
              <a:t>Module </a:t>
            </a:r>
          </a:p>
          <a:p>
            <a:endParaRPr lang="en-US" sz="1100" dirty="0"/>
          </a:p>
          <a:p>
            <a:r>
              <a:rPr lang="nl-NL" sz="3200" dirty="0" smtClean="0"/>
              <a:t>FSA </a:t>
            </a:r>
            <a:r>
              <a:rPr lang="nl-NL" sz="3200" dirty="0"/>
              <a:t>Handbook, Volume 1, Chapter 1 </a:t>
            </a:r>
          </a:p>
          <a:p>
            <a:endParaRPr lang="en-US" sz="1000" dirty="0"/>
          </a:p>
          <a:p>
            <a:r>
              <a:rPr lang="en-US" sz="3200" dirty="0" smtClean="0"/>
              <a:t>Staff </a:t>
            </a:r>
            <a:r>
              <a:rPr lang="en-US" sz="3200" dirty="0"/>
              <a:t>training on new regulatory </a:t>
            </a:r>
            <a:r>
              <a:rPr lang="en-US" sz="3200" dirty="0" smtClean="0"/>
              <a:t>               requirements </a:t>
            </a:r>
            <a:r>
              <a:rPr lang="en-US" sz="3200" dirty="0"/>
              <a:t>for SAP </a:t>
            </a:r>
            <a:endParaRPr lang="en-US" sz="3200" dirty="0" smtClean="0"/>
          </a:p>
          <a:p>
            <a:endParaRPr lang="en-US" sz="1100" dirty="0"/>
          </a:p>
          <a:p>
            <a:pPr marL="0" indent="0">
              <a:buNone/>
            </a:pPr>
            <a:r>
              <a:rPr lang="en-US" sz="3200" dirty="0" smtClean="0"/>
              <a:t>    − </a:t>
            </a:r>
            <a:r>
              <a:rPr lang="en-US" sz="3200" dirty="0"/>
              <a:t>Published October 29, 2010 </a:t>
            </a:r>
          </a:p>
          <a:p>
            <a:pPr marL="0" indent="0">
              <a:buNone/>
            </a:pPr>
            <a:r>
              <a:rPr lang="en-US" sz="3200" dirty="0" smtClean="0"/>
              <a:t>    − </a:t>
            </a:r>
            <a:r>
              <a:rPr lang="en-US" sz="3200" dirty="0"/>
              <a:t>Effective July 1, 2011 </a:t>
            </a:r>
          </a:p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3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54238" y="1874838"/>
            <a:ext cx="6837362" cy="4525962"/>
          </a:xfrm>
        </p:spPr>
        <p:txBody>
          <a:bodyPr>
            <a:normAutofit/>
          </a:bodyPr>
          <a:lstStyle/>
          <a:p>
            <a:r>
              <a:rPr lang="en-US" sz="2800" dirty="0"/>
              <a:t>ED requires annual compliance audits for all schools </a:t>
            </a:r>
            <a:r>
              <a:rPr lang="en-US" sz="2800" dirty="0" smtClean="0"/>
              <a:t>that participate </a:t>
            </a:r>
            <a:r>
              <a:rPr lang="en-US" sz="2800" dirty="0"/>
              <a:t>in any federal student aid program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Independent auditors perform the audits to review </a:t>
            </a:r>
            <a:r>
              <a:rPr lang="en-US" sz="2800" dirty="0" smtClean="0"/>
              <a:t>schools’ compliance </a:t>
            </a:r>
            <a:r>
              <a:rPr lang="en-US" sz="2800" dirty="0"/>
              <a:t>practices and financial statements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Compliance  Audits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5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1295400" y="228600"/>
            <a:ext cx="10439400" cy="16764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Account  records inadequately /not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     Reconciled (PR)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19884" y="1905000"/>
            <a:ext cx="6871716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Failure </a:t>
            </a:r>
            <a:r>
              <a:rPr lang="en-US" sz="3200" dirty="0"/>
              <a:t>to provide appropriate documentation of disbursements </a:t>
            </a:r>
            <a:r>
              <a:rPr lang="en-US" sz="3200" dirty="0" smtClean="0"/>
              <a:t>to reviewers</a:t>
            </a:r>
          </a:p>
          <a:p>
            <a:endParaRPr lang="en-US" sz="1000" dirty="0" smtClean="0"/>
          </a:p>
          <a:p>
            <a:r>
              <a:rPr lang="en-US" sz="3200" dirty="0" smtClean="0"/>
              <a:t>Failure </a:t>
            </a:r>
            <a:r>
              <a:rPr lang="en-US" sz="3200" dirty="0"/>
              <a:t>to balance school’s program accounts with G5 and COD </a:t>
            </a:r>
          </a:p>
          <a:p>
            <a:endParaRPr lang="en-US" sz="1000" dirty="0" smtClean="0"/>
          </a:p>
          <a:p>
            <a:r>
              <a:rPr lang="en-US" sz="3200" dirty="0" smtClean="0"/>
              <a:t>Failure </a:t>
            </a:r>
            <a:r>
              <a:rPr lang="en-US" sz="3200" dirty="0"/>
              <a:t>to identify Federal funds in institutional bank accounts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5943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Regulations</a:t>
            </a:r>
            <a:r>
              <a:rPr lang="en-US" b="1" i="1" dirty="0"/>
              <a:t>: 34 C.F.R. </a:t>
            </a:r>
            <a:r>
              <a:rPr lang="en-US" dirty="0"/>
              <a:t>§§ </a:t>
            </a:r>
            <a:r>
              <a:rPr lang="en-US" b="1" i="1" dirty="0"/>
              <a:t>668.24 and 668.161-668.167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3"/>
          <a:stretch/>
        </p:blipFill>
        <p:spPr bwMode="auto">
          <a:xfrm>
            <a:off x="0" y="2057400"/>
            <a:ext cx="197842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95132" y="1447800"/>
            <a:ext cx="859666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Perform </a:t>
            </a:r>
            <a:r>
              <a:rPr lang="en-US" sz="3200" dirty="0"/>
              <a:t>routine reconciliation of </a:t>
            </a:r>
            <a:r>
              <a:rPr lang="en-US" sz="3200" dirty="0" smtClean="0"/>
              <a:t>all            program accounts </a:t>
            </a:r>
            <a:r>
              <a:rPr lang="en-US" sz="3200" dirty="0"/>
              <a:t>with COD and G5 </a:t>
            </a:r>
          </a:p>
          <a:p>
            <a:r>
              <a:rPr lang="en-US" sz="3200" dirty="0" smtClean="0"/>
              <a:t>Establish </a:t>
            </a:r>
            <a:r>
              <a:rPr lang="en-US" sz="3200" dirty="0"/>
              <a:t>internal reporting procedure </a:t>
            </a:r>
          </a:p>
          <a:p>
            <a:r>
              <a:rPr lang="en-US" sz="3200" dirty="0" smtClean="0"/>
              <a:t>FSA </a:t>
            </a:r>
            <a:r>
              <a:rPr lang="en-US" sz="3200" dirty="0"/>
              <a:t>Assessments: Schools </a:t>
            </a:r>
          </a:p>
          <a:p>
            <a:pPr marL="0" indent="0">
              <a:buNone/>
            </a:pPr>
            <a:r>
              <a:rPr lang="en-US" sz="3200" dirty="0" smtClean="0"/>
              <a:t>       − </a:t>
            </a:r>
            <a:r>
              <a:rPr lang="en-US" sz="3200" dirty="0"/>
              <a:t>Fiscal Management </a:t>
            </a:r>
          </a:p>
          <a:p>
            <a:r>
              <a:rPr lang="en-US" sz="3200" dirty="0" smtClean="0"/>
              <a:t>FSA </a:t>
            </a:r>
            <a:r>
              <a:rPr lang="en-US" sz="3200" dirty="0"/>
              <a:t>COACH </a:t>
            </a:r>
          </a:p>
          <a:p>
            <a:pPr marL="0" indent="0">
              <a:buNone/>
            </a:pPr>
            <a:r>
              <a:rPr lang="en-US" sz="3200" dirty="0" smtClean="0"/>
              <a:t>       − </a:t>
            </a:r>
            <a:r>
              <a:rPr lang="en-US" sz="3200" dirty="0"/>
              <a:t>School Responsibilities: Fiscal and </a:t>
            </a:r>
            <a:r>
              <a:rPr lang="en-US" sz="3200" dirty="0" smtClean="0"/>
              <a:t>                      	 Records Management </a:t>
            </a:r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Blue Book </a:t>
            </a:r>
          </a:p>
          <a:p>
            <a:r>
              <a:rPr lang="en-US" sz="3200" dirty="0" smtClean="0"/>
              <a:t>Direct </a:t>
            </a:r>
            <a:r>
              <a:rPr lang="en-US" sz="3200" dirty="0"/>
              <a:t>Loan School Guide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Inaccurate  Recordkeeping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23732" y="2160589"/>
            <a:ext cx="8596668" cy="3880773"/>
          </a:xfrm>
        </p:spPr>
        <p:txBody>
          <a:bodyPr/>
          <a:lstStyle/>
          <a:p>
            <a:r>
              <a:rPr lang="en-US" sz="3200" dirty="0" smtClean="0"/>
              <a:t>Inadequate </a:t>
            </a:r>
            <a:r>
              <a:rPr lang="en-US" sz="3200" dirty="0"/>
              <a:t>or mismatched </a:t>
            </a:r>
            <a:r>
              <a:rPr lang="en-US" sz="3200" dirty="0" smtClean="0"/>
              <a:t>                        attendance </a:t>
            </a:r>
            <a:r>
              <a:rPr lang="en-US" sz="3200" dirty="0"/>
              <a:t>records for schools that </a:t>
            </a:r>
            <a:r>
              <a:rPr lang="en-US" sz="3200" dirty="0" smtClean="0"/>
              <a:t>                     are </a:t>
            </a:r>
            <a:r>
              <a:rPr lang="en-US" sz="3200" dirty="0"/>
              <a:t>required to take attendance </a:t>
            </a:r>
          </a:p>
          <a:p>
            <a:endParaRPr lang="en-US" sz="1050" dirty="0" smtClean="0"/>
          </a:p>
          <a:p>
            <a:r>
              <a:rPr lang="en-US" sz="3200" dirty="0" smtClean="0"/>
              <a:t>Failure </a:t>
            </a:r>
            <a:r>
              <a:rPr lang="en-US" sz="3200" dirty="0"/>
              <a:t>to maintain consistent </a:t>
            </a:r>
            <a:r>
              <a:rPr lang="en-US" sz="3200" dirty="0" smtClean="0"/>
              <a:t>               disbursement </a:t>
            </a:r>
            <a:r>
              <a:rPr lang="en-US" sz="3200" dirty="0"/>
              <a:t>records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57266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     Regulations</a:t>
            </a:r>
            <a:r>
              <a:rPr lang="en-US" b="1" i="1" dirty="0"/>
              <a:t>: 34 C.F.R. </a:t>
            </a:r>
            <a:r>
              <a:rPr lang="en-US" dirty="0"/>
              <a:t>§§ </a:t>
            </a:r>
            <a:r>
              <a:rPr lang="en-US" b="1" i="1" dirty="0"/>
              <a:t>668.24(a),(d) and 668.161-668.167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19884" y="1447800"/>
            <a:ext cx="8596668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Communicate the importance of                   accuracy of all FSA records with all                  staff members </a:t>
            </a:r>
          </a:p>
          <a:p>
            <a:endParaRPr lang="en-US" sz="900" dirty="0" smtClean="0"/>
          </a:p>
          <a:p>
            <a:r>
              <a:rPr lang="en-US" dirty="0" smtClean="0"/>
              <a:t>Establish procedures to routinely                check documents for accuracy </a:t>
            </a:r>
          </a:p>
          <a:p>
            <a:endParaRPr lang="en-US" sz="900" dirty="0" smtClean="0"/>
          </a:p>
          <a:p>
            <a:r>
              <a:rPr lang="en-US" dirty="0" smtClean="0"/>
              <a:t>Take advantage of FSA Assessments                 and IFAP training options to ensure                    that all staff members are                                           well-informed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19884" y="2171700"/>
            <a:ext cx="7148868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Significant findings that indicate a                  failure to administer aid programs in                accordance with Title IV statutes and            regulations </a:t>
            </a:r>
          </a:p>
          <a:p>
            <a:endParaRPr lang="en-US" sz="1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124200" y="5729255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 Regulation</a:t>
            </a:r>
            <a:r>
              <a:rPr lang="en-US" b="1" i="1" dirty="0"/>
              <a:t>: 34 C.F.R. </a:t>
            </a:r>
            <a:r>
              <a:rPr lang="en-US" dirty="0"/>
              <a:t>§ </a:t>
            </a:r>
            <a:r>
              <a:rPr lang="en-US" b="1" i="1" dirty="0"/>
              <a:t>668.16 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990600" y="381000"/>
            <a:ext cx="10515600" cy="8382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Lack of administrative capability (pr)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7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7448" y="1600200"/>
            <a:ext cx="7007552" cy="548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−R2T4 refunds not made or                     </a:t>
            </a:r>
            <a:r>
              <a:rPr lang="en-US" dirty="0" smtClean="0"/>
              <a:t>  	calculation </a:t>
            </a:r>
            <a:r>
              <a:rPr lang="en-US" dirty="0"/>
              <a:t>errors 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800" dirty="0" smtClean="0"/>
              <a:t>−</a:t>
            </a:r>
            <a:r>
              <a:rPr lang="en-US" sz="2800" dirty="0"/>
              <a:t>No policies and procedures </a:t>
            </a:r>
          </a:p>
          <a:p>
            <a:pPr marL="0" indent="0">
              <a:buNone/>
            </a:pPr>
            <a:r>
              <a:rPr lang="en-US" dirty="0" smtClean="0"/>
              <a:t>         −</a:t>
            </a:r>
            <a:r>
              <a:rPr lang="en-US" sz="2800" dirty="0" smtClean="0"/>
              <a:t>Unreported additional       	   	     	   locations and programs </a:t>
            </a:r>
          </a:p>
          <a:p>
            <a:r>
              <a:rPr lang="en-US" dirty="0" smtClean="0"/>
              <a:t>No Title IV fund reconciliation                   process; Excess Cash </a:t>
            </a:r>
          </a:p>
          <a:p>
            <a:r>
              <a:rPr lang="en-US" dirty="0" smtClean="0"/>
              <a:t>No separation of duties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6324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           Regulation</a:t>
            </a:r>
            <a:r>
              <a:rPr lang="en-US" b="1" i="1" dirty="0"/>
              <a:t>: 34 C.F.R. </a:t>
            </a:r>
            <a:r>
              <a:rPr lang="en-US" dirty="0"/>
              <a:t>§ </a:t>
            </a:r>
            <a:r>
              <a:rPr lang="en-US" b="1" i="1" dirty="0"/>
              <a:t>668.16 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457200"/>
            <a:ext cx="10477500" cy="1219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Lack of administrative capability (pr)  </a:t>
            </a:r>
          </a:p>
          <a:p>
            <a:r>
              <a:rPr lang="en-US" sz="3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continued </a:t>
            </a:r>
            <a:endParaRPr lang="en-US" sz="37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7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76132" y="1219200"/>
            <a:ext cx="8596668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Training </a:t>
            </a:r>
          </a:p>
          <a:p>
            <a:pPr marL="0" indent="0">
              <a:buFont typeface="Wingdings 2"/>
              <a:buNone/>
            </a:pPr>
            <a:r>
              <a:rPr lang="en-US" sz="2800" b="1" dirty="0" smtClean="0"/>
              <a:t>−</a:t>
            </a:r>
            <a:r>
              <a:rPr lang="en-US" dirty="0" smtClean="0"/>
              <a:t> </a:t>
            </a:r>
            <a:r>
              <a:rPr lang="en-US" sz="2800" dirty="0" smtClean="0"/>
              <a:t>Fundamentals of Title IV administration </a:t>
            </a:r>
          </a:p>
          <a:p>
            <a:pPr marL="0" indent="0">
              <a:buFont typeface="Wingdings 2"/>
              <a:buNone/>
            </a:pPr>
            <a:r>
              <a:rPr lang="en-US" sz="2800" b="1" dirty="0" smtClean="0"/>
              <a:t>−</a:t>
            </a:r>
            <a:r>
              <a:rPr lang="en-US" sz="2800" dirty="0" smtClean="0"/>
              <a:t> FSA Coach </a:t>
            </a:r>
          </a:p>
          <a:p>
            <a:pPr marL="0" indent="0">
              <a:buFont typeface="Wingdings 2"/>
              <a:buNone/>
            </a:pPr>
            <a:r>
              <a:rPr lang="en-US" sz="2800" b="1" dirty="0" smtClean="0"/>
              <a:t>−</a:t>
            </a:r>
            <a:r>
              <a:rPr lang="en-US" dirty="0" smtClean="0"/>
              <a:t> </a:t>
            </a:r>
            <a:r>
              <a:rPr lang="en-US" sz="2800" dirty="0" smtClean="0"/>
              <a:t>Attend FSA training opportunities </a:t>
            </a:r>
          </a:p>
          <a:p>
            <a:pPr marL="0" indent="0">
              <a:buFont typeface="Wingdings 2"/>
              <a:buNone/>
            </a:pPr>
            <a:r>
              <a:rPr lang="en-US" sz="2800" b="1" dirty="0" smtClean="0"/>
              <a:t>−</a:t>
            </a:r>
            <a:r>
              <a:rPr lang="en-US" sz="2800" dirty="0" smtClean="0"/>
              <a:t> FSA Assessments </a:t>
            </a:r>
          </a:p>
          <a:p>
            <a:pPr marL="0" indent="0">
              <a:buFont typeface="Wingdings 2"/>
              <a:buNone/>
            </a:pPr>
            <a:r>
              <a:rPr lang="en-US" sz="2800" b="1" dirty="0" smtClean="0"/>
              <a:t>−</a:t>
            </a:r>
            <a:r>
              <a:rPr lang="en-US" sz="2800" dirty="0" smtClean="0"/>
              <a:t> FSA Handbook, Volume 2 </a:t>
            </a:r>
          </a:p>
          <a:p>
            <a:endParaRPr lang="en-US" sz="900" dirty="0" smtClean="0"/>
          </a:p>
          <a:p>
            <a:r>
              <a:rPr lang="en-US" dirty="0" smtClean="0"/>
              <a:t>Establish fiscal policies and                    procedures to ensure that              reconciliations are done monthly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609600"/>
            <a:ext cx="10287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Information In Student  Files  </a:t>
            </a:r>
            <a:b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Missing /Inconsistent (PR)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629400" cy="433797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No </a:t>
            </a:r>
            <a:r>
              <a:rPr lang="en-US" sz="3200" dirty="0"/>
              <a:t>system in place to coordinate </a:t>
            </a:r>
            <a:r>
              <a:rPr lang="en-US" sz="3200" dirty="0" smtClean="0"/>
              <a:t> information </a:t>
            </a:r>
            <a:r>
              <a:rPr lang="en-US" sz="3200" dirty="0"/>
              <a:t>collected in different </a:t>
            </a:r>
            <a:r>
              <a:rPr lang="en-US" sz="3200" dirty="0" smtClean="0"/>
              <a:t>              offices </a:t>
            </a:r>
            <a:r>
              <a:rPr lang="en-US" sz="3200" dirty="0"/>
              <a:t>at the school </a:t>
            </a:r>
            <a:endParaRPr lang="en-US" sz="3200" dirty="0" smtClean="0"/>
          </a:p>
          <a:p>
            <a:endParaRPr lang="en-US" sz="1100" dirty="0"/>
          </a:p>
          <a:p>
            <a:r>
              <a:rPr lang="en-US" sz="3200" dirty="0" smtClean="0"/>
              <a:t>Data </a:t>
            </a:r>
            <a:r>
              <a:rPr lang="en-US" sz="3200" dirty="0"/>
              <a:t>on ISIR conflicts with </a:t>
            </a:r>
            <a:r>
              <a:rPr lang="en-US" sz="3200" dirty="0" smtClean="0"/>
              <a:t>              institutional </a:t>
            </a:r>
            <a:r>
              <a:rPr lang="en-US" sz="3200" dirty="0"/>
              <a:t>data or other </a:t>
            </a:r>
            <a:r>
              <a:rPr lang="en-US" sz="3200" dirty="0" smtClean="0"/>
              <a:t>data                          </a:t>
            </a:r>
            <a:r>
              <a:rPr lang="en-US" sz="3200" dirty="0"/>
              <a:t>in student’s file </a:t>
            </a:r>
            <a:endParaRPr lang="en-US" sz="3200" dirty="0" smtClean="0"/>
          </a:p>
          <a:p>
            <a:endParaRPr lang="en-US" sz="1100" dirty="0"/>
          </a:p>
          <a:p>
            <a:r>
              <a:rPr lang="en-US" sz="3200" dirty="0" smtClean="0"/>
              <a:t>Insufficient </a:t>
            </a:r>
            <a:r>
              <a:rPr lang="en-US" sz="3200" dirty="0"/>
              <a:t>or missing </a:t>
            </a:r>
            <a:r>
              <a:rPr lang="en-US" sz="3200" dirty="0" smtClean="0"/>
              <a:t>                       documentation </a:t>
            </a:r>
            <a:r>
              <a:rPr lang="en-US" sz="3200" dirty="0"/>
              <a:t>needed to support </a:t>
            </a:r>
            <a:r>
              <a:rPr lang="en-US" sz="3200" dirty="0" smtClean="0"/>
              <a:t> professional </a:t>
            </a:r>
            <a:r>
              <a:rPr lang="en-US" sz="3200" dirty="0"/>
              <a:t>judgment or </a:t>
            </a:r>
            <a:r>
              <a:rPr lang="en-US" sz="3200" dirty="0" smtClean="0"/>
              <a:t>dependency                              </a:t>
            </a:r>
            <a:r>
              <a:rPr lang="en-US" sz="3200" dirty="0"/>
              <a:t>override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9978" y="6225169"/>
            <a:ext cx="690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   Regulations</a:t>
            </a:r>
            <a:r>
              <a:rPr lang="en-US" b="1" i="1" dirty="0"/>
              <a:t>: 34 C.F.R. </a:t>
            </a:r>
            <a:r>
              <a:rPr lang="en-US" dirty="0"/>
              <a:t>§§ </a:t>
            </a:r>
            <a:r>
              <a:rPr lang="en-US" b="1" i="1" dirty="0"/>
              <a:t>668.16(f) and 668.24(a),(c)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r="6673"/>
          <a:stretch/>
        </p:blipFill>
        <p:spPr bwMode="auto">
          <a:xfrm>
            <a:off x="0" y="2057400"/>
            <a:ext cx="171242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Compliance  Solutions   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7162800" cy="4495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Establish communication with other offices to                                             identify and address inconsistent information</a:t>
            </a:r>
          </a:p>
          <a:p>
            <a:pPr eaLnBrk="1" hangingPunct="1">
              <a:spcBef>
                <a:spcPts val="600"/>
              </a:spcBef>
            </a:pPr>
            <a:endParaRPr lang="en-US" altLang="en-US" sz="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Perform periodic ‘review’ of student files</a:t>
            </a:r>
          </a:p>
          <a:p>
            <a:pPr eaLnBrk="1" hangingPunct="1">
              <a:spcBef>
                <a:spcPts val="600"/>
              </a:spcBef>
            </a:pPr>
            <a:endParaRPr lang="en-US" altLang="en-US" sz="9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Develop process to monitor and verify that                                               all documents are received and reviewed</a:t>
            </a:r>
          </a:p>
          <a:p>
            <a:pPr eaLnBrk="1" hangingPunct="1">
              <a:spcBef>
                <a:spcPts val="600"/>
              </a:spcBef>
            </a:pPr>
            <a:endParaRPr lang="en-US" altLang="en-US" sz="9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Where possible, automate requests for and                                                receipt of documents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10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File documents and/or scan to student files in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  a timely manner.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6" descr="C:\Users\Renee.Gullotto\AppData\Local\Microsoft\Windows\Temporary Internet Files\Content.IE5\CAJRDYSF\MC9000448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08" y="2351116"/>
            <a:ext cx="124769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2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Resources   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52332" y="2057400"/>
            <a:ext cx="8596668" cy="3880773"/>
          </a:xfrm>
        </p:spPr>
        <p:txBody>
          <a:bodyPr/>
          <a:lstStyle/>
          <a:p>
            <a:r>
              <a:rPr lang="en-US" dirty="0" smtClean="0"/>
              <a:t>FSA Assessments</a:t>
            </a:r>
          </a:p>
          <a:p>
            <a:endParaRPr lang="en-US" sz="900" dirty="0" smtClean="0"/>
          </a:p>
          <a:p>
            <a:r>
              <a:rPr lang="en-US" dirty="0" smtClean="0"/>
              <a:t>Self Evaluation Tools</a:t>
            </a:r>
          </a:p>
          <a:p>
            <a:endParaRPr lang="en-US" sz="900" dirty="0" smtClean="0"/>
          </a:p>
          <a:p>
            <a:r>
              <a:rPr lang="en-US" dirty="0" smtClean="0"/>
              <a:t>NASFAA Standards of Excellence                       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ED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 Reviews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143000"/>
            <a:ext cx="10749294" cy="1684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ED conducts program reviews to ensure schools are in compliance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    with federal student aid administration requirements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0" y="1981200"/>
            <a:ext cx="575173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62865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</a:rPr>
              <a:t>www.ed.gov/offices/OSFAP/services/casemanagement.html#review</a:t>
            </a:r>
            <a:endParaRPr lang="en-US" sz="2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76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FSA  Assessments   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1447801"/>
            <a:ext cx="8305800" cy="480059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Self-assessment tool designed                           to assist schools in evaluating their                       financial aid policies, processes,                              and procedures 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Includes assessment modules                          regarding Students, Schools, and                         Campus-Based Programs</a:t>
            </a:r>
          </a:p>
          <a:p>
            <a:pPr marL="0" indent="0">
              <a:buFont typeface="Wingdings 2"/>
              <a:buNone/>
            </a:pPr>
            <a:r>
              <a:rPr lang="en-US" dirty="0" smtClean="0"/>
              <a:t>		</a:t>
            </a:r>
          </a:p>
          <a:p>
            <a:pPr marL="0" indent="0">
              <a:buFont typeface="Wingdings 2"/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532382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http://ifap.ed.gov/qahome/fsaassessment.html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27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457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FSA  Assessments - Continued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84" y="1295400"/>
            <a:ext cx="6245216" cy="528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6673"/>
          <a:stretch/>
        </p:blipFill>
        <p:spPr bwMode="auto">
          <a:xfrm>
            <a:off x="0" y="2057400"/>
            <a:ext cx="18454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2870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Self-Evaluation Tools  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7162800" cy="5562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Self-evaluation tools may help institutions prepare for audits and reviews. Federal Student Aid works in cooperation with financial aid professionals to design a series of assessment modules to help schools enhance their services and ensure compliance with current federal regulations.  Access FSA Assessments at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  <a:hlinkClick r:id="rId3"/>
              </a:rPr>
              <a:t>www.ifap.ed.gov/qahome/fsaassessment.html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10136"/>
          <a:stretch/>
        </p:blipFill>
        <p:spPr bwMode="auto">
          <a:xfrm>
            <a:off x="0" y="2057400"/>
            <a:ext cx="17221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1447800"/>
            <a:ext cx="7391400" cy="56729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Standard of Excellence Review is an objective, confidential peer review that will help your school provide students and their families with quality customer service, deliver financial aid funds in a cost-effective manner, maximize resources, and ensure regulatory compliance.  When you choose a NASFAA Standards of Excellence Review, you receive a confidential assessment of your operations by qualified, experienced financial aid peer reviewers; unbiased reports highlighting your program’s strengths and weaknesses – without penalties or fines; and strategic recommendations of achieving excellence.</a:t>
            </a:r>
            <a:endParaRPr lang="en-US" sz="24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-838200" y="228600"/>
            <a:ext cx="12115800" cy="1447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Standards  of  excellence  Review                                                                        	            </a:t>
            </a: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316540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alligraphy" panose="03010101010101010101" pitchFamily="66" charset="0"/>
              </a:rPr>
              <a:t> Thank You for </a:t>
            </a:r>
          </a:p>
          <a:p>
            <a:r>
              <a:rPr lang="en-US" sz="4800" dirty="0">
                <a:latin typeface="Lucida Calligraphy" panose="03010101010101010101" pitchFamily="66" charset="0"/>
              </a:rPr>
              <a:t> </a:t>
            </a:r>
            <a:r>
              <a:rPr lang="en-US" sz="4800" dirty="0" smtClean="0">
                <a:latin typeface="Lucida Calligraphy" panose="03010101010101010101" pitchFamily="66" charset="0"/>
              </a:rPr>
              <a:t>your Attention     </a:t>
            </a:r>
            <a:endParaRPr lang="en-US" sz="4800" dirty="0">
              <a:latin typeface="Lucida Calligraphy" panose="03010101010101010101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1143000"/>
            <a:ext cx="647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rawfordH\AppData\Local\Microsoft\Windows\Temporary Internet Files\Content.IE5\TCM4X0I0\MP90034152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2593"/>
            <a:ext cx="2743200" cy="384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828800" y="152400"/>
            <a:ext cx="8596668" cy="1320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 10 AUDIT Findings     </a:t>
            </a:r>
            <a:endParaRPr 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1701800"/>
            <a:ext cx="6708232" cy="515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700" b="1" i="1" dirty="0" smtClean="0"/>
          </a:p>
          <a:p>
            <a:pPr marL="0" indent="0">
              <a:buNone/>
            </a:pPr>
            <a:endParaRPr lang="en-US" sz="1700" b="1" i="1" dirty="0"/>
          </a:p>
          <a:p>
            <a:r>
              <a:rPr lang="en-US" sz="2800" dirty="0"/>
              <a:t>1. Repeat finding —failure to take </a:t>
            </a:r>
            <a:r>
              <a:rPr lang="en-US" sz="2800" dirty="0" smtClean="0"/>
              <a:t>corrective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action.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2. </a:t>
            </a:r>
            <a:r>
              <a:rPr lang="en-US" sz="2800" b="1" dirty="0"/>
              <a:t>Return to Title IV (R2T4) calculation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         errors.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800" dirty="0"/>
              <a:t>3. </a:t>
            </a:r>
            <a:r>
              <a:rPr lang="en-US" sz="2800" b="1" dirty="0"/>
              <a:t>Return to Title IV funds made late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sz="2800" dirty="0"/>
              <a:t>4. Student status —</a:t>
            </a:r>
            <a:r>
              <a:rPr lang="en-US" sz="2800" dirty="0" smtClean="0"/>
              <a:t>inaccurate/untimely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reporting.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5. Federal Pell Grant </a:t>
            </a:r>
            <a:r>
              <a:rPr lang="en-US" sz="2800" dirty="0" smtClean="0"/>
              <a:t>–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overpayments/underpayments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43000" y="1383268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(Provided from the 2013 NASFAA Conference):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454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2179637"/>
            <a:ext cx="8686800" cy="4525963"/>
          </a:xfrm>
        </p:spPr>
        <p:txBody>
          <a:bodyPr/>
          <a:lstStyle/>
          <a:p>
            <a:r>
              <a:rPr lang="en-US" sz="2800" dirty="0"/>
              <a:t>6. </a:t>
            </a:r>
            <a:r>
              <a:rPr lang="en-US" sz="2800" b="1" dirty="0"/>
              <a:t>Verification violations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sz="2800" dirty="0"/>
              <a:t>7. </a:t>
            </a:r>
            <a:r>
              <a:rPr lang="en-US" sz="2800" b="1" dirty="0"/>
              <a:t>Student credit balance deficiencies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sz="2800" dirty="0"/>
              <a:t>8. Qualified auditor's opinion cited in audit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9. </a:t>
            </a:r>
            <a:r>
              <a:rPr lang="en-US" sz="2800" b="1" dirty="0"/>
              <a:t>Entrance/Exit counseling deficiencies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sz="2800" dirty="0"/>
              <a:t>10. Overaward — financial need </a:t>
            </a:r>
            <a:r>
              <a:rPr lang="en-US" sz="2800" dirty="0" smtClean="0"/>
              <a:t>exceeded   </a:t>
            </a:r>
            <a:endParaRPr lang="en-US" sz="2800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-228600" y="381000"/>
            <a:ext cx="108966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Top 10 AUDIT findings CONTINUED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62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155416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b="1" i="1" dirty="0" smtClean="0"/>
          </a:p>
          <a:p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b="1" dirty="0"/>
              <a:t>R2T4 calculation </a:t>
            </a:r>
            <a:r>
              <a:rPr lang="en-US" sz="2800" b="1" dirty="0" smtClean="0"/>
              <a:t>errors.</a:t>
            </a:r>
          </a:p>
          <a:p>
            <a:pPr marL="0" indent="0">
              <a:buNone/>
            </a:pPr>
            <a:endParaRPr lang="en-US" sz="900" b="1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b="1" dirty="0"/>
              <a:t>Verification violations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sz="2800" dirty="0"/>
              <a:t>3. </a:t>
            </a:r>
            <a:r>
              <a:rPr lang="en-US" sz="2800" b="1" dirty="0"/>
              <a:t>Entrance/Exit counseling deficiencies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sz="2800" dirty="0"/>
              <a:t>4. Two-way tie:</a:t>
            </a:r>
          </a:p>
          <a:p>
            <a:pPr marL="0" indent="0">
              <a:buNone/>
            </a:pPr>
            <a:r>
              <a:rPr lang="en-US" sz="2800" dirty="0" smtClean="0"/>
              <a:t>    − </a:t>
            </a:r>
            <a:r>
              <a:rPr lang="en-US" sz="2800" dirty="0"/>
              <a:t>Crime awareness requirements not met.</a:t>
            </a:r>
          </a:p>
          <a:p>
            <a:pPr marL="0" indent="0">
              <a:buNone/>
            </a:pPr>
            <a:r>
              <a:rPr lang="en-US" sz="2800" dirty="0" smtClean="0"/>
              <a:t>    − </a:t>
            </a:r>
            <a:r>
              <a:rPr lang="en-US" sz="2800" b="1" dirty="0"/>
              <a:t>Student credit balance deficiencies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381000"/>
            <a:ext cx="112014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 10 PROGRAM REVIEW Findings  </a:t>
            </a:r>
            <a:endParaRPr lang="en-US" sz="40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72284" y="5562600"/>
            <a:ext cx="7176516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5. Satisfactory academic progress policy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not adequately developed/monitored.</a:t>
            </a:r>
          </a:p>
          <a:p>
            <a:pPr marL="0" indent="0">
              <a:buFont typeface="Wingdings 2"/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43000" y="1295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(Provided from the 2013 NASFAA Conference):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862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990600"/>
            <a:ext cx="9296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6. </a:t>
            </a:r>
            <a:r>
              <a:rPr lang="en-US" sz="2800" b="1" dirty="0"/>
              <a:t>R2T4 funds made late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sz="2800" dirty="0"/>
              <a:t>7. Federal Pell </a:t>
            </a:r>
            <a:r>
              <a:rPr lang="en-US" sz="2800" dirty="0" smtClean="0"/>
              <a:t>Grant – </a:t>
            </a:r>
          </a:p>
          <a:p>
            <a:pPr marL="0" indent="0">
              <a:buNone/>
            </a:pPr>
            <a:r>
              <a:rPr lang="en-US" sz="2800" dirty="0" smtClean="0"/>
              <a:t>        Overpayments/underpayments.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8. Account records </a:t>
            </a:r>
            <a:r>
              <a:rPr lang="en-US" sz="2800" dirty="0" smtClean="0"/>
              <a:t>inadequate/           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not reconciled.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9. Inaccurate record keeping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10</a:t>
            </a:r>
            <a:r>
              <a:rPr lang="en-US" sz="2800" dirty="0"/>
              <a:t>. Two way tie:</a:t>
            </a:r>
          </a:p>
          <a:p>
            <a:pPr lvl="1"/>
            <a:r>
              <a:rPr lang="en-US" sz="2400" dirty="0" smtClean="0"/>
              <a:t>Lack </a:t>
            </a:r>
            <a:r>
              <a:rPr lang="en-US" sz="2400" dirty="0"/>
              <a:t>of administrative capability.</a:t>
            </a:r>
          </a:p>
          <a:p>
            <a:pPr lvl="1"/>
            <a:r>
              <a:rPr lang="en-US" sz="2400" dirty="0" smtClean="0"/>
              <a:t>Information </a:t>
            </a:r>
            <a:r>
              <a:rPr lang="en-US" sz="2400" dirty="0"/>
              <a:t>in student files  </a:t>
            </a:r>
            <a:r>
              <a:rPr lang="en-US" sz="2400" dirty="0" smtClean="0"/>
              <a:t>                           missing/inconsistent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55389" y="304800"/>
            <a:ext cx="8260011" cy="1524000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 10 PROGRAM REVIEW findings                                     Continued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50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2743</TotalTime>
  <Words>2222</Words>
  <Application>Microsoft Office PowerPoint</Application>
  <PresentationFormat>On-screen Show (4:3)</PresentationFormat>
  <Paragraphs>445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Trek</vt:lpstr>
      <vt:lpstr>PowerPoint Presentation</vt:lpstr>
      <vt:lpstr>PowerPoint Presentation</vt:lpstr>
      <vt:lpstr>PowerPoint Presentation</vt:lpstr>
      <vt:lpstr>              Compliance  Audits</vt:lpstr>
      <vt:lpstr>                  ED Program Reviews</vt:lpstr>
      <vt:lpstr>PowerPoint Presentation</vt:lpstr>
      <vt:lpstr>  Top 10 AUDIT findings CONTINUED  </vt:lpstr>
      <vt:lpstr>PowerPoint Presentation</vt:lpstr>
      <vt:lpstr>PowerPoint Presentation</vt:lpstr>
      <vt:lpstr>             Findings Common to Both</vt:lpstr>
      <vt:lpstr>         Student Credit Balance Deficiencies         (Both)</vt:lpstr>
      <vt:lpstr>                   Title IV Credit Balances</vt:lpstr>
      <vt:lpstr>                       Compliance Solutions</vt:lpstr>
      <vt:lpstr>          Entrance/exit Counseling deficiencies         (Both)</vt:lpstr>
      <vt:lpstr>                           Compliance  Solutions</vt:lpstr>
      <vt:lpstr>         Additional Compliance Solutions         continued</vt:lpstr>
      <vt:lpstr>                 R2T4  Calculation  Errors (both)</vt:lpstr>
      <vt:lpstr>PowerPoint Presentation</vt:lpstr>
      <vt:lpstr>                Compliance  Solutions  Continued</vt:lpstr>
      <vt:lpstr>PowerPoint Presentation</vt:lpstr>
      <vt:lpstr>                        Compliance  Solutions  </vt:lpstr>
      <vt:lpstr>                Compliance  Solutions  Continued </vt:lpstr>
      <vt:lpstr>          Return of  Title  iv  Funds  Made  Late          (Both) </vt:lpstr>
      <vt:lpstr>                        Compliance  Solutions   </vt:lpstr>
      <vt:lpstr>           Pell Grant Overpayment/Underpayment             (Both)</vt:lpstr>
      <vt:lpstr>                      Compliance  Solutions   </vt:lpstr>
      <vt:lpstr>          Compliance  Solutions - Continued </vt:lpstr>
      <vt:lpstr>               Repeat Findings – Failure to take                Corrective Action (Audit)   </vt:lpstr>
      <vt:lpstr>                      Compliance  Solutions   </vt:lpstr>
      <vt:lpstr>PowerPoint Presentation</vt:lpstr>
      <vt:lpstr>                      Compliance  Solutions   </vt:lpstr>
      <vt:lpstr>Qualified Auditor’s Opinion Cited in Audit (Audit)</vt:lpstr>
      <vt:lpstr>                      Compliance  Solutions   </vt:lpstr>
      <vt:lpstr> Overaward – Financial Need Exceeded (Audit)</vt:lpstr>
      <vt:lpstr>                      Compliance  Solutions   </vt:lpstr>
      <vt:lpstr>PowerPoint Presentation</vt:lpstr>
      <vt:lpstr>                      Compliance  Solutions   </vt:lpstr>
      <vt:lpstr>PowerPoint Presentation</vt:lpstr>
      <vt:lpstr>                      Compliance  Solutions   </vt:lpstr>
      <vt:lpstr>PowerPoint Presentation</vt:lpstr>
      <vt:lpstr>                      Compliance  Solutions   </vt:lpstr>
      <vt:lpstr>                Inaccurate  Recordkeeping   </vt:lpstr>
      <vt:lpstr>                      Compliance  Solutions   </vt:lpstr>
      <vt:lpstr>PowerPoint Presentation</vt:lpstr>
      <vt:lpstr>PowerPoint Presentation</vt:lpstr>
      <vt:lpstr>                      Compliance  Solutions   </vt:lpstr>
      <vt:lpstr>                 Information In Student  Files                       Missing /Inconsistent (PR)</vt:lpstr>
      <vt:lpstr>                      Compliance  Solutions      </vt:lpstr>
      <vt:lpstr>                                 Resources      </vt:lpstr>
      <vt:lpstr>                      FSA  Assessments      </vt:lpstr>
      <vt:lpstr>              FSA  Assessments - Continued  </vt:lpstr>
      <vt:lpstr>                    Self-Evaluation Tools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</cp:lastModifiedBy>
  <cp:revision>182</cp:revision>
  <cp:lastPrinted>2013-09-24T15:59:01Z</cp:lastPrinted>
  <dcterms:created xsi:type="dcterms:W3CDTF">2013-02-08T19:43:16Z</dcterms:created>
  <dcterms:modified xsi:type="dcterms:W3CDTF">2013-10-04T20:01:13Z</dcterms:modified>
</cp:coreProperties>
</file>