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4"/>
    <p:sldMasterId id="2147483685" r:id="rId5"/>
    <p:sldMasterId id="2147483700" r:id="rId6"/>
  </p:sldMasterIdLst>
  <p:notesMasterIdLst>
    <p:notesMasterId r:id="rId38"/>
  </p:notesMasterIdLst>
  <p:sldIdLst>
    <p:sldId id="375" r:id="rId7"/>
    <p:sldId id="376" r:id="rId8"/>
    <p:sldId id="377" r:id="rId9"/>
    <p:sldId id="379" r:id="rId10"/>
    <p:sldId id="378" r:id="rId11"/>
    <p:sldId id="385" r:id="rId12"/>
    <p:sldId id="381" r:id="rId13"/>
    <p:sldId id="384" r:id="rId14"/>
    <p:sldId id="383" r:id="rId15"/>
    <p:sldId id="382" r:id="rId16"/>
    <p:sldId id="386" r:id="rId17"/>
    <p:sldId id="343" r:id="rId18"/>
    <p:sldId id="389" r:id="rId19"/>
    <p:sldId id="399" r:id="rId20"/>
    <p:sldId id="400" r:id="rId21"/>
    <p:sldId id="401" r:id="rId22"/>
    <p:sldId id="402" r:id="rId23"/>
    <p:sldId id="403" r:id="rId24"/>
    <p:sldId id="404" r:id="rId25"/>
    <p:sldId id="405" r:id="rId26"/>
    <p:sldId id="407" r:id="rId27"/>
    <p:sldId id="408" r:id="rId28"/>
    <p:sldId id="412" r:id="rId29"/>
    <p:sldId id="414" r:id="rId30"/>
    <p:sldId id="416" r:id="rId31"/>
    <p:sldId id="417" r:id="rId32"/>
    <p:sldId id="418" r:id="rId33"/>
    <p:sldId id="419" r:id="rId34"/>
    <p:sldId id="422" r:id="rId35"/>
    <p:sldId id="423" r:id="rId36"/>
    <p:sldId id="398" r:id="rId37"/>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Holt" initials="A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2B5C97"/>
    <a:srgbClr val="1F77C3"/>
    <a:srgbClr val="042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44" autoAdjust="0"/>
    <p:restoredTop sz="78556" autoAdjust="0"/>
  </p:normalViewPr>
  <p:slideViewPr>
    <p:cSldViewPr snapToGrid="0">
      <p:cViewPr>
        <p:scale>
          <a:sx n="100" d="100"/>
          <a:sy n="100" d="100"/>
        </p:scale>
        <p:origin x="-1146"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9" d="100"/>
          <a:sy n="59" d="100"/>
        </p:scale>
        <p:origin x="-1642" y="-9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image" Target="../media/image58.jpeg"/><Relationship Id="rId4" Type="http://schemas.openxmlformats.org/officeDocument/2006/relationships/image" Target="../media/image6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g"/><Relationship Id="rId1" Type="http://schemas.openxmlformats.org/officeDocument/2006/relationships/image" Target="../media/image58.jpeg"/><Relationship Id="rId4"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669DD-4945-4EF1-A556-A7407490A016}"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n-US"/>
        </a:p>
      </dgm:t>
    </dgm:pt>
    <dgm:pt modelId="{5EF53BED-7EC7-4118-BF00-7E238CA5B8C8}">
      <dgm:prSet phldrT="[Text]" custT="1"/>
      <dgm:spPr>
        <a:xfrm>
          <a:off x="0" y="118902"/>
          <a:ext cx="1709730" cy="1709730"/>
        </a:xfrm>
        <a:prstGeom prst="ellipse">
          <a:avLst/>
        </a:prstGeom>
        <a:gradFill flip="none" rotWithShape="0">
          <a:gsLst>
            <a:gs pos="0">
              <a:srgbClr val="93B420">
                <a:hueOff val="0"/>
                <a:satOff val="0"/>
                <a:lumOff val="0"/>
                <a:shade val="30000"/>
                <a:satMod val="115000"/>
              </a:srgbClr>
            </a:gs>
            <a:gs pos="50000">
              <a:srgbClr val="93B420">
                <a:hueOff val="0"/>
                <a:satOff val="0"/>
                <a:lumOff val="0"/>
                <a:shade val="67500"/>
                <a:satMod val="115000"/>
              </a:srgbClr>
            </a:gs>
            <a:gs pos="100000">
              <a:srgbClr val="93B420">
                <a:hueOff val="0"/>
                <a:satOff val="0"/>
                <a:lumOff val="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gm:spPr>
      <dgm:t>
        <a:bodyPr/>
        <a:lstStyle/>
        <a:p>
          <a:r>
            <a:rPr lang="en-US" sz="1400" b="0" dirty="0" smtClean="0">
              <a:solidFill>
                <a:sysClr val="window" lastClr="FFFFFF"/>
              </a:solidFill>
              <a:latin typeface="Arial"/>
              <a:ea typeface="+mn-ea"/>
              <a:cs typeface="+mn-cs"/>
            </a:rPr>
            <a:t>Welcome</a:t>
          </a:r>
          <a:endParaRPr lang="en-US" sz="1400" b="0" dirty="0">
            <a:solidFill>
              <a:sysClr val="window" lastClr="FFFFFF"/>
            </a:solidFill>
            <a:latin typeface="Arial"/>
            <a:ea typeface="+mn-ea"/>
            <a:cs typeface="+mn-cs"/>
          </a:endParaRPr>
        </a:p>
      </dgm:t>
    </dgm:pt>
    <dgm:pt modelId="{B277C6D9-06A1-4169-9753-09BC6184F73B}" type="parTrans" cxnId="{62BA16A5-4EB2-4FC6-BD26-6DE48B3110AE}">
      <dgm:prSet/>
      <dgm:spPr/>
      <dgm:t>
        <a:bodyPr/>
        <a:lstStyle/>
        <a:p>
          <a:endParaRPr lang="en-US"/>
        </a:p>
      </dgm:t>
    </dgm:pt>
    <dgm:pt modelId="{39B2EE7F-A1B8-4D94-B5D5-3A19998CDBDE}" type="sibTrans" cxnId="{62BA16A5-4EB2-4FC6-BD26-6DE48B3110AE}">
      <dgm:prSet/>
      <dgm:spPr/>
      <dgm:t>
        <a:bodyPr/>
        <a:lstStyle/>
        <a:p>
          <a:endParaRPr lang="en-US"/>
        </a:p>
      </dgm:t>
    </dgm:pt>
    <dgm:pt modelId="{07D5B881-D547-4659-AAD5-C7F6993F77F5}">
      <dgm:prSet phldrT="[Text]" custT="1"/>
      <dgm:spPr>
        <a:xfrm>
          <a:off x="1346827" y="118902"/>
          <a:ext cx="1709730" cy="1709730"/>
        </a:xfrm>
        <a:prstGeom prst="ellipse">
          <a:avLst/>
        </a:prstGeom>
        <a:gradFill flip="none" rotWithShape="0">
          <a:gsLst>
            <a:gs pos="0">
              <a:srgbClr val="F57500">
                <a:shade val="30000"/>
                <a:satMod val="115000"/>
              </a:srgbClr>
            </a:gs>
            <a:gs pos="50000">
              <a:srgbClr val="F57500">
                <a:shade val="67500"/>
                <a:satMod val="115000"/>
              </a:srgbClr>
            </a:gs>
            <a:gs pos="100000">
              <a:srgbClr val="F5750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gm:spPr>
      <dgm:t>
        <a:bodyPr/>
        <a:lstStyle/>
        <a:p>
          <a:r>
            <a:rPr lang="en-US" sz="1400" b="0" dirty="0" smtClean="0">
              <a:solidFill>
                <a:sysClr val="window" lastClr="FFFFFF"/>
              </a:solidFill>
              <a:latin typeface="Arial"/>
              <a:ea typeface="+mn-ea"/>
              <a:cs typeface="+mn-cs"/>
            </a:rPr>
            <a:t>In</a:t>
          </a:r>
          <a:r>
            <a:rPr lang="en-US" sz="1800" b="0" dirty="0" smtClean="0">
              <a:solidFill>
                <a:sysClr val="window" lastClr="FFFFFF"/>
              </a:solidFill>
              <a:latin typeface="Arial"/>
              <a:ea typeface="+mn-ea"/>
              <a:cs typeface="+mn-cs"/>
            </a:rPr>
            <a:t> </a:t>
          </a:r>
          <a:r>
            <a:rPr lang="en-US" sz="1400" b="0" dirty="0" smtClean="0">
              <a:solidFill>
                <a:sysClr val="window" lastClr="FFFFFF"/>
              </a:solidFill>
              <a:latin typeface="Arial"/>
              <a:ea typeface="+mn-ea"/>
              <a:cs typeface="+mn-cs"/>
            </a:rPr>
            <a:t>School</a:t>
          </a:r>
          <a:endParaRPr lang="en-US" sz="1400" b="0" dirty="0">
            <a:solidFill>
              <a:sysClr val="window" lastClr="FFFFFF"/>
            </a:solidFill>
            <a:latin typeface="Arial"/>
            <a:ea typeface="+mn-ea"/>
            <a:cs typeface="+mn-cs"/>
          </a:endParaRPr>
        </a:p>
      </dgm:t>
    </dgm:pt>
    <dgm:pt modelId="{87440398-4945-453D-8E14-CD3152A87D29}" type="parTrans" cxnId="{0980EBEB-8C35-40E9-8028-2C2EA02AC3DE}">
      <dgm:prSet/>
      <dgm:spPr/>
      <dgm:t>
        <a:bodyPr/>
        <a:lstStyle/>
        <a:p>
          <a:endParaRPr lang="en-US"/>
        </a:p>
      </dgm:t>
    </dgm:pt>
    <dgm:pt modelId="{5D8F8B87-F540-40D5-8341-770B94FB9798}" type="sibTrans" cxnId="{0980EBEB-8C35-40E9-8028-2C2EA02AC3DE}">
      <dgm:prSet/>
      <dgm:spPr/>
      <dgm:t>
        <a:bodyPr/>
        <a:lstStyle/>
        <a:p>
          <a:endParaRPr lang="en-US"/>
        </a:p>
      </dgm:t>
    </dgm:pt>
    <dgm:pt modelId="{42A63E2D-53DB-486B-AAED-2120B922CDA8}">
      <dgm:prSet phldrT="[Text]" custT="1"/>
      <dgm:spPr>
        <a:xfrm>
          <a:off x="2714612" y="118902"/>
          <a:ext cx="1709730" cy="1709730"/>
        </a:xfrm>
        <a:prstGeom prst="ellipse">
          <a:avLst/>
        </a:prstGeom>
        <a:gradFill flip="none" rotWithShape="0">
          <a:gsLst>
            <a:gs pos="0">
              <a:srgbClr val="878787">
                <a:hueOff val="0"/>
                <a:satOff val="0"/>
                <a:lumOff val="0"/>
                <a:shade val="30000"/>
                <a:satMod val="115000"/>
              </a:srgbClr>
            </a:gs>
            <a:gs pos="50000">
              <a:srgbClr val="878787">
                <a:hueOff val="0"/>
                <a:satOff val="0"/>
                <a:lumOff val="0"/>
                <a:shade val="67500"/>
                <a:satMod val="115000"/>
              </a:srgbClr>
            </a:gs>
            <a:gs pos="100000">
              <a:srgbClr val="878787">
                <a:hueOff val="0"/>
                <a:satOff val="0"/>
                <a:lumOff val="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gm:spPr>
      <dgm:t>
        <a:bodyPr/>
        <a:lstStyle/>
        <a:p>
          <a:r>
            <a:rPr lang="en-US" sz="1400" b="0" dirty="0" smtClean="0">
              <a:solidFill>
                <a:sysClr val="window" lastClr="FFFFFF"/>
              </a:solidFill>
              <a:latin typeface="Arial"/>
              <a:ea typeface="+mn-ea"/>
              <a:cs typeface="+mn-cs"/>
            </a:rPr>
            <a:t>Grace</a:t>
          </a:r>
          <a:endParaRPr lang="en-US" sz="1400" b="0" dirty="0">
            <a:solidFill>
              <a:sysClr val="window" lastClr="FFFFFF"/>
            </a:solidFill>
            <a:latin typeface="Arial"/>
            <a:ea typeface="+mn-ea"/>
            <a:cs typeface="+mn-cs"/>
          </a:endParaRPr>
        </a:p>
      </dgm:t>
    </dgm:pt>
    <dgm:pt modelId="{56D47DDD-BF25-47DC-838D-554A7DC02926}" type="parTrans" cxnId="{FACD9D17-44D2-4635-B336-45520057886D}">
      <dgm:prSet/>
      <dgm:spPr/>
      <dgm:t>
        <a:bodyPr/>
        <a:lstStyle/>
        <a:p>
          <a:endParaRPr lang="en-US"/>
        </a:p>
      </dgm:t>
    </dgm:pt>
    <dgm:pt modelId="{7C988364-8848-4AFE-9570-82A787977319}" type="sibTrans" cxnId="{FACD9D17-44D2-4635-B336-45520057886D}">
      <dgm:prSet/>
      <dgm:spPr/>
      <dgm:t>
        <a:bodyPr/>
        <a:lstStyle/>
        <a:p>
          <a:endParaRPr lang="en-US"/>
        </a:p>
      </dgm:t>
    </dgm:pt>
    <dgm:pt modelId="{C18239A4-5A75-44C8-8CAA-12581784A429}">
      <dgm:prSet phldrT="[Text]" custT="1"/>
      <dgm:spPr>
        <a:xfrm>
          <a:off x="4082397" y="118902"/>
          <a:ext cx="1709730" cy="1709730"/>
        </a:xfrm>
        <a:prstGeom prst="ellipse">
          <a:avLst/>
        </a:prstGeom>
        <a:solidFill>
          <a:srgbClr val="1E76C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gm:spPr>
      <dgm:t>
        <a:bodyPr/>
        <a:lstStyle/>
        <a:p>
          <a:r>
            <a:rPr lang="en-US" sz="1400" b="0" dirty="0" smtClean="0">
              <a:solidFill>
                <a:sysClr val="window" lastClr="FFFFFF"/>
              </a:solidFill>
              <a:latin typeface="Arial"/>
              <a:ea typeface="+mn-ea"/>
              <a:cs typeface="+mn-cs"/>
            </a:rPr>
            <a:t>Repayment</a:t>
          </a:r>
          <a:endParaRPr lang="en-US" sz="1400" b="0" dirty="0">
            <a:solidFill>
              <a:sysClr val="window" lastClr="FFFFFF"/>
            </a:solidFill>
            <a:latin typeface="Arial"/>
            <a:ea typeface="+mn-ea"/>
            <a:cs typeface="+mn-cs"/>
          </a:endParaRPr>
        </a:p>
      </dgm:t>
    </dgm:pt>
    <dgm:pt modelId="{6F282413-9024-489E-8E13-AE2B30223FA7}" type="parTrans" cxnId="{69B0AFE5-78D1-4422-A747-7D5341A83280}">
      <dgm:prSet/>
      <dgm:spPr/>
      <dgm:t>
        <a:bodyPr/>
        <a:lstStyle/>
        <a:p>
          <a:endParaRPr lang="en-US"/>
        </a:p>
      </dgm:t>
    </dgm:pt>
    <dgm:pt modelId="{DD655605-12D3-4AD4-B7F1-B448CCACC372}" type="sibTrans" cxnId="{69B0AFE5-78D1-4422-A747-7D5341A83280}">
      <dgm:prSet/>
      <dgm:spPr/>
      <dgm:t>
        <a:bodyPr/>
        <a:lstStyle/>
        <a:p>
          <a:endParaRPr lang="en-US"/>
        </a:p>
      </dgm:t>
    </dgm:pt>
    <dgm:pt modelId="{D613B365-CAD2-4C1A-954C-E445308EDC49}" type="pres">
      <dgm:prSet presAssocID="{1EA669DD-4945-4EF1-A556-A7407490A016}" presName="Name0" presStyleCnt="0">
        <dgm:presLayoutVars>
          <dgm:dir/>
          <dgm:resizeHandles val="exact"/>
        </dgm:presLayoutVars>
      </dgm:prSet>
      <dgm:spPr/>
      <dgm:t>
        <a:bodyPr/>
        <a:lstStyle/>
        <a:p>
          <a:endParaRPr lang="en-US"/>
        </a:p>
      </dgm:t>
    </dgm:pt>
    <dgm:pt modelId="{F565B2C8-120F-43AD-8EB6-86839D700CD2}" type="pres">
      <dgm:prSet presAssocID="{5EF53BED-7EC7-4118-BF00-7E238CA5B8C8}" presName="Name5" presStyleLbl="vennNode1" presStyleIdx="0" presStyleCnt="4" custLinFactNeighborX="-6627" custLinFactNeighborY="-31811">
        <dgm:presLayoutVars>
          <dgm:bulletEnabled val="1"/>
        </dgm:presLayoutVars>
      </dgm:prSet>
      <dgm:spPr/>
      <dgm:t>
        <a:bodyPr/>
        <a:lstStyle/>
        <a:p>
          <a:endParaRPr lang="en-US"/>
        </a:p>
      </dgm:t>
    </dgm:pt>
    <dgm:pt modelId="{7157BE2D-01D3-4C79-BC20-2953769E28E8}" type="pres">
      <dgm:prSet presAssocID="{39B2EE7F-A1B8-4D94-B5D5-3A19998CDBDE}" presName="space" presStyleCnt="0"/>
      <dgm:spPr/>
      <dgm:t>
        <a:bodyPr/>
        <a:lstStyle/>
        <a:p>
          <a:endParaRPr lang="en-US"/>
        </a:p>
      </dgm:t>
    </dgm:pt>
    <dgm:pt modelId="{CA3E7C06-D2EE-4A95-88A1-547234DEE487}" type="pres">
      <dgm:prSet presAssocID="{07D5B881-D547-4659-AAD5-C7F6993F77F5}" presName="Name5" presStyleLbl="vennNode1" presStyleIdx="1" presStyleCnt="4" custLinFactNeighborX="-6627" custLinFactNeighborY="-31811">
        <dgm:presLayoutVars>
          <dgm:bulletEnabled val="1"/>
        </dgm:presLayoutVars>
      </dgm:prSet>
      <dgm:spPr/>
      <dgm:t>
        <a:bodyPr/>
        <a:lstStyle/>
        <a:p>
          <a:endParaRPr lang="en-US"/>
        </a:p>
      </dgm:t>
    </dgm:pt>
    <dgm:pt modelId="{DB5B6C23-30CE-4E3C-94D3-F7A191753008}" type="pres">
      <dgm:prSet presAssocID="{5D8F8B87-F540-40D5-8341-770B94FB9798}" presName="space" presStyleCnt="0"/>
      <dgm:spPr/>
      <dgm:t>
        <a:bodyPr/>
        <a:lstStyle/>
        <a:p>
          <a:endParaRPr lang="en-US"/>
        </a:p>
      </dgm:t>
    </dgm:pt>
    <dgm:pt modelId="{F73F6134-0DBC-43EB-9477-70F4EF34388A}" type="pres">
      <dgm:prSet presAssocID="{42A63E2D-53DB-486B-AAED-2120B922CDA8}" presName="Name5" presStyleLbl="vennNode1" presStyleIdx="2" presStyleCnt="4" custLinFactNeighborX="-6627" custLinFactNeighborY="-31811">
        <dgm:presLayoutVars>
          <dgm:bulletEnabled val="1"/>
        </dgm:presLayoutVars>
      </dgm:prSet>
      <dgm:spPr/>
      <dgm:t>
        <a:bodyPr/>
        <a:lstStyle/>
        <a:p>
          <a:endParaRPr lang="en-US"/>
        </a:p>
      </dgm:t>
    </dgm:pt>
    <dgm:pt modelId="{9D3328D2-631E-4025-BF05-E58F71F6852A}" type="pres">
      <dgm:prSet presAssocID="{7C988364-8848-4AFE-9570-82A787977319}" presName="space" presStyleCnt="0"/>
      <dgm:spPr/>
      <dgm:t>
        <a:bodyPr/>
        <a:lstStyle/>
        <a:p>
          <a:endParaRPr lang="en-US"/>
        </a:p>
      </dgm:t>
    </dgm:pt>
    <dgm:pt modelId="{E48CF956-86B9-43A9-929E-146E73920E02}" type="pres">
      <dgm:prSet presAssocID="{C18239A4-5A75-44C8-8CAA-12581784A429}" presName="Name5" presStyleLbl="vennNode1" presStyleIdx="3" presStyleCnt="4" custLinFactNeighborX="-6627" custLinFactNeighborY="-31811">
        <dgm:presLayoutVars>
          <dgm:bulletEnabled val="1"/>
        </dgm:presLayoutVars>
      </dgm:prSet>
      <dgm:spPr/>
      <dgm:t>
        <a:bodyPr/>
        <a:lstStyle/>
        <a:p>
          <a:endParaRPr lang="en-US"/>
        </a:p>
      </dgm:t>
    </dgm:pt>
  </dgm:ptLst>
  <dgm:cxnLst>
    <dgm:cxn modelId="{69B0AFE5-78D1-4422-A747-7D5341A83280}" srcId="{1EA669DD-4945-4EF1-A556-A7407490A016}" destId="{C18239A4-5A75-44C8-8CAA-12581784A429}" srcOrd="3" destOrd="0" parTransId="{6F282413-9024-489E-8E13-AE2B30223FA7}" sibTransId="{DD655605-12D3-4AD4-B7F1-B448CCACC372}"/>
    <dgm:cxn modelId="{AF1E967C-BBB2-4E84-B68A-01A1B4D3BE4F}" type="presOf" srcId="{07D5B881-D547-4659-AAD5-C7F6993F77F5}" destId="{CA3E7C06-D2EE-4A95-88A1-547234DEE487}" srcOrd="0" destOrd="0" presId="urn:microsoft.com/office/officeart/2005/8/layout/venn3"/>
    <dgm:cxn modelId="{F618FECF-376B-47F1-A376-722C2F90F275}" type="presOf" srcId="{C18239A4-5A75-44C8-8CAA-12581784A429}" destId="{E48CF956-86B9-43A9-929E-146E73920E02}" srcOrd="0" destOrd="0" presId="urn:microsoft.com/office/officeart/2005/8/layout/venn3"/>
    <dgm:cxn modelId="{E597A473-14DC-4C90-A6C0-9D8A8F9E2B5E}" type="presOf" srcId="{1EA669DD-4945-4EF1-A556-A7407490A016}" destId="{D613B365-CAD2-4C1A-954C-E445308EDC49}" srcOrd="0" destOrd="0" presId="urn:microsoft.com/office/officeart/2005/8/layout/venn3"/>
    <dgm:cxn modelId="{0980EBEB-8C35-40E9-8028-2C2EA02AC3DE}" srcId="{1EA669DD-4945-4EF1-A556-A7407490A016}" destId="{07D5B881-D547-4659-AAD5-C7F6993F77F5}" srcOrd="1" destOrd="0" parTransId="{87440398-4945-453D-8E14-CD3152A87D29}" sibTransId="{5D8F8B87-F540-40D5-8341-770B94FB9798}"/>
    <dgm:cxn modelId="{FACD9D17-44D2-4635-B336-45520057886D}" srcId="{1EA669DD-4945-4EF1-A556-A7407490A016}" destId="{42A63E2D-53DB-486B-AAED-2120B922CDA8}" srcOrd="2" destOrd="0" parTransId="{56D47DDD-BF25-47DC-838D-554A7DC02926}" sibTransId="{7C988364-8848-4AFE-9570-82A787977319}"/>
    <dgm:cxn modelId="{62BA16A5-4EB2-4FC6-BD26-6DE48B3110AE}" srcId="{1EA669DD-4945-4EF1-A556-A7407490A016}" destId="{5EF53BED-7EC7-4118-BF00-7E238CA5B8C8}" srcOrd="0" destOrd="0" parTransId="{B277C6D9-06A1-4169-9753-09BC6184F73B}" sibTransId="{39B2EE7F-A1B8-4D94-B5D5-3A19998CDBDE}"/>
    <dgm:cxn modelId="{B0EBC351-CF8D-4A9B-9AA7-CE962AA3AFF1}" type="presOf" srcId="{5EF53BED-7EC7-4118-BF00-7E238CA5B8C8}" destId="{F565B2C8-120F-43AD-8EB6-86839D700CD2}" srcOrd="0" destOrd="0" presId="urn:microsoft.com/office/officeart/2005/8/layout/venn3"/>
    <dgm:cxn modelId="{7CF3F8D5-2EAA-4939-A85F-CF131CEE9061}" type="presOf" srcId="{42A63E2D-53DB-486B-AAED-2120B922CDA8}" destId="{F73F6134-0DBC-43EB-9477-70F4EF34388A}" srcOrd="0" destOrd="0" presId="urn:microsoft.com/office/officeart/2005/8/layout/venn3"/>
    <dgm:cxn modelId="{E5E3E644-205A-4E6B-8DBB-553C9A79A4AF}" type="presParOf" srcId="{D613B365-CAD2-4C1A-954C-E445308EDC49}" destId="{F565B2C8-120F-43AD-8EB6-86839D700CD2}" srcOrd="0" destOrd="0" presId="urn:microsoft.com/office/officeart/2005/8/layout/venn3"/>
    <dgm:cxn modelId="{6E9F9AA8-02B6-4A05-AF5F-9B0D23F77CBD}" type="presParOf" srcId="{D613B365-CAD2-4C1A-954C-E445308EDC49}" destId="{7157BE2D-01D3-4C79-BC20-2953769E28E8}" srcOrd="1" destOrd="0" presId="urn:microsoft.com/office/officeart/2005/8/layout/venn3"/>
    <dgm:cxn modelId="{F5F3CB03-D77B-402A-9587-EE756632D38F}" type="presParOf" srcId="{D613B365-CAD2-4C1A-954C-E445308EDC49}" destId="{CA3E7C06-D2EE-4A95-88A1-547234DEE487}" srcOrd="2" destOrd="0" presId="urn:microsoft.com/office/officeart/2005/8/layout/venn3"/>
    <dgm:cxn modelId="{C71BFD79-E23B-47EE-A91A-64FD0CCB7D1D}" type="presParOf" srcId="{D613B365-CAD2-4C1A-954C-E445308EDC49}" destId="{DB5B6C23-30CE-4E3C-94D3-F7A191753008}" srcOrd="3" destOrd="0" presId="urn:microsoft.com/office/officeart/2005/8/layout/venn3"/>
    <dgm:cxn modelId="{2D50A0EF-A620-46B7-9231-4E4BF435DCF1}" type="presParOf" srcId="{D613B365-CAD2-4C1A-954C-E445308EDC49}" destId="{F73F6134-0DBC-43EB-9477-70F4EF34388A}" srcOrd="4" destOrd="0" presId="urn:microsoft.com/office/officeart/2005/8/layout/venn3"/>
    <dgm:cxn modelId="{A9F2480B-EB67-4788-89E5-36376A694BDD}" type="presParOf" srcId="{D613B365-CAD2-4C1A-954C-E445308EDC49}" destId="{9D3328D2-631E-4025-BF05-E58F71F6852A}" srcOrd="5" destOrd="0" presId="urn:microsoft.com/office/officeart/2005/8/layout/venn3"/>
    <dgm:cxn modelId="{9B4B0FC6-0761-48EB-B2E9-3AA335883934}" type="presParOf" srcId="{D613B365-CAD2-4C1A-954C-E445308EDC49}" destId="{E48CF956-86B9-43A9-929E-146E73920E0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44DA58E-0A4E-4FDF-8674-3B298F340349}"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8596138C-2D50-4F47-9EDC-03F74F1B4CF9}">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Understanding the Data</a:t>
          </a:r>
          <a:endParaRPr lang="en-US" dirty="0"/>
        </a:p>
      </dgm:t>
    </dgm:pt>
    <dgm:pt modelId="{4457E775-E272-4772-A81C-CDBFA872CB11}" type="parTrans" cxnId="{62067089-A4AC-4D46-92B5-DD88E3180F52}">
      <dgm:prSet/>
      <dgm:spPr/>
      <dgm:t>
        <a:bodyPr/>
        <a:lstStyle/>
        <a:p>
          <a:endParaRPr lang="en-US"/>
        </a:p>
      </dgm:t>
    </dgm:pt>
    <dgm:pt modelId="{660D1D9E-C3D6-4653-9882-36BF62711F57}" type="sibTrans" cxnId="{62067089-A4AC-4D46-92B5-DD88E3180F52}">
      <dgm:prSet/>
      <dgm:spPr/>
      <dgm:t>
        <a:bodyPr/>
        <a:lstStyle/>
        <a:p>
          <a:endParaRPr lang="en-US"/>
        </a:p>
      </dgm:t>
    </dgm:pt>
    <dgm:pt modelId="{E8F40805-2E48-4BFE-9592-1DB531749EC0}">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Creating Strategies Based on the Data</a:t>
          </a:r>
          <a:endParaRPr lang="en-US" dirty="0"/>
        </a:p>
      </dgm:t>
    </dgm:pt>
    <dgm:pt modelId="{F1A18443-ABBF-4CFE-A0D0-42315F916FCE}" type="parTrans" cxnId="{EDFD3FBB-41BD-4BE9-B943-E293AF8B266C}">
      <dgm:prSet/>
      <dgm:spPr/>
      <dgm:t>
        <a:bodyPr/>
        <a:lstStyle/>
        <a:p>
          <a:endParaRPr lang="en-US"/>
        </a:p>
      </dgm:t>
    </dgm:pt>
    <dgm:pt modelId="{FCB9FE13-FCE0-4E65-995C-0241237989B3}" type="sibTrans" cxnId="{EDFD3FBB-41BD-4BE9-B943-E293AF8B266C}">
      <dgm:prSet/>
      <dgm:spPr/>
      <dgm:t>
        <a:bodyPr/>
        <a:lstStyle/>
        <a:p>
          <a:endParaRPr lang="en-US"/>
        </a:p>
      </dgm:t>
    </dgm:pt>
    <dgm:pt modelId="{E112477C-C132-43AD-AF25-56623CD512A8}">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Leveraging Multiple Resolution Channels</a:t>
          </a:r>
          <a:endParaRPr lang="en-US" dirty="0"/>
        </a:p>
      </dgm:t>
    </dgm:pt>
    <dgm:pt modelId="{FD961230-3895-4766-8314-F44F752891AA}" type="parTrans" cxnId="{26A5DE3C-C976-4130-B847-D06F5DBF8CA8}">
      <dgm:prSet/>
      <dgm:spPr/>
      <dgm:t>
        <a:bodyPr/>
        <a:lstStyle/>
        <a:p>
          <a:endParaRPr lang="en-US"/>
        </a:p>
      </dgm:t>
    </dgm:pt>
    <dgm:pt modelId="{0425865E-6BEF-4EB7-AE16-0D2778B55EB1}" type="sibTrans" cxnId="{26A5DE3C-C976-4130-B847-D06F5DBF8CA8}">
      <dgm:prSet/>
      <dgm:spPr/>
      <dgm:t>
        <a:bodyPr/>
        <a:lstStyle/>
        <a:p>
          <a:endParaRPr lang="en-US"/>
        </a:p>
      </dgm:t>
    </dgm:pt>
    <dgm:pt modelId="{7EC9653E-54A9-4913-A76E-C2B95DB1974A}">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Focusing Efforts in Certain Stages</a:t>
          </a:r>
          <a:endParaRPr lang="en-US" dirty="0"/>
        </a:p>
      </dgm:t>
    </dgm:pt>
    <dgm:pt modelId="{AAE3F4C2-386A-4318-A5A2-49F010C060C4}" type="parTrans" cxnId="{6DC872A1-AC42-48F2-B265-4673939A6FC1}">
      <dgm:prSet/>
      <dgm:spPr/>
      <dgm:t>
        <a:bodyPr/>
        <a:lstStyle/>
        <a:p>
          <a:endParaRPr lang="en-US"/>
        </a:p>
      </dgm:t>
    </dgm:pt>
    <dgm:pt modelId="{E79225A2-D4C6-4FCB-8F8C-EBB3015E222E}" type="sibTrans" cxnId="{6DC872A1-AC42-48F2-B265-4673939A6FC1}">
      <dgm:prSet/>
      <dgm:spPr/>
      <dgm:t>
        <a:bodyPr/>
        <a:lstStyle/>
        <a:p>
          <a:endParaRPr lang="en-US"/>
        </a:p>
      </dgm:t>
    </dgm:pt>
    <dgm:pt modelId="{A60E59BF-0F74-4D2D-ACAF-D36DCF9E0E6C}">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t>Test, Test, Test!</a:t>
          </a:r>
          <a:endParaRPr lang="en-US" dirty="0"/>
        </a:p>
      </dgm:t>
    </dgm:pt>
    <dgm:pt modelId="{5A124285-D767-4806-A9FA-0551A21F68BF}" type="parTrans" cxnId="{9704A07C-9ECB-4A03-AA98-C34E35386509}">
      <dgm:prSet/>
      <dgm:spPr/>
      <dgm:t>
        <a:bodyPr/>
        <a:lstStyle/>
        <a:p>
          <a:endParaRPr lang="en-US"/>
        </a:p>
      </dgm:t>
    </dgm:pt>
    <dgm:pt modelId="{BB63CE10-1DC7-4ECA-B92E-A0B89CDB5937}" type="sibTrans" cxnId="{9704A07C-9ECB-4A03-AA98-C34E35386509}">
      <dgm:prSet/>
      <dgm:spPr/>
      <dgm:t>
        <a:bodyPr/>
        <a:lstStyle/>
        <a:p>
          <a:endParaRPr lang="en-US"/>
        </a:p>
      </dgm:t>
    </dgm:pt>
    <dgm:pt modelId="{A40AE28A-8131-438B-9A0C-BD953A1E8E4C}" type="pres">
      <dgm:prSet presAssocID="{044DA58E-0A4E-4FDF-8674-3B298F340349}" presName="Name0" presStyleCnt="0">
        <dgm:presLayoutVars>
          <dgm:dir/>
          <dgm:animLvl val="lvl"/>
          <dgm:resizeHandles val="exact"/>
        </dgm:presLayoutVars>
      </dgm:prSet>
      <dgm:spPr/>
      <dgm:t>
        <a:bodyPr/>
        <a:lstStyle/>
        <a:p>
          <a:endParaRPr lang="en-US"/>
        </a:p>
      </dgm:t>
    </dgm:pt>
    <dgm:pt modelId="{069BED88-3B28-43CD-8DAA-FB5C3C33D8AA}" type="pres">
      <dgm:prSet presAssocID="{A60E59BF-0F74-4D2D-ACAF-D36DCF9E0E6C}" presName="boxAndChildren" presStyleCnt="0"/>
      <dgm:spPr/>
    </dgm:pt>
    <dgm:pt modelId="{08E8C390-9279-4917-AA54-CAC6AA23D30E}" type="pres">
      <dgm:prSet presAssocID="{A60E59BF-0F74-4D2D-ACAF-D36DCF9E0E6C}" presName="parentTextBox" presStyleLbl="node1" presStyleIdx="0" presStyleCnt="5" custLinFactNeighborY="10157"/>
      <dgm:spPr/>
      <dgm:t>
        <a:bodyPr/>
        <a:lstStyle/>
        <a:p>
          <a:endParaRPr lang="en-US"/>
        </a:p>
      </dgm:t>
    </dgm:pt>
    <dgm:pt modelId="{4248DB83-30B8-4834-92CC-095B45471D2F}" type="pres">
      <dgm:prSet presAssocID="{E79225A2-D4C6-4FCB-8F8C-EBB3015E222E}" presName="sp" presStyleCnt="0"/>
      <dgm:spPr/>
    </dgm:pt>
    <dgm:pt modelId="{9E3B70D7-ED67-4E37-AE5D-E6BC22ED8062}" type="pres">
      <dgm:prSet presAssocID="{7EC9653E-54A9-4913-A76E-C2B95DB1974A}" presName="arrowAndChildren" presStyleCnt="0"/>
      <dgm:spPr/>
    </dgm:pt>
    <dgm:pt modelId="{5DE88B19-5680-4866-892D-1CDA2E9B5877}" type="pres">
      <dgm:prSet presAssocID="{7EC9653E-54A9-4913-A76E-C2B95DB1974A}" presName="parentTextArrow" presStyleLbl="node1" presStyleIdx="1" presStyleCnt="5"/>
      <dgm:spPr/>
      <dgm:t>
        <a:bodyPr/>
        <a:lstStyle/>
        <a:p>
          <a:endParaRPr lang="en-US"/>
        </a:p>
      </dgm:t>
    </dgm:pt>
    <dgm:pt modelId="{80261F61-9E68-421F-8809-AC5ED97B3D5C}" type="pres">
      <dgm:prSet presAssocID="{0425865E-6BEF-4EB7-AE16-0D2778B55EB1}" presName="sp" presStyleCnt="0"/>
      <dgm:spPr/>
    </dgm:pt>
    <dgm:pt modelId="{D2B80CAE-584D-445E-8DC9-A4EF8840BC4E}" type="pres">
      <dgm:prSet presAssocID="{E112477C-C132-43AD-AF25-56623CD512A8}" presName="arrowAndChildren" presStyleCnt="0"/>
      <dgm:spPr/>
    </dgm:pt>
    <dgm:pt modelId="{83F2ABBF-02E4-401E-AE3A-4BC21361EE47}" type="pres">
      <dgm:prSet presAssocID="{E112477C-C132-43AD-AF25-56623CD512A8}" presName="parentTextArrow" presStyleLbl="node1" presStyleIdx="2" presStyleCnt="5" custLinFactNeighborX="-524"/>
      <dgm:spPr/>
      <dgm:t>
        <a:bodyPr/>
        <a:lstStyle/>
        <a:p>
          <a:endParaRPr lang="en-US"/>
        </a:p>
      </dgm:t>
    </dgm:pt>
    <dgm:pt modelId="{7CAA1C11-0E77-421A-A126-BEC318AF35C2}" type="pres">
      <dgm:prSet presAssocID="{FCB9FE13-FCE0-4E65-995C-0241237989B3}" presName="sp" presStyleCnt="0"/>
      <dgm:spPr/>
    </dgm:pt>
    <dgm:pt modelId="{AF317038-8CCB-48A8-9981-366BD9683B61}" type="pres">
      <dgm:prSet presAssocID="{E8F40805-2E48-4BFE-9592-1DB531749EC0}" presName="arrowAndChildren" presStyleCnt="0"/>
      <dgm:spPr/>
    </dgm:pt>
    <dgm:pt modelId="{2C10C3FB-751F-4121-9347-706225D8F4E5}" type="pres">
      <dgm:prSet presAssocID="{E8F40805-2E48-4BFE-9592-1DB531749EC0}" presName="parentTextArrow" presStyleLbl="node1" presStyleIdx="3" presStyleCnt="5"/>
      <dgm:spPr/>
      <dgm:t>
        <a:bodyPr/>
        <a:lstStyle/>
        <a:p>
          <a:endParaRPr lang="en-US"/>
        </a:p>
      </dgm:t>
    </dgm:pt>
    <dgm:pt modelId="{2B5F8812-3F66-4332-B3F9-DA66A634A103}" type="pres">
      <dgm:prSet presAssocID="{660D1D9E-C3D6-4653-9882-36BF62711F57}" presName="sp" presStyleCnt="0"/>
      <dgm:spPr/>
    </dgm:pt>
    <dgm:pt modelId="{DD2D1748-D32D-4049-80AF-20BB00CCE92E}" type="pres">
      <dgm:prSet presAssocID="{8596138C-2D50-4F47-9EDC-03F74F1B4CF9}" presName="arrowAndChildren" presStyleCnt="0"/>
      <dgm:spPr/>
    </dgm:pt>
    <dgm:pt modelId="{7C12E440-82E4-4DA9-8B7B-D1367135AA3A}" type="pres">
      <dgm:prSet presAssocID="{8596138C-2D50-4F47-9EDC-03F74F1B4CF9}" presName="parentTextArrow" presStyleLbl="node1" presStyleIdx="4" presStyleCnt="5"/>
      <dgm:spPr/>
      <dgm:t>
        <a:bodyPr/>
        <a:lstStyle/>
        <a:p>
          <a:endParaRPr lang="en-US"/>
        </a:p>
      </dgm:t>
    </dgm:pt>
  </dgm:ptLst>
  <dgm:cxnLst>
    <dgm:cxn modelId="{62067089-A4AC-4D46-92B5-DD88E3180F52}" srcId="{044DA58E-0A4E-4FDF-8674-3B298F340349}" destId="{8596138C-2D50-4F47-9EDC-03F74F1B4CF9}" srcOrd="0" destOrd="0" parTransId="{4457E775-E272-4772-A81C-CDBFA872CB11}" sibTransId="{660D1D9E-C3D6-4653-9882-36BF62711F57}"/>
    <dgm:cxn modelId="{26A5DE3C-C976-4130-B847-D06F5DBF8CA8}" srcId="{044DA58E-0A4E-4FDF-8674-3B298F340349}" destId="{E112477C-C132-43AD-AF25-56623CD512A8}" srcOrd="2" destOrd="0" parTransId="{FD961230-3895-4766-8314-F44F752891AA}" sibTransId="{0425865E-6BEF-4EB7-AE16-0D2778B55EB1}"/>
    <dgm:cxn modelId="{8942C9DE-DF57-480F-9097-6F678D816D68}" type="presOf" srcId="{7EC9653E-54A9-4913-A76E-C2B95DB1974A}" destId="{5DE88B19-5680-4866-892D-1CDA2E9B5877}" srcOrd="0" destOrd="0" presId="urn:microsoft.com/office/officeart/2005/8/layout/process4"/>
    <dgm:cxn modelId="{37893873-CD1C-4603-BABB-7D0C4F5F0719}" type="presOf" srcId="{E8F40805-2E48-4BFE-9592-1DB531749EC0}" destId="{2C10C3FB-751F-4121-9347-706225D8F4E5}" srcOrd="0" destOrd="0" presId="urn:microsoft.com/office/officeart/2005/8/layout/process4"/>
    <dgm:cxn modelId="{2334A630-7583-41E1-85E5-73BA402BE370}" type="presOf" srcId="{A60E59BF-0F74-4D2D-ACAF-D36DCF9E0E6C}" destId="{08E8C390-9279-4917-AA54-CAC6AA23D30E}" srcOrd="0" destOrd="0" presId="urn:microsoft.com/office/officeart/2005/8/layout/process4"/>
    <dgm:cxn modelId="{9704A07C-9ECB-4A03-AA98-C34E35386509}" srcId="{044DA58E-0A4E-4FDF-8674-3B298F340349}" destId="{A60E59BF-0F74-4D2D-ACAF-D36DCF9E0E6C}" srcOrd="4" destOrd="0" parTransId="{5A124285-D767-4806-A9FA-0551A21F68BF}" sibTransId="{BB63CE10-1DC7-4ECA-B92E-A0B89CDB5937}"/>
    <dgm:cxn modelId="{6DC872A1-AC42-48F2-B265-4673939A6FC1}" srcId="{044DA58E-0A4E-4FDF-8674-3B298F340349}" destId="{7EC9653E-54A9-4913-A76E-C2B95DB1974A}" srcOrd="3" destOrd="0" parTransId="{AAE3F4C2-386A-4318-A5A2-49F010C060C4}" sibTransId="{E79225A2-D4C6-4FCB-8F8C-EBB3015E222E}"/>
    <dgm:cxn modelId="{58B6657F-312E-4D84-A6BD-8EAB6D0783F9}" type="presOf" srcId="{E112477C-C132-43AD-AF25-56623CD512A8}" destId="{83F2ABBF-02E4-401E-AE3A-4BC21361EE47}" srcOrd="0" destOrd="0" presId="urn:microsoft.com/office/officeart/2005/8/layout/process4"/>
    <dgm:cxn modelId="{2DB8DA8A-9119-4254-91B8-EA5AA208C058}" type="presOf" srcId="{8596138C-2D50-4F47-9EDC-03F74F1B4CF9}" destId="{7C12E440-82E4-4DA9-8B7B-D1367135AA3A}" srcOrd="0" destOrd="0" presId="urn:microsoft.com/office/officeart/2005/8/layout/process4"/>
    <dgm:cxn modelId="{EDFD3FBB-41BD-4BE9-B943-E293AF8B266C}" srcId="{044DA58E-0A4E-4FDF-8674-3B298F340349}" destId="{E8F40805-2E48-4BFE-9592-1DB531749EC0}" srcOrd="1" destOrd="0" parTransId="{F1A18443-ABBF-4CFE-A0D0-42315F916FCE}" sibTransId="{FCB9FE13-FCE0-4E65-995C-0241237989B3}"/>
    <dgm:cxn modelId="{928F0E6A-285B-470B-A088-A762F95ED5AD}" type="presOf" srcId="{044DA58E-0A4E-4FDF-8674-3B298F340349}" destId="{A40AE28A-8131-438B-9A0C-BD953A1E8E4C}" srcOrd="0" destOrd="0" presId="urn:microsoft.com/office/officeart/2005/8/layout/process4"/>
    <dgm:cxn modelId="{C1121EA7-241E-43A4-B53D-391D3CD11EE6}" type="presParOf" srcId="{A40AE28A-8131-438B-9A0C-BD953A1E8E4C}" destId="{069BED88-3B28-43CD-8DAA-FB5C3C33D8AA}" srcOrd="0" destOrd="0" presId="urn:microsoft.com/office/officeart/2005/8/layout/process4"/>
    <dgm:cxn modelId="{7DF86EA1-F9B4-44C6-BAEB-ACACE06B4D99}" type="presParOf" srcId="{069BED88-3B28-43CD-8DAA-FB5C3C33D8AA}" destId="{08E8C390-9279-4917-AA54-CAC6AA23D30E}" srcOrd="0" destOrd="0" presId="urn:microsoft.com/office/officeart/2005/8/layout/process4"/>
    <dgm:cxn modelId="{3AC2096A-E284-4D4D-BCAC-2F49C9C0C10C}" type="presParOf" srcId="{A40AE28A-8131-438B-9A0C-BD953A1E8E4C}" destId="{4248DB83-30B8-4834-92CC-095B45471D2F}" srcOrd="1" destOrd="0" presId="urn:microsoft.com/office/officeart/2005/8/layout/process4"/>
    <dgm:cxn modelId="{63D10FB7-E427-4E4C-88DD-7A676B35AEEF}" type="presParOf" srcId="{A40AE28A-8131-438B-9A0C-BD953A1E8E4C}" destId="{9E3B70D7-ED67-4E37-AE5D-E6BC22ED8062}" srcOrd="2" destOrd="0" presId="urn:microsoft.com/office/officeart/2005/8/layout/process4"/>
    <dgm:cxn modelId="{CF8DD796-AC6C-422F-9EFD-0ED5B828AEC7}" type="presParOf" srcId="{9E3B70D7-ED67-4E37-AE5D-E6BC22ED8062}" destId="{5DE88B19-5680-4866-892D-1CDA2E9B5877}" srcOrd="0" destOrd="0" presId="urn:microsoft.com/office/officeart/2005/8/layout/process4"/>
    <dgm:cxn modelId="{19585EF8-2444-4117-A566-E0CCD34CC71D}" type="presParOf" srcId="{A40AE28A-8131-438B-9A0C-BD953A1E8E4C}" destId="{80261F61-9E68-421F-8809-AC5ED97B3D5C}" srcOrd="3" destOrd="0" presId="urn:microsoft.com/office/officeart/2005/8/layout/process4"/>
    <dgm:cxn modelId="{782E74B8-EA22-4EE6-A07B-DAD09C8D74E6}" type="presParOf" srcId="{A40AE28A-8131-438B-9A0C-BD953A1E8E4C}" destId="{D2B80CAE-584D-445E-8DC9-A4EF8840BC4E}" srcOrd="4" destOrd="0" presId="urn:microsoft.com/office/officeart/2005/8/layout/process4"/>
    <dgm:cxn modelId="{37CA9B10-A93A-49D1-A367-D1B68AE56318}" type="presParOf" srcId="{D2B80CAE-584D-445E-8DC9-A4EF8840BC4E}" destId="{83F2ABBF-02E4-401E-AE3A-4BC21361EE47}" srcOrd="0" destOrd="0" presId="urn:microsoft.com/office/officeart/2005/8/layout/process4"/>
    <dgm:cxn modelId="{CF3E9D4C-8270-4A90-B336-E3593A804596}" type="presParOf" srcId="{A40AE28A-8131-438B-9A0C-BD953A1E8E4C}" destId="{7CAA1C11-0E77-421A-A126-BEC318AF35C2}" srcOrd="5" destOrd="0" presId="urn:microsoft.com/office/officeart/2005/8/layout/process4"/>
    <dgm:cxn modelId="{D40B36BC-1163-4B01-9AA3-C2D8B0646E93}" type="presParOf" srcId="{A40AE28A-8131-438B-9A0C-BD953A1E8E4C}" destId="{AF317038-8CCB-48A8-9981-366BD9683B61}" srcOrd="6" destOrd="0" presId="urn:microsoft.com/office/officeart/2005/8/layout/process4"/>
    <dgm:cxn modelId="{B000E3E6-01AD-4217-ACC1-772A43C3EA14}" type="presParOf" srcId="{AF317038-8CCB-48A8-9981-366BD9683B61}" destId="{2C10C3FB-751F-4121-9347-706225D8F4E5}" srcOrd="0" destOrd="0" presId="urn:microsoft.com/office/officeart/2005/8/layout/process4"/>
    <dgm:cxn modelId="{3956EB9D-C2EF-4113-B43F-FD139A4689C5}" type="presParOf" srcId="{A40AE28A-8131-438B-9A0C-BD953A1E8E4C}" destId="{2B5F8812-3F66-4332-B3F9-DA66A634A103}" srcOrd="7" destOrd="0" presId="urn:microsoft.com/office/officeart/2005/8/layout/process4"/>
    <dgm:cxn modelId="{C24606D1-EE80-47D0-8DF7-E7C2DEDE9EA6}" type="presParOf" srcId="{A40AE28A-8131-438B-9A0C-BD953A1E8E4C}" destId="{DD2D1748-D32D-4049-80AF-20BB00CCE92E}" srcOrd="8" destOrd="0" presId="urn:microsoft.com/office/officeart/2005/8/layout/process4"/>
    <dgm:cxn modelId="{9E6D08B8-7E84-4A93-9EDD-F9F204291ED7}" type="presParOf" srcId="{DD2D1748-D32D-4049-80AF-20BB00CCE92E}" destId="{7C12E440-82E4-4DA9-8B7B-D1367135AA3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6AE0F55-5470-4C22-B0B8-FEB93B84F79A}" type="doc">
      <dgm:prSet loTypeId="urn:microsoft.com/office/officeart/2005/8/layout/hProcess9" loCatId="process" qsTypeId="urn:microsoft.com/office/officeart/2005/8/quickstyle/3d2" qsCatId="3D" csTypeId="urn:microsoft.com/office/officeart/2005/8/colors/accent1_4" csCatId="accent1" phldr="1"/>
      <dgm:spPr/>
      <dgm:t>
        <a:bodyPr/>
        <a:lstStyle/>
        <a:p>
          <a:endParaRPr lang="en-US"/>
        </a:p>
      </dgm:t>
    </dgm:pt>
    <dgm:pt modelId="{B2FC87E4-8643-4F86-ACDD-565210BC02EA}">
      <dgm:prSet/>
      <dgm:spPr/>
      <dgm:t>
        <a:bodyPr/>
        <a:lstStyle/>
        <a:p>
          <a:pPr rtl="0"/>
          <a:r>
            <a:rPr lang="en-US" dirty="0" smtClean="0"/>
            <a:t>Center on ‘who’ and ‘why’</a:t>
          </a:r>
          <a:endParaRPr lang="en-US" dirty="0"/>
        </a:p>
      </dgm:t>
    </dgm:pt>
    <dgm:pt modelId="{3374D95A-1D38-4B50-B843-E65E62025D50}" type="parTrans" cxnId="{9686C902-567D-4A65-954B-F00FEDE735DB}">
      <dgm:prSet/>
      <dgm:spPr/>
      <dgm:t>
        <a:bodyPr/>
        <a:lstStyle/>
        <a:p>
          <a:endParaRPr lang="en-US"/>
        </a:p>
      </dgm:t>
    </dgm:pt>
    <dgm:pt modelId="{878EFC32-8B4B-4B92-B40F-3522729FD8AA}" type="sibTrans" cxnId="{9686C902-567D-4A65-954B-F00FEDE735DB}">
      <dgm:prSet/>
      <dgm:spPr/>
      <dgm:t>
        <a:bodyPr/>
        <a:lstStyle/>
        <a:p>
          <a:endParaRPr lang="en-US"/>
        </a:p>
      </dgm:t>
    </dgm:pt>
    <dgm:pt modelId="{6E988C29-72E5-4546-8BB6-7E61799162F5}">
      <dgm:prSet/>
      <dgm:spPr/>
      <dgm:t>
        <a:bodyPr/>
        <a:lstStyle/>
        <a:p>
          <a:pPr rtl="0"/>
          <a:r>
            <a:rPr lang="en-US" dirty="0" smtClean="0"/>
            <a:t>Create data sets based on risk  </a:t>
          </a:r>
          <a:endParaRPr lang="en-US" dirty="0"/>
        </a:p>
      </dgm:t>
    </dgm:pt>
    <dgm:pt modelId="{B231459A-6917-4491-BDFC-616E4B11554A}" type="parTrans" cxnId="{580EB643-CC0B-40FE-8F5F-014398D965C5}">
      <dgm:prSet/>
      <dgm:spPr/>
      <dgm:t>
        <a:bodyPr/>
        <a:lstStyle/>
        <a:p>
          <a:endParaRPr lang="en-US"/>
        </a:p>
      </dgm:t>
    </dgm:pt>
    <dgm:pt modelId="{33E09745-3806-4F5F-867B-34C5E78B4C8E}" type="sibTrans" cxnId="{580EB643-CC0B-40FE-8F5F-014398D965C5}">
      <dgm:prSet/>
      <dgm:spPr/>
      <dgm:t>
        <a:bodyPr/>
        <a:lstStyle/>
        <a:p>
          <a:endParaRPr lang="en-US"/>
        </a:p>
      </dgm:t>
    </dgm:pt>
    <dgm:pt modelId="{0623BFE8-92DB-447D-9599-702F4AD18205}">
      <dgm:prSet/>
      <dgm:spPr/>
      <dgm:t>
        <a:bodyPr/>
        <a:lstStyle/>
        <a:p>
          <a:pPr rtl="0"/>
          <a:r>
            <a:rPr lang="en-US" dirty="0" smtClean="0"/>
            <a:t>Consider ‘best practices’</a:t>
          </a:r>
          <a:endParaRPr lang="en-US" dirty="0"/>
        </a:p>
      </dgm:t>
    </dgm:pt>
    <dgm:pt modelId="{E7A408AB-2AE1-4A13-8A65-F797D9972051}" type="parTrans" cxnId="{7396093B-155F-4C51-BF4C-1EC1A39F6FE1}">
      <dgm:prSet/>
      <dgm:spPr/>
      <dgm:t>
        <a:bodyPr/>
        <a:lstStyle/>
        <a:p>
          <a:endParaRPr lang="en-US"/>
        </a:p>
      </dgm:t>
    </dgm:pt>
    <dgm:pt modelId="{4934136C-21D5-4B3B-A65C-33B6FFC1EBE6}" type="sibTrans" cxnId="{7396093B-155F-4C51-BF4C-1EC1A39F6FE1}">
      <dgm:prSet/>
      <dgm:spPr/>
      <dgm:t>
        <a:bodyPr/>
        <a:lstStyle/>
        <a:p>
          <a:endParaRPr lang="en-US"/>
        </a:p>
      </dgm:t>
    </dgm:pt>
    <dgm:pt modelId="{41379DE2-D62C-4CF3-86F3-8FEA0AC607A4}">
      <dgm:prSet/>
      <dgm:spPr/>
      <dgm:t>
        <a:bodyPr/>
        <a:lstStyle/>
        <a:p>
          <a:pPr rtl="0"/>
          <a:r>
            <a:rPr lang="en-US" dirty="0" smtClean="0"/>
            <a:t>Don’t be afraid to be innovative</a:t>
          </a:r>
          <a:endParaRPr lang="en-US" dirty="0"/>
        </a:p>
      </dgm:t>
    </dgm:pt>
    <dgm:pt modelId="{91BC125F-8123-49A3-9AC9-875B00CA5BB3}" type="parTrans" cxnId="{6F3F36F7-D431-49BB-A4BE-CE06CFD83913}">
      <dgm:prSet/>
      <dgm:spPr/>
      <dgm:t>
        <a:bodyPr/>
        <a:lstStyle/>
        <a:p>
          <a:endParaRPr lang="en-US"/>
        </a:p>
      </dgm:t>
    </dgm:pt>
    <dgm:pt modelId="{9AF28B39-69FC-4413-A0CD-958186F6DFF8}" type="sibTrans" cxnId="{6F3F36F7-D431-49BB-A4BE-CE06CFD83913}">
      <dgm:prSet/>
      <dgm:spPr/>
      <dgm:t>
        <a:bodyPr/>
        <a:lstStyle/>
        <a:p>
          <a:endParaRPr lang="en-US"/>
        </a:p>
      </dgm:t>
    </dgm:pt>
    <dgm:pt modelId="{B9EC39E0-7371-4BD3-AA67-B7559A509F5E}">
      <dgm:prSet/>
      <dgm:spPr/>
      <dgm:t>
        <a:bodyPr/>
        <a:lstStyle/>
        <a:p>
          <a:pPr rtl="0"/>
          <a:r>
            <a:rPr lang="en-US" dirty="0" smtClean="0"/>
            <a:t>Get ready to </a:t>
          </a:r>
          <a:r>
            <a:rPr lang="en-US" dirty="0" smtClean="0"/>
            <a:t>test</a:t>
          </a:r>
          <a:r>
            <a:rPr lang="en-US" dirty="0" smtClean="0"/>
            <a:t>!</a:t>
          </a:r>
          <a:endParaRPr lang="en-US" dirty="0"/>
        </a:p>
      </dgm:t>
    </dgm:pt>
    <dgm:pt modelId="{4414BB09-C6F9-405D-95B3-0842A3C91E9F}" type="parTrans" cxnId="{3C336D9D-4409-4AC0-886C-0E0280D026AE}">
      <dgm:prSet/>
      <dgm:spPr/>
      <dgm:t>
        <a:bodyPr/>
        <a:lstStyle/>
        <a:p>
          <a:endParaRPr lang="en-US"/>
        </a:p>
      </dgm:t>
    </dgm:pt>
    <dgm:pt modelId="{83A3BAC6-C01C-406D-BB83-463413DBD5FF}" type="sibTrans" cxnId="{3C336D9D-4409-4AC0-886C-0E0280D026AE}">
      <dgm:prSet/>
      <dgm:spPr/>
      <dgm:t>
        <a:bodyPr/>
        <a:lstStyle/>
        <a:p>
          <a:endParaRPr lang="en-US"/>
        </a:p>
      </dgm:t>
    </dgm:pt>
    <dgm:pt modelId="{15953545-A7EB-4972-9D0A-3C0B412A63D5}" type="pres">
      <dgm:prSet presAssocID="{06AE0F55-5470-4C22-B0B8-FEB93B84F79A}" presName="CompostProcess" presStyleCnt="0">
        <dgm:presLayoutVars>
          <dgm:dir/>
          <dgm:resizeHandles val="exact"/>
        </dgm:presLayoutVars>
      </dgm:prSet>
      <dgm:spPr/>
      <dgm:t>
        <a:bodyPr/>
        <a:lstStyle/>
        <a:p>
          <a:endParaRPr lang="en-US"/>
        </a:p>
      </dgm:t>
    </dgm:pt>
    <dgm:pt modelId="{C8EDBD04-B023-4A7A-A82C-956BF909D287}" type="pres">
      <dgm:prSet presAssocID="{06AE0F55-5470-4C22-B0B8-FEB93B84F79A}" presName="arrow" presStyleLbl="bgShp" presStyleIdx="0" presStyleCnt="1"/>
      <dgm:spPr/>
      <dgm:t>
        <a:bodyPr/>
        <a:lstStyle/>
        <a:p>
          <a:endParaRPr lang="en-US"/>
        </a:p>
      </dgm:t>
    </dgm:pt>
    <dgm:pt modelId="{947C6C03-03D2-4120-BA0A-2731F4F7A2B0}" type="pres">
      <dgm:prSet presAssocID="{06AE0F55-5470-4C22-B0B8-FEB93B84F79A}" presName="linearProcess" presStyleCnt="0"/>
      <dgm:spPr/>
      <dgm:t>
        <a:bodyPr/>
        <a:lstStyle/>
        <a:p>
          <a:endParaRPr lang="en-US"/>
        </a:p>
      </dgm:t>
    </dgm:pt>
    <dgm:pt modelId="{F487478F-3FF9-416F-B94D-0E20256E4526}" type="pres">
      <dgm:prSet presAssocID="{B2FC87E4-8643-4F86-ACDD-565210BC02EA}" presName="textNode" presStyleLbl="node1" presStyleIdx="0" presStyleCnt="5">
        <dgm:presLayoutVars>
          <dgm:bulletEnabled val="1"/>
        </dgm:presLayoutVars>
      </dgm:prSet>
      <dgm:spPr/>
      <dgm:t>
        <a:bodyPr/>
        <a:lstStyle/>
        <a:p>
          <a:endParaRPr lang="en-US"/>
        </a:p>
      </dgm:t>
    </dgm:pt>
    <dgm:pt modelId="{92FB1E90-20C7-48BB-83AF-05A174DF03F7}" type="pres">
      <dgm:prSet presAssocID="{878EFC32-8B4B-4B92-B40F-3522729FD8AA}" presName="sibTrans" presStyleCnt="0"/>
      <dgm:spPr/>
      <dgm:t>
        <a:bodyPr/>
        <a:lstStyle/>
        <a:p>
          <a:endParaRPr lang="en-US"/>
        </a:p>
      </dgm:t>
    </dgm:pt>
    <dgm:pt modelId="{5E6FA6B0-5E45-44A8-B85C-37F32BD5CB26}" type="pres">
      <dgm:prSet presAssocID="{6E988C29-72E5-4546-8BB6-7E61799162F5}" presName="textNode" presStyleLbl="node1" presStyleIdx="1" presStyleCnt="5">
        <dgm:presLayoutVars>
          <dgm:bulletEnabled val="1"/>
        </dgm:presLayoutVars>
      </dgm:prSet>
      <dgm:spPr/>
      <dgm:t>
        <a:bodyPr/>
        <a:lstStyle/>
        <a:p>
          <a:endParaRPr lang="en-US"/>
        </a:p>
      </dgm:t>
    </dgm:pt>
    <dgm:pt modelId="{0FE44099-8517-404D-8B7D-4729AB4D8244}" type="pres">
      <dgm:prSet presAssocID="{33E09745-3806-4F5F-867B-34C5E78B4C8E}" presName="sibTrans" presStyleCnt="0"/>
      <dgm:spPr/>
      <dgm:t>
        <a:bodyPr/>
        <a:lstStyle/>
        <a:p>
          <a:endParaRPr lang="en-US"/>
        </a:p>
      </dgm:t>
    </dgm:pt>
    <dgm:pt modelId="{F3ACFA86-4440-404B-B64F-05669607EED0}" type="pres">
      <dgm:prSet presAssocID="{0623BFE8-92DB-447D-9599-702F4AD18205}" presName="textNode" presStyleLbl="node1" presStyleIdx="2" presStyleCnt="5">
        <dgm:presLayoutVars>
          <dgm:bulletEnabled val="1"/>
        </dgm:presLayoutVars>
      </dgm:prSet>
      <dgm:spPr/>
      <dgm:t>
        <a:bodyPr/>
        <a:lstStyle/>
        <a:p>
          <a:endParaRPr lang="en-US"/>
        </a:p>
      </dgm:t>
    </dgm:pt>
    <dgm:pt modelId="{FD1EC956-826B-471C-BCFF-C870E4C449A6}" type="pres">
      <dgm:prSet presAssocID="{4934136C-21D5-4B3B-A65C-33B6FFC1EBE6}" presName="sibTrans" presStyleCnt="0"/>
      <dgm:spPr/>
      <dgm:t>
        <a:bodyPr/>
        <a:lstStyle/>
        <a:p>
          <a:endParaRPr lang="en-US"/>
        </a:p>
      </dgm:t>
    </dgm:pt>
    <dgm:pt modelId="{E9A09239-D518-48C8-87B7-7D287DA6AB33}" type="pres">
      <dgm:prSet presAssocID="{41379DE2-D62C-4CF3-86F3-8FEA0AC607A4}" presName="textNode" presStyleLbl="node1" presStyleIdx="3" presStyleCnt="5">
        <dgm:presLayoutVars>
          <dgm:bulletEnabled val="1"/>
        </dgm:presLayoutVars>
      </dgm:prSet>
      <dgm:spPr/>
      <dgm:t>
        <a:bodyPr/>
        <a:lstStyle/>
        <a:p>
          <a:endParaRPr lang="en-US"/>
        </a:p>
      </dgm:t>
    </dgm:pt>
    <dgm:pt modelId="{2BEFEFD3-680C-4A13-B4B7-E9FCB2243860}" type="pres">
      <dgm:prSet presAssocID="{9AF28B39-69FC-4413-A0CD-958186F6DFF8}" presName="sibTrans" presStyleCnt="0"/>
      <dgm:spPr/>
      <dgm:t>
        <a:bodyPr/>
        <a:lstStyle/>
        <a:p>
          <a:endParaRPr lang="en-US"/>
        </a:p>
      </dgm:t>
    </dgm:pt>
    <dgm:pt modelId="{8883EAB8-BE5D-431B-AE54-C11C3A9D4E40}" type="pres">
      <dgm:prSet presAssocID="{B9EC39E0-7371-4BD3-AA67-B7559A509F5E}" presName="textNode" presStyleLbl="node1" presStyleIdx="4" presStyleCnt="5">
        <dgm:presLayoutVars>
          <dgm:bulletEnabled val="1"/>
        </dgm:presLayoutVars>
      </dgm:prSet>
      <dgm:spPr/>
      <dgm:t>
        <a:bodyPr/>
        <a:lstStyle/>
        <a:p>
          <a:endParaRPr lang="en-US"/>
        </a:p>
      </dgm:t>
    </dgm:pt>
  </dgm:ptLst>
  <dgm:cxnLst>
    <dgm:cxn modelId="{1F25C974-4180-4E0D-9C07-A440019052C3}" type="presOf" srcId="{B9EC39E0-7371-4BD3-AA67-B7559A509F5E}" destId="{8883EAB8-BE5D-431B-AE54-C11C3A9D4E40}" srcOrd="0" destOrd="0" presId="urn:microsoft.com/office/officeart/2005/8/layout/hProcess9"/>
    <dgm:cxn modelId="{580EB643-CC0B-40FE-8F5F-014398D965C5}" srcId="{06AE0F55-5470-4C22-B0B8-FEB93B84F79A}" destId="{6E988C29-72E5-4546-8BB6-7E61799162F5}" srcOrd="1" destOrd="0" parTransId="{B231459A-6917-4491-BDFC-616E4B11554A}" sibTransId="{33E09745-3806-4F5F-867B-34C5E78B4C8E}"/>
    <dgm:cxn modelId="{3C336D9D-4409-4AC0-886C-0E0280D026AE}" srcId="{06AE0F55-5470-4C22-B0B8-FEB93B84F79A}" destId="{B9EC39E0-7371-4BD3-AA67-B7559A509F5E}" srcOrd="4" destOrd="0" parTransId="{4414BB09-C6F9-405D-95B3-0842A3C91E9F}" sibTransId="{83A3BAC6-C01C-406D-BB83-463413DBD5FF}"/>
    <dgm:cxn modelId="{9686C902-567D-4A65-954B-F00FEDE735DB}" srcId="{06AE0F55-5470-4C22-B0B8-FEB93B84F79A}" destId="{B2FC87E4-8643-4F86-ACDD-565210BC02EA}" srcOrd="0" destOrd="0" parTransId="{3374D95A-1D38-4B50-B843-E65E62025D50}" sibTransId="{878EFC32-8B4B-4B92-B40F-3522729FD8AA}"/>
    <dgm:cxn modelId="{FB5A4BB0-B342-403D-A40B-C9FCD7E7998D}" type="presOf" srcId="{6E988C29-72E5-4546-8BB6-7E61799162F5}" destId="{5E6FA6B0-5E45-44A8-B85C-37F32BD5CB26}" srcOrd="0" destOrd="0" presId="urn:microsoft.com/office/officeart/2005/8/layout/hProcess9"/>
    <dgm:cxn modelId="{6F3F36F7-D431-49BB-A4BE-CE06CFD83913}" srcId="{06AE0F55-5470-4C22-B0B8-FEB93B84F79A}" destId="{41379DE2-D62C-4CF3-86F3-8FEA0AC607A4}" srcOrd="3" destOrd="0" parTransId="{91BC125F-8123-49A3-9AC9-875B00CA5BB3}" sibTransId="{9AF28B39-69FC-4413-A0CD-958186F6DFF8}"/>
    <dgm:cxn modelId="{35729A7B-3993-43AA-9B46-134498140184}" type="presOf" srcId="{06AE0F55-5470-4C22-B0B8-FEB93B84F79A}" destId="{15953545-A7EB-4972-9D0A-3C0B412A63D5}" srcOrd="0" destOrd="0" presId="urn:microsoft.com/office/officeart/2005/8/layout/hProcess9"/>
    <dgm:cxn modelId="{7396093B-155F-4C51-BF4C-1EC1A39F6FE1}" srcId="{06AE0F55-5470-4C22-B0B8-FEB93B84F79A}" destId="{0623BFE8-92DB-447D-9599-702F4AD18205}" srcOrd="2" destOrd="0" parTransId="{E7A408AB-2AE1-4A13-8A65-F797D9972051}" sibTransId="{4934136C-21D5-4B3B-A65C-33B6FFC1EBE6}"/>
    <dgm:cxn modelId="{6AD26ED1-B99F-457F-8E5B-B140D0A78D35}" type="presOf" srcId="{41379DE2-D62C-4CF3-86F3-8FEA0AC607A4}" destId="{E9A09239-D518-48C8-87B7-7D287DA6AB33}" srcOrd="0" destOrd="0" presId="urn:microsoft.com/office/officeart/2005/8/layout/hProcess9"/>
    <dgm:cxn modelId="{BA04AD87-17D6-4043-B03B-61C66EA43B7D}" type="presOf" srcId="{B2FC87E4-8643-4F86-ACDD-565210BC02EA}" destId="{F487478F-3FF9-416F-B94D-0E20256E4526}" srcOrd="0" destOrd="0" presId="urn:microsoft.com/office/officeart/2005/8/layout/hProcess9"/>
    <dgm:cxn modelId="{2D1DDDA8-DFDE-4F6C-8578-67CDC157685E}" type="presOf" srcId="{0623BFE8-92DB-447D-9599-702F4AD18205}" destId="{F3ACFA86-4440-404B-B64F-05669607EED0}" srcOrd="0" destOrd="0" presId="urn:microsoft.com/office/officeart/2005/8/layout/hProcess9"/>
    <dgm:cxn modelId="{56D4A05B-F29F-480B-9913-CD16EEE0DC1B}" type="presParOf" srcId="{15953545-A7EB-4972-9D0A-3C0B412A63D5}" destId="{C8EDBD04-B023-4A7A-A82C-956BF909D287}" srcOrd="0" destOrd="0" presId="urn:microsoft.com/office/officeart/2005/8/layout/hProcess9"/>
    <dgm:cxn modelId="{DC9C2EF3-FC5B-4567-8F27-7C763B6417AD}" type="presParOf" srcId="{15953545-A7EB-4972-9D0A-3C0B412A63D5}" destId="{947C6C03-03D2-4120-BA0A-2731F4F7A2B0}" srcOrd="1" destOrd="0" presId="urn:microsoft.com/office/officeart/2005/8/layout/hProcess9"/>
    <dgm:cxn modelId="{0A48DA52-002C-4D14-9731-BE32E333BD75}" type="presParOf" srcId="{947C6C03-03D2-4120-BA0A-2731F4F7A2B0}" destId="{F487478F-3FF9-416F-B94D-0E20256E4526}" srcOrd="0" destOrd="0" presId="urn:microsoft.com/office/officeart/2005/8/layout/hProcess9"/>
    <dgm:cxn modelId="{FE20382B-6BA8-43D0-B773-C5DA75FE1679}" type="presParOf" srcId="{947C6C03-03D2-4120-BA0A-2731F4F7A2B0}" destId="{92FB1E90-20C7-48BB-83AF-05A174DF03F7}" srcOrd="1" destOrd="0" presId="urn:microsoft.com/office/officeart/2005/8/layout/hProcess9"/>
    <dgm:cxn modelId="{520D0075-19AF-452B-B453-5096FF05EC56}" type="presParOf" srcId="{947C6C03-03D2-4120-BA0A-2731F4F7A2B0}" destId="{5E6FA6B0-5E45-44A8-B85C-37F32BD5CB26}" srcOrd="2" destOrd="0" presId="urn:microsoft.com/office/officeart/2005/8/layout/hProcess9"/>
    <dgm:cxn modelId="{DAB35FFD-7E38-47D9-B88B-60E8677C1193}" type="presParOf" srcId="{947C6C03-03D2-4120-BA0A-2731F4F7A2B0}" destId="{0FE44099-8517-404D-8B7D-4729AB4D8244}" srcOrd="3" destOrd="0" presId="urn:microsoft.com/office/officeart/2005/8/layout/hProcess9"/>
    <dgm:cxn modelId="{B3A64A97-45F0-4844-9AE2-58DDD0CF39C4}" type="presParOf" srcId="{947C6C03-03D2-4120-BA0A-2731F4F7A2B0}" destId="{F3ACFA86-4440-404B-B64F-05669607EED0}" srcOrd="4" destOrd="0" presId="urn:microsoft.com/office/officeart/2005/8/layout/hProcess9"/>
    <dgm:cxn modelId="{8FDD5C3B-2931-43E4-B285-C2B266E69F34}" type="presParOf" srcId="{947C6C03-03D2-4120-BA0A-2731F4F7A2B0}" destId="{FD1EC956-826B-471C-BCFF-C870E4C449A6}" srcOrd="5" destOrd="0" presId="urn:microsoft.com/office/officeart/2005/8/layout/hProcess9"/>
    <dgm:cxn modelId="{A723D2F5-E51D-4BB8-938F-0EE5C6E62E30}" type="presParOf" srcId="{947C6C03-03D2-4120-BA0A-2731F4F7A2B0}" destId="{E9A09239-D518-48C8-87B7-7D287DA6AB33}" srcOrd="6" destOrd="0" presId="urn:microsoft.com/office/officeart/2005/8/layout/hProcess9"/>
    <dgm:cxn modelId="{B0CBE90C-EEFB-4440-8C7E-E9F47B336C10}" type="presParOf" srcId="{947C6C03-03D2-4120-BA0A-2731F4F7A2B0}" destId="{2BEFEFD3-680C-4A13-B4B7-E9FCB2243860}" srcOrd="7" destOrd="0" presId="urn:microsoft.com/office/officeart/2005/8/layout/hProcess9"/>
    <dgm:cxn modelId="{C2062571-0A2C-4100-937A-9D4619B348D8}" type="presParOf" srcId="{947C6C03-03D2-4120-BA0A-2731F4F7A2B0}" destId="{8883EAB8-BE5D-431B-AE54-C11C3A9D4E4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A43F62-4ACD-4633-9D29-3695CECAF257}" type="doc">
      <dgm:prSet loTypeId="urn:microsoft.com/office/officeart/2005/8/layout/hList7" loCatId="list" qsTypeId="urn:microsoft.com/office/officeart/2005/8/quickstyle/3d2" qsCatId="3D" csTypeId="urn:microsoft.com/office/officeart/2005/8/colors/accent1_3" csCatId="accent1" phldr="1"/>
      <dgm:spPr/>
      <dgm:t>
        <a:bodyPr/>
        <a:lstStyle/>
        <a:p>
          <a:endParaRPr lang="en-US"/>
        </a:p>
      </dgm:t>
    </dgm:pt>
    <dgm:pt modelId="{0FE1D213-E265-4FF4-88CB-161AF0ED92AC}">
      <dgm:prSet/>
      <dgm:spPr/>
      <dgm:t>
        <a:bodyPr/>
        <a:lstStyle/>
        <a:p>
          <a:pPr rtl="0"/>
          <a:r>
            <a:rPr lang="en-US" dirty="0" smtClean="0"/>
            <a:t>Traditional Telephone Outreach</a:t>
          </a:r>
          <a:endParaRPr lang="en-US" dirty="0"/>
        </a:p>
      </dgm:t>
    </dgm:pt>
    <dgm:pt modelId="{1513E9DC-EA9D-4798-990E-F8ABF9A507A9}" type="parTrans" cxnId="{D572B7E0-2BAC-465B-B87D-72A4D55CA3AA}">
      <dgm:prSet/>
      <dgm:spPr/>
      <dgm:t>
        <a:bodyPr/>
        <a:lstStyle/>
        <a:p>
          <a:endParaRPr lang="en-US"/>
        </a:p>
      </dgm:t>
    </dgm:pt>
    <dgm:pt modelId="{DF1E26C4-5AE5-432E-8EBD-0CD3E3FAAE95}" type="sibTrans" cxnId="{D572B7E0-2BAC-465B-B87D-72A4D55CA3AA}">
      <dgm:prSet/>
      <dgm:spPr/>
      <dgm:t>
        <a:bodyPr/>
        <a:lstStyle/>
        <a:p>
          <a:endParaRPr lang="en-US"/>
        </a:p>
      </dgm:t>
    </dgm:pt>
    <dgm:pt modelId="{1ADCB222-496E-408E-AA74-DC4F9A2C6D21}">
      <dgm:prSet/>
      <dgm:spPr/>
      <dgm:t>
        <a:bodyPr/>
        <a:lstStyle/>
        <a:p>
          <a:pPr rtl="0"/>
          <a:r>
            <a:rPr lang="en-US" dirty="0" smtClean="0"/>
            <a:t>Self Service</a:t>
          </a:r>
          <a:endParaRPr lang="en-US" dirty="0"/>
        </a:p>
      </dgm:t>
    </dgm:pt>
    <dgm:pt modelId="{D2F2A952-3FEE-450B-887E-0F20BEEA5054}" type="parTrans" cxnId="{7D6668A5-BA59-4845-9CD7-689A505E41B7}">
      <dgm:prSet/>
      <dgm:spPr/>
      <dgm:t>
        <a:bodyPr/>
        <a:lstStyle/>
        <a:p>
          <a:endParaRPr lang="en-US"/>
        </a:p>
      </dgm:t>
    </dgm:pt>
    <dgm:pt modelId="{B39FED41-D253-4892-96F2-58B9D8C27697}" type="sibTrans" cxnId="{7D6668A5-BA59-4845-9CD7-689A505E41B7}">
      <dgm:prSet/>
      <dgm:spPr/>
      <dgm:t>
        <a:bodyPr/>
        <a:lstStyle/>
        <a:p>
          <a:endParaRPr lang="en-US"/>
        </a:p>
      </dgm:t>
    </dgm:pt>
    <dgm:pt modelId="{E83EF5DE-37FF-4B2C-B11B-52DEBE503AC7}">
      <dgm:prSet/>
      <dgm:spPr/>
      <dgm:t>
        <a:bodyPr/>
        <a:lstStyle/>
        <a:p>
          <a:pPr rtl="0"/>
          <a:r>
            <a:rPr lang="en-US" dirty="0" smtClean="0"/>
            <a:t>Mobile &amp; Video </a:t>
          </a:r>
          <a:endParaRPr lang="en-US" dirty="0"/>
        </a:p>
      </dgm:t>
    </dgm:pt>
    <dgm:pt modelId="{CFB982A5-7C29-4D27-8540-C82D58EEBE14}" type="parTrans" cxnId="{6A9AE60A-5F64-4618-908A-6283A8072077}">
      <dgm:prSet/>
      <dgm:spPr/>
      <dgm:t>
        <a:bodyPr/>
        <a:lstStyle/>
        <a:p>
          <a:endParaRPr lang="en-US"/>
        </a:p>
      </dgm:t>
    </dgm:pt>
    <dgm:pt modelId="{BAFF91E4-C42A-4AA8-9E4C-12572BEC3E85}" type="sibTrans" cxnId="{6A9AE60A-5F64-4618-908A-6283A8072077}">
      <dgm:prSet/>
      <dgm:spPr/>
      <dgm:t>
        <a:bodyPr/>
        <a:lstStyle/>
        <a:p>
          <a:endParaRPr lang="en-US"/>
        </a:p>
      </dgm:t>
    </dgm:pt>
    <dgm:pt modelId="{74D4167F-D5DC-4D5F-B8E2-F367CA16F261}">
      <dgm:prSet/>
      <dgm:spPr/>
      <dgm:t>
        <a:bodyPr/>
        <a:lstStyle/>
        <a:p>
          <a:pPr rtl="0"/>
          <a:r>
            <a:rPr lang="en-US" dirty="0" smtClean="0"/>
            <a:t>Direct Mail</a:t>
          </a:r>
          <a:endParaRPr lang="en-US" dirty="0"/>
        </a:p>
      </dgm:t>
    </dgm:pt>
    <dgm:pt modelId="{F353DA93-45D7-43CD-BEDE-C87B278636DC}" type="parTrans" cxnId="{1C050614-442C-424D-9E7B-5C8157FE9007}">
      <dgm:prSet/>
      <dgm:spPr/>
      <dgm:t>
        <a:bodyPr/>
        <a:lstStyle/>
        <a:p>
          <a:endParaRPr lang="en-US"/>
        </a:p>
      </dgm:t>
    </dgm:pt>
    <dgm:pt modelId="{B30AD8BF-E578-4E5D-A3C6-48BEB28D1C0E}" type="sibTrans" cxnId="{1C050614-442C-424D-9E7B-5C8157FE9007}">
      <dgm:prSet/>
      <dgm:spPr/>
      <dgm:t>
        <a:bodyPr/>
        <a:lstStyle/>
        <a:p>
          <a:endParaRPr lang="en-US"/>
        </a:p>
      </dgm:t>
    </dgm:pt>
    <dgm:pt modelId="{0316D373-E3F0-4C4A-9C8A-60F2DBB22C9D}" type="pres">
      <dgm:prSet presAssocID="{34A43F62-4ACD-4633-9D29-3695CECAF257}" presName="Name0" presStyleCnt="0">
        <dgm:presLayoutVars>
          <dgm:dir/>
          <dgm:resizeHandles val="exact"/>
        </dgm:presLayoutVars>
      </dgm:prSet>
      <dgm:spPr/>
      <dgm:t>
        <a:bodyPr/>
        <a:lstStyle/>
        <a:p>
          <a:endParaRPr lang="en-US"/>
        </a:p>
      </dgm:t>
    </dgm:pt>
    <dgm:pt modelId="{67DFDF23-BA16-4E5D-929E-924EF58715AC}" type="pres">
      <dgm:prSet presAssocID="{34A43F62-4ACD-4633-9D29-3695CECAF257}" presName="fgShape" presStyleLbl="fgShp" presStyleIdx="0" presStyleCnt="1"/>
      <dgm:spPr/>
      <dgm:t>
        <a:bodyPr/>
        <a:lstStyle/>
        <a:p>
          <a:endParaRPr lang="en-US"/>
        </a:p>
      </dgm:t>
    </dgm:pt>
    <dgm:pt modelId="{6FE6B429-A3B5-4C00-BF50-D83C91B29AE2}" type="pres">
      <dgm:prSet presAssocID="{34A43F62-4ACD-4633-9D29-3695CECAF257}" presName="linComp" presStyleCnt="0"/>
      <dgm:spPr/>
      <dgm:t>
        <a:bodyPr/>
        <a:lstStyle/>
        <a:p>
          <a:endParaRPr lang="en-US"/>
        </a:p>
      </dgm:t>
    </dgm:pt>
    <dgm:pt modelId="{8C4C1A76-C52F-4D39-A4BF-F3BB8FAA6D08}" type="pres">
      <dgm:prSet presAssocID="{0FE1D213-E265-4FF4-88CB-161AF0ED92AC}" presName="compNode" presStyleCnt="0"/>
      <dgm:spPr/>
      <dgm:t>
        <a:bodyPr/>
        <a:lstStyle/>
        <a:p>
          <a:endParaRPr lang="en-US"/>
        </a:p>
      </dgm:t>
    </dgm:pt>
    <dgm:pt modelId="{73106677-3231-4565-8F44-AC14A62A85E8}" type="pres">
      <dgm:prSet presAssocID="{0FE1D213-E265-4FF4-88CB-161AF0ED92AC}" presName="bkgdShape" presStyleLbl="node1" presStyleIdx="0" presStyleCnt="4"/>
      <dgm:spPr/>
      <dgm:t>
        <a:bodyPr/>
        <a:lstStyle/>
        <a:p>
          <a:endParaRPr lang="en-US"/>
        </a:p>
      </dgm:t>
    </dgm:pt>
    <dgm:pt modelId="{292F20D5-29B2-40AE-AF7C-5A0A1428234B}" type="pres">
      <dgm:prSet presAssocID="{0FE1D213-E265-4FF4-88CB-161AF0ED92AC}" presName="nodeTx" presStyleLbl="node1" presStyleIdx="0" presStyleCnt="4">
        <dgm:presLayoutVars>
          <dgm:bulletEnabled val="1"/>
        </dgm:presLayoutVars>
      </dgm:prSet>
      <dgm:spPr/>
      <dgm:t>
        <a:bodyPr/>
        <a:lstStyle/>
        <a:p>
          <a:endParaRPr lang="en-US"/>
        </a:p>
      </dgm:t>
    </dgm:pt>
    <dgm:pt modelId="{DE642103-FEB3-4F79-B641-77BDB52396EC}" type="pres">
      <dgm:prSet presAssocID="{0FE1D213-E265-4FF4-88CB-161AF0ED92AC}" presName="invisiNode" presStyleLbl="node1" presStyleIdx="0" presStyleCnt="4"/>
      <dgm:spPr/>
      <dgm:t>
        <a:bodyPr/>
        <a:lstStyle/>
        <a:p>
          <a:endParaRPr lang="en-US"/>
        </a:p>
      </dgm:t>
    </dgm:pt>
    <dgm:pt modelId="{E05E37E1-BCA5-4AFC-B6DF-4C61345DD8AE}" type="pres">
      <dgm:prSet presAssocID="{0FE1D213-E265-4FF4-88CB-161AF0ED92AC}"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7789341-9C61-4D0F-BF21-EF3C376D73B9}" type="pres">
      <dgm:prSet presAssocID="{DF1E26C4-5AE5-432E-8EBD-0CD3E3FAAE95}" presName="sibTrans" presStyleLbl="sibTrans2D1" presStyleIdx="0" presStyleCnt="0"/>
      <dgm:spPr/>
      <dgm:t>
        <a:bodyPr/>
        <a:lstStyle/>
        <a:p>
          <a:endParaRPr lang="en-US"/>
        </a:p>
      </dgm:t>
    </dgm:pt>
    <dgm:pt modelId="{D7E04C47-AF66-4F86-B9C6-C60BD57B2CB7}" type="pres">
      <dgm:prSet presAssocID="{1ADCB222-496E-408E-AA74-DC4F9A2C6D21}" presName="compNode" presStyleCnt="0"/>
      <dgm:spPr/>
      <dgm:t>
        <a:bodyPr/>
        <a:lstStyle/>
        <a:p>
          <a:endParaRPr lang="en-US"/>
        </a:p>
      </dgm:t>
    </dgm:pt>
    <dgm:pt modelId="{BF712DC9-0681-4F2E-89A9-235FA6808DB9}" type="pres">
      <dgm:prSet presAssocID="{1ADCB222-496E-408E-AA74-DC4F9A2C6D21}" presName="bkgdShape" presStyleLbl="node1" presStyleIdx="1" presStyleCnt="4"/>
      <dgm:spPr/>
      <dgm:t>
        <a:bodyPr/>
        <a:lstStyle/>
        <a:p>
          <a:endParaRPr lang="en-US"/>
        </a:p>
      </dgm:t>
    </dgm:pt>
    <dgm:pt modelId="{BB9D8AB6-DFB1-46BA-9CE2-52414126858E}" type="pres">
      <dgm:prSet presAssocID="{1ADCB222-496E-408E-AA74-DC4F9A2C6D21}" presName="nodeTx" presStyleLbl="node1" presStyleIdx="1" presStyleCnt="4">
        <dgm:presLayoutVars>
          <dgm:bulletEnabled val="1"/>
        </dgm:presLayoutVars>
      </dgm:prSet>
      <dgm:spPr/>
      <dgm:t>
        <a:bodyPr/>
        <a:lstStyle/>
        <a:p>
          <a:endParaRPr lang="en-US"/>
        </a:p>
      </dgm:t>
    </dgm:pt>
    <dgm:pt modelId="{DE38B0BB-038D-4F77-86DE-7E54BC1C8B07}" type="pres">
      <dgm:prSet presAssocID="{1ADCB222-496E-408E-AA74-DC4F9A2C6D21}" presName="invisiNode" presStyleLbl="node1" presStyleIdx="1" presStyleCnt="4"/>
      <dgm:spPr/>
      <dgm:t>
        <a:bodyPr/>
        <a:lstStyle/>
        <a:p>
          <a:endParaRPr lang="en-US"/>
        </a:p>
      </dgm:t>
    </dgm:pt>
    <dgm:pt modelId="{2C32F41D-BDC5-492F-95DB-87AAC9136257}" type="pres">
      <dgm:prSet presAssocID="{1ADCB222-496E-408E-AA74-DC4F9A2C6D2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5F02D0A9-2C28-42D1-9718-1F107FCD338E}" type="pres">
      <dgm:prSet presAssocID="{B39FED41-D253-4892-96F2-58B9D8C27697}" presName="sibTrans" presStyleLbl="sibTrans2D1" presStyleIdx="0" presStyleCnt="0"/>
      <dgm:spPr/>
      <dgm:t>
        <a:bodyPr/>
        <a:lstStyle/>
        <a:p>
          <a:endParaRPr lang="en-US"/>
        </a:p>
      </dgm:t>
    </dgm:pt>
    <dgm:pt modelId="{5504B0EC-32A0-461E-849D-3413A56B9D10}" type="pres">
      <dgm:prSet presAssocID="{E83EF5DE-37FF-4B2C-B11B-52DEBE503AC7}" presName="compNode" presStyleCnt="0"/>
      <dgm:spPr/>
      <dgm:t>
        <a:bodyPr/>
        <a:lstStyle/>
        <a:p>
          <a:endParaRPr lang="en-US"/>
        </a:p>
      </dgm:t>
    </dgm:pt>
    <dgm:pt modelId="{2C38D857-68AF-44EC-A22E-1EAD02722FBD}" type="pres">
      <dgm:prSet presAssocID="{E83EF5DE-37FF-4B2C-B11B-52DEBE503AC7}" presName="bkgdShape" presStyleLbl="node1" presStyleIdx="2" presStyleCnt="4"/>
      <dgm:spPr/>
      <dgm:t>
        <a:bodyPr/>
        <a:lstStyle/>
        <a:p>
          <a:endParaRPr lang="en-US"/>
        </a:p>
      </dgm:t>
    </dgm:pt>
    <dgm:pt modelId="{7BB1033A-3F77-46AD-8E1D-0D4D1DC5CA15}" type="pres">
      <dgm:prSet presAssocID="{E83EF5DE-37FF-4B2C-B11B-52DEBE503AC7}" presName="nodeTx" presStyleLbl="node1" presStyleIdx="2" presStyleCnt="4">
        <dgm:presLayoutVars>
          <dgm:bulletEnabled val="1"/>
        </dgm:presLayoutVars>
      </dgm:prSet>
      <dgm:spPr/>
      <dgm:t>
        <a:bodyPr/>
        <a:lstStyle/>
        <a:p>
          <a:endParaRPr lang="en-US"/>
        </a:p>
      </dgm:t>
    </dgm:pt>
    <dgm:pt modelId="{B587871F-FAF5-42D1-B189-5E298B909CE8}" type="pres">
      <dgm:prSet presAssocID="{E83EF5DE-37FF-4B2C-B11B-52DEBE503AC7}" presName="invisiNode" presStyleLbl="node1" presStyleIdx="2" presStyleCnt="4"/>
      <dgm:spPr/>
      <dgm:t>
        <a:bodyPr/>
        <a:lstStyle/>
        <a:p>
          <a:endParaRPr lang="en-US"/>
        </a:p>
      </dgm:t>
    </dgm:pt>
    <dgm:pt modelId="{8103D8F3-B610-420A-BCF5-5228B7DFBA3F}" type="pres">
      <dgm:prSet presAssocID="{E83EF5DE-37FF-4B2C-B11B-52DEBE503AC7}"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BD1B8D43-A9A0-4F96-864C-8975EB927254}" type="pres">
      <dgm:prSet presAssocID="{BAFF91E4-C42A-4AA8-9E4C-12572BEC3E85}" presName="sibTrans" presStyleLbl="sibTrans2D1" presStyleIdx="0" presStyleCnt="0"/>
      <dgm:spPr/>
      <dgm:t>
        <a:bodyPr/>
        <a:lstStyle/>
        <a:p>
          <a:endParaRPr lang="en-US"/>
        </a:p>
      </dgm:t>
    </dgm:pt>
    <dgm:pt modelId="{0CB1906F-764C-43EF-99BF-FAF6E4A7300D}" type="pres">
      <dgm:prSet presAssocID="{74D4167F-D5DC-4D5F-B8E2-F367CA16F261}" presName="compNode" presStyleCnt="0"/>
      <dgm:spPr/>
      <dgm:t>
        <a:bodyPr/>
        <a:lstStyle/>
        <a:p>
          <a:endParaRPr lang="en-US"/>
        </a:p>
      </dgm:t>
    </dgm:pt>
    <dgm:pt modelId="{A5F3E3FA-22BF-446A-9982-FADF77C37398}" type="pres">
      <dgm:prSet presAssocID="{74D4167F-D5DC-4D5F-B8E2-F367CA16F261}" presName="bkgdShape" presStyleLbl="node1" presStyleIdx="3" presStyleCnt="4"/>
      <dgm:spPr/>
      <dgm:t>
        <a:bodyPr/>
        <a:lstStyle/>
        <a:p>
          <a:endParaRPr lang="en-US"/>
        </a:p>
      </dgm:t>
    </dgm:pt>
    <dgm:pt modelId="{D53D8735-CCAA-409A-90A6-ACA9BDB7EC98}" type="pres">
      <dgm:prSet presAssocID="{74D4167F-D5DC-4D5F-B8E2-F367CA16F261}" presName="nodeTx" presStyleLbl="node1" presStyleIdx="3" presStyleCnt="4">
        <dgm:presLayoutVars>
          <dgm:bulletEnabled val="1"/>
        </dgm:presLayoutVars>
      </dgm:prSet>
      <dgm:spPr/>
      <dgm:t>
        <a:bodyPr/>
        <a:lstStyle/>
        <a:p>
          <a:endParaRPr lang="en-US"/>
        </a:p>
      </dgm:t>
    </dgm:pt>
    <dgm:pt modelId="{15DB2AF7-4148-43CE-9BD8-C6FFCA829E9E}" type="pres">
      <dgm:prSet presAssocID="{74D4167F-D5DC-4D5F-B8E2-F367CA16F261}" presName="invisiNode" presStyleLbl="node1" presStyleIdx="3" presStyleCnt="4"/>
      <dgm:spPr/>
      <dgm:t>
        <a:bodyPr/>
        <a:lstStyle/>
        <a:p>
          <a:endParaRPr lang="en-US"/>
        </a:p>
      </dgm:t>
    </dgm:pt>
    <dgm:pt modelId="{BDD83C9D-6E3A-4759-83B1-FC5EAFB66613}" type="pres">
      <dgm:prSet presAssocID="{74D4167F-D5DC-4D5F-B8E2-F367CA16F26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Lst>
  <dgm:cxnLst>
    <dgm:cxn modelId="{6A9AE60A-5F64-4618-908A-6283A8072077}" srcId="{34A43F62-4ACD-4633-9D29-3695CECAF257}" destId="{E83EF5DE-37FF-4B2C-B11B-52DEBE503AC7}" srcOrd="2" destOrd="0" parTransId="{CFB982A5-7C29-4D27-8540-C82D58EEBE14}" sibTransId="{BAFF91E4-C42A-4AA8-9E4C-12572BEC3E85}"/>
    <dgm:cxn modelId="{CD45EBFB-C286-4FC3-9ABE-238C19D511CE}" type="presOf" srcId="{B39FED41-D253-4892-96F2-58B9D8C27697}" destId="{5F02D0A9-2C28-42D1-9718-1F107FCD338E}" srcOrd="0" destOrd="0" presId="urn:microsoft.com/office/officeart/2005/8/layout/hList7"/>
    <dgm:cxn modelId="{262B570D-A062-4111-91DB-15DF586B8256}" type="presOf" srcId="{1ADCB222-496E-408E-AA74-DC4F9A2C6D21}" destId="{BB9D8AB6-DFB1-46BA-9CE2-52414126858E}" srcOrd="1" destOrd="0" presId="urn:microsoft.com/office/officeart/2005/8/layout/hList7"/>
    <dgm:cxn modelId="{192B0B3C-428E-4492-B342-61F076C95892}" type="presOf" srcId="{74D4167F-D5DC-4D5F-B8E2-F367CA16F261}" destId="{D53D8735-CCAA-409A-90A6-ACA9BDB7EC98}" srcOrd="1" destOrd="0" presId="urn:microsoft.com/office/officeart/2005/8/layout/hList7"/>
    <dgm:cxn modelId="{7D6668A5-BA59-4845-9CD7-689A505E41B7}" srcId="{34A43F62-4ACD-4633-9D29-3695CECAF257}" destId="{1ADCB222-496E-408E-AA74-DC4F9A2C6D21}" srcOrd="1" destOrd="0" parTransId="{D2F2A952-3FEE-450B-887E-0F20BEEA5054}" sibTransId="{B39FED41-D253-4892-96F2-58B9D8C27697}"/>
    <dgm:cxn modelId="{D320CC57-893C-4078-A781-E53B473A999A}" type="presOf" srcId="{E83EF5DE-37FF-4B2C-B11B-52DEBE503AC7}" destId="{2C38D857-68AF-44EC-A22E-1EAD02722FBD}" srcOrd="0" destOrd="0" presId="urn:microsoft.com/office/officeart/2005/8/layout/hList7"/>
    <dgm:cxn modelId="{C90D03C8-4270-4DBA-9B20-ED6F1BC853BB}" type="presOf" srcId="{1ADCB222-496E-408E-AA74-DC4F9A2C6D21}" destId="{BF712DC9-0681-4F2E-89A9-235FA6808DB9}" srcOrd="0" destOrd="0" presId="urn:microsoft.com/office/officeart/2005/8/layout/hList7"/>
    <dgm:cxn modelId="{1C050614-442C-424D-9E7B-5C8157FE9007}" srcId="{34A43F62-4ACD-4633-9D29-3695CECAF257}" destId="{74D4167F-D5DC-4D5F-B8E2-F367CA16F261}" srcOrd="3" destOrd="0" parTransId="{F353DA93-45D7-43CD-BEDE-C87B278636DC}" sibTransId="{B30AD8BF-E578-4E5D-A3C6-48BEB28D1C0E}"/>
    <dgm:cxn modelId="{4A3F3854-104B-4F4B-8A21-664CA58120D8}" type="presOf" srcId="{34A43F62-4ACD-4633-9D29-3695CECAF257}" destId="{0316D373-E3F0-4C4A-9C8A-60F2DBB22C9D}" srcOrd="0" destOrd="0" presId="urn:microsoft.com/office/officeart/2005/8/layout/hList7"/>
    <dgm:cxn modelId="{C75B239E-9937-460F-BFBD-20A9679B2B18}" type="presOf" srcId="{E83EF5DE-37FF-4B2C-B11B-52DEBE503AC7}" destId="{7BB1033A-3F77-46AD-8E1D-0D4D1DC5CA15}" srcOrd="1" destOrd="0" presId="urn:microsoft.com/office/officeart/2005/8/layout/hList7"/>
    <dgm:cxn modelId="{0C297B1F-32EF-4C73-B802-F955E059C048}" type="presOf" srcId="{DF1E26C4-5AE5-432E-8EBD-0CD3E3FAAE95}" destId="{07789341-9C61-4D0F-BF21-EF3C376D73B9}" srcOrd="0" destOrd="0" presId="urn:microsoft.com/office/officeart/2005/8/layout/hList7"/>
    <dgm:cxn modelId="{101BF540-422F-423D-BD55-824662A9C65F}" type="presOf" srcId="{0FE1D213-E265-4FF4-88CB-161AF0ED92AC}" destId="{292F20D5-29B2-40AE-AF7C-5A0A1428234B}" srcOrd="1" destOrd="0" presId="urn:microsoft.com/office/officeart/2005/8/layout/hList7"/>
    <dgm:cxn modelId="{D572B7E0-2BAC-465B-B87D-72A4D55CA3AA}" srcId="{34A43F62-4ACD-4633-9D29-3695CECAF257}" destId="{0FE1D213-E265-4FF4-88CB-161AF0ED92AC}" srcOrd="0" destOrd="0" parTransId="{1513E9DC-EA9D-4798-990E-F8ABF9A507A9}" sibTransId="{DF1E26C4-5AE5-432E-8EBD-0CD3E3FAAE95}"/>
    <dgm:cxn modelId="{F47ADE32-F2CA-46AE-8303-D1EF0DCE5C79}" type="presOf" srcId="{74D4167F-D5DC-4D5F-B8E2-F367CA16F261}" destId="{A5F3E3FA-22BF-446A-9982-FADF77C37398}" srcOrd="0" destOrd="0" presId="urn:microsoft.com/office/officeart/2005/8/layout/hList7"/>
    <dgm:cxn modelId="{12C778E4-64E7-4F87-918E-D228D82330ED}" type="presOf" srcId="{0FE1D213-E265-4FF4-88CB-161AF0ED92AC}" destId="{73106677-3231-4565-8F44-AC14A62A85E8}" srcOrd="0" destOrd="0" presId="urn:microsoft.com/office/officeart/2005/8/layout/hList7"/>
    <dgm:cxn modelId="{91C415F2-8DF8-476C-B149-44D0EF7740D4}" type="presOf" srcId="{BAFF91E4-C42A-4AA8-9E4C-12572BEC3E85}" destId="{BD1B8D43-A9A0-4F96-864C-8975EB927254}" srcOrd="0" destOrd="0" presId="urn:microsoft.com/office/officeart/2005/8/layout/hList7"/>
    <dgm:cxn modelId="{9DA6C0C6-863F-41CA-9CC9-C561196CBF87}" type="presParOf" srcId="{0316D373-E3F0-4C4A-9C8A-60F2DBB22C9D}" destId="{67DFDF23-BA16-4E5D-929E-924EF58715AC}" srcOrd="0" destOrd="0" presId="urn:microsoft.com/office/officeart/2005/8/layout/hList7"/>
    <dgm:cxn modelId="{5794DE7F-67C4-49FF-B7C2-2DE324221410}" type="presParOf" srcId="{0316D373-E3F0-4C4A-9C8A-60F2DBB22C9D}" destId="{6FE6B429-A3B5-4C00-BF50-D83C91B29AE2}" srcOrd="1" destOrd="0" presId="urn:microsoft.com/office/officeart/2005/8/layout/hList7"/>
    <dgm:cxn modelId="{4A052A0B-C894-4CCC-87D7-1B8C502AD5FE}" type="presParOf" srcId="{6FE6B429-A3B5-4C00-BF50-D83C91B29AE2}" destId="{8C4C1A76-C52F-4D39-A4BF-F3BB8FAA6D08}" srcOrd="0" destOrd="0" presId="urn:microsoft.com/office/officeart/2005/8/layout/hList7"/>
    <dgm:cxn modelId="{6FB86354-83A0-4268-A3AA-0568983D9A23}" type="presParOf" srcId="{8C4C1A76-C52F-4D39-A4BF-F3BB8FAA6D08}" destId="{73106677-3231-4565-8F44-AC14A62A85E8}" srcOrd="0" destOrd="0" presId="urn:microsoft.com/office/officeart/2005/8/layout/hList7"/>
    <dgm:cxn modelId="{F98D352D-E37F-43F5-A244-D8A5E7690087}" type="presParOf" srcId="{8C4C1A76-C52F-4D39-A4BF-F3BB8FAA6D08}" destId="{292F20D5-29B2-40AE-AF7C-5A0A1428234B}" srcOrd="1" destOrd="0" presId="urn:microsoft.com/office/officeart/2005/8/layout/hList7"/>
    <dgm:cxn modelId="{5640D5B7-8641-4454-891C-3451355C9C56}" type="presParOf" srcId="{8C4C1A76-C52F-4D39-A4BF-F3BB8FAA6D08}" destId="{DE642103-FEB3-4F79-B641-77BDB52396EC}" srcOrd="2" destOrd="0" presId="urn:microsoft.com/office/officeart/2005/8/layout/hList7"/>
    <dgm:cxn modelId="{A902DF88-139F-4464-89C8-F92DED4BA3CE}" type="presParOf" srcId="{8C4C1A76-C52F-4D39-A4BF-F3BB8FAA6D08}" destId="{E05E37E1-BCA5-4AFC-B6DF-4C61345DD8AE}" srcOrd="3" destOrd="0" presId="urn:microsoft.com/office/officeart/2005/8/layout/hList7"/>
    <dgm:cxn modelId="{65E20DCD-62C8-48BA-8250-04DAB0F864EB}" type="presParOf" srcId="{6FE6B429-A3B5-4C00-BF50-D83C91B29AE2}" destId="{07789341-9C61-4D0F-BF21-EF3C376D73B9}" srcOrd="1" destOrd="0" presId="urn:microsoft.com/office/officeart/2005/8/layout/hList7"/>
    <dgm:cxn modelId="{E3EAD248-A3D6-4D43-96E5-C38E3DF0EF39}" type="presParOf" srcId="{6FE6B429-A3B5-4C00-BF50-D83C91B29AE2}" destId="{D7E04C47-AF66-4F86-B9C6-C60BD57B2CB7}" srcOrd="2" destOrd="0" presId="urn:microsoft.com/office/officeart/2005/8/layout/hList7"/>
    <dgm:cxn modelId="{E9C58E6C-1C71-4430-AEBC-74FB69725103}" type="presParOf" srcId="{D7E04C47-AF66-4F86-B9C6-C60BD57B2CB7}" destId="{BF712DC9-0681-4F2E-89A9-235FA6808DB9}" srcOrd="0" destOrd="0" presId="urn:microsoft.com/office/officeart/2005/8/layout/hList7"/>
    <dgm:cxn modelId="{69D5E7BB-B51A-400C-8B75-8B8A0B0D4BA6}" type="presParOf" srcId="{D7E04C47-AF66-4F86-B9C6-C60BD57B2CB7}" destId="{BB9D8AB6-DFB1-46BA-9CE2-52414126858E}" srcOrd="1" destOrd="0" presId="urn:microsoft.com/office/officeart/2005/8/layout/hList7"/>
    <dgm:cxn modelId="{AF4AEB9E-82DA-46A8-A871-A6200B9F11F0}" type="presParOf" srcId="{D7E04C47-AF66-4F86-B9C6-C60BD57B2CB7}" destId="{DE38B0BB-038D-4F77-86DE-7E54BC1C8B07}" srcOrd="2" destOrd="0" presId="urn:microsoft.com/office/officeart/2005/8/layout/hList7"/>
    <dgm:cxn modelId="{603CCA4E-71F5-46E0-B76A-7A79CC4740DB}" type="presParOf" srcId="{D7E04C47-AF66-4F86-B9C6-C60BD57B2CB7}" destId="{2C32F41D-BDC5-492F-95DB-87AAC9136257}" srcOrd="3" destOrd="0" presId="urn:microsoft.com/office/officeart/2005/8/layout/hList7"/>
    <dgm:cxn modelId="{C47CA70C-3888-4851-8977-B9A835FE4609}" type="presParOf" srcId="{6FE6B429-A3B5-4C00-BF50-D83C91B29AE2}" destId="{5F02D0A9-2C28-42D1-9718-1F107FCD338E}" srcOrd="3" destOrd="0" presId="urn:microsoft.com/office/officeart/2005/8/layout/hList7"/>
    <dgm:cxn modelId="{3F1522A5-D4AF-4D70-8168-EB0EB052EFB1}" type="presParOf" srcId="{6FE6B429-A3B5-4C00-BF50-D83C91B29AE2}" destId="{5504B0EC-32A0-461E-849D-3413A56B9D10}" srcOrd="4" destOrd="0" presId="urn:microsoft.com/office/officeart/2005/8/layout/hList7"/>
    <dgm:cxn modelId="{1466D4F8-B3BD-4B4E-A74E-3A8F2FC7EDBF}" type="presParOf" srcId="{5504B0EC-32A0-461E-849D-3413A56B9D10}" destId="{2C38D857-68AF-44EC-A22E-1EAD02722FBD}" srcOrd="0" destOrd="0" presId="urn:microsoft.com/office/officeart/2005/8/layout/hList7"/>
    <dgm:cxn modelId="{E246452C-BED0-4A8E-8310-3F9C2EE30EE2}" type="presParOf" srcId="{5504B0EC-32A0-461E-849D-3413A56B9D10}" destId="{7BB1033A-3F77-46AD-8E1D-0D4D1DC5CA15}" srcOrd="1" destOrd="0" presId="urn:microsoft.com/office/officeart/2005/8/layout/hList7"/>
    <dgm:cxn modelId="{A17BE800-0586-4BD7-9EB6-3FD5B0B90A07}" type="presParOf" srcId="{5504B0EC-32A0-461E-849D-3413A56B9D10}" destId="{B587871F-FAF5-42D1-B189-5E298B909CE8}" srcOrd="2" destOrd="0" presId="urn:microsoft.com/office/officeart/2005/8/layout/hList7"/>
    <dgm:cxn modelId="{5E086B08-62E8-49B3-82AB-0E634260B6F0}" type="presParOf" srcId="{5504B0EC-32A0-461E-849D-3413A56B9D10}" destId="{8103D8F3-B610-420A-BCF5-5228B7DFBA3F}" srcOrd="3" destOrd="0" presId="urn:microsoft.com/office/officeart/2005/8/layout/hList7"/>
    <dgm:cxn modelId="{75CB1B81-58CC-4B60-BE72-F2DCBB4E37C6}" type="presParOf" srcId="{6FE6B429-A3B5-4C00-BF50-D83C91B29AE2}" destId="{BD1B8D43-A9A0-4F96-864C-8975EB927254}" srcOrd="5" destOrd="0" presId="urn:microsoft.com/office/officeart/2005/8/layout/hList7"/>
    <dgm:cxn modelId="{DA915515-37FA-4CBC-8F88-3989D937BE57}" type="presParOf" srcId="{6FE6B429-A3B5-4C00-BF50-D83C91B29AE2}" destId="{0CB1906F-764C-43EF-99BF-FAF6E4A7300D}" srcOrd="6" destOrd="0" presId="urn:microsoft.com/office/officeart/2005/8/layout/hList7"/>
    <dgm:cxn modelId="{0EB15243-5EDA-4022-8D02-3EC140949F8B}" type="presParOf" srcId="{0CB1906F-764C-43EF-99BF-FAF6E4A7300D}" destId="{A5F3E3FA-22BF-446A-9982-FADF77C37398}" srcOrd="0" destOrd="0" presId="urn:microsoft.com/office/officeart/2005/8/layout/hList7"/>
    <dgm:cxn modelId="{1E034A22-D6B8-4293-8C45-EA3B792679BA}" type="presParOf" srcId="{0CB1906F-764C-43EF-99BF-FAF6E4A7300D}" destId="{D53D8735-CCAA-409A-90A6-ACA9BDB7EC98}" srcOrd="1" destOrd="0" presId="urn:microsoft.com/office/officeart/2005/8/layout/hList7"/>
    <dgm:cxn modelId="{27F208AF-CA49-4A1B-8D4E-12B2B233CE8F}" type="presParOf" srcId="{0CB1906F-764C-43EF-99BF-FAF6E4A7300D}" destId="{15DB2AF7-4148-43CE-9BD8-C6FFCA829E9E}" srcOrd="2" destOrd="0" presId="urn:microsoft.com/office/officeart/2005/8/layout/hList7"/>
    <dgm:cxn modelId="{1EE37B69-D5FD-4672-9BEA-03DD729368F4}" type="presParOf" srcId="{0CB1906F-764C-43EF-99BF-FAF6E4A7300D}" destId="{BDD83C9D-6E3A-4759-83B1-FC5EAFB6661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1EBC3-62AB-4D06-AD9C-8BDE96F2DCFB}"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DE9F9522-41B6-4334-9995-EBF304B5F590}">
      <dgm:prSet phldrT="[Text]" custT="1"/>
      <dgm:spPr/>
      <dgm:t>
        <a:bodyPr/>
        <a:lstStyle/>
        <a:p>
          <a:r>
            <a:rPr lang="en-US" sz="1200" smtClean="0"/>
            <a:t>Ranked chat 4.6 on a 5 pt. scale</a:t>
          </a:r>
          <a:endParaRPr lang="en-US" sz="1200" dirty="0"/>
        </a:p>
      </dgm:t>
    </dgm:pt>
    <dgm:pt modelId="{0DAE7B5A-FD46-451C-B3E7-29CDB2BFCB60}" type="parTrans" cxnId="{B07E5ED4-433A-48ED-82E0-B80CBBEBA6A9}">
      <dgm:prSet/>
      <dgm:spPr/>
      <dgm:t>
        <a:bodyPr/>
        <a:lstStyle/>
        <a:p>
          <a:endParaRPr lang="en-US"/>
        </a:p>
      </dgm:t>
    </dgm:pt>
    <dgm:pt modelId="{B2FFD6FD-D6BB-4B1B-AEDF-8BCD243955E5}" type="sibTrans" cxnId="{B07E5ED4-433A-48ED-82E0-B80CBBEBA6A9}">
      <dgm:prSet/>
      <dgm:spPr/>
      <dgm:t>
        <a:bodyPr/>
        <a:lstStyle/>
        <a:p>
          <a:endParaRPr lang="en-US"/>
        </a:p>
      </dgm:t>
    </dgm:pt>
    <dgm:pt modelId="{5EA3E573-1A6D-4663-AF9C-35B815260CC0}">
      <dgm:prSet phldrT="[Text]" custT="1"/>
      <dgm:spPr/>
      <dgm:t>
        <a:bodyPr/>
        <a:lstStyle/>
        <a:p>
          <a:r>
            <a:rPr lang="en-US" sz="1200" dirty="0" smtClean="0"/>
            <a:t>89% were able to resolve their question or issue</a:t>
          </a:r>
          <a:endParaRPr lang="en-US" sz="1200" dirty="0"/>
        </a:p>
      </dgm:t>
    </dgm:pt>
    <dgm:pt modelId="{8948247A-A513-45E3-ADAE-4CF3813F0E32}" type="parTrans" cxnId="{59F847E8-FFC0-4770-B6C3-819D6A86758D}">
      <dgm:prSet/>
      <dgm:spPr/>
      <dgm:t>
        <a:bodyPr/>
        <a:lstStyle/>
        <a:p>
          <a:endParaRPr lang="en-US"/>
        </a:p>
      </dgm:t>
    </dgm:pt>
    <dgm:pt modelId="{994A413A-940E-45EF-937E-962E157CE22F}" type="sibTrans" cxnId="{59F847E8-FFC0-4770-B6C3-819D6A86758D}">
      <dgm:prSet/>
      <dgm:spPr/>
      <dgm:t>
        <a:bodyPr/>
        <a:lstStyle/>
        <a:p>
          <a:endParaRPr lang="en-US"/>
        </a:p>
      </dgm:t>
    </dgm:pt>
    <dgm:pt modelId="{20E93BA4-436A-4D0C-97F4-5452011E95BA}">
      <dgm:prSet phldrT="[Text]" custT="1"/>
      <dgm:spPr/>
      <dgm:t>
        <a:bodyPr/>
        <a:lstStyle/>
        <a:p>
          <a:r>
            <a:rPr lang="en-US" sz="1200" smtClean="0"/>
            <a:t>91% would use chat again</a:t>
          </a:r>
          <a:endParaRPr lang="en-US" sz="1200" dirty="0"/>
        </a:p>
      </dgm:t>
    </dgm:pt>
    <dgm:pt modelId="{279CA7E4-1381-4A46-9A63-0477DB88607D}" type="parTrans" cxnId="{0EB16AFA-E643-4242-8402-800DC143A792}">
      <dgm:prSet/>
      <dgm:spPr/>
      <dgm:t>
        <a:bodyPr/>
        <a:lstStyle/>
        <a:p>
          <a:endParaRPr lang="en-US"/>
        </a:p>
      </dgm:t>
    </dgm:pt>
    <dgm:pt modelId="{15247A63-917C-421E-9E4D-497E6D1FC7F0}" type="sibTrans" cxnId="{0EB16AFA-E643-4242-8402-800DC143A792}">
      <dgm:prSet/>
      <dgm:spPr/>
      <dgm:t>
        <a:bodyPr/>
        <a:lstStyle/>
        <a:p>
          <a:endParaRPr lang="en-US"/>
        </a:p>
      </dgm:t>
    </dgm:pt>
    <dgm:pt modelId="{CAAB9940-58EB-496D-8932-1236BDA03CC9}" type="pres">
      <dgm:prSet presAssocID="{BE71EBC3-62AB-4D06-AD9C-8BDE96F2DCFB}" presName="cycle" presStyleCnt="0">
        <dgm:presLayoutVars>
          <dgm:chMax val="1"/>
          <dgm:dir/>
          <dgm:animLvl val="ctr"/>
          <dgm:resizeHandles val="exact"/>
        </dgm:presLayoutVars>
      </dgm:prSet>
      <dgm:spPr/>
      <dgm:t>
        <a:bodyPr/>
        <a:lstStyle/>
        <a:p>
          <a:endParaRPr lang="en-US"/>
        </a:p>
      </dgm:t>
    </dgm:pt>
    <dgm:pt modelId="{6B78FA26-269C-4353-A955-CA029D83F792}" type="pres">
      <dgm:prSet presAssocID="{DE9F9522-41B6-4334-9995-EBF304B5F590}" presName="centerShape" presStyleLbl="node0" presStyleIdx="0" presStyleCnt="1"/>
      <dgm:spPr/>
      <dgm:t>
        <a:bodyPr/>
        <a:lstStyle/>
        <a:p>
          <a:endParaRPr lang="en-US"/>
        </a:p>
      </dgm:t>
    </dgm:pt>
    <dgm:pt modelId="{46DAD712-8B0F-4A7E-8D21-C03906DFC2CA}" type="pres">
      <dgm:prSet presAssocID="{8948247A-A513-45E3-ADAE-4CF3813F0E32}" presName="parTrans" presStyleLbl="bgSibTrans2D1" presStyleIdx="0" presStyleCnt="2"/>
      <dgm:spPr/>
      <dgm:t>
        <a:bodyPr/>
        <a:lstStyle/>
        <a:p>
          <a:endParaRPr lang="en-US"/>
        </a:p>
      </dgm:t>
    </dgm:pt>
    <dgm:pt modelId="{A64B3BCA-46D6-4F0C-841D-827F0C160DB2}" type="pres">
      <dgm:prSet presAssocID="{5EA3E573-1A6D-4663-AF9C-35B815260CC0}" presName="node" presStyleLbl="node1" presStyleIdx="0" presStyleCnt="2">
        <dgm:presLayoutVars>
          <dgm:bulletEnabled val="1"/>
        </dgm:presLayoutVars>
      </dgm:prSet>
      <dgm:spPr/>
      <dgm:t>
        <a:bodyPr/>
        <a:lstStyle/>
        <a:p>
          <a:endParaRPr lang="en-US"/>
        </a:p>
      </dgm:t>
    </dgm:pt>
    <dgm:pt modelId="{1DC0F6F2-94D2-483E-A143-E5A7CE12C4BC}" type="pres">
      <dgm:prSet presAssocID="{279CA7E4-1381-4A46-9A63-0477DB88607D}" presName="parTrans" presStyleLbl="bgSibTrans2D1" presStyleIdx="1" presStyleCnt="2"/>
      <dgm:spPr/>
      <dgm:t>
        <a:bodyPr/>
        <a:lstStyle/>
        <a:p>
          <a:endParaRPr lang="en-US"/>
        </a:p>
      </dgm:t>
    </dgm:pt>
    <dgm:pt modelId="{3A273836-9E9D-4B15-88B3-70083F1F0ED7}" type="pres">
      <dgm:prSet presAssocID="{20E93BA4-436A-4D0C-97F4-5452011E95BA}" presName="node" presStyleLbl="node1" presStyleIdx="1" presStyleCnt="2">
        <dgm:presLayoutVars>
          <dgm:bulletEnabled val="1"/>
        </dgm:presLayoutVars>
      </dgm:prSet>
      <dgm:spPr/>
      <dgm:t>
        <a:bodyPr/>
        <a:lstStyle/>
        <a:p>
          <a:endParaRPr lang="en-US"/>
        </a:p>
      </dgm:t>
    </dgm:pt>
  </dgm:ptLst>
  <dgm:cxnLst>
    <dgm:cxn modelId="{AD03882D-E5BD-4989-880D-C3E60D5DCEA5}" type="presOf" srcId="{5EA3E573-1A6D-4663-AF9C-35B815260CC0}" destId="{A64B3BCA-46D6-4F0C-841D-827F0C160DB2}" srcOrd="0" destOrd="0" presId="urn:microsoft.com/office/officeart/2005/8/layout/radial4"/>
    <dgm:cxn modelId="{11DE1CFF-4643-457E-B2CF-FC7C310F6CE7}" type="presOf" srcId="{279CA7E4-1381-4A46-9A63-0477DB88607D}" destId="{1DC0F6F2-94D2-483E-A143-E5A7CE12C4BC}" srcOrd="0" destOrd="0" presId="urn:microsoft.com/office/officeart/2005/8/layout/radial4"/>
    <dgm:cxn modelId="{B07E5ED4-433A-48ED-82E0-B80CBBEBA6A9}" srcId="{BE71EBC3-62AB-4D06-AD9C-8BDE96F2DCFB}" destId="{DE9F9522-41B6-4334-9995-EBF304B5F590}" srcOrd="0" destOrd="0" parTransId="{0DAE7B5A-FD46-451C-B3E7-29CDB2BFCB60}" sibTransId="{B2FFD6FD-D6BB-4B1B-AEDF-8BCD243955E5}"/>
    <dgm:cxn modelId="{CA37F636-C0FB-4E96-8737-B6E7490C04E7}" type="presOf" srcId="{20E93BA4-436A-4D0C-97F4-5452011E95BA}" destId="{3A273836-9E9D-4B15-88B3-70083F1F0ED7}" srcOrd="0" destOrd="0" presId="urn:microsoft.com/office/officeart/2005/8/layout/radial4"/>
    <dgm:cxn modelId="{3CA68CCA-2EB0-4FA3-A2C1-C171C58238AA}" type="presOf" srcId="{BE71EBC3-62AB-4D06-AD9C-8BDE96F2DCFB}" destId="{CAAB9940-58EB-496D-8932-1236BDA03CC9}" srcOrd="0" destOrd="0" presId="urn:microsoft.com/office/officeart/2005/8/layout/radial4"/>
    <dgm:cxn modelId="{3D5AFC7C-B66B-46FB-8989-974372AE382A}" type="presOf" srcId="{DE9F9522-41B6-4334-9995-EBF304B5F590}" destId="{6B78FA26-269C-4353-A955-CA029D83F792}" srcOrd="0" destOrd="0" presId="urn:microsoft.com/office/officeart/2005/8/layout/radial4"/>
    <dgm:cxn modelId="{0EB16AFA-E643-4242-8402-800DC143A792}" srcId="{DE9F9522-41B6-4334-9995-EBF304B5F590}" destId="{20E93BA4-436A-4D0C-97F4-5452011E95BA}" srcOrd="1" destOrd="0" parTransId="{279CA7E4-1381-4A46-9A63-0477DB88607D}" sibTransId="{15247A63-917C-421E-9E4D-497E6D1FC7F0}"/>
    <dgm:cxn modelId="{59F847E8-FFC0-4770-B6C3-819D6A86758D}" srcId="{DE9F9522-41B6-4334-9995-EBF304B5F590}" destId="{5EA3E573-1A6D-4663-AF9C-35B815260CC0}" srcOrd="0" destOrd="0" parTransId="{8948247A-A513-45E3-ADAE-4CF3813F0E32}" sibTransId="{994A413A-940E-45EF-937E-962E157CE22F}"/>
    <dgm:cxn modelId="{91A83FCB-A2B9-4F6A-BF06-962208DE9EC0}" type="presOf" srcId="{8948247A-A513-45E3-ADAE-4CF3813F0E32}" destId="{46DAD712-8B0F-4A7E-8D21-C03906DFC2CA}" srcOrd="0" destOrd="0" presId="urn:microsoft.com/office/officeart/2005/8/layout/radial4"/>
    <dgm:cxn modelId="{021BE901-B7CD-4248-954E-359F759619DA}" type="presParOf" srcId="{CAAB9940-58EB-496D-8932-1236BDA03CC9}" destId="{6B78FA26-269C-4353-A955-CA029D83F792}" srcOrd="0" destOrd="0" presId="urn:microsoft.com/office/officeart/2005/8/layout/radial4"/>
    <dgm:cxn modelId="{6D838276-3867-47DF-963B-BA4BC766DF82}" type="presParOf" srcId="{CAAB9940-58EB-496D-8932-1236BDA03CC9}" destId="{46DAD712-8B0F-4A7E-8D21-C03906DFC2CA}" srcOrd="1" destOrd="0" presId="urn:microsoft.com/office/officeart/2005/8/layout/radial4"/>
    <dgm:cxn modelId="{D4C6175E-F75C-4C60-A092-C6B21DEE54C9}" type="presParOf" srcId="{CAAB9940-58EB-496D-8932-1236BDA03CC9}" destId="{A64B3BCA-46D6-4F0C-841D-827F0C160DB2}" srcOrd="2" destOrd="0" presId="urn:microsoft.com/office/officeart/2005/8/layout/radial4"/>
    <dgm:cxn modelId="{60FBC41F-EA7E-4BF8-8FD7-B1E53701E743}" type="presParOf" srcId="{CAAB9940-58EB-496D-8932-1236BDA03CC9}" destId="{1DC0F6F2-94D2-483E-A143-E5A7CE12C4BC}" srcOrd="3" destOrd="0" presId="urn:microsoft.com/office/officeart/2005/8/layout/radial4"/>
    <dgm:cxn modelId="{F6F37FE7-483F-4FAB-88D7-1DC73EC1E2BD}" type="presParOf" srcId="{CAAB9940-58EB-496D-8932-1236BDA03CC9}" destId="{3A273836-9E9D-4B15-88B3-70083F1F0ED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F33AF4-4CA4-4FDB-9E0C-F880C10A3462}" type="doc">
      <dgm:prSet loTypeId="urn:microsoft.com/office/officeart/2005/8/layout/cycle5" loCatId="cycle" qsTypeId="urn:microsoft.com/office/officeart/2005/8/quickstyle/simple1" qsCatId="simple" csTypeId="urn:microsoft.com/office/officeart/2005/8/colors/accent1_4" csCatId="accent1" phldr="1"/>
      <dgm:spPr/>
      <dgm:t>
        <a:bodyPr/>
        <a:lstStyle/>
        <a:p>
          <a:endParaRPr lang="en-US"/>
        </a:p>
      </dgm:t>
    </dgm:pt>
    <dgm:pt modelId="{A7EB8523-C572-4183-B1D6-7DD019C5D3A8}">
      <dgm:prSet phldrT="[Text]" custT="1"/>
      <dgm:spPr/>
      <dgm:t>
        <a:bodyPr/>
        <a:lstStyle/>
        <a:p>
          <a:r>
            <a:rPr lang="en-US" sz="1100" dirty="0" smtClean="0"/>
            <a:t>Identify</a:t>
          </a:r>
          <a:r>
            <a:rPr lang="en-US" sz="1050" dirty="0" smtClean="0"/>
            <a:t> </a:t>
          </a:r>
          <a:r>
            <a:rPr lang="en-US" sz="1100" dirty="0" smtClean="0"/>
            <a:t>Requirements</a:t>
          </a:r>
          <a:endParaRPr lang="en-US" sz="1050" dirty="0"/>
        </a:p>
      </dgm:t>
    </dgm:pt>
    <dgm:pt modelId="{DEFA5AF5-F369-42D7-92EC-5625686727A3}" type="parTrans" cxnId="{17619E26-FC5B-4DE8-8243-A4991069ECC3}">
      <dgm:prSet/>
      <dgm:spPr/>
      <dgm:t>
        <a:bodyPr/>
        <a:lstStyle/>
        <a:p>
          <a:endParaRPr lang="en-US"/>
        </a:p>
      </dgm:t>
    </dgm:pt>
    <dgm:pt modelId="{A5B5CF88-6FD0-4E82-BEDB-5063A1C11954}" type="sibTrans" cxnId="{17619E26-FC5B-4DE8-8243-A4991069ECC3}">
      <dgm:prSet/>
      <dgm:spPr>
        <a:ln>
          <a:solidFill>
            <a:schemeClr val="accent6"/>
          </a:solidFill>
        </a:ln>
      </dgm:spPr>
      <dgm:t>
        <a:bodyPr/>
        <a:lstStyle/>
        <a:p>
          <a:endParaRPr lang="en-US"/>
        </a:p>
      </dgm:t>
    </dgm:pt>
    <dgm:pt modelId="{B04271C3-9986-452A-A59A-161EA33B821E}">
      <dgm:prSet phldrT="[Text]"/>
      <dgm:spPr/>
      <dgm:t>
        <a:bodyPr/>
        <a:lstStyle/>
        <a:p>
          <a:r>
            <a:rPr lang="en-US" dirty="0" smtClean="0"/>
            <a:t>Gain Consensus on  Criteria</a:t>
          </a:r>
          <a:endParaRPr lang="en-US" dirty="0"/>
        </a:p>
      </dgm:t>
    </dgm:pt>
    <dgm:pt modelId="{DC9B4745-A807-4626-9F41-2165A4838CD0}" type="parTrans" cxnId="{4F29D13E-EF0E-436F-8D86-C76736EDF38D}">
      <dgm:prSet/>
      <dgm:spPr/>
      <dgm:t>
        <a:bodyPr/>
        <a:lstStyle/>
        <a:p>
          <a:endParaRPr lang="en-US"/>
        </a:p>
      </dgm:t>
    </dgm:pt>
    <dgm:pt modelId="{1F0F85FE-E2CD-4E0A-BE1A-D59477BD50E3}" type="sibTrans" cxnId="{4F29D13E-EF0E-436F-8D86-C76736EDF38D}">
      <dgm:prSet/>
      <dgm:spPr>
        <a:ln>
          <a:solidFill>
            <a:schemeClr val="accent6"/>
          </a:solidFill>
        </a:ln>
      </dgm:spPr>
      <dgm:t>
        <a:bodyPr/>
        <a:lstStyle/>
        <a:p>
          <a:endParaRPr lang="en-US"/>
        </a:p>
      </dgm:t>
    </dgm:pt>
    <dgm:pt modelId="{7AC59891-A422-4F42-85A9-42706F27FD91}">
      <dgm:prSet phldrT="[Text]"/>
      <dgm:spPr/>
      <dgm:t>
        <a:bodyPr/>
        <a:lstStyle/>
        <a:p>
          <a:r>
            <a:rPr lang="en-US" dirty="0" smtClean="0"/>
            <a:t>Strategy &amp; Design</a:t>
          </a:r>
          <a:endParaRPr lang="en-US" dirty="0"/>
        </a:p>
      </dgm:t>
    </dgm:pt>
    <dgm:pt modelId="{D3DD4520-C1B1-4C2B-92AD-8FFEAEA75850}" type="parTrans" cxnId="{8A1845F0-A079-40CD-BD7C-C78B7AB15F27}">
      <dgm:prSet/>
      <dgm:spPr/>
      <dgm:t>
        <a:bodyPr/>
        <a:lstStyle/>
        <a:p>
          <a:endParaRPr lang="en-US"/>
        </a:p>
      </dgm:t>
    </dgm:pt>
    <dgm:pt modelId="{DB0CAAC7-C427-4CE6-86F6-C37014556A15}" type="sibTrans" cxnId="{8A1845F0-A079-40CD-BD7C-C78B7AB15F27}">
      <dgm:prSet/>
      <dgm:spPr>
        <a:ln>
          <a:solidFill>
            <a:schemeClr val="accent6"/>
          </a:solidFill>
        </a:ln>
      </dgm:spPr>
      <dgm:t>
        <a:bodyPr/>
        <a:lstStyle/>
        <a:p>
          <a:endParaRPr lang="en-US"/>
        </a:p>
      </dgm:t>
    </dgm:pt>
    <dgm:pt modelId="{61903F2D-5FA7-4627-97F0-739728007E90}">
      <dgm:prSet phldrT="[Text]"/>
      <dgm:spPr/>
      <dgm:t>
        <a:bodyPr/>
        <a:lstStyle/>
        <a:p>
          <a:r>
            <a:rPr lang="en-US" dirty="0" smtClean="0"/>
            <a:t>Planning</a:t>
          </a:r>
          <a:endParaRPr lang="en-US" dirty="0"/>
        </a:p>
      </dgm:t>
    </dgm:pt>
    <dgm:pt modelId="{5674597F-7C2D-4A63-B030-25E18DF8F37C}" type="parTrans" cxnId="{2F06D5A9-4AD2-4CC6-8B2E-0A829F3A3A63}">
      <dgm:prSet/>
      <dgm:spPr/>
      <dgm:t>
        <a:bodyPr/>
        <a:lstStyle/>
        <a:p>
          <a:endParaRPr lang="en-US"/>
        </a:p>
      </dgm:t>
    </dgm:pt>
    <dgm:pt modelId="{73D6FB99-DAE1-426C-994C-0AA854A0068F}" type="sibTrans" cxnId="{2F06D5A9-4AD2-4CC6-8B2E-0A829F3A3A63}">
      <dgm:prSet/>
      <dgm:spPr>
        <a:ln>
          <a:solidFill>
            <a:schemeClr val="accent6"/>
          </a:solidFill>
        </a:ln>
      </dgm:spPr>
      <dgm:t>
        <a:bodyPr/>
        <a:lstStyle/>
        <a:p>
          <a:endParaRPr lang="en-US"/>
        </a:p>
      </dgm:t>
    </dgm:pt>
    <dgm:pt modelId="{F7AC115D-42A3-48DE-BC4E-0BB1E015F2B8}">
      <dgm:prSet phldrT="[Text]"/>
      <dgm:spPr/>
      <dgm:t>
        <a:bodyPr/>
        <a:lstStyle/>
        <a:p>
          <a:r>
            <a:rPr lang="en-US" dirty="0" smtClean="0"/>
            <a:t>Executing</a:t>
          </a:r>
          <a:endParaRPr lang="en-US" dirty="0"/>
        </a:p>
      </dgm:t>
    </dgm:pt>
    <dgm:pt modelId="{147B9FFE-DD53-4C58-8A08-E41C186292AA}" type="parTrans" cxnId="{2D89AD44-6140-4361-85D8-7EA9378FCAC9}">
      <dgm:prSet/>
      <dgm:spPr/>
      <dgm:t>
        <a:bodyPr/>
        <a:lstStyle/>
        <a:p>
          <a:endParaRPr lang="en-US"/>
        </a:p>
      </dgm:t>
    </dgm:pt>
    <dgm:pt modelId="{27A8E397-C4E5-44CB-9BE1-FF3784307576}" type="sibTrans" cxnId="{2D89AD44-6140-4361-85D8-7EA9378FCAC9}">
      <dgm:prSet/>
      <dgm:spPr>
        <a:ln>
          <a:solidFill>
            <a:schemeClr val="accent6"/>
          </a:solidFill>
        </a:ln>
      </dgm:spPr>
      <dgm:t>
        <a:bodyPr/>
        <a:lstStyle/>
        <a:p>
          <a:endParaRPr lang="en-US"/>
        </a:p>
      </dgm:t>
    </dgm:pt>
    <dgm:pt modelId="{863DC186-8EA5-4A31-BF8E-C623393853A5}">
      <dgm:prSet/>
      <dgm:spPr/>
      <dgm:t>
        <a:bodyPr/>
        <a:lstStyle/>
        <a:p>
          <a:r>
            <a:rPr lang="en-US" dirty="0" smtClean="0"/>
            <a:t>Review &amp; Audit</a:t>
          </a:r>
          <a:endParaRPr lang="en-US" dirty="0"/>
        </a:p>
      </dgm:t>
    </dgm:pt>
    <dgm:pt modelId="{224D9425-1D93-4976-9748-735B326BE34E}" type="parTrans" cxnId="{DDF83E00-89E6-40C1-9212-996F294111E0}">
      <dgm:prSet/>
      <dgm:spPr/>
      <dgm:t>
        <a:bodyPr/>
        <a:lstStyle/>
        <a:p>
          <a:endParaRPr lang="en-US"/>
        </a:p>
      </dgm:t>
    </dgm:pt>
    <dgm:pt modelId="{EF78C65D-AFB7-45F2-84D6-A83C34125BA8}" type="sibTrans" cxnId="{DDF83E00-89E6-40C1-9212-996F294111E0}">
      <dgm:prSet/>
      <dgm:spPr>
        <a:ln>
          <a:solidFill>
            <a:schemeClr val="accent6"/>
          </a:solidFill>
        </a:ln>
      </dgm:spPr>
      <dgm:t>
        <a:bodyPr/>
        <a:lstStyle/>
        <a:p>
          <a:endParaRPr lang="en-US"/>
        </a:p>
      </dgm:t>
    </dgm:pt>
    <dgm:pt modelId="{859FD264-EA00-4675-A7C0-4C16B85676CE}">
      <dgm:prSet/>
      <dgm:spPr/>
      <dgm:t>
        <a:bodyPr/>
        <a:lstStyle/>
        <a:p>
          <a:r>
            <a:rPr lang="en-US" dirty="0" smtClean="0"/>
            <a:t>Accept, Reject, or Modify?</a:t>
          </a:r>
          <a:endParaRPr lang="en-US" dirty="0"/>
        </a:p>
      </dgm:t>
    </dgm:pt>
    <dgm:pt modelId="{BA78DF5E-A67C-4CC6-9626-54106412A27E}" type="parTrans" cxnId="{4A8E28ED-E031-4F07-8245-3E8F58CB222D}">
      <dgm:prSet/>
      <dgm:spPr/>
      <dgm:t>
        <a:bodyPr/>
        <a:lstStyle/>
        <a:p>
          <a:endParaRPr lang="en-US"/>
        </a:p>
      </dgm:t>
    </dgm:pt>
    <dgm:pt modelId="{10B727DB-F2F0-4879-B9A3-956DE2B7816B}" type="sibTrans" cxnId="{4A8E28ED-E031-4F07-8245-3E8F58CB222D}">
      <dgm:prSet/>
      <dgm:spPr>
        <a:ln>
          <a:solidFill>
            <a:schemeClr val="accent6"/>
          </a:solidFill>
        </a:ln>
      </dgm:spPr>
      <dgm:t>
        <a:bodyPr/>
        <a:lstStyle/>
        <a:p>
          <a:endParaRPr lang="en-US"/>
        </a:p>
      </dgm:t>
    </dgm:pt>
    <dgm:pt modelId="{4A184F74-B692-499C-99B3-30BC49880D27}" type="pres">
      <dgm:prSet presAssocID="{41F33AF4-4CA4-4FDB-9E0C-F880C10A3462}" presName="cycle" presStyleCnt="0">
        <dgm:presLayoutVars>
          <dgm:dir/>
          <dgm:resizeHandles val="exact"/>
        </dgm:presLayoutVars>
      </dgm:prSet>
      <dgm:spPr/>
      <dgm:t>
        <a:bodyPr/>
        <a:lstStyle/>
        <a:p>
          <a:endParaRPr lang="en-US"/>
        </a:p>
      </dgm:t>
    </dgm:pt>
    <dgm:pt modelId="{52A5E0B3-FFE8-40BD-A873-F54D4A85AD75}" type="pres">
      <dgm:prSet presAssocID="{A7EB8523-C572-4183-B1D6-7DD019C5D3A8}" presName="node" presStyleLbl="node1" presStyleIdx="0" presStyleCnt="7" custScaleX="137523" custScaleY="136514">
        <dgm:presLayoutVars>
          <dgm:bulletEnabled val="1"/>
        </dgm:presLayoutVars>
      </dgm:prSet>
      <dgm:spPr/>
      <dgm:t>
        <a:bodyPr/>
        <a:lstStyle/>
        <a:p>
          <a:endParaRPr lang="en-US"/>
        </a:p>
      </dgm:t>
    </dgm:pt>
    <dgm:pt modelId="{49B65DC9-8392-457B-A69D-6A66BDD58621}" type="pres">
      <dgm:prSet presAssocID="{A7EB8523-C572-4183-B1D6-7DD019C5D3A8}" presName="spNode" presStyleCnt="0"/>
      <dgm:spPr/>
    </dgm:pt>
    <dgm:pt modelId="{C80662F4-FC41-47F4-B327-962B30960C46}" type="pres">
      <dgm:prSet presAssocID="{A5B5CF88-6FD0-4E82-BEDB-5063A1C11954}" presName="sibTrans" presStyleLbl="sibTrans1D1" presStyleIdx="0" presStyleCnt="7"/>
      <dgm:spPr/>
      <dgm:t>
        <a:bodyPr/>
        <a:lstStyle/>
        <a:p>
          <a:endParaRPr lang="en-US"/>
        </a:p>
      </dgm:t>
    </dgm:pt>
    <dgm:pt modelId="{2C4FD9E3-FAC4-42FD-A134-1010D97636F6}" type="pres">
      <dgm:prSet presAssocID="{B04271C3-9986-452A-A59A-161EA33B821E}" presName="node" presStyleLbl="node1" presStyleIdx="1" presStyleCnt="7" custScaleX="129704" custScaleY="137025">
        <dgm:presLayoutVars>
          <dgm:bulletEnabled val="1"/>
        </dgm:presLayoutVars>
      </dgm:prSet>
      <dgm:spPr/>
      <dgm:t>
        <a:bodyPr/>
        <a:lstStyle/>
        <a:p>
          <a:endParaRPr lang="en-US"/>
        </a:p>
      </dgm:t>
    </dgm:pt>
    <dgm:pt modelId="{5B968452-E809-4677-8AE0-86630A9EB071}" type="pres">
      <dgm:prSet presAssocID="{B04271C3-9986-452A-A59A-161EA33B821E}" presName="spNode" presStyleCnt="0"/>
      <dgm:spPr/>
    </dgm:pt>
    <dgm:pt modelId="{D2C1AE94-2263-4BF4-B863-AACE2E7ECF4C}" type="pres">
      <dgm:prSet presAssocID="{1F0F85FE-E2CD-4E0A-BE1A-D59477BD50E3}" presName="sibTrans" presStyleLbl="sibTrans1D1" presStyleIdx="1" presStyleCnt="7"/>
      <dgm:spPr/>
      <dgm:t>
        <a:bodyPr/>
        <a:lstStyle/>
        <a:p>
          <a:endParaRPr lang="en-US"/>
        </a:p>
      </dgm:t>
    </dgm:pt>
    <dgm:pt modelId="{BAF59295-01DD-4681-8488-55A15D31B21C}" type="pres">
      <dgm:prSet presAssocID="{7AC59891-A422-4F42-85A9-42706F27FD91}" presName="node" presStyleLbl="node1" presStyleIdx="2" presStyleCnt="7" custScaleX="124257" custScaleY="119822">
        <dgm:presLayoutVars>
          <dgm:bulletEnabled val="1"/>
        </dgm:presLayoutVars>
      </dgm:prSet>
      <dgm:spPr/>
      <dgm:t>
        <a:bodyPr/>
        <a:lstStyle/>
        <a:p>
          <a:endParaRPr lang="en-US"/>
        </a:p>
      </dgm:t>
    </dgm:pt>
    <dgm:pt modelId="{4582FDA9-FA52-41D1-8BD7-F5A3CB61460B}" type="pres">
      <dgm:prSet presAssocID="{7AC59891-A422-4F42-85A9-42706F27FD91}" presName="spNode" presStyleCnt="0"/>
      <dgm:spPr/>
    </dgm:pt>
    <dgm:pt modelId="{FD494070-F543-4DB4-8831-E7FB55AC81C0}" type="pres">
      <dgm:prSet presAssocID="{DB0CAAC7-C427-4CE6-86F6-C37014556A15}" presName="sibTrans" presStyleLbl="sibTrans1D1" presStyleIdx="2" presStyleCnt="7"/>
      <dgm:spPr/>
      <dgm:t>
        <a:bodyPr/>
        <a:lstStyle/>
        <a:p>
          <a:endParaRPr lang="en-US"/>
        </a:p>
      </dgm:t>
    </dgm:pt>
    <dgm:pt modelId="{1703D331-B0D6-4132-BF78-A14F419A2C66}" type="pres">
      <dgm:prSet presAssocID="{61903F2D-5FA7-4627-97F0-739728007E90}" presName="node" presStyleLbl="node1" presStyleIdx="3" presStyleCnt="7" custScaleX="120874" custScaleY="130866">
        <dgm:presLayoutVars>
          <dgm:bulletEnabled val="1"/>
        </dgm:presLayoutVars>
      </dgm:prSet>
      <dgm:spPr/>
      <dgm:t>
        <a:bodyPr/>
        <a:lstStyle/>
        <a:p>
          <a:endParaRPr lang="en-US"/>
        </a:p>
      </dgm:t>
    </dgm:pt>
    <dgm:pt modelId="{AE1386E0-F343-4701-9B29-A7B0F5167AA3}" type="pres">
      <dgm:prSet presAssocID="{61903F2D-5FA7-4627-97F0-739728007E90}" presName="spNode" presStyleCnt="0"/>
      <dgm:spPr/>
    </dgm:pt>
    <dgm:pt modelId="{A592E54E-8952-4D9C-B731-FBF2B19B0547}" type="pres">
      <dgm:prSet presAssocID="{73D6FB99-DAE1-426C-994C-0AA854A0068F}" presName="sibTrans" presStyleLbl="sibTrans1D1" presStyleIdx="3" presStyleCnt="7"/>
      <dgm:spPr/>
      <dgm:t>
        <a:bodyPr/>
        <a:lstStyle/>
        <a:p>
          <a:endParaRPr lang="en-US"/>
        </a:p>
      </dgm:t>
    </dgm:pt>
    <dgm:pt modelId="{99DC7F0C-C772-43F3-AF70-16EC40F7E1E1}" type="pres">
      <dgm:prSet presAssocID="{F7AC115D-42A3-48DE-BC4E-0BB1E015F2B8}" presName="node" presStyleLbl="node1" presStyleIdx="4" presStyleCnt="7" custScaleX="133947" custScaleY="135258">
        <dgm:presLayoutVars>
          <dgm:bulletEnabled val="1"/>
        </dgm:presLayoutVars>
      </dgm:prSet>
      <dgm:spPr/>
      <dgm:t>
        <a:bodyPr/>
        <a:lstStyle/>
        <a:p>
          <a:endParaRPr lang="en-US"/>
        </a:p>
      </dgm:t>
    </dgm:pt>
    <dgm:pt modelId="{94429E1A-99A9-4B7A-A353-ADFFFCC84151}" type="pres">
      <dgm:prSet presAssocID="{F7AC115D-42A3-48DE-BC4E-0BB1E015F2B8}" presName="spNode" presStyleCnt="0"/>
      <dgm:spPr/>
    </dgm:pt>
    <dgm:pt modelId="{04D57C03-73D8-440B-813E-0670BACC6C01}" type="pres">
      <dgm:prSet presAssocID="{27A8E397-C4E5-44CB-9BE1-FF3784307576}" presName="sibTrans" presStyleLbl="sibTrans1D1" presStyleIdx="4" presStyleCnt="7"/>
      <dgm:spPr/>
      <dgm:t>
        <a:bodyPr/>
        <a:lstStyle/>
        <a:p>
          <a:endParaRPr lang="en-US"/>
        </a:p>
      </dgm:t>
    </dgm:pt>
    <dgm:pt modelId="{5728DD29-3D86-4CC5-9891-D5A06E0086C0}" type="pres">
      <dgm:prSet presAssocID="{863DC186-8EA5-4A31-BF8E-C623393853A5}" presName="node" presStyleLbl="node1" presStyleIdx="5" presStyleCnt="7" custScaleX="131321" custScaleY="137878">
        <dgm:presLayoutVars>
          <dgm:bulletEnabled val="1"/>
        </dgm:presLayoutVars>
      </dgm:prSet>
      <dgm:spPr/>
      <dgm:t>
        <a:bodyPr/>
        <a:lstStyle/>
        <a:p>
          <a:endParaRPr lang="en-US"/>
        </a:p>
      </dgm:t>
    </dgm:pt>
    <dgm:pt modelId="{2D552FF0-9934-4173-BDBF-42825106B413}" type="pres">
      <dgm:prSet presAssocID="{863DC186-8EA5-4A31-BF8E-C623393853A5}" presName="spNode" presStyleCnt="0"/>
      <dgm:spPr/>
    </dgm:pt>
    <dgm:pt modelId="{7282F128-E016-4EBE-B081-1F9044DEFB52}" type="pres">
      <dgm:prSet presAssocID="{EF78C65D-AFB7-45F2-84D6-A83C34125BA8}" presName="sibTrans" presStyleLbl="sibTrans1D1" presStyleIdx="5" presStyleCnt="7"/>
      <dgm:spPr/>
      <dgm:t>
        <a:bodyPr/>
        <a:lstStyle/>
        <a:p>
          <a:endParaRPr lang="en-US"/>
        </a:p>
      </dgm:t>
    </dgm:pt>
    <dgm:pt modelId="{3627A09A-CDCD-4C23-9152-CCD26D82B3FF}" type="pres">
      <dgm:prSet presAssocID="{859FD264-EA00-4675-A7C0-4C16B85676CE}" presName="node" presStyleLbl="node1" presStyleIdx="6" presStyleCnt="7" custScaleX="123828" custScaleY="131492">
        <dgm:presLayoutVars>
          <dgm:bulletEnabled val="1"/>
        </dgm:presLayoutVars>
      </dgm:prSet>
      <dgm:spPr/>
      <dgm:t>
        <a:bodyPr/>
        <a:lstStyle/>
        <a:p>
          <a:endParaRPr lang="en-US"/>
        </a:p>
      </dgm:t>
    </dgm:pt>
    <dgm:pt modelId="{BED4C0D6-3DDA-496F-95BB-2CCD7CFF85A6}" type="pres">
      <dgm:prSet presAssocID="{859FD264-EA00-4675-A7C0-4C16B85676CE}" presName="spNode" presStyleCnt="0"/>
      <dgm:spPr/>
    </dgm:pt>
    <dgm:pt modelId="{3E6B5051-39C0-4477-877B-97AEFBD14C71}" type="pres">
      <dgm:prSet presAssocID="{10B727DB-F2F0-4879-B9A3-956DE2B7816B}" presName="sibTrans" presStyleLbl="sibTrans1D1" presStyleIdx="6" presStyleCnt="7"/>
      <dgm:spPr/>
      <dgm:t>
        <a:bodyPr/>
        <a:lstStyle/>
        <a:p>
          <a:endParaRPr lang="en-US"/>
        </a:p>
      </dgm:t>
    </dgm:pt>
  </dgm:ptLst>
  <dgm:cxnLst>
    <dgm:cxn modelId="{4A8E28ED-E031-4F07-8245-3E8F58CB222D}" srcId="{41F33AF4-4CA4-4FDB-9E0C-F880C10A3462}" destId="{859FD264-EA00-4675-A7C0-4C16B85676CE}" srcOrd="6" destOrd="0" parTransId="{BA78DF5E-A67C-4CC6-9626-54106412A27E}" sibTransId="{10B727DB-F2F0-4879-B9A3-956DE2B7816B}"/>
    <dgm:cxn modelId="{2F06D5A9-4AD2-4CC6-8B2E-0A829F3A3A63}" srcId="{41F33AF4-4CA4-4FDB-9E0C-F880C10A3462}" destId="{61903F2D-5FA7-4627-97F0-739728007E90}" srcOrd="3" destOrd="0" parTransId="{5674597F-7C2D-4A63-B030-25E18DF8F37C}" sibTransId="{73D6FB99-DAE1-426C-994C-0AA854A0068F}"/>
    <dgm:cxn modelId="{B1E7DCF7-D3BA-4A8A-BC18-FF1C99ABBAEF}" type="presOf" srcId="{F7AC115D-42A3-48DE-BC4E-0BB1E015F2B8}" destId="{99DC7F0C-C772-43F3-AF70-16EC40F7E1E1}" srcOrd="0" destOrd="0" presId="urn:microsoft.com/office/officeart/2005/8/layout/cycle5"/>
    <dgm:cxn modelId="{17619E26-FC5B-4DE8-8243-A4991069ECC3}" srcId="{41F33AF4-4CA4-4FDB-9E0C-F880C10A3462}" destId="{A7EB8523-C572-4183-B1D6-7DD019C5D3A8}" srcOrd="0" destOrd="0" parTransId="{DEFA5AF5-F369-42D7-92EC-5625686727A3}" sibTransId="{A5B5CF88-6FD0-4E82-BEDB-5063A1C11954}"/>
    <dgm:cxn modelId="{9F29F5DD-7C13-4621-84FD-DC9E9E8470AD}" type="presOf" srcId="{859FD264-EA00-4675-A7C0-4C16B85676CE}" destId="{3627A09A-CDCD-4C23-9152-CCD26D82B3FF}" srcOrd="0" destOrd="0" presId="urn:microsoft.com/office/officeart/2005/8/layout/cycle5"/>
    <dgm:cxn modelId="{8B6BE490-EF03-4453-9C10-A3050BAAA53C}" type="presOf" srcId="{61903F2D-5FA7-4627-97F0-739728007E90}" destId="{1703D331-B0D6-4132-BF78-A14F419A2C66}" srcOrd="0" destOrd="0" presId="urn:microsoft.com/office/officeart/2005/8/layout/cycle5"/>
    <dgm:cxn modelId="{8F28E8E8-EBC2-4925-B002-ACDD0743B155}" type="presOf" srcId="{A5B5CF88-6FD0-4E82-BEDB-5063A1C11954}" destId="{C80662F4-FC41-47F4-B327-962B30960C46}" srcOrd="0" destOrd="0" presId="urn:microsoft.com/office/officeart/2005/8/layout/cycle5"/>
    <dgm:cxn modelId="{2D89AD44-6140-4361-85D8-7EA9378FCAC9}" srcId="{41F33AF4-4CA4-4FDB-9E0C-F880C10A3462}" destId="{F7AC115D-42A3-48DE-BC4E-0BB1E015F2B8}" srcOrd="4" destOrd="0" parTransId="{147B9FFE-DD53-4C58-8A08-E41C186292AA}" sibTransId="{27A8E397-C4E5-44CB-9BE1-FF3784307576}"/>
    <dgm:cxn modelId="{E434FED7-773F-4329-93F3-D9D95756912E}" type="presOf" srcId="{B04271C3-9986-452A-A59A-161EA33B821E}" destId="{2C4FD9E3-FAC4-42FD-A134-1010D97636F6}" srcOrd="0" destOrd="0" presId="urn:microsoft.com/office/officeart/2005/8/layout/cycle5"/>
    <dgm:cxn modelId="{837E120C-C640-4B2A-A1AA-85132DA201EF}" type="presOf" srcId="{10B727DB-F2F0-4879-B9A3-956DE2B7816B}" destId="{3E6B5051-39C0-4477-877B-97AEFBD14C71}" srcOrd="0" destOrd="0" presId="urn:microsoft.com/office/officeart/2005/8/layout/cycle5"/>
    <dgm:cxn modelId="{5AA32CEE-78FB-4D4B-8783-5D9B58E1D9A9}" type="presOf" srcId="{7AC59891-A422-4F42-85A9-42706F27FD91}" destId="{BAF59295-01DD-4681-8488-55A15D31B21C}" srcOrd="0" destOrd="0" presId="urn:microsoft.com/office/officeart/2005/8/layout/cycle5"/>
    <dgm:cxn modelId="{64CAB2AF-DF8B-4469-AA30-CA7DFF0D9156}" type="presOf" srcId="{863DC186-8EA5-4A31-BF8E-C623393853A5}" destId="{5728DD29-3D86-4CC5-9891-D5A06E0086C0}" srcOrd="0" destOrd="0" presId="urn:microsoft.com/office/officeart/2005/8/layout/cycle5"/>
    <dgm:cxn modelId="{DDF83E00-89E6-40C1-9212-996F294111E0}" srcId="{41F33AF4-4CA4-4FDB-9E0C-F880C10A3462}" destId="{863DC186-8EA5-4A31-BF8E-C623393853A5}" srcOrd="5" destOrd="0" parTransId="{224D9425-1D93-4976-9748-735B326BE34E}" sibTransId="{EF78C65D-AFB7-45F2-84D6-A83C34125BA8}"/>
    <dgm:cxn modelId="{776B6652-1447-4B88-BD18-D2A6AB11D9D0}" type="presOf" srcId="{73D6FB99-DAE1-426C-994C-0AA854A0068F}" destId="{A592E54E-8952-4D9C-B731-FBF2B19B0547}" srcOrd="0" destOrd="0" presId="urn:microsoft.com/office/officeart/2005/8/layout/cycle5"/>
    <dgm:cxn modelId="{9158CDEE-526C-4440-8632-335CC10B1806}" type="presOf" srcId="{DB0CAAC7-C427-4CE6-86F6-C37014556A15}" destId="{FD494070-F543-4DB4-8831-E7FB55AC81C0}" srcOrd="0" destOrd="0" presId="urn:microsoft.com/office/officeart/2005/8/layout/cycle5"/>
    <dgm:cxn modelId="{4F29D13E-EF0E-436F-8D86-C76736EDF38D}" srcId="{41F33AF4-4CA4-4FDB-9E0C-F880C10A3462}" destId="{B04271C3-9986-452A-A59A-161EA33B821E}" srcOrd="1" destOrd="0" parTransId="{DC9B4745-A807-4626-9F41-2165A4838CD0}" sibTransId="{1F0F85FE-E2CD-4E0A-BE1A-D59477BD50E3}"/>
    <dgm:cxn modelId="{76B8D5B5-3938-450C-A66B-DF9836452C6C}" type="presOf" srcId="{27A8E397-C4E5-44CB-9BE1-FF3784307576}" destId="{04D57C03-73D8-440B-813E-0670BACC6C01}" srcOrd="0" destOrd="0" presId="urn:microsoft.com/office/officeart/2005/8/layout/cycle5"/>
    <dgm:cxn modelId="{4FD6A299-B060-437B-A832-000C384D27BB}" type="presOf" srcId="{1F0F85FE-E2CD-4E0A-BE1A-D59477BD50E3}" destId="{D2C1AE94-2263-4BF4-B863-AACE2E7ECF4C}" srcOrd="0" destOrd="0" presId="urn:microsoft.com/office/officeart/2005/8/layout/cycle5"/>
    <dgm:cxn modelId="{75C90A7F-1A61-4AA1-9E6A-EB673E0ED888}" type="presOf" srcId="{EF78C65D-AFB7-45F2-84D6-A83C34125BA8}" destId="{7282F128-E016-4EBE-B081-1F9044DEFB52}" srcOrd="0" destOrd="0" presId="urn:microsoft.com/office/officeart/2005/8/layout/cycle5"/>
    <dgm:cxn modelId="{8A1845F0-A079-40CD-BD7C-C78B7AB15F27}" srcId="{41F33AF4-4CA4-4FDB-9E0C-F880C10A3462}" destId="{7AC59891-A422-4F42-85A9-42706F27FD91}" srcOrd="2" destOrd="0" parTransId="{D3DD4520-C1B1-4C2B-92AD-8FFEAEA75850}" sibTransId="{DB0CAAC7-C427-4CE6-86F6-C37014556A15}"/>
    <dgm:cxn modelId="{01EF7B29-86CE-4CCB-A821-560B7CDD4369}" type="presOf" srcId="{A7EB8523-C572-4183-B1D6-7DD019C5D3A8}" destId="{52A5E0B3-FFE8-40BD-A873-F54D4A85AD75}" srcOrd="0" destOrd="0" presId="urn:microsoft.com/office/officeart/2005/8/layout/cycle5"/>
    <dgm:cxn modelId="{9F9943D9-D4F1-45B5-A10A-DE4F6456CB9C}" type="presOf" srcId="{41F33AF4-4CA4-4FDB-9E0C-F880C10A3462}" destId="{4A184F74-B692-499C-99B3-30BC49880D27}" srcOrd="0" destOrd="0" presId="urn:microsoft.com/office/officeart/2005/8/layout/cycle5"/>
    <dgm:cxn modelId="{4BBCA71D-196F-4909-8414-A40F8343AF68}" type="presParOf" srcId="{4A184F74-B692-499C-99B3-30BC49880D27}" destId="{52A5E0B3-FFE8-40BD-A873-F54D4A85AD75}" srcOrd="0" destOrd="0" presId="urn:microsoft.com/office/officeart/2005/8/layout/cycle5"/>
    <dgm:cxn modelId="{39A6B9FD-2AE0-4151-A440-331FCC095016}" type="presParOf" srcId="{4A184F74-B692-499C-99B3-30BC49880D27}" destId="{49B65DC9-8392-457B-A69D-6A66BDD58621}" srcOrd="1" destOrd="0" presId="urn:microsoft.com/office/officeart/2005/8/layout/cycle5"/>
    <dgm:cxn modelId="{2C916976-69C3-4E74-AE9C-4608ADE6C3FF}" type="presParOf" srcId="{4A184F74-B692-499C-99B3-30BC49880D27}" destId="{C80662F4-FC41-47F4-B327-962B30960C46}" srcOrd="2" destOrd="0" presId="urn:microsoft.com/office/officeart/2005/8/layout/cycle5"/>
    <dgm:cxn modelId="{437DDB05-3FB1-4D8A-9484-0156529B54F8}" type="presParOf" srcId="{4A184F74-B692-499C-99B3-30BC49880D27}" destId="{2C4FD9E3-FAC4-42FD-A134-1010D97636F6}" srcOrd="3" destOrd="0" presId="urn:microsoft.com/office/officeart/2005/8/layout/cycle5"/>
    <dgm:cxn modelId="{0C147A9C-9147-4512-AC3C-AC6B14A348A4}" type="presParOf" srcId="{4A184F74-B692-499C-99B3-30BC49880D27}" destId="{5B968452-E809-4677-8AE0-86630A9EB071}" srcOrd="4" destOrd="0" presId="urn:microsoft.com/office/officeart/2005/8/layout/cycle5"/>
    <dgm:cxn modelId="{A15F692A-5A90-42E6-8B0D-A9E74F3FB81D}" type="presParOf" srcId="{4A184F74-B692-499C-99B3-30BC49880D27}" destId="{D2C1AE94-2263-4BF4-B863-AACE2E7ECF4C}" srcOrd="5" destOrd="0" presId="urn:microsoft.com/office/officeart/2005/8/layout/cycle5"/>
    <dgm:cxn modelId="{FD3D3202-B189-499D-9031-7750C7CB9D66}" type="presParOf" srcId="{4A184F74-B692-499C-99B3-30BC49880D27}" destId="{BAF59295-01DD-4681-8488-55A15D31B21C}" srcOrd="6" destOrd="0" presId="urn:microsoft.com/office/officeart/2005/8/layout/cycle5"/>
    <dgm:cxn modelId="{B69EC981-D9CA-4437-B421-FD04E88F2F9E}" type="presParOf" srcId="{4A184F74-B692-499C-99B3-30BC49880D27}" destId="{4582FDA9-FA52-41D1-8BD7-F5A3CB61460B}" srcOrd="7" destOrd="0" presId="urn:microsoft.com/office/officeart/2005/8/layout/cycle5"/>
    <dgm:cxn modelId="{3C5D8DCB-A0B3-44BC-B47C-0CE6D9BA8FE1}" type="presParOf" srcId="{4A184F74-B692-499C-99B3-30BC49880D27}" destId="{FD494070-F543-4DB4-8831-E7FB55AC81C0}" srcOrd="8" destOrd="0" presId="urn:microsoft.com/office/officeart/2005/8/layout/cycle5"/>
    <dgm:cxn modelId="{FA4948C6-A933-4424-B91A-FAFB5D465468}" type="presParOf" srcId="{4A184F74-B692-499C-99B3-30BC49880D27}" destId="{1703D331-B0D6-4132-BF78-A14F419A2C66}" srcOrd="9" destOrd="0" presId="urn:microsoft.com/office/officeart/2005/8/layout/cycle5"/>
    <dgm:cxn modelId="{5E55579B-2D7F-440A-A8FA-3B018599413F}" type="presParOf" srcId="{4A184F74-B692-499C-99B3-30BC49880D27}" destId="{AE1386E0-F343-4701-9B29-A7B0F5167AA3}" srcOrd="10" destOrd="0" presId="urn:microsoft.com/office/officeart/2005/8/layout/cycle5"/>
    <dgm:cxn modelId="{772A57A1-C07F-493C-BD97-26D9A53351A7}" type="presParOf" srcId="{4A184F74-B692-499C-99B3-30BC49880D27}" destId="{A592E54E-8952-4D9C-B731-FBF2B19B0547}" srcOrd="11" destOrd="0" presId="urn:microsoft.com/office/officeart/2005/8/layout/cycle5"/>
    <dgm:cxn modelId="{0AEE715F-FDDE-41C1-A34A-40EC01039C27}" type="presParOf" srcId="{4A184F74-B692-499C-99B3-30BC49880D27}" destId="{99DC7F0C-C772-43F3-AF70-16EC40F7E1E1}" srcOrd="12" destOrd="0" presId="urn:microsoft.com/office/officeart/2005/8/layout/cycle5"/>
    <dgm:cxn modelId="{F072B36B-F039-4DAE-B4F3-F381424DC128}" type="presParOf" srcId="{4A184F74-B692-499C-99B3-30BC49880D27}" destId="{94429E1A-99A9-4B7A-A353-ADFFFCC84151}" srcOrd="13" destOrd="0" presId="urn:microsoft.com/office/officeart/2005/8/layout/cycle5"/>
    <dgm:cxn modelId="{A79D41FD-1073-4076-A2A4-0ED727D5A0F6}" type="presParOf" srcId="{4A184F74-B692-499C-99B3-30BC49880D27}" destId="{04D57C03-73D8-440B-813E-0670BACC6C01}" srcOrd="14" destOrd="0" presId="urn:microsoft.com/office/officeart/2005/8/layout/cycle5"/>
    <dgm:cxn modelId="{278F86CA-C992-4BC0-B990-FC378F606DD0}" type="presParOf" srcId="{4A184F74-B692-499C-99B3-30BC49880D27}" destId="{5728DD29-3D86-4CC5-9891-D5A06E0086C0}" srcOrd="15" destOrd="0" presId="urn:microsoft.com/office/officeart/2005/8/layout/cycle5"/>
    <dgm:cxn modelId="{53F779F1-7F00-4513-9749-6C4BDD2FC5F1}" type="presParOf" srcId="{4A184F74-B692-499C-99B3-30BC49880D27}" destId="{2D552FF0-9934-4173-BDBF-42825106B413}" srcOrd="16" destOrd="0" presId="urn:microsoft.com/office/officeart/2005/8/layout/cycle5"/>
    <dgm:cxn modelId="{C279596F-BF13-4BEB-8A7E-48037885DB33}" type="presParOf" srcId="{4A184F74-B692-499C-99B3-30BC49880D27}" destId="{7282F128-E016-4EBE-B081-1F9044DEFB52}" srcOrd="17" destOrd="0" presId="urn:microsoft.com/office/officeart/2005/8/layout/cycle5"/>
    <dgm:cxn modelId="{90229646-9247-4B16-98A5-94EABB565D8E}" type="presParOf" srcId="{4A184F74-B692-499C-99B3-30BC49880D27}" destId="{3627A09A-CDCD-4C23-9152-CCD26D82B3FF}" srcOrd="18" destOrd="0" presId="urn:microsoft.com/office/officeart/2005/8/layout/cycle5"/>
    <dgm:cxn modelId="{B1D48C69-E63B-4885-A28F-12D86663484F}" type="presParOf" srcId="{4A184F74-B692-499C-99B3-30BC49880D27}" destId="{BED4C0D6-3DDA-496F-95BB-2CCD7CFF85A6}" srcOrd="19" destOrd="0" presId="urn:microsoft.com/office/officeart/2005/8/layout/cycle5"/>
    <dgm:cxn modelId="{ABA406E4-CFB1-448A-8AD7-79A9F38A59C4}" type="presParOf" srcId="{4A184F74-B692-499C-99B3-30BC49880D27}" destId="{3E6B5051-39C0-4477-877B-97AEFBD14C71}"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5B2C8-120F-43AD-8EB6-86839D700CD2}">
      <dsp:nvSpPr>
        <dsp:cNvPr id="0" name=""/>
        <dsp:cNvSpPr/>
      </dsp:nvSpPr>
      <dsp:spPr>
        <a:xfrm>
          <a:off x="0" y="118902"/>
          <a:ext cx="1709730" cy="1709730"/>
        </a:xfrm>
        <a:prstGeom prst="ellipse">
          <a:avLst/>
        </a:prstGeom>
        <a:gradFill flip="none" rotWithShape="0">
          <a:gsLst>
            <a:gs pos="0">
              <a:srgbClr val="93B420">
                <a:hueOff val="0"/>
                <a:satOff val="0"/>
                <a:lumOff val="0"/>
                <a:shade val="30000"/>
                <a:satMod val="115000"/>
              </a:srgbClr>
            </a:gs>
            <a:gs pos="50000">
              <a:srgbClr val="93B420">
                <a:hueOff val="0"/>
                <a:satOff val="0"/>
                <a:lumOff val="0"/>
                <a:shade val="67500"/>
                <a:satMod val="115000"/>
              </a:srgbClr>
            </a:gs>
            <a:gs pos="100000">
              <a:srgbClr val="93B420">
                <a:hueOff val="0"/>
                <a:satOff val="0"/>
                <a:lumOff val="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092" tIns="17780" rIns="94092"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ysClr val="window" lastClr="FFFFFF"/>
              </a:solidFill>
              <a:latin typeface="Arial"/>
              <a:ea typeface="+mn-ea"/>
              <a:cs typeface="+mn-cs"/>
            </a:rPr>
            <a:t>Welcome</a:t>
          </a:r>
          <a:endParaRPr lang="en-US" sz="1400" b="0" kern="1200" dirty="0">
            <a:solidFill>
              <a:sysClr val="window" lastClr="FFFFFF"/>
            </a:solidFill>
            <a:latin typeface="Arial"/>
            <a:ea typeface="+mn-ea"/>
            <a:cs typeface="+mn-cs"/>
          </a:endParaRPr>
        </a:p>
      </dsp:txBody>
      <dsp:txXfrm>
        <a:off x="250384" y="369286"/>
        <a:ext cx="1208962" cy="1208962"/>
      </dsp:txXfrm>
    </dsp:sp>
    <dsp:sp modelId="{CA3E7C06-D2EE-4A95-88A1-547234DEE487}">
      <dsp:nvSpPr>
        <dsp:cNvPr id="0" name=""/>
        <dsp:cNvSpPr/>
      </dsp:nvSpPr>
      <dsp:spPr>
        <a:xfrm>
          <a:off x="1346827" y="118902"/>
          <a:ext cx="1709730" cy="1709730"/>
        </a:xfrm>
        <a:prstGeom prst="ellipse">
          <a:avLst/>
        </a:prstGeom>
        <a:gradFill flip="none" rotWithShape="0">
          <a:gsLst>
            <a:gs pos="0">
              <a:srgbClr val="F57500">
                <a:shade val="30000"/>
                <a:satMod val="115000"/>
              </a:srgbClr>
            </a:gs>
            <a:gs pos="50000">
              <a:srgbClr val="F57500">
                <a:shade val="67500"/>
                <a:satMod val="115000"/>
              </a:srgbClr>
            </a:gs>
            <a:gs pos="100000">
              <a:srgbClr val="F5750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092" tIns="17780" rIns="94092"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ysClr val="window" lastClr="FFFFFF"/>
              </a:solidFill>
              <a:latin typeface="Arial"/>
              <a:ea typeface="+mn-ea"/>
              <a:cs typeface="+mn-cs"/>
            </a:rPr>
            <a:t>In</a:t>
          </a:r>
          <a:r>
            <a:rPr lang="en-US" sz="1800" b="0" kern="1200" dirty="0" smtClean="0">
              <a:solidFill>
                <a:sysClr val="window" lastClr="FFFFFF"/>
              </a:solidFill>
              <a:latin typeface="Arial"/>
              <a:ea typeface="+mn-ea"/>
              <a:cs typeface="+mn-cs"/>
            </a:rPr>
            <a:t> </a:t>
          </a:r>
          <a:r>
            <a:rPr lang="en-US" sz="1400" b="0" kern="1200" dirty="0" smtClean="0">
              <a:solidFill>
                <a:sysClr val="window" lastClr="FFFFFF"/>
              </a:solidFill>
              <a:latin typeface="Arial"/>
              <a:ea typeface="+mn-ea"/>
              <a:cs typeface="+mn-cs"/>
            </a:rPr>
            <a:t>School</a:t>
          </a:r>
          <a:endParaRPr lang="en-US" sz="1400" b="0" kern="1200" dirty="0">
            <a:solidFill>
              <a:sysClr val="window" lastClr="FFFFFF"/>
            </a:solidFill>
            <a:latin typeface="Arial"/>
            <a:ea typeface="+mn-ea"/>
            <a:cs typeface="+mn-cs"/>
          </a:endParaRPr>
        </a:p>
      </dsp:txBody>
      <dsp:txXfrm>
        <a:off x="1597211" y="369286"/>
        <a:ext cx="1208962" cy="1208962"/>
      </dsp:txXfrm>
    </dsp:sp>
    <dsp:sp modelId="{F73F6134-0DBC-43EB-9477-70F4EF34388A}">
      <dsp:nvSpPr>
        <dsp:cNvPr id="0" name=""/>
        <dsp:cNvSpPr/>
      </dsp:nvSpPr>
      <dsp:spPr>
        <a:xfrm>
          <a:off x="2714612" y="118902"/>
          <a:ext cx="1709730" cy="1709730"/>
        </a:xfrm>
        <a:prstGeom prst="ellipse">
          <a:avLst/>
        </a:prstGeom>
        <a:gradFill flip="none" rotWithShape="0">
          <a:gsLst>
            <a:gs pos="0">
              <a:srgbClr val="878787">
                <a:hueOff val="0"/>
                <a:satOff val="0"/>
                <a:lumOff val="0"/>
                <a:shade val="30000"/>
                <a:satMod val="115000"/>
              </a:srgbClr>
            </a:gs>
            <a:gs pos="50000">
              <a:srgbClr val="878787">
                <a:hueOff val="0"/>
                <a:satOff val="0"/>
                <a:lumOff val="0"/>
                <a:shade val="67500"/>
                <a:satMod val="115000"/>
              </a:srgbClr>
            </a:gs>
            <a:gs pos="100000">
              <a:srgbClr val="878787">
                <a:hueOff val="0"/>
                <a:satOff val="0"/>
                <a:lumOff val="0"/>
                <a:shade val="100000"/>
                <a:satMod val="115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092" tIns="17780" rIns="94092"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ysClr val="window" lastClr="FFFFFF"/>
              </a:solidFill>
              <a:latin typeface="Arial"/>
              <a:ea typeface="+mn-ea"/>
              <a:cs typeface="+mn-cs"/>
            </a:rPr>
            <a:t>Grace</a:t>
          </a:r>
          <a:endParaRPr lang="en-US" sz="1400" b="0" kern="1200" dirty="0">
            <a:solidFill>
              <a:sysClr val="window" lastClr="FFFFFF"/>
            </a:solidFill>
            <a:latin typeface="Arial"/>
            <a:ea typeface="+mn-ea"/>
            <a:cs typeface="+mn-cs"/>
          </a:endParaRPr>
        </a:p>
      </dsp:txBody>
      <dsp:txXfrm>
        <a:off x="2964996" y="369286"/>
        <a:ext cx="1208962" cy="1208962"/>
      </dsp:txXfrm>
    </dsp:sp>
    <dsp:sp modelId="{E48CF956-86B9-43A9-929E-146E73920E02}">
      <dsp:nvSpPr>
        <dsp:cNvPr id="0" name=""/>
        <dsp:cNvSpPr/>
      </dsp:nvSpPr>
      <dsp:spPr>
        <a:xfrm>
          <a:off x="4082397" y="118902"/>
          <a:ext cx="1709730" cy="1709730"/>
        </a:xfrm>
        <a:prstGeom prst="ellipse">
          <a:avLst/>
        </a:prstGeom>
        <a:solidFill>
          <a:srgbClr val="1E76C1"/>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prst="angle"/>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092" tIns="17780" rIns="94092"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ysClr val="window" lastClr="FFFFFF"/>
              </a:solidFill>
              <a:latin typeface="Arial"/>
              <a:ea typeface="+mn-ea"/>
              <a:cs typeface="+mn-cs"/>
            </a:rPr>
            <a:t>Repayment</a:t>
          </a:r>
          <a:endParaRPr lang="en-US" sz="1400" b="0" kern="1200" dirty="0">
            <a:solidFill>
              <a:sysClr val="window" lastClr="FFFFFF"/>
            </a:solidFill>
            <a:latin typeface="Arial"/>
            <a:ea typeface="+mn-ea"/>
            <a:cs typeface="+mn-cs"/>
          </a:endParaRPr>
        </a:p>
      </dsp:txBody>
      <dsp:txXfrm>
        <a:off x="4332781" y="369286"/>
        <a:ext cx="1208962" cy="120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8C390-9279-4917-AA54-CAC6AA23D30E}">
      <dsp:nvSpPr>
        <dsp:cNvPr id="0" name=""/>
        <dsp:cNvSpPr/>
      </dsp:nvSpPr>
      <dsp:spPr>
        <a:xfrm>
          <a:off x="0" y="3731548"/>
          <a:ext cx="5714260" cy="611851"/>
        </a:xfrm>
        <a:prstGeom prst="rec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Test, Test, Test!</a:t>
          </a:r>
          <a:endParaRPr lang="en-US" sz="2200" kern="1200" dirty="0"/>
        </a:p>
      </dsp:txBody>
      <dsp:txXfrm>
        <a:off x="0" y="3731548"/>
        <a:ext cx="5714260" cy="611851"/>
      </dsp:txXfrm>
    </dsp:sp>
    <dsp:sp modelId="{5DE88B19-5680-4866-892D-1CDA2E9B5877}">
      <dsp:nvSpPr>
        <dsp:cNvPr id="0" name=""/>
        <dsp:cNvSpPr/>
      </dsp:nvSpPr>
      <dsp:spPr>
        <a:xfrm rot="10800000">
          <a:off x="0" y="2797623"/>
          <a:ext cx="5714260" cy="941026"/>
        </a:xfrm>
        <a:prstGeom prst="upArrowCallou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Focusing Efforts in Certain Stages</a:t>
          </a:r>
          <a:endParaRPr lang="en-US" sz="2200" kern="1200" dirty="0"/>
        </a:p>
      </dsp:txBody>
      <dsp:txXfrm rot="10800000">
        <a:off x="0" y="2797623"/>
        <a:ext cx="5714260" cy="611450"/>
      </dsp:txXfrm>
    </dsp:sp>
    <dsp:sp modelId="{83F2ABBF-02E4-401E-AE3A-4BC21361EE47}">
      <dsp:nvSpPr>
        <dsp:cNvPr id="0" name=""/>
        <dsp:cNvSpPr/>
      </dsp:nvSpPr>
      <dsp:spPr>
        <a:xfrm rot="10800000">
          <a:off x="0" y="1865774"/>
          <a:ext cx="5714260" cy="941026"/>
        </a:xfrm>
        <a:prstGeom prst="upArrowCallou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Leveraging Multiple Resolution Channels</a:t>
          </a:r>
          <a:endParaRPr lang="en-US" sz="2200" kern="1200" dirty="0"/>
        </a:p>
      </dsp:txBody>
      <dsp:txXfrm rot="10800000">
        <a:off x="0" y="1865774"/>
        <a:ext cx="5714260" cy="611450"/>
      </dsp:txXfrm>
    </dsp:sp>
    <dsp:sp modelId="{2C10C3FB-751F-4121-9347-706225D8F4E5}">
      <dsp:nvSpPr>
        <dsp:cNvPr id="0" name=""/>
        <dsp:cNvSpPr/>
      </dsp:nvSpPr>
      <dsp:spPr>
        <a:xfrm rot="10800000">
          <a:off x="0" y="933925"/>
          <a:ext cx="5714260" cy="941026"/>
        </a:xfrm>
        <a:prstGeom prst="upArrowCallou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Creating Strategies Based on the Data</a:t>
          </a:r>
          <a:endParaRPr lang="en-US" sz="2200" kern="1200" dirty="0"/>
        </a:p>
      </dsp:txBody>
      <dsp:txXfrm rot="10800000">
        <a:off x="0" y="933925"/>
        <a:ext cx="5714260" cy="611450"/>
      </dsp:txXfrm>
    </dsp:sp>
    <dsp:sp modelId="{7C12E440-82E4-4DA9-8B7B-D1367135AA3A}">
      <dsp:nvSpPr>
        <dsp:cNvPr id="0" name=""/>
        <dsp:cNvSpPr/>
      </dsp:nvSpPr>
      <dsp:spPr>
        <a:xfrm rot="10800000">
          <a:off x="0" y="2076"/>
          <a:ext cx="5714260" cy="941026"/>
        </a:xfrm>
        <a:prstGeom prst="upArrowCallou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Understanding the Data</a:t>
          </a:r>
          <a:endParaRPr lang="en-US" sz="2200" kern="1200" dirty="0"/>
        </a:p>
      </dsp:txBody>
      <dsp:txXfrm rot="10800000">
        <a:off x="0" y="2076"/>
        <a:ext cx="5714260" cy="611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DBD04-B023-4A7A-A82C-956BF909D287}">
      <dsp:nvSpPr>
        <dsp:cNvPr id="0" name=""/>
        <dsp:cNvSpPr/>
      </dsp:nvSpPr>
      <dsp:spPr>
        <a:xfrm>
          <a:off x="645794" y="0"/>
          <a:ext cx="7319010" cy="4465638"/>
        </a:xfrm>
        <a:prstGeom prst="rightArrow">
          <a:avLst/>
        </a:prstGeom>
        <a:gradFill rotWithShape="0">
          <a:gsLst>
            <a:gs pos="0">
              <a:schemeClr val="accent1">
                <a:tint val="55000"/>
                <a:hueOff val="0"/>
                <a:satOff val="0"/>
                <a:lumOff val="0"/>
                <a:alphaOff val="0"/>
                <a:tint val="75000"/>
                <a:shade val="85000"/>
                <a:satMod val="230000"/>
              </a:schemeClr>
            </a:gs>
            <a:gs pos="25000">
              <a:schemeClr val="accent1">
                <a:tint val="55000"/>
                <a:hueOff val="0"/>
                <a:satOff val="0"/>
                <a:lumOff val="0"/>
                <a:alphaOff val="0"/>
                <a:tint val="90000"/>
                <a:shade val="70000"/>
                <a:satMod val="220000"/>
              </a:schemeClr>
            </a:gs>
            <a:gs pos="50000">
              <a:schemeClr val="accent1">
                <a:tint val="55000"/>
                <a:hueOff val="0"/>
                <a:satOff val="0"/>
                <a:lumOff val="0"/>
                <a:alphaOff val="0"/>
                <a:tint val="90000"/>
                <a:shade val="58000"/>
                <a:satMod val="225000"/>
              </a:schemeClr>
            </a:gs>
            <a:gs pos="65000">
              <a:schemeClr val="accent1">
                <a:tint val="55000"/>
                <a:hueOff val="0"/>
                <a:satOff val="0"/>
                <a:lumOff val="0"/>
                <a:alphaOff val="0"/>
                <a:tint val="90000"/>
                <a:shade val="58000"/>
                <a:satMod val="225000"/>
              </a:schemeClr>
            </a:gs>
            <a:gs pos="80000">
              <a:schemeClr val="accent1">
                <a:tint val="55000"/>
                <a:hueOff val="0"/>
                <a:satOff val="0"/>
                <a:lumOff val="0"/>
                <a:alphaOff val="0"/>
                <a:tint val="90000"/>
                <a:shade val="69000"/>
                <a:satMod val="220000"/>
              </a:schemeClr>
            </a:gs>
            <a:gs pos="100000">
              <a:schemeClr val="accent1">
                <a:tint val="55000"/>
                <a:hueOff val="0"/>
                <a:satOff val="0"/>
                <a:lumOff val="0"/>
                <a:alphaOff val="0"/>
                <a:tint val="77000"/>
                <a:shade val="80000"/>
                <a:satMod val="230000"/>
              </a:schemeClr>
            </a:gs>
          </a:gsLst>
          <a:lin ang="54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487478F-3FF9-416F-B94D-0E20256E4526}">
      <dsp:nvSpPr>
        <dsp:cNvPr id="0" name=""/>
        <dsp:cNvSpPr/>
      </dsp:nvSpPr>
      <dsp:spPr>
        <a:xfrm>
          <a:off x="3783" y="1339691"/>
          <a:ext cx="1654429" cy="1786255"/>
        </a:xfrm>
        <a:prstGeom prst="roundRect">
          <a:avLst/>
        </a:prstGeom>
        <a:gradFill rotWithShape="0">
          <a:gsLst>
            <a:gs pos="0">
              <a:schemeClr val="accent1">
                <a:shade val="50000"/>
                <a:hueOff val="0"/>
                <a:satOff val="0"/>
                <a:lumOff val="0"/>
                <a:alphaOff val="0"/>
                <a:tint val="75000"/>
                <a:shade val="85000"/>
                <a:satMod val="230000"/>
              </a:schemeClr>
            </a:gs>
            <a:gs pos="25000">
              <a:schemeClr val="accent1">
                <a:shade val="50000"/>
                <a:hueOff val="0"/>
                <a:satOff val="0"/>
                <a:lumOff val="0"/>
                <a:alphaOff val="0"/>
                <a:tint val="90000"/>
                <a:shade val="70000"/>
                <a:satMod val="220000"/>
              </a:schemeClr>
            </a:gs>
            <a:gs pos="50000">
              <a:schemeClr val="accent1">
                <a:shade val="50000"/>
                <a:hueOff val="0"/>
                <a:satOff val="0"/>
                <a:lumOff val="0"/>
                <a:alphaOff val="0"/>
                <a:tint val="90000"/>
                <a:shade val="58000"/>
                <a:satMod val="225000"/>
              </a:schemeClr>
            </a:gs>
            <a:gs pos="65000">
              <a:schemeClr val="accent1">
                <a:shade val="50000"/>
                <a:hueOff val="0"/>
                <a:satOff val="0"/>
                <a:lumOff val="0"/>
                <a:alphaOff val="0"/>
                <a:tint val="90000"/>
                <a:shade val="58000"/>
                <a:satMod val="225000"/>
              </a:schemeClr>
            </a:gs>
            <a:gs pos="80000">
              <a:schemeClr val="accent1">
                <a:shade val="50000"/>
                <a:hueOff val="0"/>
                <a:satOff val="0"/>
                <a:lumOff val="0"/>
                <a:alphaOff val="0"/>
                <a:tint val="90000"/>
                <a:shade val="69000"/>
                <a:satMod val="220000"/>
              </a:schemeClr>
            </a:gs>
            <a:gs pos="100000">
              <a:schemeClr val="accent1">
                <a:shade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Center on ‘who’ and ‘why’</a:t>
          </a:r>
          <a:endParaRPr lang="en-US" sz="2300" kern="1200" dirty="0"/>
        </a:p>
      </dsp:txBody>
      <dsp:txXfrm>
        <a:off x="84546" y="1420454"/>
        <a:ext cx="1492903" cy="1624729"/>
      </dsp:txXfrm>
    </dsp:sp>
    <dsp:sp modelId="{5E6FA6B0-5E45-44A8-B85C-37F32BD5CB26}">
      <dsp:nvSpPr>
        <dsp:cNvPr id="0" name=""/>
        <dsp:cNvSpPr/>
      </dsp:nvSpPr>
      <dsp:spPr>
        <a:xfrm>
          <a:off x="1740934" y="1339691"/>
          <a:ext cx="1654429" cy="1786255"/>
        </a:xfrm>
        <a:prstGeom prst="roundRect">
          <a:avLst/>
        </a:prstGeom>
        <a:gradFill rotWithShape="0">
          <a:gsLst>
            <a:gs pos="0">
              <a:schemeClr val="accent1">
                <a:shade val="50000"/>
                <a:hueOff val="-220244"/>
                <a:satOff val="4002"/>
                <a:lumOff val="17348"/>
                <a:alphaOff val="0"/>
                <a:tint val="75000"/>
                <a:shade val="85000"/>
                <a:satMod val="230000"/>
              </a:schemeClr>
            </a:gs>
            <a:gs pos="25000">
              <a:schemeClr val="accent1">
                <a:shade val="50000"/>
                <a:hueOff val="-220244"/>
                <a:satOff val="4002"/>
                <a:lumOff val="17348"/>
                <a:alphaOff val="0"/>
                <a:tint val="90000"/>
                <a:shade val="70000"/>
                <a:satMod val="220000"/>
              </a:schemeClr>
            </a:gs>
            <a:gs pos="50000">
              <a:schemeClr val="accent1">
                <a:shade val="50000"/>
                <a:hueOff val="-220244"/>
                <a:satOff val="4002"/>
                <a:lumOff val="17348"/>
                <a:alphaOff val="0"/>
                <a:tint val="90000"/>
                <a:shade val="58000"/>
                <a:satMod val="225000"/>
              </a:schemeClr>
            </a:gs>
            <a:gs pos="65000">
              <a:schemeClr val="accent1">
                <a:shade val="50000"/>
                <a:hueOff val="-220244"/>
                <a:satOff val="4002"/>
                <a:lumOff val="17348"/>
                <a:alphaOff val="0"/>
                <a:tint val="90000"/>
                <a:shade val="58000"/>
                <a:satMod val="225000"/>
              </a:schemeClr>
            </a:gs>
            <a:gs pos="80000">
              <a:schemeClr val="accent1">
                <a:shade val="50000"/>
                <a:hueOff val="-220244"/>
                <a:satOff val="4002"/>
                <a:lumOff val="17348"/>
                <a:alphaOff val="0"/>
                <a:tint val="90000"/>
                <a:shade val="69000"/>
                <a:satMod val="220000"/>
              </a:schemeClr>
            </a:gs>
            <a:gs pos="100000">
              <a:schemeClr val="accent1">
                <a:shade val="50000"/>
                <a:hueOff val="-220244"/>
                <a:satOff val="4002"/>
                <a:lumOff val="1734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Create data sets based on risk  </a:t>
          </a:r>
          <a:endParaRPr lang="en-US" sz="2300" kern="1200" dirty="0"/>
        </a:p>
      </dsp:txBody>
      <dsp:txXfrm>
        <a:off x="1821697" y="1420454"/>
        <a:ext cx="1492903" cy="1624729"/>
      </dsp:txXfrm>
    </dsp:sp>
    <dsp:sp modelId="{F3ACFA86-4440-404B-B64F-05669607EED0}">
      <dsp:nvSpPr>
        <dsp:cNvPr id="0" name=""/>
        <dsp:cNvSpPr/>
      </dsp:nvSpPr>
      <dsp:spPr>
        <a:xfrm>
          <a:off x="3478085" y="1339691"/>
          <a:ext cx="1654429" cy="1786255"/>
        </a:xfrm>
        <a:prstGeom prst="roundRect">
          <a:avLst/>
        </a:prstGeom>
        <a:gradFill rotWithShape="0">
          <a:gsLst>
            <a:gs pos="0">
              <a:schemeClr val="accent1">
                <a:shade val="50000"/>
                <a:hueOff val="-440488"/>
                <a:satOff val="8004"/>
                <a:lumOff val="34697"/>
                <a:alphaOff val="0"/>
                <a:tint val="75000"/>
                <a:shade val="85000"/>
                <a:satMod val="230000"/>
              </a:schemeClr>
            </a:gs>
            <a:gs pos="25000">
              <a:schemeClr val="accent1">
                <a:shade val="50000"/>
                <a:hueOff val="-440488"/>
                <a:satOff val="8004"/>
                <a:lumOff val="34697"/>
                <a:alphaOff val="0"/>
                <a:tint val="90000"/>
                <a:shade val="70000"/>
                <a:satMod val="220000"/>
              </a:schemeClr>
            </a:gs>
            <a:gs pos="50000">
              <a:schemeClr val="accent1">
                <a:shade val="50000"/>
                <a:hueOff val="-440488"/>
                <a:satOff val="8004"/>
                <a:lumOff val="34697"/>
                <a:alphaOff val="0"/>
                <a:tint val="90000"/>
                <a:shade val="58000"/>
                <a:satMod val="225000"/>
              </a:schemeClr>
            </a:gs>
            <a:gs pos="65000">
              <a:schemeClr val="accent1">
                <a:shade val="50000"/>
                <a:hueOff val="-440488"/>
                <a:satOff val="8004"/>
                <a:lumOff val="34697"/>
                <a:alphaOff val="0"/>
                <a:tint val="90000"/>
                <a:shade val="58000"/>
                <a:satMod val="225000"/>
              </a:schemeClr>
            </a:gs>
            <a:gs pos="80000">
              <a:schemeClr val="accent1">
                <a:shade val="50000"/>
                <a:hueOff val="-440488"/>
                <a:satOff val="8004"/>
                <a:lumOff val="34697"/>
                <a:alphaOff val="0"/>
                <a:tint val="90000"/>
                <a:shade val="69000"/>
                <a:satMod val="220000"/>
              </a:schemeClr>
            </a:gs>
            <a:gs pos="100000">
              <a:schemeClr val="accent1">
                <a:shade val="50000"/>
                <a:hueOff val="-440488"/>
                <a:satOff val="8004"/>
                <a:lumOff val="3469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Consider ‘best practices’</a:t>
          </a:r>
          <a:endParaRPr lang="en-US" sz="2300" kern="1200" dirty="0"/>
        </a:p>
      </dsp:txBody>
      <dsp:txXfrm>
        <a:off x="3558848" y="1420454"/>
        <a:ext cx="1492903" cy="1624729"/>
      </dsp:txXfrm>
    </dsp:sp>
    <dsp:sp modelId="{E9A09239-D518-48C8-87B7-7D287DA6AB33}">
      <dsp:nvSpPr>
        <dsp:cNvPr id="0" name=""/>
        <dsp:cNvSpPr/>
      </dsp:nvSpPr>
      <dsp:spPr>
        <a:xfrm>
          <a:off x="5215236" y="1339691"/>
          <a:ext cx="1654429" cy="1786255"/>
        </a:xfrm>
        <a:prstGeom prst="roundRect">
          <a:avLst/>
        </a:prstGeom>
        <a:gradFill rotWithShape="0">
          <a:gsLst>
            <a:gs pos="0">
              <a:schemeClr val="accent1">
                <a:shade val="50000"/>
                <a:hueOff val="-440488"/>
                <a:satOff val="8004"/>
                <a:lumOff val="34697"/>
                <a:alphaOff val="0"/>
                <a:tint val="75000"/>
                <a:shade val="85000"/>
                <a:satMod val="230000"/>
              </a:schemeClr>
            </a:gs>
            <a:gs pos="25000">
              <a:schemeClr val="accent1">
                <a:shade val="50000"/>
                <a:hueOff val="-440488"/>
                <a:satOff val="8004"/>
                <a:lumOff val="34697"/>
                <a:alphaOff val="0"/>
                <a:tint val="90000"/>
                <a:shade val="70000"/>
                <a:satMod val="220000"/>
              </a:schemeClr>
            </a:gs>
            <a:gs pos="50000">
              <a:schemeClr val="accent1">
                <a:shade val="50000"/>
                <a:hueOff val="-440488"/>
                <a:satOff val="8004"/>
                <a:lumOff val="34697"/>
                <a:alphaOff val="0"/>
                <a:tint val="90000"/>
                <a:shade val="58000"/>
                <a:satMod val="225000"/>
              </a:schemeClr>
            </a:gs>
            <a:gs pos="65000">
              <a:schemeClr val="accent1">
                <a:shade val="50000"/>
                <a:hueOff val="-440488"/>
                <a:satOff val="8004"/>
                <a:lumOff val="34697"/>
                <a:alphaOff val="0"/>
                <a:tint val="90000"/>
                <a:shade val="58000"/>
                <a:satMod val="225000"/>
              </a:schemeClr>
            </a:gs>
            <a:gs pos="80000">
              <a:schemeClr val="accent1">
                <a:shade val="50000"/>
                <a:hueOff val="-440488"/>
                <a:satOff val="8004"/>
                <a:lumOff val="34697"/>
                <a:alphaOff val="0"/>
                <a:tint val="90000"/>
                <a:shade val="69000"/>
                <a:satMod val="220000"/>
              </a:schemeClr>
            </a:gs>
            <a:gs pos="100000">
              <a:schemeClr val="accent1">
                <a:shade val="50000"/>
                <a:hueOff val="-440488"/>
                <a:satOff val="8004"/>
                <a:lumOff val="3469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Don’t be afraid to be innovative</a:t>
          </a:r>
          <a:endParaRPr lang="en-US" sz="2300" kern="1200" dirty="0"/>
        </a:p>
      </dsp:txBody>
      <dsp:txXfrm>
        <a:off x="5295999" y="1420454"/>
        <a:ext cx="1492903" cy="1624729"/>
      </dsp:txXfrm>
    </dsp:sp>
    <dsp:sp modelId="{8883EAB8-BE5D-431B-AE54-C11C3A9D4E40}">
      <dsp:nvSpPr>
        <dsp:cNvPr id="0" name=""/>
        <dsp:cNvSpPr/>
      </dsp:nvSpPr>
      <dsp:spPr>
        <a:xfrm>
          <a:off x="6952386" y="1339691"/>
          <a:ext cx="1654429" cy="1786255"/>
        </a:xfrm>
        <a:prstGeom prst="roundRect">
          <a:avLst/>
        </a:prstGeom>
        <a:gradFill rotWithShape="0">
          <a:gsLst>
            <a:gs pos="0">
              <a:schemeClr val="accent1">
                <a:shade val="50000"/>
                <a:hueOff val="-220244"/>
                <a:satOff val="4002"/>
                <a:lumOff val="17348"/>
                <a:alphaOff val="0"/>
                <a:tint val="75000"/>
                <a:shade val="85000"/>
                <a:satMod val="230000"/>
              </a:schemeClr>
            </a:gs>
            <a:gs pos="25000">
              <a:schemeClr val="accent1">
                <a:shade val="50000"/>
                <a:hueOff val="-220244"/>
                <a:satOff val="4002"/>
                <a:lumOff val="17348"/>
                <a:alphaOff val="0"/>
                <a:tint val="90000"/>
                <a:shade val="70000"/>
                <a:satMod val="220000"/>
              </a:schemeClr>
            </a:gs>
            <a:gs pos="50000">
              <a:schemeClr val="accent1">
                <a:shade val="50000"/>
                <a:hueOff val="-220244"/>
                <a:satOff val="4002"/>
                <a:lumOff val="17348"/>
                <a:alphaOff val="0"/>
                <a:tint val="90000"/>
                <a:shade val="58000"/>
                <a:satMod val="225000"/>
              </a:schemeClr>
            </a:gs>
            <a:gs pos="65000">
              <a:schemeClr val="accent1">
                <a:shade val="50000"/>
                <a:hueOff val="-220244"/>
                <a:satOff val="4002"/>
                <a:lumOff val="17348"/>
                <a:alphaOff val="0"/>
                <a:tint val="90000"/>
                <a:shade val="58000"/>
                <a:satMod val="225000"/>
              </a:schemeClr>
            </a:gs>
            <a:gs pos="80000">
              <a:schemeClr val="accent1">
                <a:shade val="50000"/>
                <a:hueOff val="-220244"/>
                <a:satOff val="4002"/>
                <a:lumOff val="17348"/>
                <a:alphaOff val="0"/>
                <a:tint val="90000"/>
                <a:shade val="69000"/>
                <a:satMod val="220000"/>
              </a:schemeClr>
            </a:gs>
            <a:gs pos="100000">
              <a:schemeClr val="accent1">
                <a:shade val="50000"/>
                <a:hueOff val="-220244"/>
                <a:satOff val="4002"/>
                <a:lumOff val="1734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Get ready to </a:t>
          </a:r>
          <a:r>
            <a:rPr lang="en-US" sz="2300" kern="1200" dirty="0" smtClean="0"/>
            <a:t>test</a:t>
          </a:r>
          <a:r>
            <a:rPr lang="en-US" sz="2300" kern="1200" dirty="0" smtClean="0"/>
            <a:t>!</a:t>
          </a:r>
          <a:endParaRPr lang="en-US" sz="2300" kern="1200" dirty="0"/>
        </a:p>
      </dsp:txBody>
      <dsp:txXfrm>
        <a:off x="7033149" y="1420454"/>
        <a:ext cx="1492903" cy="1624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06677-3231-4565-8F44-AC14A62A85E8}">
      <dsp:nvSpPr>
        <dsp:cNvPr id="0" name=""/>
        <dsp:cNvSpPr/>
      </dsp:nvSpPr>
      <dsp:spPr>
        <a:xfrm>
          <a:off x="1483" y="0"/>
          <a:ext cx="1554656" cy="3063747"/>
        </a:xfrm>
        <a:prstGeom prst="roundRect">
          <a:avLst>
            <a:gd name="adj" fmla="val 10000"/>
          </a:avLst>
        </a:prstGeom>
        <a:gradFill rotWithShape="0">
          <a:gsLst>
            <a:gs pos="0">
              <a:schemeClr val="accent1">
                <a:shade val="80000"/>
                <a:hueOff val="0"/>
                <a:satOff val="0"/>
                <a:lumOff val="0"/>
                <a:alphaOff val="0"/>
                <a:tint val="75000"/>
                <a:shade val="85000"/>
                <a:satMod val="230000"/>
              </a:schemeClr>
            </a:gs>
            <a:gs pos="25000">
              <a:schemeClr val="accent1">
                <a:shade val="80000"/>
                <a:hueOff val="0"/>
                <a:satOff val="0"/>
                <a:lumOff val="0"/>
                <a:alphaOff val="0"/>
                <a:tint val="90000"/>
                <a:shade val="70000"/>
                <a:satMod val="220000"/>
              </a:schemeClr>
            </a:gs>
            <a:gs pos="50000">
              <a:schemeClr val="accent1">
                <a:shade val="80000"/>
                <a:hueOff val="0"/>
                <a:satOff val="0"/>
                <a:lumOff val="0"/>
                <a:alphaOff val="0"/>
                <a:tint val="90000"/>
                <a:shade val="58000"/>
                <a:satMod val="225000"/>
              </a:schemeClr>
            </a:gs>
            <a:gs pos="65000">
              <a:schemeClr val="accent1">
                <a:shade val="80000"/>
                <a:hueOff val="0"/>
                <a:satOff val="0"/>
                <a:lumOff val="0"/>
                <a:alphaOff val="0"/>
                <a:tint val="90000"/>
                <a:shade val="58000"/>
                <a:satMod val="225000"/>
              </a:schemeClr>
            </a:gs>
            <a:gs pos="80000">
              <a:schemeClr val="accent1">
                <a:shade val="80000"/>
                <a:hueOff val="0"/>
                <a:satOff val="0"/>
                <a:lumOff val="0"/>
                <a:alphaOff val="0"/>
                <a:tint val="90000"/>
                <a:shade val="69000"/>
                <a:satMod val="220000"/>
              </a:schemeClr>
            </a:gs>
            <a:gs pos="100000">
              <a:schemeClr val="accent1">
                <a:shade val="8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Traditional Telephone Outreach</a:t>
          </a:r>
          <a:endParaRPr lang="en-US" sz="2100" kern="1200" dirty="0"/>
        </a:p>
      </dsp:txBody>
      <dsp:txXfrm>
        <a:off x="1483" y="1225498"/>
        <a:ext cx="1554656" cy="1225498"/>
      </dsp:txXfrm>
    </dsp:sp>
    <dsp:sp modelId="{E05E37E1-BCA5-4AFC-B6DF-4C61345DD8AE}">
      <dsp:nvSpPr>
        <dsp:cNvPr id="0" name=""/>
        <dsp:cNvSpPr/>
      </dsp:nvSpPr>
      <dsp:spPr>
        <a:xfrm>
          <a:off x="268697" y="183824"/>
          <a:ext cx="1020227" cy="10202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712DC9-0681-4F2E-89A9-235FA6808DB9}">
      <dsp:nvSpPr>
        <dsp:cNvPr id="0" name=""/>
        <dsp:cNvSpPr/>
      </dsp:nvSpPr>
      <dsp:spPr>
        <a:xfrm>
          <a:off x="1602779" y="0"/>
          <a:ext cx="1554656" cy="3063747"/>
        </a:xfrm>
        <a:prstGeom prst="roundRect">
          <a:avLst>
            <a:gd name="adj" fmla="val 10000"/>
          </a:avLst>
        </a:prstGeom>
        <a:gradFill rotWithShape="0">
          <a:gsLst>
            <a:gs pos="0">
              <a:schemeClr val="accent1">
                <a:shade val="80000"/>
                <a:hueOff val="-153360"/>
                <a:satOff val="3779"/>
                <a:lumOff val="9126"/>
                <a:alphaOff val="0"/>
                <a:tint val="75000"/>
                <a:shade val="85000"/>
                <a:satMod val="230000"/>
              </a:schemeClr>
            </a:gs>
            <a:gs pos="25000">
              <a:schemeClr val="accent1">
                <a:shade val="80000"/>
                <a:hueOff val="-153360"/>
                <a:satOff val="3779"/>
                <a:lumOff val="9126"/>
                <a:alphaOff val="0"/>
                <a:tint val="90000"/>
                <a:shade val="70000"/>
                <a:satMod val="220000"/>
              </a:schemeClr>
            </a:gs>
            <a:gs pos="50000">
              <a:schemeClr val="accent1">
                <a:shade val="80000"/>
                <a:hueOff val="-153360"/>
                <a:satOff val="3779"/>
                <a:lumOff val="9126"/>
                <a:alphaOff val="0"/>
                <a:tint val="90000"/>
                <a:shade val="58000"/>
                <a:satMod val="225000"/>
              </a:schemeClr>
            </a:gs>
            <a:gs pos="65000">
              <a:schemeClr val="accent1">
                <a:shade val="80000"/>
                <a:hueOff val="-153360"/>
                <a:satOff val="3779"/>
                <a:lumOff val="9126"/>
                <a:alphaOff val="0"/>
                <a:tint val="90000"/>
                <a:shade val="58000"/>
                <a:satMod val="225000"/>
              </a:schemeClr>
            </a:gs>
            <a:gs pos="80000">
              <a:schemeClr val="accent1">
                <a:shade val="80000"/>
                <a:hueOff val="-153360"/>
                <a:satOff val="3779"/>
                <a:lumOff val="9126"/>
                <a:alphaOff val="0"/>
                <a:tint val="90000"/>
                <a:shade val="69000"/>
                <a:satMod val="220000"/>
              </a:schemeClr>
            </a:gs>
            <a:gs pos="100000">
              <a:schemeClr val="accent1">
                <a:shade val="80000"/>
                <a:hueOff val="-153360"/>
                <a:satOff val="3779"/>
                <a:lumOff val="912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Self Service</a:t>
          </a:r>
          <a:endParaRPr lang="en-US" sz="2100" kern="1200" dirty="0"/>
        </a:p>
      </dsp:txBody>
      <dsp:txXfrm>
        <a:off x="1602779" y="1225498"/>
        <a:ext cx="1554656" cy="1225498"/>
      </dsp:txXfrm>
    </dsp:sp>
    <dsp:sp modelId="{2C32F41D-BDC5-492F-95DB-87AAC9136257}">
      <dsp:nvSpPr>
        <dsp:cNvPr id="0" name=""/>
        <dsp:cNvSpPr/>
      </dsp:nvSpPr>
      <dsp:spPr>
        <a:xfrm>
          <a:off x="1869994" y="183824"/>
          <a:ext cx="1020227" cy="102022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C38D857-68AF-44EC-A22E-1EAD02722FBD}">
      <dsp:nvSpPr>
        <dsp:cNvPr id="0" name=""/>
        <dsp:cNvSpPr/>
      </dsp:nvSpPr>
      <dsp:spPr>
        <a:xfrm>
          <a:off x="3204076" y="0"/>
          <a:ext cx="1554656" cy="3063747"/>
        </a:xfrm>
        <a:prstGeom prst="roundRect">
          <a:avLst>
            <a:gd name="adj" fmla="val 10000"/>
          </a:avLst>
        </a:prstGeom>
        <a:gradFill rotWithShape="0">
          <a:gsLst>
            <a:gs pos="0">
              <a:schemeClr val="accent1">
                <a:shade val="80000"/>
                <a:hueOff val="-306721"/>
                <a:satOff val="7559"/>
                <a:lumOff val="18253"/>
                <a:alphaOff val="0"/>
                <a:tint val="75000"/>
                <a:shade val="85000"/>
                <a:satMod val="230000"/>
              </a:schemeClr>
            </a:gs>
            <a:gs pos="25000">
              <a:schemeClr val="accent1">
                <a:shade val="80000"/>
                <a:hueOff val="-306721"/>
                <a:satOff val="7559"/>
                <a:lumOff val="18253"/>
                <a:alphaOff val="0"/>
                <a:tint val="90000"/>
                <a:shade val="70000"/>
                <a:satMod val="220000"/>
              </a:schemeClr>
            </a:gs>
            <a:gs pos="50000">
              <a:schemeClr val="accent1">
                <a:shade val="80000"/>
                <a:hueOff val="-306721"/>
                <a:satOff val="7559"/>
                <a:lumOff val="18253"/>
                <a:alphaOff val="0"/>
                <a:tint val="90000"/>
                <a:shade val="58000"/>
                <a:satMod val="225000"/>
              </a:schemeClr>
            </a:gs>
            <a:gs pos="65000">
              <a:schemeClr val="accent1">
                <a:shade val="80000"/>
                <a:hueOff val="-306721"/>
                <a:satOff val="7559"/>
                <a:lumOff val="18253"/>
                <a:alphaOff val="0"/>
                <a:tint val="90000"/>
                <a:shade val="58000"/>
                <a:satMod val="225000"/>
              </a:schemeClr>
            </a:gs>
            <a:gs pos="80000">
              <a:schemeClr val="accent1">
                <a:shade val="80000"/>
                <a:hueOff val="-306721"/>
                <a:satOff val="7559"/>
                <a:lumOff val="18253"/>
                <a:alphaOff val="0"/>
                <a:tint val="90000"/>
                <a:shade val="69000"/>
                <a:satMod val="220000"/>
              </a:schemeClr>
            </a:gs>
            <a:gs pos="100000">
              <a:schemeClr val="accent1">
                <a:shade val="80000"/>
                <a:hueOff val="-306721"/>
                <a:satOff val="7559"/>
                <a:lumOff val="18253"/>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Mobile &amp; Video </a:t>
          </a:r>
          <a:endParaRPr lang="en-US" sz="2100" kern="1200" dirty="0"/>
        </a:p>
      </dsp:txBody>
      <dsp:txXfrm>
        <a:off x="3204076" y="1225498"/>
        <a:ext cx="1554656" cy="1225498"/>
      </dsp:txXfrm>
    </dsp:sp>
    <dsp:sp modelId="{8103D8F3-B610-420A-BCF5-5228B7DFBA3F}">
      <dsp:nvSpPr>
        <dsp:cNvPr id="0" name=""/>
        <dsp:cNvSpPr/>
      </dsp:nvSpPr>
      <dsp:spPr>
        <a:xfrm>
          <a:off x="3471290" y="183824"/>
          <a:ext cx="1020227" cy="10202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5F3E3FA-22BF-446A-9982-FADF77C37398}">
      <dsp:nvSpPr>
        <dsp:cNvPr id="0" name=""/>
        <dsp:cNvSpPr/>
      </dsp:nvSpPr>
      <dsp:spPr>
        <a:xfrm>
          <a:off x="4805372" y="0"/>
          <a:ext cx="1554656" cy="3063747"/>
        </a:xfrm>
        <a:prstGeom prst="roundRect">
          <a:avLst>
            <a:gd name="adj" fmla="val 10000"/>
          </a:avLst>
        </a:prstGeom>
        <a:gradFill rotWithShape="0">
          <a:gsLst>
            <a:gs pos="0">
              <a:schemeClr val="accent1">
                <a:shade val="80000"/>
                <a:hueOff val="-460081"/>
                <a:satOff val="11338"/>
                <a:lumOff val="27379"/>
                <a:alphaOff val="0"/>
                <a:tint val="75000"/>
                <a:shade val="85000"/>
                <a:satMod val="230000"/>
              </a:schemeClr>
            </a:gs>
            <a:gs pos="25000">
              <a:schemeClr val="accent1">
                <a:shade val="80000"/>
                <a:hueOff val="-460081"/>
                <a:satOff val="11338"/>
                <a:lumOff val="27379"/>
                <a:alphaOff val="0"/>
                <a:tint val="90000"/>
                <a:shade val="70000"/>
                <a:satMod val="220000"/>
              </a:schemeClr>
            </a:gs>
            <a:gs pos="50000">
              <a:schemeClr val="accent1">
                <a:shade val="80000"/>
                <a:hueOff val="-460081"/>
                <a:satOff val="11338"/>
                <a:lumOff val="27379"/>
                <a:alphaOff val="0"/>
                <a:tint val="90000"/>
                <a:shade val="58000"/>
                <a:satMod val="225000"/>
              </a:schemeClr>
            </a:gs>
            <a:gs pos="65000">
              <a:schemeClr val="accent1">
                <a:shade val="80000"/>
                <a:hueOff val="-460081"/>
                <a:satOff val="11338"/>
                <a:lumOff val="27379"/>
                <a:alphaOff val="0"/>
                <a:tint val="90000"/>
                <a:shade val="58000"/>
                <a:satMod val="225000"/>
              </a:schemeClr>
            </a:gs>
            <a:gs pos="80000">
              <a:schemeClr val="accent1">
                <a:shade val="80000"/>
                <a:hueOff val="-460081"/>
                <a:satOff val="11338"/>
                <a:lumOff val="27379"/>
                <a:alphaOff val="0"/>
                <a:tint val="90000"/>
                <a:shade val="69000"/>
                <a:satMod val="220000"/>
              </a:schemeClr>
            </a:gs>
            <a:gs pos="100000">
              <a:schemeClr val="accent1">
                <a:shade val="80000"/>
                <a:hueOff val="-460081"/>
                <a:satOff val="11338"/>
                <a:lumOff val="2737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Direct Mail</a:t>
          </a:r>
          <a:endParaRPr lang="en-US" sz="2100" kern="1200" dirty="0"/>
        </a:p>
      </dsp:txBody>
      <dsp:txXfrm>
        <a:off x="4805372" y="1225498"/>
        <a:ext cx="1554656" cy="1225498"/>
      </dsp:txXfrm>
    </dsp:sp>
    <dsp:sp modelId="{BDD83C9D-6E3A-4759-83B1-FC5EAFB66613}">
      <dsp:nvSpPr>
        <dsp:cNvPr id="0" name=""/>
        <dsp:cNvSpPr/>
      </dsp:nvSpPr>
      <dsp:spPr>
        <a:xfrm>
          <a:off x="5072587" y="183824"/>
          <a:ext cx="1020227" cy="102022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7DFDF23-BA16-4E5D-929E-924EF58715AC}">
      <dsp:nvSpPr>
        <dsp:cNvPr id="0" name=""/>
        <dsp:cNvSpPr/>
      </dsp:nvSpPr>
      <dsp:spPr>
        <a:xfrm>
          <a:off x="254460" y="2450997"/>
          <a:ext cx="5852591" cy="459562"/>
        </a:xfrm>
        <a:prstGeom prst="leftRightArrow">
          <a:avLst/>
        </a:prstGeom>
        <a:solidFill>
          <a:schemeClr val="accent1">
            <a:tint val="4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8FA26-269C-4353-A955-CA029D83F792}">
      <dsp:nvSpPr>
        <dsp:cNvPr id="0" name=""/>
        <dsp:cNvSpPr/>
      </dsp:nvSpPr>
      <dsp:spPr>
        <a:xfrm>
          <a:off x="1366445" y="1567671"/>
          <a:ext cx="1260374" cy="1260374"/>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Ranked chat 4.6 on a 5 pt. scale</a:t>
          </a:r>
          <a:endParaRPr lang="en-US" sz="1200" kern="1200" dirty="0"/>
        </a:p>
      </dsp:txBody>
      <dsp:txXfrm>
        <a:off x="1551022" y="1752248"/>
        <a:ext cx="891220" cy="891220"/>
      </dsp:txXfrm>
    </dsp:sp>
    <dsp:sp modelId="{46DAD712-8B0F-4A7E-8D21-C03906DFC2CA}">
      <dsp:nvSpPr>
        <dsp:cNvPr id="0" name=""/>
        <dsp:cNvSpPr/>
      </dsp:nvSpPr>
      <dsp:spPr>
        <a:xfrm rot="12900000">
          <a:off x="513296" y="1333324"/>
          <a:ext cx="1010306" cy="359206"/>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64B3BCA-46D6-4F0C-841D-827F0C160DB2}">
      <dsp:nvSpPr>
        <dsp:cNvPr id="0" name=""/>
        <dsp:cNvSpPr/>
      </dsp:nvSpPr>
      <dsp:spPr>
        <a:xfrm>
          <a:off x="5974" y="744241"/>
          <a:ext cx="1197355" cy="957884"/>
        </a:xfrm>
        <a:prstGeom prst="roundRect">
          <a:avLst>
            <a:gd name="adj" fmla="val 10000"/>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89% were able to resolve their question or issue</a:t>
          </a:r>
          <a:endParaRPr lang="en-US" sz="1200" kern="1200" dirty="0"/>
        </a:p>
      </dsp:txBody>
      <dsp:txXfrm>
        <a:off x="34029" y="772296"/>
        <a:ext cx="1141245" cy="901774"/>
      </dsp:txXfrm>
    </dsp:sp>
    <dsp:sp modelId="{1DC0F6F2-94D2-483E-A143-E5A7CE12C4BC}">
      <dsp:nvSpPr>
        <dsp:cNvPr id="0" name=""/>
        <dsp:cNvSpPr/>
      </dsp:nvSpPr>
      <dsp:spPr>
        <a:xfrm rot="19500000">
          <a:off x="2469662" y="1333324"/>
          <a:ext cx="1010306" cy="359206"/>
        </a:xfrm>
        <a:prstGeom prst="leftArrow">
          <a:avLst>
            <a:gd name="adj1" fmla="val 60000"/>
            <a:gd name="adj2" fmla="val 50000"/>
          </a:avLst>
        </a:prstGeom>
        <a:solidFill>
          <a:schemeClr val="accent2">
            <a:hueOff val="-163191"/>
            <a:satOff val="-9432"/>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273836-9E9D-4B15-88B3-70083F1F0ED7}">
      <dsp:nvSpPr>
        <dsp:cNvPr id="0" name=""/>
        <dsp:cNvSpPr/>
      </dsp:nvSpPr>
      <dsp:spPr>
        <a:xfrm>
          <a:off x="2789934" y="744241"/>
          <a:ext cx="1197355" cy="957884"/>
        </a:xfrm>
        <a:prstGeom prst="roundRect">
          <a:avLst>
            <a:gd name="adj" fmla="val 10000"/>
          </a:avLst>
        </a:prstGeom>
        <a:solidFill>
          <a:schemeClr val="accent2">
            <a:hueOff val="-163191"/>
            <a:satOff val="-9432"/>
            <a:lumOff val="12941"/>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smtClean="0"/>
            <a:t>91% would use chat again</a:t>
          </a:r>
          <a:endParaRPr lang="en-US" sz="1200" kern="1200" dirty="0"/>
        </a:p>
      </dsp:txBody>
      <dsp:txXfrm>
        <a:off x="2817989" y="772296"/>
        <a:ext cx="1141245" cy="90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E0B3-FFE8-40BD-A873-F54D4A85AD75}">
      <dsp:nvSpPr>
        <dsp:cNvPr id="0" name=""/>
        <dsp:cNvSpPr/>
      </dsp:nvSpPr>
      <dsp:spPr>
        <a:xfrm>
          <a:off x="1592017" y="-90264"/>
          <a:ext cx="1066201" cy="68794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Identify</a:t>
          </a:r>
          <a:r>
            <a:rPr lang="en-US" sz="1050" kern="1200" dirty="0" smtClean="0"/>
            <a:t> </a:t>
          </a:r>
          <a:r>
            <a:rPr lang="en-US" sz="1100" kern="1200" dirty="0" smtClean="0"/>
            <a:t>Requirements</a:t>
          </a:r>
          <a:endParaRPr lang="en-US" sz="1050" kern="1200" dirty="0"/>
        </a:p>
      </dsp:txBody>
      <dsp:txXfrm>
        <a:off x="1625600" y="-56681"/>
        <a:ext cx="999035" cy="620780"/>
      </dsp:txXfrm>
    </dsp:sp>
    <dsp:sp modelId="{C80662F4-FC41-47F4-B327-962B30960C46}">
      <dsp:nvSpPr>
        <dsp:cNvPr id="0" name=""/>
        <dsp:cNvSpPr/>
      </dsp:nvSpPr>
      <dsp:spPr>
        <a:xfrm>
          <a:off x="685612" y="253708"/>
          <a:ext cx="2879012" cy="2879012"/>
        </a:xfrm>
        <a:custGeom>
          <a:avLst/>
          <a:gdLst/>
          <a:ahLst/>
          <a:cxnLst/>
          <a:rect l="0" t="0" r="0" b="0"/>
          <a:pathLst>
            <a:path>
              <a:moveTo>
                <a:pt x="2012328" y="118880"/>
              </a:moveTo>
              <a:arcTo wR="1439506" hR="1439506" stAng="17606929" swAng="308725"/>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2C4FD9E3-FAC4-42FD-A134-1010D97636F6}">
      <dsp:nvSpPr>
        <dsp:cNvPr id="0" name=""/>
        <dsp:cNvSpPr/>
      </dsp:nvSpPr>
      <dsp:spPr>
        <a:xfrm>
          <a:off x="2747778" y="450436"/>
          <a:ext cx="1005581" cy="690521"/>
        </a:xfrm>
        <a:prstGeom prst="roundRect">
          <a:avLst/>
        </a:prstGeom>
        <a:solidFill>
          <a:schemeClr val="accent1">
            <a:shade val="50000"/>
            <a:hueOff val="-157317"/>
            <a:satOff val="2859"/>
            <a:lumOff val="12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Gain Consensus on  Criteria</a:t>
          </a:r>
          <a:endParaRPr lang="en-US" sz="1200" kern="1200" dirty="0"/>
        </a:p>
      </dsp:txBody>
      <dsp:txXfrm>
        <a:off x="2781486" y="484144"/>
        <a:ext cx="938165" cy="623105"/>
      </dsp:txXfrm>
    </dsp:sp>
    <dsp:sp modelId="{D2C1AE94-2263-4BF4-B863-AACE2E7ECF4C}">
      <dsp:nvSpPr>
        <dsp:cNvPr id="0" name=""/>
        <dsp:cNvSpPr/>
      </dsp:nvSpPr>
      <dsp:spPr>
        <a:xfrm>
          <a:off x="685612" y="253708"/>
          <a:ext cx="2879012" cy="2879012"/>
        </a:xfrm>
        <a:custGeom>
          <a:avLst/>
          <a:gdLst/>
          <a:ahLst/>
          <a:cxnLst/>
          <a:rect l="0" t="0" r="0" b="0"/>
          <a:pathLst>
            <a:path>
              <a:moveTo>
                <a:pt x="2809076" y="996272"/>
              </a:moveTo>
              <a:arcTo wR="1439506" hR="1439506" stAng="20524013" swAng="842359"/>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BAF59295-01DD-4681-8488-55A15D31B21C}">
      <dsp:nvSpPr>
        <dsp:cNvPr id="0" name=""/>
        <dsp:cNvSpPr/>
      </dsp:nvSpPr>
      <dsp:spPr>
        <a:xfrm>
          <a:off x="3046857" y="1711620"/>
          <a:ext cx="963351" cy="603828"/>
        </a:xfrm>
        <a:prstGeom prst="roundRect">
          <a:avLst/>
        </a:prstGeom>
        <a:solidFill>
          <a:schemeClr val="accent1">
            <a:shade val="50000"/>
            <a:hueOff val="-314634"/>
            <a:satOff val="5717"/>
            <a:lumOff val="24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Strategy &amp; Design</a:t>
          </a:r>
          <a:endParaRPr lang="en-US" sz="1200" kern="1200" dirty="0"/>
        </a:p>
      </dsp:txBody>
      <dsp:txXfrm>
        <a:off x="3076333" y="1741096"/>
        <a:ext cx="904399" cy="544876"/>
      </dsp:txXfrm>
    </dsp:sp>
    <dsp:sp modelId="{FD494070-F543-4DB4-8831-E7FB55AC81C0}">
      <dsp:nvSpPr>
        <dsp:cNvPr id="0" name=""/>
        <dsp:cNvSpPr/>
      </dsp:nvSpPr>
      <dsp:spPr>
        <a:xfrm>
          <a:off x="685612" y="253708"/>
          <a:ext cx="2879012" cy="2879012"/>
        </a:xfrm>
        <a:custGeom>
          <a:avLst/>
          <a:gdLst/>
          <a:ahLst/>
          <a:cxnLst/>
          <a:rect l="0" t="0" r="0" b="0"/>
          <a:pathLst>
            <a:path>
              <a:moveTo>
                <a:pt x="2699501" y="2135630"/>
              </a:moveTo>
              <a:arcTo wR="1439506" hR="1439506" stAng="1735191" swAng="599112"/>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1703D331-B0D6-4132-BF78-A14F419A2C66}">
      <dsp:nvSpPr>
        <dsp:cNvPr id="0" name=""/>
        <dsp:cNvSpPr/>
      </dsp:nvSpPr>
      <dsp:spPr>
        <a:xfrm>
          <a:off x="2281135" y="2660423"/>
          <a:ext cx="937123" cy="659483"/>
        </a:xfrm>
        <a:prstGeom prst="roundRect">
          <a:avLst/>
        </a:prstGeom>
        <a:solidFill>
          <a:schemeClr val="accent1">
            <a:shade val="50000"/>
            <a:hueOff val="-471951"/>
            <a:satOff val="8576"/>
            <a:lumOff val="37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Planning</a:t>
          </a:r>
          <a:endParaRPr lang="en-US" sz="1200" kern="1200" dirty="0"/>
        </a:p>
      </dsp:txBody>
      <dsp:txXfrm>
        <a:off x="2313328" y="2692616"/>
        <a:ext cx="872737" cy="595097"/>
      </dsp:txXfrm>
    </dsp:sp>
    <dsp:sp modelId="{A592E54E-8952-4D9C-B731-FBF2B19B0547}">
      <dsp:nvSpPr>
        <dsp:cNvPr id="0" name=""/>
        <dsp:cNvSpPr/>
      </dsp:nvSpPr>
      <dsp:spPr>
        <a:xfrm>
          <a:off x="685612" y="253708"/>
          <a:ext cx="2879012" cy="2879012"/>
        </a:xfrm>
        <a:custGeom>
          <a:avLst/>
          <a:gdLst/>
          <a:ahLst/>
          <a:cxnLst/>
          <a:rect l="0" t="0" r="0" b="0"/>
          <a:pathLst>
            <a:path>
              <a:moveTo>
                <a:pt x="1543459" y="2875253"/>
              </a:moveTo>
              <a:arcTo wR="1439506" hR="1439506" stAng="5151528" swAng="375413"/>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99DC7F0C-C772-43F3-AF70-16EC40F7E1E1}">
      <dsp:nvSpPr>
        <dsp:cNvPr id="0" name=""/>
        <dsp:cNvSpPr/>
      </dsp:nvSpPr>
      <dsp:spPr>
        <a:xfrm>
          <a:off x="981301" y="2649356"/>
          <a:ext cx="1038477" cy="681616"/>
        </a:xfrm>
        <a:prstGeom prst="roundRect">
          <a:avLst/>
        </a:prstGeom>
        <a:solidFill>
          <a:schemeClr val="accent1">
            <a:shade val="50000"/>
            <a:hueOff val="-471951"/>
            <a:satOff val="8576"/>
            <a:lumOff val="37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Executing</a:t>
          </a:r>
          <a:endParaRPr lang="en-US" sz="1200" kern="1200" dirty="0"/>
        </a:p>
      </dsp:txBody>
      <dsp:txXfrm>
        <a:off x="1014575" y="2682630"/>
        <a:ext cx="971929" cy="615068"/>
      </dsp:txXfrm>
    </dsp:sp>
    <dsp:sp modelId="{04D57C03-73D8-440B-813E-0670BACC6C01}">
      <dsp:nvSpPr>
        <dsp:cNvPr id="0" name=""/>
        <dsp:cNvSpPr/>
      </dsp:nvSpPr>
      <dsp:spPr>
        <a:xfrm>
          <a:off x="685612" y="253708"/>
          <a:ext cx="2879012" cy="2879012"/>
        </a:xfrm>
        <a:custGeom>
          <a:avLst/>
          <a:gdLst/>
          <a:ahLst/>
          <a:cxnLst/>
          <a:rect l="0" t="0" r="0" b="0"/>
          <a:pathLst>
            <a:path>
              <a:moveTo>
                <a:pt x="318147" y="2342131"/>
              </a:moveTo>
              <a:arcTo wR="1439506" hR="1439506" stAng="8470083" swAng="504315"/>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5728DD29-3D86-4CC5-9891-D5A06E0086C0}">
      <dsp:nvSpPr>
        <dsp:cNvPr id="0" name=""/>
        <dsp:cNvSpPr/>
      </dsp:nvSpPr>
      <dsp:spPr>
        <a:xfrm>
          <a:off x="212644" y="1666125"/>
          <a:ext cx="1018118" cy="694819"/>
        </a:xfrm>
        <a:prstGeom prst="roundRect">
          <a:avLst/>
        </a:prstGeom>
        <a:solidFill>
          <a:schemeClr val="accent1">
            <a:shade val="50000"/>
            <a:hueOff val="-314634"/>
            <a:satOff val="5717"/>
            <a:lumOff val="24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Review &amp; Audit</a:t>
          </a:r>
          <a:endParaRPr lang="en-US" sz="1200" kern="1200" dirty="0"/>
        </a:p>
      </dsp:txBody>
      <dsp:txXfrm>
        <a:off x="246562" y="1700043"/>
        <a:ext cx="950282" cy="626983"/>
      </dsp:txXfrm>
    </dsp:sp>
    <dsp:sp modelId="{7282F128-E016-4EBE-B081-1F9044DEFB52}">
      <dsp:nvSpPr>
        <dsp:cNvPr id="0" name=""/>
        <dsp:cNvSpPr/>
      </dsp:nvSpPr>
      <dsp:spPr>
        <a:xfrm>
          <a:off x="685612" y="253708"/>
          <a:ext cx="2879012" cy="2879012"/>
        </a:xfrm>
        <a:custGeom>
          <a:avLst/>
          <a:gdLst/>
          <a:ahLst/>
          <a:cxnLst/>
          <a:rect l="0" t="0" r="0" b="0"/>
          <a:pathLst>
            <a:path>
              <a:moveTo>
                <a:pt x="6549" y="1302343"/>
              </a:moveTo>
              <a:arcTo wR="1439506" hR="1439506" stAng="11128062" swAng="798278"/>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 modelId="{3627A09A-CDCD-4C23-9152-CCD26D82B3FF}">
      <dsp:nvSpPr>
        <dsp:cNvPr id="0" name=""/>
        <dsp:cNvSpPr/>
      </dsp:nvSpPr>
      <dsp:spPr>
        <a:xfrm>
          <a:off x="519654" y="464378"/>
          <a:ext cx="960025" cy="662638"/>
        </a:xfrm>
        <a:prstGeom prst="roundRect">
          <a:avLst/>
        </a:prstGeom>
        <a:solidFill>
          <a:schemeClr val="accent1">
            <a:shade val="50000"/>
            <a:hueOff val="-157317"/>
            <a:satOff val="2859"/>
            <a:lumOff val="12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Accept, Reject, or Modify?</a:t>
          </a:r>
          <a:endParaRPr lang="en-US" sz="1200" kern="1200" dirty="0"/>
        </a:p>
      </dsp:txBody>
      <dsp:txXfrm>
        <a:off x="552001" y="496725"/>
        <a:ext cx="895331" cy="597944"/>
      </dsp:txXfrm>
    </dsp:sp>
    <dsp:sp modelId="{3E6B5051-39C0-4477-877B-97AEFBD14C71}">
      <dsp:nvSpPr>
        <dsp:cNvPr id="0" name=""/>
        <dsp:cNvSpPr/>
      </dsp:nvSpPr>
      <dsp:spPr>
        <a:xfrm>
          <a:off x="685612" y="253708"/>
          <a:ext cx="2879012" cy="2879012"/>
        </a:xfrm>
        <a:custGeom>
          <a:avLst/>
          <a:gdLst/>
          <a:ahLst/>
          <a:cxnLst/>
          <a:rect l="0" t="0" r="0" b="0"/>
          <a:pathLst>
            <a:path>
              <a:moveTo>
                <a:pt x="731519" y="186137"/>
              </a:moveTo>
              <a:arcTo wR="1439506" hR="1439506" stAng="14432359" swAng="347767"/>
            </a:path>
          </a:pathLst>
        </a:custGeom>
        <a:noFill/>
        <a:ln w="10000" cap="flat" cmpd="sng" algn="ctr">
          <a:solidFill>
            <a:schemeClr val="accent6"/>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2" tIns="46661" rIns="93322" bIns="46661" rtlCol="0"/>
          <a:lstStyle>
            <a:lvl1pPr algn="r">
              <a:defRPr sz="1200"/>
            </a:lvl1pPr>
          </a:lstStyle>
          <a:p>
            <a:fld id="{ED7B043A-8513-4C7E-8A8C-873D7FD93744}" type="datetimeFigureOut">
              <a:rPr lang="en-US" smtClean="0"/>
              <a:pPr/>
              <a:t>10/4/2013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2" tIns="46661" rIns="93322" bIns="46661"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2" tIns="46661" rIns="93322" bIns="46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2" tIns="46661" rIns="93322" bIns="46661" rtlCol="0" anchor="b"/>
          <a:lstStyle>
            <a:lvl1pPr algn="r">
              <a:defRPr sz="1200"/>
            </a:lvl1pPr>
          </a:lstStyle>
          <a:p>
            <a:fld id="{C1B9AE51-507C-4218-9AD9-12D62B4BA453}" type="slidenum">
              <a:rPr lang="en-US" smtClean="0"/>
              <a:pPr/>
              <a:t>‹#›</a:t>
            </a:fld>
            <a:endParaRPr lang="en-US" dirty="0"/>
          </a:p>
        </p:txBody>
      </p:sp>
    </p:spTree>
    <p:extLst>
      <p:ext uri="{BB962C8B-B14F-4D97-AF65-F5344CB8AC3E}">
        <p14:creationId xmlns:p14="http://schemas.microsoft.com/office/powerpoint/2010/main" val="23672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3</a:t>
            </a:fld>
            <a:endParaRPr lang="en-US" dirty="0"/>
          </a:p>
        </p:txBody>
      </p:sp>
    </p:spTree>
    <p:extLst>
      <p:ext uri="{BB962C8B-B14F-4D97-AF65-F5344CB8AC3E}">
        <p14:creationId xmlns:p14="http://schemas.microsoft.com/office/powerpoint/2010/main" val="198393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endParaRPr lang="en-US" sz="1100" dirty="0" smtClean="0"/>
          </a:p>
          <a:p>
            <a:r>
              <a:rPr lang="en-US" sz="1100" dirty="0" smtClean="0"/>
              <a:t>Judy:</a:t>
            </a:r>
          </a:p>
          <a:p>
            <a:r>
              <a:rPr lang="en-US" sz="1100" dirty="0" smtClean="0"/>
              <a:t>As you know, the time to talk to students about managing their student loans isn’t when they’re putting on their cap and gown. </a:t>
            </a:r>
          </a:p>
          <a:p>
            <a:r>
              <a:rPr lang="en-US" sz="1100" dirty="0" smtClean="0"/>
              <a:t>It’s now, while they’re still on campus and earning their degree. [While they’re still directly benefitting from those loans.]</a:t>
            </a:r>
          </a:p>
          <a:p>
            <a:r>
              <a:rPr lang="en-US" sz="1100" dirty="0" smtClean="0"/>
              <a:t>Today, we’re going to talk about many resources Sallie Mae-Ed Servicing Department  and the Department of ED itself make available – to you and to your students. </a:t>
            </a:r>
          </a:p>
          <a:p>
            <a:r>
              <a:rPr lang="en-US" sz="1100" dirty="0" smtClean="0"/>
              <a:t>These are free tools, available to you at the click of a button. We’re committed to making sure your students are equipped with the information they need to be successful.</a:t>
            </a:r>
          </a:p>
          <a:p>
            <a:pPr>
              <a:buFont typeface="Arial" pitchFamily="34" charset="0"/>
              <a:buChar char="•"/>
            </a:pPr>
            <a:r>
              <a:rPr lang="en-US" sz="1100" dirty="0" smtClean="0"/>
              <a:t>You need tools to share with your students, so they have what they need to be successful.</a:t>
            </a:r>
          </a:p>
          <a:p>
            <a:pPr lvl="1">
              <a:buFont typeface="Arial" pitchFamily="34" charset="0"/>
              <a:buChar char="•"/>
            </a:pPr>
            <a:r>
              <a:rPr lang="en-US" sz="1100" dirty="0" smtClean="0"/>
              <a:t>We have those tools for you.</a:t>
            </a:r>
          </a:p>
          <a:p>
            <a:pPr>
              <a:buFont typeface="Arial" pitchFamily="34" charset="0"/>
              <a:buChar char="•"/>
            </a:pPr>
            <a:r>
              <a:rPr lang="en-US" sz="1100" dirty="0" smtClean="0"/>
              <a:t>You need information about federal student loan repayment programs to make sure your students know about the options available to them.</a:t>
            </a:r>
          </a:p>
          <a:p>
            <a:pPr lvl="1">
              <a:buFont typeface="Arial" pitchFamily="34" charset="0"/>
              <a:buChar char="•"/>
            </a:pPr>
            <a:r>
              <a:rPr lang="en-US" sz="1100" dirty="0" smtClean="0"/>
              <a:t>We have the answers to your questions.</a:t>
            </a:r>
          </a:p>
          <a:p>
            <a:endParaRPr lang="en-US" sz="1100" dirty="0" smtClean="0"/>
          </a:p>
          <a:p>
            <a:r>
              <a:rPr lang="en-US" sz="1100" dirty="0" smtClean="0"/>
              <a:t>We are Going to show you examples of some of the materials available at SallieMae.com/</a:t>
            </a:r>
            <a:r>
              <a:rPr lang="en-US" sz="1100" dirty="0" err="1" smtClean="0"/>
              <a:t>EDServicing</a:t>
            </a:r>
            <a:r>
              <a:rPr lang="en-US" sz="1100" dirty="0" smtClean="0"/>
              <a:t>. All of these documents are available in the Library section of our website.</a:t>
            </a:r>
          </a:p>
          <a:p>
            <a:r>
              <a:rPr lang="en-US" sz="1100" dirty="0" smtClean="0"/>
              <a:t>Transitional emails – include – In School –Grace – Nearing Repayment – Repayment</a:t>
            </a:r>
          </a:p>
          <a:p>
            <a:r>
              <a:rPr lang="en-US" sz="1100" dirty="0" smtClean="0"/>
              <a:t>These have been VERY successful with open rates close to 50% for some.  Note – slide 4 has a slide-in animation feature to show off the customization.  Each email has the borrower’s name in the subject line – which we believe has contributed to the high </a:t>
            </a:r>
            <a:r>
              <a:rPr lang="en-US" sz="1100" dirty="0" err="1" smtClean="0"/>
              <a:t>ope</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13</a:t>
            </a:fld>
            <a:endParaRPr lang="en-US" dirty="0"/>
          </a:p>
        </p:txBody>
      </p:sp>
    </p:spTree>
    <p:extLst>
      <p:ext uri="{BB962C8B-B14F-4D97-AF65-F5344CB8AC3E}">
        <p14:creationId xmlns:p14="http://schemas.microsoft.com/office/powerpoint/2010/main" val="182064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16</a:t>
            </a:fld>
            <a:endParaRPr lang="en-US" dirty="0"/>
          </a:p>
        </p:txBody>
      </p:sp>
    </p:spTree>
    <p:extLst>
      <p:ext uri="{BB962C8B-B14F-4D97-AF65-F5344CB8AC3E}">
        <p14:creationId xmlns:p14="http://schemas.microsoft.com/office/powerpoint/2010/main" val="211990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purposes of this presentation, we are going to discuss the Non-Average Formula that the Dept. uses for a school with 30 or more borrowers entering repayment during a cohort fiscal year</a:t>
            </a:r>
            <a:r>
              <a:rPr lang="en-US" sz="1200" b="0" i="1" u="none" strike="noStrike" kern="1200" baseline="0" dirty="0" smtClean="0">
                <a:solidFill>
                  <a:schemeClr val="tx1"/>
                </a:solidFill>
                <a:latin typeface="+mn-lt"/>
                <a:ea typeface="+mn-ea"/>
                <a:cs typeface="+mn-cs"/>
              </a:rPr>
              <a:t>.</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school’s cohort default rate is the percentage of a school’s federal student loan</a:t>
            </a:r>
          </a:p>
          <a:p>
            <a:r>
              <a:rPr lang="en-US" sz="1200" b="0" i="0" u="none" strike="noStrike" kern="1200" baseline="0" dirty="0" smtClean="0">
                <a:solidFill>
                  <a:schemeClr val="tx1"/>
                </a:solidFill>
                <a:latin typeface="+mn-lt"/>
                <a:ea typeface="+mn-ea"/>
                <a:cs typeface="+mn-cs"/>
              </a:rPr>
              <a:t>borrowers who enter repayment within the cohort fiscal year (denominator) and default (or</a:t>
            </a:r>
          </a:p>
          <a:p>
            <a:r>
              <a:rPr lang="en-US" sz="1200" b="0" i="0" u="none" strike="noStrike" kern="1200" baseline="0" dirty="0" smtClean="0">
                <a:solidFill>
                  <a:schemeClr val="tx1"/>
                </a:solidFill>
                <a:latin typeface="+mn-lt"/>
                <a:ea typeface="+mn-ea"/>
                <a:cs typeface="+mn-cs"/>
              </a:rPr>
              <a:t>met other specified condition) (numerator) within the cohort default period.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link that is provided on this slide is for the Department’s Default Prevention and Management webpage.  It has a link to the Cohort Default Rate Guide that contains detailed information on CDRs and I would encourage you to visit this site and bookmark or save it to your favorites.  </a:t>
            </a:r>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4</a:t>
            </a:fld>
            <a:endParaRPr lang="en-US" dirty="0"/>
          </a:p>
        </p:txBody>
      </p:sp>
    </p:spTree>
    <p:extLst>
      <p:ext uri="{BB962C8B-B14F-4D97-AF65-F5344CB8AC3E}">
        <p14:creationId xmlns:p14="http://schemas.microsoft.com/office/powerpoint/2010/main" val="223959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When does a federal student loan default?  This</a:t>
            </a:r>
            <a:r>
              <a:rPr lang="en-US" baseline="0" dirty="0" smtClean="0"/>
              <a:t> is a common question and in fact the </a:t>
            </a:r>
            <a:r>
              <a:rPr lang="en-US" baseline="0" dirty="0" err="1" smtClean="0"/>
              <a:t>Dept</a:t>
            </a:r>
            <a:r>
              <a:rPr lang="en-US" baseline="0" dirty="0" smtClean="0"/>
              <a:t> of ED published an electronic announcement in Feb 2011 to </a:t>
            </a:r>
            <a:r>
              <a:rPr lang="en-US" dirty="0" smtClean="0"/>
              <a:t>clarify the definition of default </a:t>
            </a:r>
            <a:r>
              <a:rPr lang="en-US" u="sng" dirty="0" smtClean="0"/>
              <a:t>as it applies for the purposes of student eligibility vs. cohort default rate calculations. </a:t>
            </a:r>
          </a:p>
          <a:p>
            <a:pPr defTabSz="882762">
              <a:defRPr/>
            </a:pPr>
            <a:endParaRPr lang="en-US" dirty="0" smtClean="0"/>
          </a:p>
          <a:p>
            <a:r>
              <a:rPr lang="en-US" b="1" u="sng" dirty="0" smtClean="0"/>
              <a:t>For Student Eligibility</a:t>
            </a:r>
            <a:r>
              <a:rPr lang="en-US" dirty="0" smtClean="0"/>
              <a:t> - a borrower who is 270 or more days past due in repaying a FFELP loan or a Direct Loan is considered to be in default. </a:t>
            </a:r>
          </a:p>
          <a:p>
            <a:endParaRPr lang="en-US" dirty="0" smtClean="0"/>
          </a:p>
          <a:p>
            <a:r>
              <a:rPr lang="en-US" b="1" u="sng" dirty="0" smtClean="0"/>
              <a:t>For Cohort Default Rate Calculations</a:t>
            </a:r>
            <a:r>
              <a:rPr lang="en-US" dirty="0" smtClean="0"/>
              <a:t> – a FFELP loan held by a lender is considered in default on the date the default claim is paid by the guaranty agency to the lender (Claim Paid Date).  For a Direct Loan or a FFELP loan held by the Department of Education, the date of default is when the loan is 360 days past due.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5</a:t>
            </a:fld>
            <a:endParaRPr lang="en-US" dirty="0"/>
          </a:p>
        </p:txBody>
      </p:sp>
    </p:spTree>
    <p:extLst>
      <p:ext uri="{BB962C8B-B14F-4D97-AF65-F5344CB8AC3E}">
        <p14:creationId xmlns:p14="http://schemas.microsoft.com/office/powerpoint/2010/main" val="306539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are in a transition period from using the official 2-year rates to using the official 3-year rates.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draft </a:t>
            </a:r>
            <a:r>
              <a:rPr lang="en-US" sz="1200" b="1" i="0" u="none" strike="noStrike" kern="1200" baseline="0" dirty="0" smtClean="0">
                <a:solidFill>
                  <a:schemeClr val="tx1"/>
                </a:solidFill>
                <a:latin typeface="+mn-lt"/>
                <a:ea typeface="+mn-ea"/>
                <a:cs typeface="+mn-cs"/>
              </a:rPr>
              <a:t>cycle </a:t>
            </a:r>
            <a:r>
              <a:rPr lang="en-US" sz="1200" b="0" i="0" u="none" strike="noStrike" kern="1200" baseline="0" dirty="0" smtClean="0">
                <a:solidFill>
                  <a:schemeClr val="tx1"/>
                </a:solidFill>
                <a:latin typeface="+mn-lt"/>
                <a:ea typeface="+mn-ea"/>
                <a:cs typeface="+mn-cs"/>
              </a:rPr>
              <a:t>begins in February of each year when </a:t>
            </a:r>
            <a:r>
              <a:rPr lang="en-US" sz="1200" b="0" i="1" u="none" strike="noStrike" kern="1200" baseline="0" dirty="0" smtClean="0">
                <a:solidFill>
                  <a:schemeClr val="tx1"/>
                </a:solidFill>
                <a:latin typeface="+mn-lt"/>
                <a:ea typeface="+mn-ea"/>
                <a:cs typeface="+mn-cs"/>
              </a:rPr>
              <a:t>draft </a:t>
            </a:r>
            <a:r>
              <a:rPr lang="en-US" sz="1200" b="0" i="0" u="none" strike="noStrike" kern="1200" baseline="0" dirty="0" smtClean="0">
                <a:solidFill>
                  <a:schemeClr val="tx1"/>
                </a:solidFill>
                <a:latin typeface="+mn-lt"/>
                <a:ea typeface="+mn-ea"/>
                <a:cs typeface="+mn-cs"/>
              </a:rPr>
              <a:t>cohort default rates are</a:t>
            </a:r>
          </a:p>
          <a:p>
            <a:r>
              <a:rPr lang="en-US" sz="1200" b="0" i="0" u="none" strike="noStrike" kern="1200" baseline="0" dirty="0" smtClean="0">
                <a:solidFill>
                  <a:schemeClr val="tx1"/>
                </a:solidFill>
                <a:latin typeface="+mn-lt"/>
                <a:ea typeface="+mn-ea"/>
                <a:cs typeface="+mn-cs"/>
              </a:rPr>
              <a:t>released.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official </a:t>
            </a:r>
            <a:r>
              <a:rPr lang="en-US" sz="1200" b="1" i="0" u="none" strike="noStrike" kern="1200" baseline="0" dirty="0" smtClean="0">
                <a:solidFill>
                  <a:schemeClr val="tx1"/>
                </a:solidFill>
                <a:latin typeface="+mn-lt"/>
                <a:ea typeface="+mn-ea"/>
                <a:cs typeface="+mn-cs"/>
              </a:rPr>
              <a:t>cycle </a:t>
            </a:r>
            <a:r>
              <a:rPr lang="en-US" sz="1200" b="0" i="0" u="none" strike="noStrike" kern="1200" baseline="0" dirty="0" smtClean="0">
                <a:solidFill>
                  <a:schemeClr val="tx1"/>
                </a:solidFill>
                <a:latin typeface="+mn-lt"/>
                <a:ea typeface="+mn-ea"/>
                <a:cs typeface="+mn-cs"/>
              </a:rPr>
              <a:t>begins in September of each year when </a:t>
            </a:r>
            <a:r>
              <a:rPr lang="en-US" sz="1200" b="0" i="1" u="none" strike="noStrike" kern="1200" baseline="0" dirty="0" smtClean="0">
                <a:solidFill>
                  <a:schemeClr val="tx1"/>
                </a:solidFill>
                <a:latin typeface="+mn-lt"/>
                <a:ea typeface="+mn-ea"/>
                <a:cs typeface="+mn-cs"/>
              </a:rPr>
              <a:t>official </a:t>
            </a:r>
            <a:r>
              <a:rPr lang="en-US" sz="1200" b="0" i="0" u="none" strike="noStrike" kern="1200" baseline="0" dirty="0" smtClean="0">
                <a:solidFill>
                  <a:schemeClr val="tx1"/>
                </a:solidFill>
                <a:latin typeface="+mn-lt"/>
                <a:ea typeface="+mn-ea"/>
                <a:cs typeface="+mn-cs"/>
              </a:rPr>
              <a:t>cohort default rates are released and made available to the general public.</a:t>
            </a:r>
          </a:p>
          <a:p>
            <a:endParaRPr lang="en-US" sz="1200" b="0" i="0" u="none" strike="noStrike" kern="1200" baseline="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Transition Period</a:t>
            </a:r>
          </a:p>
          <a:p>
            <a:r>
              <a:rPr lang="en-US" sz="1200" kern="1200" dirty="0" smtClean="0">
                <a:solidFill>
                  <a:schemeClr val="tx1"/>
                </a:solidFill>
                <a:effectLst/>
                <a:latin typeface="+mn-lt"/>
                <a:ea typeface="+mn-ea"/>
                <a:cs typeface="+mn-cs"/>
              </a:rPr>
              <a:t>Beginning in calendar year 2014, the only rates the Department officially publishes will be the 3-year rates. </a:t>
            </a: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6</a:t>
            </a:fld>
            <a:endParaRPr lang="en-US" dirty="0"/>
          </a:p>
        </p:txBody>
      </p:sp>
    </p:spTree>
    <p:extLst>
      <p:ext uri="{BB962C8B-B14F-4D97-AF65-F5344CB8AC3E}">
        <p14:creationId xmlns:p14="http://schemas.microsoft.com/office/powerpoint/2010/main" val="230454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Draft rates are published in February and official rates in September.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a:t>
            </a:r>
            <a:r>
              <a:rPr lang="en-US" sz="1200" b="0" i="0" u="sng" strike="noStrike" kern="1200" baseline="0" dirty="0" smtClean="0">
                <a:solidFill>
                  <a:schemeClr val="tx1"/>
                </a:solidFill>
                <a:latin typeface="+mn-lt"/>
                <a:ea typeface="+mn-ea"/>
                <a:cs typeface="+mn-cs"/>
              </a:rPr>
              <a:t>no sanctions or benefits associated with the </a:t>
            </a:r>
            <a:r>
              <a:rPr lang="en-US" sz="1200" b="0" i="1" u="sng" strike="noStrike" kern="1200" baseline="0" dirty="0" smtClean="0">
                <a:solidFill>
                  <a:schemeClr val="tx1"/>
                </a:solidFill>
                <a:latin typeface="+mn-lt"/>
                <a:ea typeface="+mn-ea"/>
                <a:cs typeface="+mn-cs"/>
              </a:rPr>
              <a:t>draft </a:t>
            </a:r>
            <a:r>
              <a:rPr lang="en-US" sz="1200" b="0" i="0" u="none" strike="noStrike" kern="1200" baseline="0" dirty="0" smtClean="0">
                <a:solidFill>
                  <a:schemeClr val="tx1"/>
                </a:solidFill>
                <a:latin typeface="+mn-lt"/>
                <a:ea typeface="+mn-ea"/>
                <a:cs typeface="+mn-cs"/>
              </a:rPr>
              <a:t>cohort default rate.  However, it is important to review and verify the accuracy of the draft data because unless it is corrected, the </a:t>
            </a:r>
            <a:r>
              <a:rPr lang="en-US" sz="1200" b="0" i="1" u="none" strike="noStrike" kern="1200" baseline="0" dirty="0" smtClean="0">
                <a:solidFill>
                  <a:schemeClr val="tx1"/>
                </a:solidFill>
                <a:latin typeface="+mn-lt"/>
                <a:ea typeface="+mn-ea"/>
                <a:cs typeface="+mn-cs"/>
              </a:rPr>
              <a:t>draft </a:t>
            </a:r>
            <a:r>
              <a:rPr lang="en-US" sz="1200" b="0" i="0" u="none" strike="noStrike" kern="1200" baseline="0" dirty="0" smtClean="0">
                <a:solidFill>
                  <a:schemeClr val="tx1"/>
                </a:solidFill>
                <a:latin typeface="+mn-lt"/>
                <a:ea typeface="+mn-ea"/>
                <a:cs typeface="+mn-cs"/>
              </a:rPr>
              <a:t>cohort default rate data will be used to calculate the official cohort default rates.</a:t>
            </a:r>
          </a:p>
          <a:p>
            <a:pPr defTabSz="882762">
              <a:defRPr/>
            </a:pPr>
            <a:endParaRPr lang="en-US" sz="1200" b="0" i="0" u="none" strike="noStrike" kern="1200" baseline="0" dirty="0" smtClean="0">
              <a:solidFill>
                <a:schemeClr val="tx1"/>
              </a:solidFill>
              <a:latin typeface="+mn-lt"/>
              <a:ea typeface="+mn-ea"/>
              <a:cs typeface="+mn-cs"/>
            </a:endParaRPr>
          </a:p>
          <a:p>
            <a:pPr defTabSz="882762">
              <a:defRPr/>
            </a:pPr>
            <a:r>
              <a:rPr lang="en-US" sz="1200" b="0" i="0" u="none" strike="noStrike" kern="1200" baseline="0" dirty="0" smtClean="0">
                <a:solidFill>
                  <a:schemeClr val="tx1"/>
                </a:solidFill>
                <a:latin typeface="+mn-lt"/>
                <a:ea typeface="+mn-ea"/>
                <a:cs typeface="+mn-cs"/>
              </a:rPr>
              <a:t>For the </a:t>
            </a:r>
            <a:r>
              <a:rPr lang="en-US" sz="1200" b="0" i="1" u="none" strike="noStrike" kern="1200" baseline="0" dirty="0" smtClean="0">
                <a:solidFill>
                  <a:schemeClr val="tx1"/>
                </a:solidFill>
                <a:latin typeface="+mn-lt"/>
                <a:ea typeface="+mn-ea"/>
                <a:cs typeface="+mn-cs"/>
              </a:rPr>
              <a:t>official rates - </a:t>
            </a:r>
            <a:r>
              <a:rPr lang="en-US" sz="1200" b="0" i="0" u="sng" strike="noStrike" kern="1200" baseline="0" dirty="0" smtClean="0">
                <a:solidFill>
                  <a:schemeClr val="tx1"/>
                </a:solidFill>
                <a:latin typeface="+mn-lt"/>
                <a:ea typeface="+mn-ea"/>
                <a:cs typeface="+mn-cs"/>
              </a:rPr>
              <a:t>There are sanctions for schools with high rates and benefits for schools with low rates.</a:t>
            </a:r>
            <a:r>
              <a:rPr lang="en-US" sz="1200" b="0" i="0" u="none" strike="noStrike" kern="1200" baseline="0" dirty="0" smtClean="0">
                <a:solidFill>
                  <a:schemeClr val="tx1"/>
                </a:solidFill>
                <a:latin typeface="+mn-lt"/>
                <a:ea typeface="+mn-ea"/>
                <a:cs typeface="+mn-cs"/>
              </a:rPr>
              <a:t> Again, it is important to review and validate the data.  If you find any errors, you may be eligible to file an uncorrected data adjustment, new data adjustment, and/or erroneous data appeal. </a:t>
            </a:r>
          </a:p>
          <a:p>
            <a:pPr defTabSz="882762">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7</a:t>
            </a:fld>
            <a:endParaRPr lang="en-US" dirty="0"/>
          </a:p>
        </p:txBody>
      </p:sp>
    </p:spTree>
    <p:extLst>
      <p:ext uri="{BB962C8B-B14F-4D97-AF65-F5344CB8AC3E}">
        <p14:creationId xmlns:p14="http://schemas.microsoft.com/office/powerpoint/2010/main" val="395057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b="1" dirty="0" smtClean="0"/>
              <a:t>Benefits</a:t>
            </a:r>
            <a:r>
              <a:rPr lang="en-US" dirty="0" smtClean="0"/>
              <a:t> for schools with low rates have an impact on multiple disbursements and delayed delivery exemptions.  School with a three-year official CDR less than 15% for the three most recent years for which rates are published may:</a:t>
            </a:r>
          </a:p>
          <a:p>
            <a:pPr marL="742950" lvl="1" indent="-285750">
              <a:buFont typeface="Arial" pitchFamily="34" charset="0"/>
              <a:buChar char="•"/>
            </a:pPr>
            <a:r>
              <a:rPr lang="en-US" dirty="0" smtClean="0"/>
              <a:t>Deliver loan funds in a single installment for a single term loan for standard term-based programs. The same applies to nonstandard term-based programs when the term is not longer than four months.</a:t>
            </a:r>
          </a:p>
          <a:p>
            <a:pPr marL="742950" lvl="1" indent="-285750">
              <a:buFont typeface="Arial" pitchFamily="34" charset="0"/>
              <a:buChar char="•"/>
            </a:pPr>
            <a:r>
              <a:rPr lang="en-US" dirty="0" smtClean="0"/>
              <a:t>Deliver the first disbursement of loan funds to first-year students who are first-time borrowers without the 30-day delay.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8</a:t>
            </a:fld>
            <a:endParaRPr lang="en-US" dirty="0"/>
          </a:p>
        </p:txBody>
      </p:sp>
    </p:spTree>
    <p:extLst>
      <p:ext uri="{BB962C8B-B14F-4D97-AF65-F5344CB8AC3E}">
        <p14:creationId xmlns:p14="http://schemas.microsoft.com/office/powerpoint/2010/main" val="416337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schools remain subject to current regulations and existing threshold rates associated with the 2-year measurement.  Currently the CDR rate for sanctions begins at 25% for the 2-Year measurement.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since we’re in a transition period to the new 3-year official CDR methodology, we’d thought it would be helpful to share information about the potential impact.  Again, the information on this slide is for the 3-year rates ONLY.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Loss of eligibility. </a:t>
            </a:r>
            <a:r>
              <a:rPr lang="en-US" sz="1200" kern="1200" dirty="0" smtClean="0">
                <a:solidFill>
                  <a:schemeClr val="tx1"/>
                </a:solidFill>
                <a:effectLst/>
                <a:latin typeface="+mn-lt"/>
                <a:ea typeface="+mn-ea"/>
                <a:cs typeface="+mn-cs"/>
              </a:rPr>
              <a:t>The first time that schools may lose program eligibility as a result of the 3-year CDR calculations will be in calendar year 2014</a:t>
            </a:r>
            <a:r>
              <a:rPr lang="en-US" sz="1200" kern="1200" baseline="0" dirty="0" smtClean="0">
                <a:solidFill>
                  <a:schemeClr val="tx1"/>
                </a:solidFill>
                <a:effectLst/>
                <a:latin typeface="+mn-lt"/>
                <a:ea typeface="+mn-ea"/>
                <a:cs typeface="+mn-cs"/>
              </a:rPr>
              <a:t> --- after three consecutive years of official 3-year CDR rates have been published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Loss of eligibility would occur under </a:t>
            </a:r>
            <a:r>
              <a:rPr lang="en-US" sz="1200" kern="1200" dirty="0" smtClean="0">
                <a:solidFill>
                  <a:schemeClr val="tx1"/>
                </a:solidFill>
                <a:effectLst/>
                <a:latin typeface="+mn-lt"/>
                <a:ea typeface="+mn-ea"/>
                <a:cs typeface="+mn-cs"/>
              </a:rPr>
              <a:t>the following conditions:</a:t>
            </a:r>
          </a:p>
          <a:p>
            <a:pPr marL="171450" lvl="0" indent="-171450">
              <a:buFont typeface="Arial" pitchFamily="34" charset="0"/>
              <a:buChar char="•"/>
            </a:pPr>
            <a:r>
              <a:rPr lang="en-US" sz="1200" kern="1200" dirty="0" smtClean="0">
                <a:solidFill>
                  <a:schemeClr val="tx1"/>
                </a:solidFill>
                <a:effectLst/>
                <a:latin typeface="+mn-lt"/>
                <a:ea typeface="+mn-ea"/>
                <a:cs typeface="+mn-cs"/>
              </a:rPr>
              <a:t>The official CDR was 30% or greater for three consecutive years. Without a successful appeal, the school would lose eligibility to participate in the Federal Direct Loan Program and the Federal Pell Grant Program.</a:t>
            </a:r>
          </a:p>
          <a:p>
            <a:pPr marL="171450" lvl="0" indent="-171450">
              <a:buFont typeface="Arial" pitchFamily="34" charset="0"/>
              <a:buChar char="•"/>
            </a:pPr>
            <a:r>
              <a:rPr lang="en-US" sz="1200" kern="1200" dirty="0" smtClean="0">
                <a:solidFill>
                  <a:schemeClr val="tx1"/>
                </a:solidFill>
                <a:effectLst/>
                <a:latin typeface="+mn-lt"/>
                <a:ea typeface="+mn-ea"/>
                <a:cs typeface="+mn-cs"/>
              </a:rPr>
              <a:t>The official 2011 three-year rate (published in calendar year 2014), or any succeeding year’s rate exceeds 40 percent. Without a successful appeal, the school would lose eligibility to participate in the Direct Loan Program. However,</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school would retain eligibility for the Federal Pell Grant Program.</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9</a:t>
            </a:fld>
            <a:endParaRPr lang="en-US" dirty="0"/>
          </a:p>
        </p:txBody>
      </p:sp>
    </p:spTree>
    <p:extLst>
      <p:ext uri="{BB962C8B-B14F-4D97-AF65-F5344CB8AC3E}">
        <p14:creationId xmlns:p14="http://schemas.microsoft.com/office/powerpoint/2010/main" val="238535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of you</a:t>
            </a:r>
            <a:r>
              <a:rPr lang="en-US" baseline="0" dirty="0" smtClean="0"/>
              <a:t> have been asked to take the CFI survey, which rates your satisfaction with your federal servicers? You don’t have to raise your hand if you’re not comfortable, don’t worry. I’m not writing down names.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probably already know that your federal servicers are responsible for and graded on certain aspects of your experience as a school. These aspects include customer service,</a:t>
            </a:r>
            <a:r>
              <a:rPr lang="en-US" baseline="0" dirty="0" smtClean="0"/>
              <a:t> our websites, the information and communication we provide, our systems and tools, our training sessions, the working relationship you have with us, and your overall satisfaction.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of this like that Lending Tree commercial – when banks compete, you win. What you have here is opportunity for</a:t>
            </a:r>
            <a:r>
              <a:rPr lang="en-US" baseline="0" dirty="0" smtClean="0"/>
              <a:t> creativity and innovation. This healthy competition means a better experience for you and ultimately for your students and former students. </a:t>
            </a:r>
            <a:endParaRPr lang="en-US" dirty="0" smtClean="0"/>
          </a:p>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10</a:t>
            </a:fld>
            <a:endParaRPr lang="en-US" dirty="0"/>
          </a:p>
        </p:txBody>
      </p:sp>
    </p:spTree>
    <p:extLst>
      <p:ext uri="{BB962C8B-B14F-4D97-AF65-F5344CB8AC3E}">
        <p14:creationId xmlns:p14="http://schemas.microsoft.com/office/powerpoint/2010/main" val="27273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if</a:t>
            </a:r>
            <a:r>
              <a:rPr lang="en-US" baseline="0" dirty="0" smtClean="0"/>
              <a:t> not all, TIVAS provide some sort of report to our school partners on the performance of the loans we service for your school. This is what Sallie Mae’s looks like. Without getting into too much detail here, this is a quarterly report that provides data that will tell you how your Sallie Mae-serviced loans are performing. In Sallie Mae’s case, this is a federal loan report only – you may receive a similar report that shows how your private student loan portfolio is performing. </a:t>
            </a:r>
          </a:p>
          <a:p>
            <a:endParaRPr lang="en-US" baseline="0" dirty="0" smtClean="0"/>
          </a:p>
          <a:p>
            <a:r>
              <a:rPr lang="en-US" baseline="0" dirty="0" smtClean="0"/>
              <a:t>We also take the liberty of showing you how Sallie Mae’s bit of your portfolio is comparing to the total federal student loan portfolio serviced for your institution. We’re incredibly proud of our success in the area of default prevention, and love when these reports indicate that we’re doing a good job for you here. </a:t>
            </a:r>
          </a:p>
          <a:p>
            <a:endParaRPr lang="en-US" baseline="0" dirty="0" smtClean="0"/>
          </a:p>
          <a:p>
            <a:r>
              <a:rPr lang="en-US" baseline="0" dirty="0" smtClean="0"/>
              <a:t>This customized report also contains a bit about our customer service levels, including things like average speed of answer on the phone, and how often we’re able to resolve the borrower’s concern on the first call – we call it first call resolution, and it’s a biggie for us. We know that these borrowers want to get what they need and get on with their life, and when we’re able to see that they didn’t need to call us back for up to five days following their call, we’re pleased to say they got what they needed the first time.</a:t>
            </a:r>
          </a:p>
          <a:p>
            <a:endParaRPr lang="en-US" baseline="0" dirty="0" smtClean="0"/>
          </a:p>
          <a:p>
            <a:r>
              <a:rPr lang="en-US" baseline="0" dirty="0" smtClean="0"/>
              <a:t>I’m sure I speak for all the TIVAS when I say that the intent here is to give you something you can share internally, either with those who monitor portfolio metrics or those who counsel students on repayment options. Or, share it with your boss, to simply show how your partnership with your servicers is helping students. We all want to make you look good.</a:t>
            </a:r>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pPr/>
              <a:t>11</a:t>
            </a:fld>
            <a:endParaRPr lang="en-US" dirty="0"/>
          </a:p>
        </p:txBody>
      </p:sp>
    </p:spTree>
    <p:extLst>
      <p:ext uri="{BB962C8B-B14F-4D97-AF65-F5344CB8AC3E}">
        <p14:creationId xmlns:p14="http://schemas.microsoft.com/office/powerpoint/2010/main" val="409803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21318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0924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56130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71658598.jpg"/>
          <p:cNvPicPr>
            <a:picLocks noChangeAspect="1"/>
          </p:cNvPicPr>
          <p:nvPr userDrawn="1"/>
        </p:nvPicPr>
        <p:blipFill>
          <a:blip r:embed="rId2" cstate="print">
            <a:alphaModFix amt="50000"/>
          </a:blip>
          <a:srcRect l="8695" t="12521" r="6294" b="265"/>
          <a:stretch>
            <a:fillRect/>
          </a:stretch>
        </p:blipFill>
        <p:spPr>
          <a:xfrm>
            <a:off x="177800" y="665459"/>
            <a:ext cx="8806546" cy="6023207"/>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subtitlebackground.jpg"/>
          <p:cNvPicPr>
            <a:picLocks noChangeAspect="1"/>
          </p:cNvPicPr>
          <p:nvPr userDrawn="1"/>
        </p:nvPicPr>
        <p:blipFill>
          <a:blip r:embed="rId2" cstate="print"/>
          <a:srcRect l="10532"/>
          <a:stretch>
            <a:fillRect/>
          </a:stretch>
        </p:blipFill>
        <p:spPr>
          <a:xfrm>
            <a:off x="0" y="0"/>
            <a:ext cx="9407323" cy="6858000"/>
          </a:xfrm>
          <a:prstGeom prst="rect">
            <a:avLst/>
          </a:prstGeom>
        </p:spPr>
      </p:pic>
      <p:sp>
        <p:nvSpPr>
          <p:cNvPr id="11" name="Rectangle 10"/>
          <p:cNvSpPr/>
          <p:nvPr userDrawn="1"/>
        </p:nvSpPr>
        <p:spPr>
          <a:xfrm>
            <a:off x="292099" y="2846068"/>
            <a:ext cx="8559801" cy="1967231"/>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22" name="Text Placeholder 21"/>
          <p:cNvSpPr>
            <a:spLocks noGrp="1"/>
          </p:cNvSpPr>
          <p:nvPr>
            <p:ph type="body" sz="quarter" idx="11"/>
          </p:nvPr>
        </p:nvSpPr>
        <p:spPr>
          <a:xfrm>
            <a:off x="457200" y="4185272"/>
            <a:ext cx="8221133" cy="455045"/>
          </a:xfrm>
          <a:prstGeom prst="rect">
            <a:avLst/>
          </a:prstGeom>
        </p:spPr>
        <p:txBody>
          <a:bodyPr vert="horz"/>
          <a:lstStyle>
            <a:lvl1pPr>
              <a:buNone/>
              <a:defRPr sz="2000" i="1">
                <a:solidFill>
                  <a:schemeClr val="bg1"/>
                </a:solidFill>
              </a:defRPr>
            </a:lvl1pPr>
          </a:lstStyle>
          <a:p>
            <a:pPr lvl="0"/>
            <a:endParaRPr lang="en-US" dirty="0"/>
          </a:p>
        </p:txBody>
      </p:sp>
      <p:sp>
        <p:nvSpPr>
          <p:cNvPr id="25" name="Title 24"/>
          <p:cNvSpPr>
            <a:spLocks noGrp="1"/>
          </p:cNvSpPr>
          <p:nvPr>
            <p:ph type="title"/>
          </p:nvPr>
        </p:nvSpPr>
        <p:spPr>
          <a:xfrm>
            <a:off x="439561" y="3110368"/>
            <a:ext cx="8229600" cy="570542"/>
          </a:xfrm>
          <a:prstGeom prst="rect">
            <a:avLst/>
          </a:prstGeom>
        </p:spPr>
        <p:txBody>
          <a:bodyPr vert="horz" tIns="45720" anchor="b"/>
          <a:lstStyle>
            <a:lvl1pPr>
              <a:defRPr sz="3400" b="1" cap="all">
                <a:latin typeface="Arial"/>
                <a:cs typeface="Arial"/>
              </a:defRPr>
            </a:lvl1pPr>
          </a:lstStyle>
          <a:p>
            <a:r>
              <a:rPr lang="en-US" dirty="0" smtClean="0"/>
              <a:t>Click to edit Master title style</a:t>
            </a:r>
            <a:endParaRPr lang="en-US" dirty="0"/>
          </a:p>
        </p:txBody>
      </p:sp>
      <p:sp>
        <p:nvSpPr>
          <p:cNvPr id="27" name="Text Placeholder 26"/>
          <p:cNvSpPr>
            <a:spLocks noGrp="1"/>
          </p:cNvSpPr>
          <p:nvPr>
            <p:ph type="body" sz="quarter" idx="12"/>
          </p:nvPr>
        </p:nvSpPr>
        <p:spPr>
          <a:xfrm>
            <a:off x="438149" y="3697476"/>
            <a:ext cx="8231783" cy="460115"/>
          </a:xfrm>
          <a:prstGeom prst="rect">
            <a:avLst/>
          </a:prstGeom>
        </p:spPr>
        <p:txBody>
          <a:bodyPr vert="horz" anchor="t"/>
          <a:lstStyle>
            <a:lvl1pPr>
              <a:buNone/>
              <a:defRPr sz="2400">
                <a:solidFill>
                  <a:srgbClr val="FFFFFF"/>
                </a:solidFill>
              </a:defRPr>
            </a:lvl1pPr>
          </a:lstStyle>
          <a:p>
            <a:pPr lvl="0"/>
            <a:endParaRPr lang="en-US" dirty="0"/>
          </a:p>
        </p:txBody>
      </p:sp>
      <p:sp>
        <p:nvSpPr>
          <p:cNvPr id="15" name="Text Placeholder 19"/>
          <p:cNvSpPr>
            <a:spLocks noGrp="1"/>
          </p:cNvSpPr>
          <p:nvPr>
            <p:ph type="body" sz="quarter" idx="13" hasCustomPrompt="1"/>
          </p:nvPr>
        </p:nvSpPr>
        <p:spPr>
          <a:xfrm>
            <a:off x="312738" y="5935958"/>
            <a:ext cx="2744452" cy="457200"/>
          </a:xfrm>
          <a:prstGeom prst="rect">
            <a:avLst/>
          </a:prstGeom>
        </p:spPr>
        <p:txBody>
          <a:bodyPr vert="horz">
            <a:normAutofit/>
          </a:bodyPr>
          <a:lstStyle>
            <a:lvl1pPr algn="l">
              <a:buNone/>
              <a:defRPr sz="1800" cap="all" baseline="0">
                <a:solidFill>
                  <a:schemeClr val="tx1"/>
                </a:solidFill>
              </a:defRPr>
            </a:lvl1pPr>
          </a:lstStyle>
          <a:p>
            <a:pPr lvl="0"/>
            <a:r>
              <a:rPr lang="en-US" dirty="0" smtClean="0"/>
              <a:t>Date:  xx/xx/</a:t>
            </a:r>
            <a:r>
              <a:rPr lang="en-US" dirty="0" err="1" smtClean="0"/>
              <a:t>xxxx</a:t>
            </a:r>
            <a:endParaRPr lang="en-US" dirty="0"/>
          </a:p>
        </p:txBody>
      </p:sp>
      <p:sp>
        <p:nvSpPr>
          <p:cNvPr id="12" name="Footer Placeholder 4"/>
          <p:cNvSpPr txBox="1">
            <a:spLocks/>
          </p:cNvSpPr>
          <p:nvPr userDrawn="1"/>
        </p:nvSpPr>
        <p:spPr>
          <a:xfrm>
            <a:off x="190500" y="6667500"/>
            <a:ext cx="3987800"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tx1"/>
                </a:solidFill>
                <a:effectLst/>
                <a:uLnTx/>
                <a:uFillTx/>
                <a:latin typeface="Arial"/>
                <a:ea typeface="+mn-ea"/>
                <a:cs typeface="Arial"/>
              </a:rPr>
              <a:t>Confidential and proprietary information © 2013 Sallie Mae, Inc. All rights reserved.t</a:t>
            </a:r>
            <a:endParaRPr kumimoji="0" lang="en-US" sz="600" b="0" i="0" u="none" strike="noStrike" kern="1200" cap="none" spc="0" normalizeH="0" baseline="0" noProof="0" dirty="0">
              <a:ln>
                <a:noFill/>
              </a:ln>
              <a:solidFill>
                <a:schemeClr val="tx1"/>
              </a:solidFill>
              <a:effectLst/>
              <a:uLnTx/>
              <a:uFillTx/>
              <a:latin typeface="Arial"/>
              <a:ea typeface="+mn-ea"/>
              <a:cs typeface="Arial"/>
            </a:endParaRPr>
          </a:p>
        </p:txBody>
      </p:sp>
      <p:pic>
        <p:nvPicPr>
          <p:cNvPr id="14" name="Picture 13" descr="SLMDOE-logo-blue-larg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0" y="972390"/>
            <a:ext cx="8464550" cy="167174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9" name="Picture 8" descr="background.jpg"/>
          <p:cNvPicPr>
            <a:picLocks noChangeAspect="1"/>
          </p:cNvPicPr>
          <p:nvPr userDrawn="1"/>
        </p:nvPicPr>
        <p:blipFill>
          <a:blip r:embed="rId2" cstate="print"/>
          <a:stretch>
            <a:fillRect/>
          </a:stretch>
        </p:blipFill>
        <p:spPr>
          <a:xfrm>
            <a:off x="4217" y="0"/>
            <a:ext cx="9135565" cy="6858000"/>
          </a:xfrm>
          <a:prstGeom prst="rect">
            <a:avLst/>
          </a:prstGeom>
        </p:spPr>
      </p:pic>
      <p:sp>
        <p:nvSpPr>
          <p:cNvPr id="11" name="Rectangle 10"/>
          <p:cNvSpPr/>
          <p:nvPr userDrawn="1"/>
        </p:nvSpPr>
        <p:spPr>
          <a:xfrm>
            <a:off x="292099" y="2846068"/>
            <a:ext cx="8559801" cy="1967231"/>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22" name="Text Placeholder 21"/>
          <p:cNvSpPr>
            <a:spLocks noGrp="1"/>
          </p:cNvSpPr>
          <p:nvPr>
            <p:ph type="body" sz="quarter" idx="11"/>
          </p:nvPr>
        </p:nvSpPr>
        <p:spPr>
          <a:xfrm>
            <a:off x="457200" y="4185272"/>
            <a:ext cx="8221133" cy="455045"/>
          </a:xfrm>
          <a:prstGeom prst="rect">
            <a:avLst/>
          </a:prstGeom>
        </p:spPr>
        <p:txBody>
          <a:bodyPr vert="horz"/>
          <a:lstStyle>
            <a:lvl1pPr>
              <a:buNone/>
              <a:defRPr sz="2000" i="1">
                <a:solidFill>
                  <a:schemeClr val="bg1"/>
                </a:solidFill>
              </a:defRPr>
            </a:lvl1pPr>
          </a:lstStyle>
          <a:p>
            <a:pPr lvl="0"/>
            <a:endParaRPr lang="en-US" dirty="0"/>
          </a:p>
        </p:txBody>
      </p:sp>
      <p:sp>
        <p:nvSpPr>
          <p:cNvPr id="25" name="Title 24"/>
          <p:cNvSpPr>
            <a:spLocks noGrp="1"/>
          </p:cNvSpPr>
          <p:nvPr>
            <p:ph type="title"/>
          </p:nvPr>
        </p:nvSpPr>
        <p:spPr>
          <a:xfrm>
            <a:off x="439561" y="3110368"/>
            <a:ext cx="8229600" cy="570542"/>
          </a:xfrm>
          <a:prstGeom prst="rect">
            <a:avLst/>
          </a:prstGeom>
        </p:spPr>
        <p:txBody>
          <a:bodyPr vert="horz" tIns="45720" anchor="b"/>
          <a:lstStyle>
            <a:lvl1pPr>
              <a:defRPr sz="3400" b="1" cap="all">
                <a:latin typeface="Arial"/>
                <a:cs typeface="Arial"/>
              </a:defRPr>
            </a:lvl1pPr>
          </a:lstStyle>
          <a:p>
            <a:r>
              <a:rPr lang="en-US" dirty="0" smtClean="0"/>
              <a:t>Click to edit Master title style</a:t>
            </a:r>
            <a:endParaRPr lang="en-US" dirty="0"/>
          </a:p>
        </p:txBody>
      </p:sp>
      <p:sp>
        <p:nvSpPr>
          <p:cNvPr id="27" name="Text Placeholder 26"/>
          <p:cNvSpPr>
            <a:spLocks noGrp="1"/>
          </p:cNvSpPr>
          <p:nvPr>
            <p:ph type="body" sz="quarter" idx="12"/>
          </p:nvPr>
        </p:nvSpPr>
        <p:spPr>
          <a:xfrm>
            <a:off x="438149" y="3697476"/>
            <a:ext cx="8231783" cy="460115"/>
          </a:xfrm>
          <a:prstGeom prst="rect">
            <a:avLst/>
          </a:prstGeom>
        </p:spPr>
        <p:txBody>
          <a:bodyPr vert="horz" anchor="t"/>
          <a:lstStyle>
            <a:lvl1pPr>
              <a:buNone/>
              <a:defRPr sz="2400">
                <a:solidFill>
                  <a:srgbClr val="FFFFFF"/>
                </a:solidFill>
              </a:defRPr>
            </a:lvl1pPr>
          </a:lstStyle>
          <a:p>
            <a:pPr lvl="0"/>
            <a:endParaRPr lang="en-US" dirty="0"/>
          </a:p>
        </p:txBody>
      </p:sp>
      <p:sp>
        <p:nvSpPr>
          <p:cNvPr id="15" name="Text Placeholder 19"/>
          <p:cNvSpPr>
            <a:spLocks noGrp="1"/>
          </p:cNvSpPr>
          <p:nvPr>
            <p:ph type="body" sz="quarter" idx="13" hasCustomPrompt="1"/>
          </p:nvPr>
        </p:nvSpPr>
        <p:spPr>
          <a:xfrm>
            <a:off x="312738" y="5935958"/>
            <a:ext cx="2744452" cy="457200"/>
          </a:xfrm>
          <a:prstGeom prst="rect">
            <a:avLst/>
          </a:prstGeom>
        </p:spPr>
        <p:txBody>
          <a:bodyPr vert="horz">
            <a:normAutofit/>
          </a:bodyPr>
          <a:lstStyle>
            <a:lvl1pPr algn="l">
              <a:buNone/>
              <a:defRPr sz="1800" cap="all" baseline="0">
                <a:solidFill>
                  <a:schemeClr val="bg1"/>
                </a:solidFill>
              </a:defRPr>
            </a:lvl1pPr>
          </a:lstStyle>
          <a:p>
            <a:pPr lvl="0"/>
            <a:r>
              <a:rPr lang="en-US" dirty="0" smtClean="0"/>
              <a:t>Date:  xx/xx/</a:t>
            </a:r>
            <a:r>
              <a:rPr lang="en-US" dirty="0" err="1" smtClean="0"/>
              <a:t>xxxx</a:t>
            </a:r>
            <a:endParaRPr lang="en-US" dirty="0"/>
          </a:p>
        </p:txBody>
      </p:sp>
      <p:sp>
        <p:nvSpPr>
          <p:cNvPr id="14" name="Footer Placeholder 4"/>
          <p:cNvSpPr txBox="1">
            <a:spLocks/>
          </p:cNvSpPr>
          <p:nvPr userDrawn="1"/>
        </p:nvSpPr>
        <p:spPr>
          <a:xfrm>
            <a:off x="190500" y="6667500"/>
            <a:ext cx="3987800"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2013 Sallie Mae, Inc.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6" name="Picture 15" descr="SLMDOE-logo-white-larg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0" y="961024"/>
            <a:ext cx="8489950" cy="1676765"/>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family-shutterstock_3073925-gray80%.jpg"/>
          <p:cNvPicPr>
            <a:picLocks noChangeAspect="1"/>
          </p:cNvPicPr>
          <p:nvPr userDrawn="1"/>
        </p:nvPicPr>
        <p:blipFill>
          <a:blip r:embed="rId2" cstate="print">
            <a:alphaModFix amt="50000"/>
          </a:blip>
          <a:srcRect l="3924" t="1932" b="10869"/>
          <a:stretch>
            <a:fillRect/>
          </a:stretch>
        </p:blipFill>
        <p:spPr>
          <a:xfrm>
            <a:off x="177800" y="677334"/>
            <a:ext cx="8818626" cy="6002866"/>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57415984.jpg"/>
          <p:cNvPicPr>
            <a:picLocks noChangeAspect="1"/>
          </p:cNvPicPr>
          <p:nvPr userDrawn="1"/>
        </p:nvPicPr>
        <p:blipFill>
          <a:blip r:embed="rId2" cstate="print">
            <a:alphaModFix amt="50000"/>
          </a:blip>
          <a:srcRect r="3708" b="1855"/>
          <a:stretch>
            <a:fillRect/>
          </a:stretch>
        </p:blipFill>
        <p:spPr>
          <a:xfrm>
            <a:off x="178259" y="677333"/>
            <a:ext cx="8821808" cy="5994400"/>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25226992.jpg"/>
          <p:cNvPicPr>
            <a:picLocks noChangeAspect="1"/>
          </p:cNvPicPr>
          <p:nvPr userDrawn="1"/>
        </p:nvPicPr>
        <p:blipFill>
          <a:blip r:embed="rId2" cstate="print">
            <a:alphaModFix amt="50000"/>
          </a:blip>
          <a:srcRect l="3969" b="12816"/>
          <a:stretch>
            <a:fillRect/>
          </a:stretch>
        </p:blipFill>
        <p:spPr>
          <a:xfrm>
            <a:off x="177800" y="674423"/>
            <a:ext cx="8820290" cy="6005777"/>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family-shutterstock_25530808.jpg"/>
          <p:cNvPicPr>
            <a:picLocks noChangeAspect="1"/>
          </p:cNvPicPr>
          <p:nvPr userDrawn="1"/>
        </p:nvPicPr>
        <p:blipFill>
          <a:blip r:embed="rId2" cstate="print">
            <a:alphaModFix amt="50000"/>
          </a:blip>
          <a:srcRect l="3753" b="1495"/>
          <a:stretch>
            <a:fillRect/>
          </a:stretch>
        </p:blipFill>
        <p:spPr>
          <a:xfrm>
            <a:off x="177800" y="668867"/>
            <a:ext cx="8810251" cy="6011333"/>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72150658.jpg"/>
          <p:cNvPicPr>
            <a:picLocks noChangeAspect="1"/>
          </p:cNvPicPr>
          <p:nvPr userDrawn="1"/>
        </p:nvPicPr>
        <p:blipFill>
          <a:blip r:embed="rId2" cstate="print">
            <a:alphaModFix amt="50000"/>
          </a:blip>
          <a:srcRect r="10509" b="8412"/>
          <a:stretch>
            <a:fillRect/>
          </a:stretch>
        </p:blipFill>
        <p:spPr>
          <a:xfrm>
            <a:off x="177798" y="675169"/>
            <a:ext cx="8813802" cy="6013498"/>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70842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20253523.jpg"/>
          <p:cNvPicPr>
            <a:picLocks noChangeAspect="1"/>
          </p:cNvPicPr>
          <p:nvPr userDrawn="1"/>
        </p:nvPicPr>
        <p:blipFill>
          <a:blip r:embed="rId2" cstate="print">
            <a:alphaModFix amt="50000"/>
          </a:blip>
          <a:srcRect l="1250" t="5305" r="4634" b="233"/>
          <a:stretch>
            <a:fillRect/>
          </a:stretch>
        </p:blipFill>
        <p:spPr>
          <a:xfrm>
            <a:off x="177800" y="673228"/>
            <a:ext cx="8813800" cy="6006972"/>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18436921.jpg"/>
          <p:cNvPicPr>
            <a:picLocks noChangeAspect="1"/>
          </p:cNvPicPr>
          <p:nvPr userDrawn="1"/>
        </p:nvPicPr>
        <p:blipFill>
          <a:blip r:embed="rId2" cstate="print">
            <a:alphaModFix amt="50000"/>
          </a:blip>
          <a:srcRect r="3695" b="3745"/>
          <a:stretch>
            <a:fillRect/>
          </a:stretch>
        </p:blipFill>
        <p:spPr>
          <a:xfrm>
            <a:off x="171270" y="678561"/>
            <a:ext cx="8820330" cy="6001639"/>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utterstock_13393867.jpg"/>
          <p:cNvPicPr>
            <a:picLocks noChangeAspect="1"/>
          </p:cNvPicPr>
          <p:nvPr userDrawn="1"/>
        </p:nvPicPr>
        <p:blipFill>
          <a:blip r:embed="rId2" cstate="print">
            <a:alphaModFix amt="50000"/>
          </a:blip>
          <a:srcRect r="3821" b="1495"/>
          <a:stretch>
            <a:fillRect/>
          </a:stretch>
        </p:blipFill>
        <p:spPr>
          <a:xfrm>
            <a:off x="192880" y="666706"/>
            <a:ext cx="8807187" cy="6013494"/>
          </a:xfrm>
          <a:prstGeom prst="rect">
            <a:avLst/>
          </a:prstGeom>
        </p:spPr>
      </p:pic>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3" name="Picture 1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2" name="Picture 11" descr="SLMDOE-logo-whit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2" name="Picture 11" descr="SLMDOE-logo-whit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ight Triangle 9"/>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Right Triangle 4"/>
          <p:cNvSpPr/>
          <p:nvPr/>
        </p:nvSpPr>
        <p:spPr>
          <a:xfrm flipH="1">
            <a:off x="95248" y="3905249"/>
            <a:ext cx="130173" cy="11112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01600" y="4014469"/>
            <a:ext cx="8572500" cy="1497330"/>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5" name="Title 14"/>
          <p:cNvSpPr>
            <a:spLocks noGrp="1"/>
          </p:cNvSpPr>
          <p:nvPr userDrawn="1">
            <p:ph type="title"/>
          </p:nvPr>
        </p:nvSpPr>
        <p:spPr>
          <a:xfrm>
            <a:off x="457200" y="4250024"/>
            <a:ext cx="7963240" cy="516759"/>
          </a:xfrm>
          <a:prstGeom prst="rect">
            <a:avLst/>
          </a:prstGeom>
        </p:spPr>
        <p:txBody>
          <a:bodyPr vert="horz"/>
          <a:lstStyle>
            <a:lvl1pPr>
              <a:defRPr sz="3200" b="1" cap="none">
                <a:latin typeface="Arial"/>
                <a:cs typeface="Arial"/>
              </a:defRPr>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60133" y="4776571"/>
            <a:ext cx="7960308" cy="533147"/>
          </a:xfrm>
          <a:prstGeom prst="rect">
            <a:avLst/>
          </a:prstGeom>
        </p:spPr>
        <p:txBody>
          <a:bodyPr vert="horz"/>
          <a:lstStyle>
            <a:lvl1pPr algn="l">
              <a:buNone/>
              <a:defRPr sz="2800">
                <a:solidFill>
                  <a:srgbClr val="FFFFFF"/>
                </a:solidFill>
              </a:defRPr>
            </a:lvl1pPr>
          </a:lstStyle>
          <a:p>
            <a:pPr lvl="0"/>
            <a:endParaRPr lang="en-US" dirty="0"/>
          </a:p>
        </p:txBody>
      </p:sp>
      <p:sp>
        <p:nvSpPr>
          <p:cNvPr id="11" name="Rectangle 10"/>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2" name="Picture 11" descr="SLMDOE-logo-whit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SLMDOE-logo-whit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1974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8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7093596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33450"/>
            <a:ext cx="8229600" cy="5569005"/>
          </a:xfrm>
          <a:prstGeom prst="rect">
            <a:avLst/>
          </a:prstGeom>
        </p:spPr>
        <p:txBody>
          <a:bodyPr>
            <a:normAutofit/>
          </a:bodyPr>
          <a:lstStyle>
            <a:lvl1pPr>
              <a:buClr>
                <a:srgbClr val="1F77C3"/>
              </a:buClr>
              <a:buSzPct val="55000"/>
              <a:buFont typeface="Lucida Grande"/>
              <a:buNone/>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add image/chart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83191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73622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61323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207254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extLst>
      <p:ext uri="{BB962C8B-B14F-4D97-AF65-F5344CB8AC3E}">
        <p14:creationId xmlns:p14="http://schemas.microsoft.com/office/powerpoint/2010/main" val="312935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4958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7118583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2" r:id="rId12"/>
    <p:sldLayoutId id="2147483714" r:id="rId13"/>
    <p:sldLayoutId id="2147483715" r:id="rId14"/>
    <p:sldLayoutId id="2147483702" r:id="rId15"/>
    <p:sldLayoutId id="2147483683" r:id="rId16"/>
    <p:sldLayoutId id="2147483703" r:id="rId17"/>
    <p:sldLayoutId id="2147483704" r:id="rId18"/>
    <p:sldLayoutId id="2147483705" r:id="rId19"/>
    <p:sldLayoutId id="2147483706" r:id="rId20"/>
    <p:sldLayoutId id="2147483708" r:id="rId21"/>
    <p:sldLayoutId id="2147483709" r:id="rId22"/>
    <p:sldLayoutId id="2147483711" r:id="rId23"/>
    <p:sldLayoutId id="2147483712" r:id="rId24"/>
    <p:sldLayoutId id="2147483713" r:id="rId25"/>
    <p:sldLayoutId id="2147483684" r:id="rId26"/>
    <p:sldLayoutId id="2147483723" r:id="rId27"/>
    <p:sldLayoutId id="2147483724" r:id="rId28"/>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190500" y="6672053"/>
            <a:ext cx="3987800" cy="245214"/>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2013 Sallie Mae, Inc.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
        <p:nvSpPr>
          <p:cNvPr id="8" name="Right Triangle 7"/>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userDrawn="1"/>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pic>
        <p:nvPicPr>
          <p:cNvPr id="14" name="Picture 13" descr="SLMDOE-logo-white-small.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5" r:id="rId4"/>
    <p:sldLayoutId id="2147483696" r:id="rId5"/>
    <p:sldLayoutId id="2147483699" r:id="rId6"/>
    <p:sldLayoutId id="214748369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pic>
        <p:nvPicPr>
          <p:cNvPr id="3" name="Picture 2" descr="SLMDOE-logo-white-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26522"/>
            <a:ext cx="2425700" cy="479077"/>
          </a:xfrm>
          <a:prstGeom prst="rect">
            <a:avLst/>
          </a:prstGeom>
        </p:spPr>
      </p:pic>
      <p:sp>
        <p:nvSpPr>
          <p:cNvPr id="16" name="Right Triangle 15"/>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a:fld id="{96D20899-27D1-4A93-B9B4-A10B3EAFCBD4}" type="slidenum">
              <a:rPr lang="en-US" sz="900" b="0" i="0" smtClean="0">
                <a:solidFill>
                  <a:srgbClr val="FFFFFF"/>
                </a:solidFill>
                <a:latin typeface="Arial Bold"/>
                <a:cs typeface="Arial Bold"/>
              </a:rPr>
              <a:pPr algn="ctr"/>
              <a:t>‹#›</a:t>
            </a:fld>
            <a:endParaRPr lang="en-US" sz="900" b="0" i="0" dirty="0">
              <a:solidFill>
                <a:srgbClr val="FFFFFF"/>
              </a:solidFill>
              <a:latin typeface="Arial Bold"/>
              <a:cs typeface="Arial Bold"/>
            </a:endParaRPr>
          </a:p>
        </p:txBody>
      </p:sp>
      <p:sp>
        <p:nvSpPr>
          <p:cNvPr id="11" name="Footer Placeholder 4"/>
          <p:cNvSpPr txBox="1">
            <a:spLocks/>
          </p:cNvSpPr>
          <p:nvPr userDrawn="1"/>
        </p:nvSpPr>
        <p:spPr>
          <a:xfrm>
            <a:off x="190500" y="6667500"/>
            <a:ext cx="3987800" cy="304800"/>
          </a:xfrm>
          <a:prstGeom prst="rect">
            <a:avLst/>
          </a:prstGeo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FFFFFF"/>
                </a:solidFill>
                <a:effectLst/>
                <a:uLnTx/>
                <a:uFillTx/>
                <a:latin typeface="Arial"/>
                <a:ea typeface="+mn-ea"/>
                <a:cs typeface="Arial"/>
              </a:rPr>
              <a:t>Confidential and proprietary information © 2013 Sallie Mae, Inc. All rights reserved.</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hyperlink" Target="mailto:Keri.Neidig@SallieMae.com" TargetMode="External"/><Relationship Id="rId2" Type="http://schemas.openxmlformats.org/officeDocument/2006/relationships/image" Target="../media/image65.jpg"/><Relationship Id="rId1" Type="http://schemas.openxmlformats.org/officeDocument/2006/relationships/slideLayout" Target="../slideLayouts/slideLayout6.xml"/><Relationship Id="rId6" Type="http://schemas.openxmlformats.org/officeDocument/2006/relationships/hyperlink" Target="mailto:Steven.Adams@SallieMae.com" TargetMode="External"/><Relationship Id="rId5" Type="http://schemas.openxmlformats.org/officeDocument/2006/relationships/hyperlink" Target="mailto:Amanda.Holt@SallieMae.com" TargetMode="External"/><Relationship Id="rId4" Type="http://schemas.openxmlformats.org/officeDocument/2006/relationships/image" Target="../media/image67.jp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ifap.ed.gov/eannouncements/022511DefiDefaultEligiCD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024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31"/>
            <a:ext cx="8686800" cy="838200"/>
          </a:xfrm>
        </p:spPr>
        <p:txBody>
          <a:bodyPr/>
          <a:lstStyle/>
          <a:p>
            <a:r>
              <a:rPr lang="en-US" dirty="0" smtClean="0"/>
              <a:t>Your servicers are your partners</a:t>
            </a:r>
            <a:endParaRPr lang="en-US" dirty="0"/>
          </a:p>
        </p:txBody>
      </p:sp>
      <p:sp>
        <p:nvSpPr>
          <p:cNvPr id="3" name="Content Placeholder 2"/>
          <p:cNvSpPr>
            <a:spLocks noGrp="1"/>
          </p:cNvSpPr>
          <p:nvPr>
            <p:ph idx="1"/>
          </p:nvPr>
        </p:nvSpPr>
        <p:spPr>
          <a:xfrm>
            <a:off x="219075" y="1506537"/>
            <a:ext cx="8686800" cy="4525963"/>
          </a:xfrm>
        </p:spPr>
        <p:txBody>
          <a:bodyPr>
            <a:normAutofit fontScale="92500"/>
          </a:bodyPr>
          <a:lstStyle/>
          <a:p>
            <a:r>
              <a:rPr lang="en-US" dirty="0" smtClean="0"/>
              <a:t>Know your servicers’ websites, school-specific support channels, training opportunities and other available resources</a:t>
            </a:r>
          </a:p>
          <a:p>
            <a:pPr lvl="1"/>
            <a:r>
              <a:rPr lang="en-US" dirty="0" smtClean="0"/>
              <a:t>In order to provide the best service to schools and borrowers, FSA’s servicing contracts are structured to allow for servicers’ creativity and innovation.</a:t>
            </a:r>
          </a:p>
          <a:p>
            <a:pPr lvl="1"/>
            <a:r>
              <a:rPr lang="en-US" dirty="0" smtClean="0"/>
              <a:t>What follows are some examples of what one servicer offers. Please check with your other TIVAS to make sure you know what they offer as well.</a:t>
            </a:r>
            <a:endParaRPr lang="en-US" dirty="0"/>
          </a:p>
        </p:txBody>
      </p:sp>
    </p:spTree>
    <p:extLst>
      <p:ext uri="{BB962C8B-B14F-4D97-AF65-F5344CB8AC3E}">
        <p14:creationId xmlns:p14="http://schemas.microsoft.com/office/powerpoint/2010/main" val="62803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a:t>
            </a:r>
            <a:r>
              <a:rPr lang="en-US" dirty="0"/>
              <a:t>Loan Servicing Snapshot Report</a:t>
            </a:r>
          </a:p>
        </p:txBody>
      </p:sp>
      <p:sp>
        <p:nvSpPr>
          <p:cNvPr id="4" name="Rectangle 3"/>
          <p:cNvSpPr/>
          <p:nvPr/>
        </p:nvSpPr>
        <p:spPr>
          <a:xfrm>
            <a:off x="318384" y="1537856"/>
            <a:ext cx="8091055" cy="1754326"/>
          </a:xfrm>
          <a:prstGeom prst="rect">
            <a:avLst/>
          </a:prstGeom>
        </p:spPr>
        <p:txBody>
          <a:bodyPr wrap="square">
            <a:spAutoFit/>
          </a:bodyPr>
          <a:lstStyle/>
          <a:p>
            <a:r>
              <a:rPr lang="en-US" b="1" dirty="0">
                <a:solidFill>
                  <a:srgbClr val="000000"/>
                </a:solidFill>
                <a:latin typeface="Arial"/>
              </a:rPr>
              <a:t>Quarterly report sent via email </a:t>
            </a:r>
          </a:p>
          <a:p>
            <a:pPr marL="914400" lvl="1" indent="-457200">
              <a:buFont typeface="Wingdings" pitchFamily="2" charset="2"/>
              <a:buChar char="§"/>
            </a:pPr>
            <a:r>
              <a:rPr lang="en-US" dirty="0">
                <a:solidFill>
                  <a:prstClr val="black"/>
                </a:solidFill>
                <a:latin typeface="Arial"/>
              </a:rPr>
              <a:t>Serviced Portfolio Summary </a:t>
            </a:r>
          </a:p>
          <a:p>
            <a:pPr marL="914400" lvl="1" indent="-457200">
              <a:buFont typeface="Wingdings" pitchFamily="2" charset="2"/>
              <a:buChar char="§"/>
            </a:pPr>
            <a:r>
              <a:rPr lang="en-US" dirty="0">
                <a:solidFill>
                  <a:prstClr val="black"/>
                </a:solidFill>
                <a:latin typeface="Arial"/>
              </a:rPr>
              <a:t>Portfolio Default Statistics</a:t>
            </a:r>
          </a:p>
          <a:p>
            <a:pPr marL="914400" lvl="1" indent="-457200">
              <a:buFont typeface="Wingdings" pitchFamily="2" charset="2"/>
              <a:buChar char="§"/>
            </a:pPr>
            <a:r>
              <a:rPr lang="en-US" dirty="0">
                <a:solidFill>
                  <a:prstClr val="black"/>
                </a:solidFill>
                <a:latin typeface="Arial"/>
              </a:rPr>
              <a:t>Total Call Center Statistics</a:t>
            </a:r>
          </a:p>
          <a:p>
            <a:pPr marL="914400" lvl="1" indent="-457200">
              <a:buFont typeface="Wingdings" pitchFamily="2" charset="2"/>
              <a:buChar char="§"/>
            </a:pPr>
            <a:r>
              <a:rPr lang="en-US" dirty="0">
                <a:solidFill>
                  <a:prstClr val="black"/>
                </a:solidFill>
                <a:latin typeface="Arial"/>
              </a:rPr>
              <a:t>Sallie Mae Servicing Statistics</a:t>
            </a:r>
          </a:p>
          <a:p>
            <a:pPr marL="914400" lvl="1" indent="-457200">
              <a:buFont typeface="Wingdings" pitchFamily="2" charset="2"/>
              <a:buChar char="§"/>
            </a:pPr>
            <a:r>
              <a:rPr lang="en-US" dirty="0">
                <a:solidFill>
                  <a:prstClr val="black"/>
                </a:solidFill>
                <a:latin typeface="Arial"/>
              </a:rPr>
              <a:t>How Your CollegeServ</a:t>
            </a:r>
            <a:r>
              <a:rPr lang="en-US" baseline="30000" dirty="0">
                <a:solidFill>
                  <a:prstClr val="black"/>
                </a:solidFill>
                <a:latin typeface="Arial"/>
              </a:rPr>
              <a:t>®</a:t>
            </a:r>
            <a:r>
              <a:rPr lang="en-US" dirty="0">
                <a:solidFill>
                  <a:prstClr val="black"/>
                </a:solidFill>
                <a:latin typeface="Arial"/>
              </a:rPr>
              <a:t> Team Can Help You</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378" y="3552766"/>
            <a:ext cx="4952784" cy="2781359"/>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1" y="1139589"/>
            <a:ext cx="3725839" cy="569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0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(and When) We Communicate</a:t>
            </a:r>
            <a:endParaRPr lang="en-US" dirty="0"/>
          </a:p>
        </p:txBody>
      </p:sp>
      <p:sp>
        <p:nvSpPr>
          <p:cNvPr id="5" name="Text Placeholder 2"/>
          <p:cNvSpPr>
            <a:spLocks noGrp="1"/>
          </p:cNvSpPr>
          <p:nvPr>
            <p:ph type="body" idx="1"/>
          </p:nvPr>
        </p:nvSpPr>
        <p:spPr>
          <a:xfrm>
            <a:off x="542925" y="2962275"/>
            <a:ext cx="8458200" cy="1219200"/>
          </a:xfrm>
        </p:spPr>
        <p:txBody>
          <a:bodyPr/>
          <a:lstStyle/>
          <a:p>
            <a:r>
              <a:rPr lang="en-US" dirty="0" smtClean="0"/>
              <a:t>with </a:t>
            </a:r>
            <a:r>
              <a:rPr lang="en-US" dirty="0" smtClean="0"/>
              <a:t>Federal Student Loan Borrowers with ED-owned Loans</a:t>
            </a:r>
            <a:endParaRPr lang="en-US" dirty="0"/>
          </a:p>
        </p:txBody>
      </p:sp>
    </p:spTree>
    <p:extLst>
      <p:ext uri="{BB962C8B-B14F-4D97-AF65-F5344CB8AC3E}">
        <p14:creationId xmlns:p14="http://schemas.microsoft.com/office/powerpoint/2010/main" val="61653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1" dirty="0"/>
              <a:t>Borrower Communication and the Loan Life Cycle</a:t>
            </a:r>
          </a:p>
        </p:txBody>
      </p:sp>
      <p:sp>
        <p:nvSpPr>
          <p:cNvPr id="4" name="TextBox 3"/>
          <p:cNvSpPr txBox="1"/>
          <p:nvPr/>
        </p:nvSpPr>
        <p:spPr>
          <a:xfrm>
            <a:off x="492165" y="1964211"/>
            <a:ext cx="7920841" cy="2308324"/>
          </a:xfrm>
          <a:prstGeom prst="rect">
            <a:avLst/>
          </a:prstGeom>
          <a:noFill/>
        </p:spPr>
        <p:txBody>
          <a:bodyPr wrap="square" rtlCol="0">
            <a:spAutoFit/>
          </a:bodyPr>
          <a:lstStyle/>
          <a:p>
            <a:r>
              <a:rPr lang="en-US" dirty="0" smtClean="0">
                <a:latin typeface="Arial" pitchFamily="34" charset="0"/>
                <a:cs typeface="Arial" pitchFamily="34" charset="0"/>
              </a:rPr>
              <a:t>We understand. Students are busy. They’re focused on classes, they’re planning for life after college. </a:t>
            </a:r>
            <a:r>
              <a:rPr lang="en-US" b="1" dirty="0" smtClean="0">
                <a:latin typeface="Arial" pitchFamily="34" charset="0"/>
                <a:cs typeface="Arial" pitchFamily="34" charset="0"/>
              </a:rPr>
              <a:t>That’s why we communicate with them throughout their loan’s “life cycle.”</a:t>
            </a:r>
          </a:p>
          <a:p>
            <a:pPr algn="ctr"/>
            <a:endParaRPr lang="en-US" b="1" dirty="0" smtClean="0">
              <a:solidFill>
                <a:schemeClr val="tx2"/>
              </a:solidFill>
              <a:latin typeface="Arial" pitchFamily="34" charset="0"/>
              <a:cs typeface="Arial" pitchFamily="34" charset="0"/>
            </a:endParaRPr>
          </a:p>
          <a:p>
            <a:pPr marL="285750" indent="-285750">
              <a:buFont typeface="Arial" pitchFamily="34" charset="0"/>
              <a:buChar char="•"/>
            </a:pPr>
            <a:endParaRPr lang="en-US" dirty="0" smtClean="0">
              <a:latin typeface="Arial" pitchFamily="34" charset="0"/>
              <a:cs typeface="Arial" pitchFamily="34" charset="0"/>
            </a:endParaRPr>
          </a:p>
          <a:p>
            <a:pPr marL="285750" indent="-285750">
              <a:buFont typeface="Arial" pitchFamily="34" charset="0"/>
              <a:buChar char="•"/>
            </a:pPr>
            <a:endParaRPr lang="en-US" dirty="0">
              <a:latin typeface="Arial" pitchFamily="34" charset="0"/>
              <a:cs typeface="Arial" pitchFamily="34" charset="0"/>
            </a:endParaRPr>
          </a:p>
          <a:p>
            <a:pPr marL="285750" indent="-285750">
              <a:buFont typeface="Arial" pitchFamily="34" charset="0"/>
              <a:buChar char="•"/>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4113755992"/>
              </p:ext>
            </p:extLst>
          </p:nvPr>
        </p:nvGraphicFramePr>
        <p:xfrm>
          <a:off x="1719493" y="3275275"/>
          <a:ext cx="5816493" cy="303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58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itchFamily="34" charset="0"/>
              </a:rPr>
              <a:t>Loan Life Cycle Touch Points </a:t>
            </a:r>
            <a:endParaRPr lang="en-US" dirty="0"/>
          </a:p>
        </p:txBody>
      </p:sp>
      <p:cxnSp>
        <p:nvCxnSpPr>
          <p:cNvPr id="4" name="Straight Connector 3"/>
          <p:cNvCxnSpPr/>
          <p:nvPr/>
        </p:nvCxnSpPr>
        <p:spPr>
          <a:xfrm>
            <a:off x="240330" y="3460434"/>
            <a:ext cx="8527457" cy="32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40330" y="3305263"/>
            <a:ext cx="0" cy="329938"/>
          </a:xfrm>
          <a:prstGeom prst="line">
            <a:avLst/>
          </a:prstGeom>
        </p:spPr>
        <p:style>
          <a:lnRef idx="2">
            <a:schemeClr val="dk1"/>
          </a:lnRef>
          <a:fillRef idx="0">
            <a:schemeClr val="dk1"/>
          </a:fillRef>
          <a:effectRef idx="1">
            <a:schemeClr val="dk1"/>
          </a:effectRef>
          <a:fontRef idx="minor">
            <a:schemeClr val="tx1"/>
          </a:fontRef>
        </p:style>
      </p:cxnSp>
      <p:sp>
        <p:nvSpPr>
          <p:cNvPr id="6" name="Snip Diagonal Corner Rectangle 5"/>
          <p:cNvSpPr/>
          <p:nvPr/>
        </p:nvSpPr>
        <p:spPr>
          <a:xfrm>
            <a:off x="609443" y="1444067"/>
            <a:ext cx="1606811" cy="41330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solidFill>
                  <a:prstClr val="black"/>
                </a:solidFill>
                <a:latin typeface="Calibri" pitchFamily="34" charset="0"/>
                <a:cs typeface="Calibri" pitchFamily="34" charset="0"/>
              </a:rPr>
              <a:t>Student Begins College</a:t>
            </a:r>
          </a:p>
          <a:p>
            <a:pPr algn="ctr"/>
            <a:r>
              <a:rPr lang="en-US" sz="1000" dirty="0">
                <a:solidFill>
                  <a:prstClr val="black"/>
                </a:solidFill>
                <a:latin typeface="Calibri" pitchFamily="34" charset="0"/>
                <a:cs typeface="Calibri" pitchFamily="34" charset="0"/>
              </a:rPr>
              <a:t>o</a:t>
            </a:r>
            <a:r>
              <a:rPr lang="en-US" sz="1000" dirty="0" smtClean="0">
                <a:solidFill>
                  <a:prstClr val="black"/>
                </a:solidFill>
                <a:latin typeface="Calibri" pitchFamily="34" charset="0"/>
                <a:cs typeface="Calibri" pitchFamily="34" charset="0"/>
              </a:rPr>
              <a:t>r Is Converted to SLMA</a:t>
            </a:r>
          </a:p>
        </p:txBody>
      </p:sp>
      <p:sp>
        <p:nvSpPr>
          <p:cNvPr id="7" name="Rounded Rectangle 6"/>
          <p:cNvSpPr/>
          <p:nvPr/>
        </p:nvSpPr>
        <p:spPr>
          <a:xfrm>
            <a:off x="2135136" y="3635201"/>
            <a:ext cx="927162" cy="5555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solidFill>
                  <a:prstClr val="black"/>
                </a:solidFill>
                <a:latin typeface="Calibri" pitchFamily="34" charset="0"/>
                <a:cs typeface="Calibri" pitchFamily="34" charset="0"/>
              </a:rPr>
              <a:t>Qtrly Nwsltr &amp; Thank You</a:t>
            </a:r>
          </a:p>
          <a:p>
            <a:pPr algn="ctr"/>
            <a:r>
              <a:rPr lang="en-US" sz="900" dirty="0" smtClean="0">
                <a:solidFill>
                  <a:prstClr val="black"/>
                </a:solidFill>
                <a:latin typeface="Calibri" pitchFamily="34" charset="0"/>
                <a:cs typeface="Calibri" pitchFamily="34" charset="0"/>
              </a:rPr>
              <a:t>(Rcv 8-16 x’s</a:t>
            </a:r>
          </a:p>
          <a:p>
            <a:pPr algn="ctr"/>
            <a:r>
              <a:rPr lang="en-US" sz="900" dirty="0" smtClean="0">
                <a:solidFill>
                  <a:prstClr val="black"/>
                </a:solidFill>
                <a:latin typeface="Calibri" pitchFamily="34" charset="0"/>
                <a:cs typeface="Calibri" pitchFamily="34" charset="0"/>
              </a:rPr>
              <a:t>Thru Grace)</a:t>
            </a:r>
            <a:endParaRPr lang="en-US" sz="900" dirty="0">
              <a:solidFill>
                <a:prstClr val="black"/>
              </a:solidFill>
              <a:latin typeface="Calibri" pitchFamily="34" charset="0"/>
              <a:cs typeface="Calibri" pitchFamily="34" charset="0"/>
            </a:endParaRPr>
          </a:p>
        </p:txBody>
      </p:sp>
      <p:sp>
        <p:nvSpPr>
          <p:cNvPr id="8" name="TextBox 7"/>
          <p:cNvSpPr txBox="1"/>
          <p:nvPr/>
        </p:nvSpPr>
        <p:spPr>
          <a:xfrm>
            <a:off x="409418" y="4440386"/>
            <a:ext cx="1077082" cy="184713"/>
          </a:xfrm>
          <a:prstGeom prst="rect">
            <a:avLst/>
          </a:prstGeom>
        </p:spPr>
        <p:txBody>
          <a:bodyPr wrap="none" rtlCol="0">
            <a:normAutofit fontScale="92500" lnSpcReduction="20000"/>
          </a:bodyPr>
          <a:lstStyle/>
          <a:p>
            <a:pPr algn="ctr" defTabSz="457200">
              <a:spcBef>
                <a:spcPct val="0"/>
              </a:spcBef>
            </a:pPr>
            <a:r>
              <a:rPr lang="en-US" sz="800" dirty="0" smtClean="0">
                <a:solidFill>
                  <a:srgbClr val="FF0000"/>
                </a:solidFill>
                <a:latin typeface="Calibri" pitchFamily="34" charset="0"/>
                <a:cs typeface="Calibri" pitchFamily="34" charset="0"/>
              </a:rPr>
              <a:t>Within 30 days</a:t>
            </a:r>
          </a:p>
        </p:txBody>
      </p:sp>
      <p:sp>
        <p:nvSpPr>
          <p:cNvPr id="9" name="TextBox 8"/>
          <p:cNvSpPr txBox="1"/>
          <p:nvPr/>
        </p:nvSpPr>
        <p:spPr>
          <a:xfrm>
            <a:off x="531056" y="1943982"/>
            <a:ext cx="993367" cy="213069"/>
          </a:xfrm>
          <a:prstGeom prst="rect">
            <a:avLst/>
          </a:prstGeom>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7200">
              <a:spcBef>
                <a:spcPct val="0"/>
              </a:spcBef>
            </a:pPr>
            <a:r>
              <a:rPr lang="en-US" sz="900" dirty="0" smtClean="0">
                <a:solidFill>
                  <a:prstClr val="black"/>
                </a:solidFill>
                <a:latin typeface="Calibri" pitchFamily="34" charset="0"/>
                <a:cs typeface="Calibri" pitchFamily="34" charset="0"/>
              </a:rPr>
              <a:t>Welcome</a:t>
            </a:r>
          </a:p>
        </p:txBody>
      </p:sp>
      <p:sp>
        <p:nvSpPr>
          <p:cNvPr id="10" name="TextBox 9"/>
          <p:cNvSpPr txBox="1"/>
          <p:nvPr/>
        </p:nvSpPr>
        <p:spPr>
          <a:xfrm>
            <a:off x="2556291" y="1953010"/>
            <a:ext cx="3101856" cy="213070"/>
          </a:xfrm>
          <a:prstGeom prst="rect">
            <a:avLst/>
          </a:prstGeom>
        </p:spPr>
        <p:style>
          <a:lnRef idx="2">
            <a:schemeClr val="accent1"/>
          </a:lnRef>
          <a:fillRef idx="1">
            <a:schemeClr val="lt1"/>
          </a:fillRef>
          <a:effectRef idx="0">
            <a:schemeClr val="accent1"/>
          </a:effectRef>
          <a:fontRef idx="minor">
            <a:schemeClr val="dk1"/>
          </a:fontRef>
        </p:style>
        <p:txBody>
          <a:bodyPr wrap="none" rtlCol="0">
            <a:normAutofit fontScale="77500" lnSpcReduction="20000"/>
          </a:bodyPr>
          <a:lstStyle/>
          <a:p>
            <a:pPr algn="ctr" defTabSz="457200">
              <a:spcBef>
                <a:spcPct val="0"/>
              </a:spcBef>
            </a:pPr>
            <a:r>
              <a:rPr lang="en-US" sz="1200" dirty="0" smtClean="0">
                <a:solidFill>
                  <a:prstClr val="black"/>
                </a:solidFill>
                <a:latin typeface="Calibri" pitchFamily="34" charset="0"/>
                <a:cs typeface="Calibri" pitchFamily="34" charset="0"/>
              </a:rPr>
              <a:t>In School</a:t>
            </a:r>
          </a:p>
        </p:txBody>
      </p:sp>
      <p:cxnSp>
        <p:nvCxnSpPr>
          <p:cNvPr id="11" name="Straight Connector 10"/>
          <p:cNvCxnSpPr/>
          <p:nvPr/>
        </p:nvCxnSpPr>
        <p:spPr>
          <a:xfrm>
            <a:off x="2620286" y="3390274"/>
            <a:ext cx="3219" cy="188304"/>
          </a:xfrm>
          <a:prstGeom prst="line">
            <a:avLst/>
          </a:prstGeom>
          <a:ln w="19050"/>
        </p:spPr>
        <p:style>
          <a:lnRef idx="2">
            <a:schemeClr val="dk1"/>
          </a:lnRef>
          <a:fillRef idx="0">
            <a:schemeClr val="dk1"/>
          </a:fillRef>
          <a:effectRef idx="1">
            <a:schemeClr val="dk1"/>
          </a:effectRef>
          <a:fontRef idx="minor">
            <a:schemeClr val="tx1"/>
          </a:fontRef>
        </p:style>
      </p:cxnSp>
      <p:pic>
        <p:nvPicPr>
          <p:cNvPr id="12" name="Picture 3" descr="C:\Documents and Settings\e60956\Local Settings\Temporary Internet Files\Content.IE5\0A6S2X2X\MC900036334[1].wmf"/>
          <p:cNvPicPr>
            <a:picLocks noChangeAspect="1" noChangeArrowheads="1"/>
          </p:cNvPicPr>
          <p:nvPr/>
        </p:nvPicPr>
        <p:blipFill>
          <a:blip r:embed="rId2" cstate="print">
            <a:duotone>
              <a:schemeClr val="accent1">
                <a:shade val="45000"/>
                <a:satMod val="135000"/>
              </a:schemeClr>
              <a:prstClr val="white"/>
            </a:duotone>
            <a:lum bright="14000"/>
            <a:extLst>
              <a:ext uri="{28A0092B-C50C-407E-A947-70E740481C1C}">
                <a14:useLocalDpi xmlns:a14="http://schemas.microsoft.com/office/drawing/2010/main" val="0"/>
              </a:ext>
            </a:extLst>
          </a:blip>
          <a:srcRect/>
          <a:stretch>
            <a:fillRect/>
          </a:stretch>
        </p:blipFill>
        <p:spPr bwMode="auto">
          <a:xfrm>
            <a:off x="181076" y="1867815"/>
            <a:ext cx="469875" cy="298265"/>
          </a:xfrm>
          <a:prstGeom prst="rect">
            <a:avLst/>
          </a:prstGeom>
          <a:solidFill>
            <a:schemeClr val="bg1"/>
          </a:solidFill>
          <a:effectLst>
            <a:softEdge rad="12700"/>
          </a:effectLst>
        </p:spPr>
      </p:pic>
      <p:pic>
        <p:nvPicPr>
          <p:cNvPr id="13" name="Picture 8" descr="C:\Documents and Settings\e60956\Local Settings\Temporary Internet Files\Content.IE5\3Q4P91SX\MP9003058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919" y="1514191"/>
            <a:ext cx="569147" cy="502746"/>
          </a:xfrm>
          <a:prstGeom prst="rect">
            <a:avLst/>
          </a:prstGeom>
          <a:noFill/>
          <a:effectLst>
            <a:softEdge rad="31750"/>
          </a:effectLst>
        </p:spPr>
      </p:pic>
      <p:sp>
        <p:nvSpPr>
          <p:cNvPr id="14" name="TextBox 13"/>
          <p:cNvSpPr txBox="1"/>
          <p:nvPr/>
        </p:nvSpPr>
        <p:spPr>
          <a:xfrm>
            <a:off x="158319" y="5851660"/>
            <a:ext cx="1466458" cy="369426"/>
          </a:xfrm>
          <a:prstGeom prst="rect">
            <a:avLst/>
          </a:prstGeom>
        </p:spPr>
        <p:txBody>
          <a:bodyPr wrap="none" rtlCol="0">
            <a:normAutofit fontScale="92500" lnSpcReduction="20000"/>
          </a:bodyPr>
          <a:lstStyle/>
          <a:p>
            <a:pPr algn="ctr" defTabSz="457200">
              <a:spcBef>
                <a:spcPct val="0"/>
              </a:spcBef>
            </a:pPr>
            <a:r>
              <a:rPr lang="en-US" sz="800" dirty="0" smtClean="0">
                <a:solidFill>
                  <a:prstClr val="black"/>
                </a:solidFill>
                <a:latin typeface="Calibri" pitchFamily="34" charset="0"/>
                <a:cs typeface="Calibri" pitchFamily="34" charset="0"/>
              </a:rPr>
              <a:t>Within 30 days of </a:t>
            </a:r>
            <a:br>
              <a:rPr lang="en-US" sz="800" dirty="0" smtClean="0">
                <a:solidFill>
                  <a:prstClr val="black"/>
                </a:solidFill>
                <a:latin typeface="Calibri" pitchFamily="34" charset="0"/>
                <a:cs typeface="Calibri" pitchFamily="34" charset="0"/>
              </a:rPr>
            </a:br>
            <a:r>
              <a:rPr lang="en-US" sz="800" dirty="0" smtClean="0">
                <a:solidFill>
                  <a:prstClr val="black"/>
                </a:solidFill>
                <a:latin typeface="Calibri" pitchFamily="34" charset="0"/>
                <a:cs typeface="Calibri" pitchFamily="34" charset="0"/>
              </a:rPr>
              <a:t>new relationship</a:t>
            </a:r>
          </a:p>
          <a:p>
            <a:pPr algn="ctr" defTabSz="457200">
              <a:spcBef>
                <a:spcPct val="0"/>
              </a:spcBef>
            </a:pPr>
            <a:r>
              <a:rPr lang="en-US" sz="800" dirty="0" smtClean="0">
                <a:solidFill>
                  <a:prstClr val="black"/>
                </a:solidFill>
                <a:latin typeface="Calibri" pitchFamily="34" charset="0"/>
                <a:cs typeface="Calibri" pitchFamily="34" charset="0"/>
              </a:rPr>
              <a:t>Targeted Borr Populations</a:t>
            </a:r>
          </a:p>
        </p:txBody>
      </p:sp>
      <p:cxnSp>
        <p:nvCxnSpPr>
          <p:cNvPr id="15" name="Straight Arrow Connector 14"/>
          <p:cNvCxnSpPr/>
          <p:nvPr/>
        </p:nvCxnSpPr>
        <p:spPr>
          <a:xfrm>
            <a:off x="891548" y="3483428"/>
            <a:ext cx="0" cy="269183"/>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grpSp>
        <p:nvGrpSpPr>
          <p:cNvPr id="16" name="Group 15"/>
          <p:cNvGrpSpPr/>
          <p:nvPr/>
        </p:nvGrpSpPr>
        <p:grpSpPr>
          <a:xfrm>
            <a:off x="286317" y="2307335"/>
            <a:ext cx="1210462" cy="943253"/>
            <a:chOff x="307004" y="2307335"/>
            <a:chExt cx="1210462" cy="943253"/>
          </a:xfrm>
        </p:grpSpPr>
        <p:sp>
          <p:nvSpPr>
            <p:cNvPr id="17" name="Round Same Side Corner Rectangle 16"/>
            <p:cNvSpPr/>
            <p:nvPr/>
          </p:nvSpPr>
          <p:spPr>
            <a:xfrm>
              <a:off x="307004" y="2307335"/>
              <a:ext cx="927783" cy="33205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Staff/Grad Plus</a:t>
              </a:r>
              <a:endParaRPr lang="en-US" sz="900" dirty="0">
                <a:solidFill>
                  <a:prstClr val="white"/>
                </a:solidFill>
                <a:latin typeface="Calibri" pitchFamily="34" charset="0"/>
                <a:cs typeface="Calibri" pitchFamily="34" charset="0"/>
              </a:endParaRPr>
            </a:p>
          </p:txBody>
        </p:sp>
        <p:sp>
          <p:nvSpPr>
            <p:cNvPr id="18" name="Round Same Side Corner Rectangle 17"/>
            <p:cNvSpPr/>
            <p:nvPr/>
          </p:nvSpPr>
          <p:spPr>
            <a:xfrm>
              <a:off x="478549" y="2580316"/>
              <a:ext cx="901428" cy="374663"/>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Consolidation</a:t>
              </a:r>
              <a:endParaRPr lang="en-US" sz="900" dirty="0">
                <a:solidFill>
                  <a:prstClr val="white"/>
                </a:solidFill>
                <a:latin typeface="Calibri" pitchFamily="34" charset="0"/>
                <a:cs typeface="Calibri" pitchFamily="34" charset="0"/>
              </a:endParaRPr>
            </a:p>
          </p:txBody>
        </p:sp>
        <p:sp>
          <p:nvSpPr>
            <p:cNvPr id="19" name="Round Same Side Corner Rectangle 18"/>
            <p:cNvSpPr/>
            <p:nvPr/>
          </p:nvSpPr>
          <p:spPr>
            <a:xfrm>
              <a:off x="623738" y="2895903"/>
              <a:ext cx="893728" cy="354685"/>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Conversion</a:t>
              </a:r>
              <a:endParaRPr lang="en-US" sz="900" dirty="0">
                <a:solidFill>
                  <a:prstClr val="white"/>
                </a:solidFill>
                <a:latin typeface="Calibri" pitchFamily="34" charset="0"/>
                <a:cs typeface="Calibri" pitchFamily="34" charset="0"/>
              </a:endParaRPr>
            </a:p>
          </p:txBody>
        </p:sp>
      </p:grpSp>
      <p:grpSp>
        <p:nvGrpSpPr>
          <p:cNvPr id="20" name="Group 19"/>
          <p:cNvGrpSpPr/>
          <p:nvPr/>
        </p:nvGrpSpPr>
        <p:grpSpPr>
          <a:xfrm>
            <a:off x="300264" y="3865516"/>
            <a:ext cx="1182568" cy="1950257"/>
            <a:chOff x="338361" y="3865516"/>
            <a:chExt cx="1182568" cy="1950257"/>
          </a:xfrm>
        </p:grpSpPr>
        <p:pic>
          <p:nvPicPr>
            <p:cNvPr id="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16" t="20032" r="29921" b="8585"/>
            <a:stretch/>
          </p:blipFill>
          <p:spPr bwMode="auto">
            <a:xfrm>
              <a:off x="338361" y="3865516"/>
              <a:ext cx="896426" cy="1143293"/>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59" t="15953" r="26429" b="2066"/>
            <a:stretch/>
          </p:blipFill>
          <p:spPr bwMode="auto">
            <a:xfrm>
              <a:off x="480280" y="4159202"/>
              <a:ext cx="901428" cy="1244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94" t="16878" r="27921" b="6932"/>
            <a:stretch/>
          </p:blipFill>
          <p:spPr bwMode="auto">
            <a:xfrm>
              <a:off x="627201" y="4553925"/>
              <a:ext cx="893728" cy="1261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4" name="Rounded Rectangle 23"/>
          <p:cNvSpPr/>
          <p:nvPr/>
        </p:nvSpPr>
        <p:spPr>
          <a:xfrm>
            <a:off x="298517" y="6198930"/>
            <a:ext cx="1186062"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Welcome </a:t>
            </a:r>
          </a:p>
          <a:p>
            <a:pPr algn="ctr"/>
            <a:r>
              <a:rPr lang="en-US" sz="800" dirty="0" smtClean="0">
                <a:solidFill>
                  <a:prstClr val="white"/>
                </a:solidFill>
                <a:latin typeface="Calibri" pitchFamily="34" charset="0"/>
                <a:cs typeface="Calibri" pitchFamily="34" charset="0"/>
              </a:rPr>
              <a:t>No Action Rqr’d</a:t>
            </a:r>
            <a:endParaRPr lang="en-US" sz="800" dirty="0">
              <a:solidFill>
                <a:prstClr val="white"/>
              </a:solidFill>
              <a:latin typeface="Calibri" pitchFamily="34" charset="0"/>
              <a:cs typeface="Calibri" pitchFamily="34" charset="0"/>
            </a:endParaRPr>
          </a:p>
        </p:txBody>
      </p:sp>
      <p:sp>
        <p:nvSpPr>
          <p:cNvPr id="25" name="TextBox 24"/>
          <p:cNvSpPr txBox="1"/>
          <p:nvPr/>
        </p:nvSpPr>
        <p:spPr>
          <a:xfrm>
            <a:off x="5263347" y="3556286"/>
            <a:ext cx="832654" cy="784830"/>
          </a:xfrm>
          <a:prstGeom prst="rect">
            <a:avLst/>
          </a:prstGeom>
          <a:ln>
            <a:solidFill>
              <a:schemeClr val="tx1"/>
            </a:solidFill>
            <a:prstDash val="dash"/>
          </a:ln>
        </p:spPr>
        <p:txBody>
          <a:bodyPr wrap="square" rtlCol="0">
            <a:spAutoFit/>
          </a:bodyPr>
          <a:lstStyle>
            <a:defPPr>
              <a:defRPr lang="en-US"/>
            </a:defPPr>
            <a:lvl1pPr marR="0" indent="0" algn="ctr" defTabSz="457200" fontAlgn="auto">
              <a:lnSpc>
                <a:spcPct val="100000"/>
              </a:lnSpc>
              <a:spcBef>
                <a:spcPct val="0"/>
              </a:spcBef>
              <a:spcAft>
                <a:spcPts val="0"/>
              </a:spcAft>
              <a:buClrTx/>
              <a:buSzTx/>
              <a:buFontTx/>
              <a:buNone/>
              <a:tabLst/>
              <a:defRPr sz="900" i="1">
                <a:latin typeface="Calibri" pitchFamily="34" charset="0"/>
                <a:ea typeface="+mj-ea"/>
                <a:cs typeface="Calibri" pitchFamily="34" charset="0"/>
              </a:defRPr>
            </a:lvl1pPr>
          </a:lstStyle>
          <a:p>
            <a:r>
              <a:rPr lang="en-US" dirty="0" smtClean="0">
                <a:solidFill>
                  <a:prstClr val="black"/>
                </a:solidFill>
              </a:rPr>
              <a:t>School Deferment</a:t>
            </a:r>
            <a:endParaRPr lang="en-US" dirty="0">
              <a:solidFill>
                <a:prstClr val="black"/>
              </a:solidFill>
            </a:endParaRPr>
          </a:p>
          <a:p>
            <a:r>
              <a:rPr lang="en-US" dirty="0" smtClean="0">
                <a:solidFill>
                  <a:prstClr val="black"/>
                </a:solidFill>
              </a:rPr>
              <a:t>(Enrollment Change – In dev)</a:t>
            </a:r>
            <a:endParaRPr lang="en-US" dirty="0">
              <a:solidFill>
                <a:prstClr val="black"/>
              </a:solidFill>
            </a:endParaRPr>
          </a:p>
        </p:txBody>
      </p:sp>
      <p:sp>
        <p:nvSpPr>
          <p:cNvPr id="26" name="Round Same Side Corner Rectangle 25"/>
          <p:cNvSpPr/>
          <p:nvPr/>
        </p:nvSpPr>
        <p:spPr>
          <a:xfrm>
            <a:off x="2620305" y="2608728"/>
            <a:ext cx="1031749"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Early</a:t>
            </a:r>
          </a:p>
          <a:p>
            <a:pPr algn="ctr"/>
            <a:r>
              <a:rPr lang="en-US" sz="900" dirty="0" smtClean="0">
                <a:solidFill>
                  <a:prstClr val="white"/>
                </a:solidFill>
                <a:latin typeface="Calibri" pitchFamily="34" charset="0"/>
                <a:cs typeface="Calibri" pitchFamily="34" charset="0"/>
              </a:rPr>
              <a:t>In School</a:t>
            </a:r>
            <a:endParaRPr lang="en-US" sz="900" dirty="0">
              <a:solidFill>
                <a:prstClr val="white"/>
              </a:solidFill>
              <a:latin typeface="Calibri" pitchFamily="34" charset="0"/>
              <a:cs typeface="Calibri" pitchFamily="34" charset="0"/>
            </a:endParaRPr>
          </a:p>
        </p:txBody>
      </p:sp>
      <p:sp>
        <p:nvSpPr>
          <p:cNvPr id="27" name="Rounded Rectangle 26"/>
          <p:cNvSpPr/>
          <p:nvPr/>
        </p:nvSpPr>
        <p:spPr>
          <a:xfrm>
            <a:off x="2577695" y="6198930"/>
            <a:ext cx="1116968"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Early In School</a:t>
            </a:r>
          </a:p>
          <a:p>
            <a:pPr algn="ctr"/>
            <a:r>
              <a:rPr lang="en-US" sz="800" dirty="0" smtClean="0">
                <a:solidFill>
                  <a:prstClr val="white"/>
                </a:solidFill>
                <a:latin typeface="Calibri" pitchFamily="34" charset="0"/>
                <a:cs typeface="Calibri" pitchFamily="34" charset="0"/>
              </a:rPr>
              <a:t>No Action Rqr’d</a:t>
            </a:r>
          </a:p>
        </p:txBody>
      </p:sp>
      <p:sp>
        <p:nvSpPr>
          <p:cNvPr id="28" name="TextBox 27"/>
          <p:cNvSpPr txBox="1"/>
          <p:nvPr/>
        </p:nvSpPr>
        <p:spPr>
          <a:xfrm>
            <a:off x="2570980" y="5850722"/>
            <a:ext cx="1130398"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cs typeface="Calibri" pitchFamily="34" charset="0"/>
              </a:rPr>
              <a:t>Within 6 months of status begin date</a:t>
            </a:r>
          </a:p>
        </p:txBody>
      </p:sp>
      <p:cxnSp>
        <p:nvCxnSpPr>
          <p:cNvPr id="29" name="Straight Arrow Connector 28"/>
          <p:cNvCxnSpPr/>
          <p:nvPr/>
        </p:nvCxnSpPr>
        <p:spPr>
          <a:xfrm>
            <a:off x="3136179" y="3483428"/>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30" name="Round Same Side Corner Rectangle 29"/>
          <p:cNvSpPr/>
          <p:nvPr/>
        </p:nvSpPr>
        <p:spPr>
          <a:xfrm>
            <a:off x="3757212" y="2608728"/>
            <a:ext cx="893301"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Mid</a:t>
            </a:r>
          </a:p>
          <a:p>
            <a:pPr algn="ctr"/>
            <a:r>
              <a:rPr lang="en-US" sz="900" dirty="0" smtClean="0">
                <a:solidFill>
                  <a:prstClr val="white"/>
                </a:solidFill>
                <a:latin typeface="Calibri" pitchFamily="34" charset="0"/>
                <a:cs typeface="Calibri" pitchFamily="34" charset="0"/>
              </a:rPr>
              <a:t>In School</a:t>
            </a:r>
            <a:endParaRPr lang="en-US" sz="900" dirty="0">
              <a:solidFill>
                <a:prstClr val="white"/>
              </a:solidFill>
              <a:latin typeface="Calibri" pitchFamily="34" charset="0"/>
              <a:cs typeface="Calibri" pitchFamily="34" charset="0"/>
            </a:endParaRPr>
          </a:p>
        </p:txBody>
      </p:sp>
      <p:sp>
        <p:nvSpPr>
          <p:cNvPr id="31" name="Rounded Rectangle 30"/>
          <p:cNvSpPr/>
          <p:nvPr/>
        </p:nvSpPr>
        <p:spPr>
          <a:xfrm>
            <a:off x="3741081" y="6198930"/>
            <a:ext cx="909432"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a:solidFill>
                  <a:prstClr val="white"/>
                </a:solidFill>
                <a:latin typeface="Calibri" pitchFamily="34" charset="0"/>
                <a:cs typeface="Calibri" pitchFamily="34" charset="0"/>
              </a:rPr>
              <a:t>½ Way Thru Schl</a:t>
            </a:r>
          </a:p>
          <a:p>
            <a:pPr algn="ctr"/>
            <a:r>
              <a:rPr lang="en-US" sz="800" dirty="0">
                <a:solidFill>
                  <a:prstClr val="white"/>
                </a:solidFill>
                <a:latin typeface="Calibri" pitchFamily="34" charset="0"/>
                <a:cs typeface="Calibri" pitchFamily="34" charset="0"/>
              </a:rPr>
              <a:t>Just Touching Base</a:t>
            </a:r>
          </a:p>
        </p:txBody>
      </p:sp>
      <p:sp>
        <p:nvSpPr>
          <p:cNvPr id="32" name="TextBox 31"/>
          <p:cNvSpPr txBox="1"/>
          <p:nvPr/>
        </p:nvSpPr>
        <p:spPr>
          <a:xfrm>
            <a:off x="3679868" y="5850722"/>
            <a:ext cx="1047989" cy="338554"/>
          </a:xfrm>
          <a:prstGeom prst="rect">
            <a:avLst/>
          </a:prstGeom>
        </p:spPr>
        <p:txBody>
          <a:bodyPr wrap="square" rtlCol="0">
            <a:spAutoFit/>
          </a:bodyPr>
          <a:lstStyle/>
          <a:p>
            <a:pPr algn="ctr" defTabSz="457200">
              <a:spcBef>
                <a:spcPct val="0"/>
              </a:spcBef>
            </a:pPr>
            <a:r>
              <a:rPr lang="en-US" sz="800" dirty="0">
                <a:solidFill>
                  <a:prstClr val="black"/>
                </a:solidFill>
                <a:latin typeface="Calibri" pitchFamily="34" charset="0"/>
                <a:cs typeface="Calibri" pitchFamily="34" charset="0"/>
              </a:rPr>
              <a:t>½ way btwn status begin and end date</a:t>
            </a:r>
          </a:p>
        </p:txBody>
      </p:sp>
      <p:grpSp>
        <p:nvGrpSpPr>
          <p:cNvPr id="33" name="Group 32"/>
          <p:cNvGrpSpPr/>
          <p:nvPr/>
        </p:nvGrpSpPr>
        <p:grpSpPr>
          <a:xfrm>
            <a:off x="3729437" y="4565370"/>
            <a:ext cx="884189" cy="1270874"/>
            <a:chOff x="3729437" y="4573205"/>
            <a:chExt cx="884189" cy="1270874"/>
          </a:xfrm>
        </p:grpSpPr>
        <p:sp>
          <p:nvSpPr>
            <p:cNvPr id="34" name="Rectangle 33"/>
            <p:cNvSpPr/>
            <p:nvPr/>
          </p:nvSpPr>
          <p:spPr>
            <a:xfrm>
              <a:off x="3729437" y="4573205"/>
              <a:ext cx="884189" cy="1270874"/>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35" name="TextBox 34"/>
            <p:cNvSpPr txBox="1"/>
            <p:nvPr/>
          </p:nvSpPr>
          <p:spPr>
            <a:xfrm rot="19721668">
              <a:off x="3817659" y="5041982"/>
              <a:ext cx="753367" cy="383246"/>
            </a:xfrm>
            <a:prstGeom prst="rect">
              <a:avLst/>
            </a:prstGeom>
          </p:spPr>
          <p:txBody>
            <a:bodyPr wrap="square" rtlCol="0">
              <a:spAutoFit/>
            </a:bodyPr>
            <a:lstStyle/>
            <a:p>
              <a:pPr algn="ctr" defTabSz="457200">
                <a:spcBef>
                  <a:spcPct val="0"/>
                </a:spcBef>
              </a:pPr>
              <a:r>
                <a:rPr lang="en-US" sz="900" dirty="0" smtClean="0">
                  <a:solidFill>
                    <a:prstClr val="black"/>
                  </a:solidFill>
                </a:rPr>
                <a:t>To Be Developed</a:t>
              </a:r>
            </a:p>
          </p:txBody>
        </p:sp>
      </p:grpSp>
      <p:cxnSp>
        <p:nvCxnSpPr>
          <p:cNvPr id="36" name="Straight Arrow Connector 35"/>
          <p:cNvCxnSpPr/>
          <p:nvPr/>
        </p:nvCxnSpPr>
        <p:spPr>
          <a:xfrm>
            <a:off x="4203862" y="3489939"/>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37" name="Rounded Rectangle 36"/>
          <p:cNvSpPr/>
          <p:nvPr/>
        </p:nvSpPr>
        <p:spPr>
          <a:xfrm>
            <a:off x="4747583" y="6189276"/>
            <a:ext cx="841623"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a:solidFill>
                  <a:prstClr val="white"/>
                </a:solidFill>
                <a:latin typeface="Calibri" pitchFamily="34" charset="0"/>
                <a:cs typeface="Calibri" pitchFamily="34" charset="0"/>
              </a:rPr>
              <a:t>End of School</a:t>
            </a:r>
          </a:p>
          <a:p>
            <a:pPr algn="ctr"/>
            <a:r>
              <a:rPr lang="en-US" sz="800" dirty="0">
                <a:solidFill>
                  <a:prstClr val="white"/>
                </a:solidFill>
                <a:latin typeface="Calibri" pitchFamily="34" charset="0"/>
                <a:cs typeface="Calibri" pitchFamily="34" charset="0"/>
              </a:rPr>
              <a:t>What to </a:t>
            </a:r>
            <a:r>
              <a:rPr lang="en-US" sz="800" dirty="0" smtClean="0">
                <a:solidFill>
                  <a:prstClr val="white"/>
                </a:solidFill>
                <a:latin typeface="Calibri" pitchFamily="34" charset="0"/>
                <a:cs typeface="Calibri" pitchFamily="34" charset="0"/>
              </a:rPr>
              <a:t>Expect</a:t>
            </a:r>
            <a:endParaRPr lang="en-US" sz="800" dirty="0">
              <a:solidFill>
                <a:prstClr val="white"/>
              </a:solidFill>
              <a:latin typeface="Calibri" pitchFamily="34" charset="0"/>
              <a:cs typeface="Calibri" pitchFamily="34" charset="0"/>
            </a:endParaRPr>
          </a:p>
        </p:txBody>
      </p:sp>
      <p:sp>
        <p:nvSpPr>
          <p:cNvPr id="38" name="TextBox 37"/>
          <p:cNvSpPr txBox="1"/>
          <p:nvPr/>
        </p:nvSpPr>
        <p:spPr>
          <a:xfrm>
            <a:off x="4709455" y="5841068"/>
            <a:ext cx="948691"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cs typeface="Calibri" pitchFamily="34" charset="0"/>
              </a:rPr>
              <a:t>Within 6 months of status end date</a:t>
            </a:r>
          </a:p>
        </p:txBody>
      </p:sp>
      <p:sp>
        <p:nvSpPr>
          <p:cNvPr id="39" name="Round Same Side Corner Rectangle 38"/>
          <p:cNvSpPr/>
          <p:nvPr/>
        </p:nvSpPr>
        <p:spPr>
          <a:xfrm>
            <a:off x="4709455" y="2608728"/>
            <a:ext cx="948691"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Late</a:t>
            </a:r>
          </a:p>
          <a:p>
            <a:pPr algn="ctr"/>
            <a:r>
              <a:rPr lang="en-US" sz="900" dirty="0" smtClean="0">
                <a:solidFill>
                  <a:prstClr val="white"/>
                </a:solidFill>
                <a:latin typeface="Calibri" pitchFamily="34" charset="0"/>
                <a:cs typeface="Calibri" pitchFamily="34" charset="0"/>
              </a:rPr>
              <a:t>In School</a:t>
            </a:r>
            <a:endParaRPr lang="en-US" sz="900" dirty="0">
              <a:solidFill>
                <a:prstClr val="white"/>
              </a:solidFill>
              <a:latin typeface="Calibri" pitchFamily="34" charset="0"/>
              <a:cs typeface="Calibri" pitchFamily="34" charset="0"/>
            </a:endParaRPr>
          </a:p>
        </p:txBody>
      </p:sp>
      <p:cxnSp>
        <p:nvCxnSpPr>
          <p:cNvPr id="40" name="Straight Arrow Connector 39"/>
          <p:cNvCxnSpPr/>
          <p:nvPr/>
        </p:nvCxnSpPr>
        <p:spPr>
          <a:xfrm>
            <a:off x="5183800" y="3483428"/>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41" name="TextBox 40"/>
          <p:cNvSpPr txBox="1"/>
          <p:nvPr/>
        </p:nvSpPr>
        <p:spPr>
          <a:xfrm>
            <a:off x="5662094" y="5867096"/>
            <a:ext cx="1090442"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cs typeface="Calibri" pitchFamily="34" charset="0"/>
              </a:rPr>
              <a:t>Within 0-90 days  of Sep Date</a:t>
            </a:r>
          </a:p>
        </p:txBody>
      </p:sp>
      <p:sp>
        <p:nvSpPr>
          <p:cNvPr id="42" name="Rectangle 41"/>
          <p:cNvSpPr/>
          <p:nvPr/>
        </p:nvSpPr>
        <p:spPr>
          <a:xfrm>
            <a:off x="5692341" y="2239960"/>
            <a:ext cx="1048998" cy="1113918"/>
          </a:xfrm>
          <a:prstGeom prst="rect">
            <a:avLst/>
          </a:prstGeom>
          <a:solidFill>
            <a:schemeClr val="bg1"/>
          </a:solidFill>
          <a:ln>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prstClr val="black"/>
              </a:solidFill>
            </a:endParaRPr>
          </a:p>
        </p:txBody>
      </p:sp>
      <p:sp>
        <p:nvSpPr>
          <p:cNvPr id="43" name="Round Same Side Corner Rectangle 42"/>
          <p:cNvSpPr/>
          <p:nvPr/>
        </p:nvSpPr>
        <p:spPr>
          <a:xfrm>
            <a:off x="5740440" y="2307336"/>
            <a:ext cx="933750" cy="44578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Congrats on Graduating</a:t>
            </a:r>
            <a:endParaRPr lang="en-US" sz="800" dirty="0">
              <a:solidFill>
                <a:prstClr val="white"/>
              </a:solidFill>
              <a:latin typeface="Calibri" pitchFamily="34" charset="0"/>
              <a:cs typeface="Calibri" pitchFamily="34" charset="0"/>
            </a:endParaRPr>
          </a:p>
        </p:txBody>
      </p:sp>
      <p:sp>
        <p:nvSpPr>
          <p:cNvPr id="44" name="Round Same Side Corner Rectangle 43"/>
          <p:cNvSpPr/>
          <p:nvPr/>
        </p:nvSpPr>
        <p:spPr>
          <a:xfrm>
            <a:off x="5740441" y="2823863"/>
            <a:ext cx="933749" cy="443813"/>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Withdrawn / Less Than Half Time`</a:t>
            </a:r>
            <a:endParaRPr lang="en-US" sz="800" dirty="0">
              <a:solidFill>
                <a:prstClr val="white"/>
              </a:solidFill>
              <a:latin typeface="Calibri" pitchFamily="34" charset="0"/>
              <a:cs typeface="Calibri" pitchFamily="34" charset="0"/>
            </a:endParaRPr>
          </a:p>
        </p:txBody>
      </p:sp>
      <p:pic>
        <p:nvPicPr>
          <p:cNvPr id="4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56" t="11776" r="4193"/>
          <a:stretch/>
        </p:blipFill>
        <p:spPr bwMode="auto">
          <a:xfrm>
            <a:off x="5682816" y="4565370"/>
            <a:ext cx="1048998" cy="84034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Rounded Rectangle 45"/>
          <p:cNvSpPr/>
          <p:nvPr/>
        </p:nvSpPr>
        <p:spPr>
          <a:xfrm>
            <a:off x="5641574" y="6198930"/>
            <a:ext cx="1131482"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Status Change</a:t>
            </a:r>
          </a:p>
          <a:p>
            <a:pPr algn="ctr"/>
            <a:r>
              <a:rPr lang="en-US" sz="800" dirty="0" smtClean="0">
                <a:solidFill>
                  <a:prstClr val="white"/>
                </a:solidFill>
                <a:latin typeface="Calibri" pitchFamily="34" charset="0"/>
                <a:cs typeface="Calibri" pitchFamily="34" charset="0"/>
              </a:rPr>
              <a:t>Congrats or Guidance on Next Steps</a:t>
            </a:r>
          </a:p>
        </p:txBody>
      </p:sp>
      <p:cxnSp>
        <p:nvCxnSpPr>
          <p:cNvPr id="47" name="Straight Arrow Connector 46"/>
          <p:cNvCxnSpPr/>
          <p:nvPr/>
        </p:nvCxnSpPr>
        <p:spPr>
          <a:xfrm>
            <a:off x="6207315" y="3483428"/>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48" name="Round Same Side Corner Rectangle 47"/>
          <p:cNvSpPr/>
          <p:nvPr/>
        </p:nvSpPr>
        <p:spPr>
          <a:xfrm>
            <a:off x="1574431" y="2608728"/>
            <a:ext cx="961563"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New Loan Acknwldgmnt</a:t>
            </a:r>
            <a:endParaRPr lang="en-US" sz="900" dirty="0">
              <a:solidFill>
                <a:prstClr val="white"/>
              </a:solidFill>
              <a:latin typeface="Calibri" pitchFamily="34" charset="0"/>
              <a:cs typeface="Calibri" pitchFamily="34" charset="0"/>
            </a:endParaRPr>
          </a:p>
        </p:txBody>
      </p:sp>
      <p:sp>
        <p:nvSpPr>
          <p:cNvPr id="49" name="TextBox 48"/>
          <p:cNvSpPr txBox="1"/>
          <p:nvPr/>
        </p:nvSpPr>
        <p:spPr>
          <a:xfrm>
            <a:off x="1511707" y="5870989"/>
            <a:ext cx="1087010" cy="369426"/>
          </a:xfrm>
          <a:prstGeom prst="rect">
            <a:avLst/>
          </a:prstGeom>
        </p:spPr>
        <p:txBody>
          <a:bodyPr wrap="none" rtlCol="0">
            <a:normAutofit/>
          </a:bodyPr>
          <a:lstStyle/>
          <a:p>
            <a:pPr algn="ctr" defTabSz="457200">
              <a:spcBef>
                <a:spcPct val="0"/>
              </a:spcBef>
            </a:pPr>
            <a:r>
              <a:rPr lang="en-US" sz="800" dirty="0" smtClean="0">
                <a:solidFill>
                  <a:prstClr val="black"/>
                </a:solidFill>
                <a:latin typeface="Calibri" pitchFamily="34" charset="0"/>
                <a:cs typeface="Calibri" pitchFamily="34" charset="0"/>
              </a:rPr>
              <a:t>Within 30 days of </a:t>
            </a:r>
          </a:p>
          <a:p>
            <a:pPr algn="ctr" defTabSz="457200">
              <a:spcBef>
                <a:spcPct val="0"/>
              </a:spcBef>
            </a:pPr>
            <a:r>
              <a:rPr lang="en-US" sz="800" dirty="0" smtClean="0">
                <a:solidFill>
                  <a:prstClr val="black"/>
                </a:solidFill>
                <a:latin typeface="Calibri" pitchFamily="34" charset="0"/>
                <a:cs typeface="Calibri" pitchFamily="34" charset="0"/>
              </a:rPr>
              <a:t>1</a:t>
            </a:r>
            <a:r>
              <a:rPr lang="en-US" sz="800" baseline="30000" dirty="0" smtClean="0">
                <a:solidFill>
                  <a:prstClr val="black"/>
                </a:solidFill>
                <a:latin typeface="Calibri" pitchFamily="34" charset="0"/>
                <a:cs typeface="Calibri" pitchFamily="34" charset="0"/>
              </a:rPr>
              <a:t>st</a:t>
            </a:r>
            <a:r>
              <a:rPr lang="en-US" sz="800" dirty="0" smtClean="0">
                <a:solidFill>
                  <a:prstClr val="black"/>
                </a:solidFill>
                <a:latin typeface="Calibri" pitchFamily="34" charset="0"/>
                <a:cs typeface="Calibri" pitchFamily="34" charset="0"/>
              </a:rPr>
              <a:t> Disb of new loan</a:t>
            </a:r>
          </a:p>
        </p:txBody>
      </p:sp>
      <p:cxnSp>
        <p:nvCxnSpPr>
          <p:cNvPr id="50" name="Straight Arrow Connector 49"/>
          <p:cNvCxnSpPr/>
          <p:nvPr/>
        </p:nvCxnSpPr>
        <p:spPr>
          <a:xfrm>
            <a:off x="2055212" y="3483428"/>
            <a:ext cx="0" cy="913551"/>
          </a:xfrm>
          <a:prstGeom prst="straightConnector1">
            <a:avLst/>
          </a:prstGeom>
          <a:ln w="19050">
            <a:prstDash val="dash"/>
            <a:tailEnd type="arrow"/>
          </a:ln>
        </p:spPr>
        <p:style>
          <a:lnRef idx="3">
            <a:schemeClr val="accent6"/>
          </a:lnRef>
          <a:fillRef idx="0">
            <a:schemeClr val="accent6"/>
          </a:fillRef>
          <a:effectRef idx="2">
            <a:schemeClr val="accent6"/>
          </a:effectRef>
          <a:fontRef idx="minor">
            <a:schemeClr val="tx1"/>
          </a:fontRef>
        </p:style>
      </p:cxnSp>
      <p:pic>
        <p:nvPicPr>
          <p:cNvPr id="5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867" t="16352" r="26205" b="3862"/>
          <a:stretch/>
        </p:blipFill>
        <p:spPr bwMode="auto">
          <a:xfrm>
            <a:off x="1585272" y="4565370"/>
            <a:ext cx="939880" cy="1251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 name="TextBox 51"/>
          <p:cNvSpPr txBox="1"/>
          <p:nvPr/>
        </p:nvSpPr>
        <p:spPr>
          <a:xfrm>
            <a:off x="1524423" y="1944864"/>
            <a:ext cx="1030008" cy="22121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none" rtlCol="0">
            <a:normAutofit fontScale="85000" lnSpcReduction="20000"/>
          </a:bodyPr>
          <a:lstStyle/>
          <a:p>
            <a:pPr algn="ctr" defTabSz="457200">
              <a:spcBef>
                <a:spcPct val="0"/>
              </a:spcBef>
            </a:pPr>
            <a:r>
              <a:rPr lang="en-US" sz="1200" dirty="0" smtClean="0">
                <a:solidFill>
                  <a:prstClr val="black"/>
                </a:solidFill>
                <a:latin typeface="Calibri" pitchFamily="34" charset="0"/>
                <a:cs typeface="Calibri" pitchFamily="34" charset="0"/>
              </a:rPr>
              <a:t>New Loan</a:t>
            </a:r>
          </a:p>
        </p:txBody>
      </p:sp>
      <p:sp>
        <p:nvSpPr>
          <p:cNvPr id="53" name="Rounded Rectangle 52"/>
          <p:cNvSpPr/>
          <p:nvPr/>
        </p:nvSpPr>
        <p:spPr>
          <a:xfrm>
            <a:off x="1574431" y="6189276"/>
            <a:ext cx="961563" cy="411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We appreciate the opp to serve you</a:t>
            </a:r>
          </a:p>
        </p:txBody>
      </p:sp>
      <p:sp>
        <p:nvSpPr>
          <p:cNvPr id="54" name="TextBox 53"/>
          <p:cNvSpPr txBox="1"/>
          <p:nvPr/>
        </p:nvSpPr>
        <p:spPr>
          <a:xfrm>
            <a:off x="6872537" y="5863324"/>
            <a:ext cx="875168" cy="316298"/>
          </a:xfrm>
          <a:prstGeom prst="rect">
            <a:avLst/>
          </a:prstGeom>
        </p:spPr>
        <p:txBody>
          <a:bodyPr wrap="none" rtlCol="0">
            <a:normAutofit lnSpcReduction="10000"/>
          </a:bodyPr>
          <a:lstStyle/>
          <a:p>
            <a:pPr algn="ctr" defTabSz="457200">
              <a:spcBef>
                <a:spcPct val="0"/>
              </a:spcBef>
            </a:pPr>
            <a:r>
              <a:rPr lang="en-US" sz="800" dirty="0" smtClean="0">
                <a:solidFill>
                  <a:prstClr val="black"/>
                </a:solidFill>
                <a:latin typeface="Calibri" pitchFamily="34" charset="0"/>
                <a:cs typeface="Calibri" pitchFamily="34" charset="0"/>
              </a:rPr>
              <a:t>Within 30 days of</a:t>
            </a:r>
          </a:p>
          <a:p>
            <a:pPr algn="ctr" defTabSz="457200">
              <a:spcBef>
                <a:spcPct val="0"/>
              </a:spcBef>
            </a:pPr>
            <a:r>
              <a:rPr lang="en-US" sz="800" dirty="0" smtClean="0">
                <a:solidFill>
                  <a:prstClr val="black"/>
                </a:solidFill>
                <a:latin typeface="Calibri" pitchFamily="34" charset="0"/>
                <a:cs typeface="Calibri" pitchFamily="34" charset="0"/>
              </a:rPr>
              <a:t>Entering Grace</a:t>
            </a:r>
          </a:p>
        </p:txBody>
      </p:sp>
      <p:sp>
        <p:nvSpPr>
          <p:cNvPr id="55" name="Rounded Rectangle 54"/>
          <p:cNvSpPr/>
          <p:nvPr/>
        </p:nvSpPr>
        <p:spPr>
          <a:xfrm>
            <a:off x="6809051" y="6183987"/>
            <a:ext cx="1002141" cy="40130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Changes are coming</a:t>
            </a:r>
          </a:p>
        </p:txBody>
      </p:sp>
      <p:grpSp>
        <p:nvGrpSpPr>
          <p:cNvPr id="56" name="Group 55"/>
          <p:cNvGrpSpPr/>
          <p:nvPr/>
        </p:nvGrpSpPr>
        <p:grpSpPr>
          <a:xfrm>
            <a:off x="4721020" y="4565370"/>
            <a:ext cx="868186" cy="1251698"/>
            <a:chOff x="4721020" y="4601696"/>
            <a:chExt cx="868186" cy="1251698"/>
          </a:xfrm>
        </p:grpSpPr>
        <p:sp>
          <p:nvSpPr>
            <p:cNvPr id="57" name="Rectangle 56"/>
            <p:cNvSpPr/>
            <p:nvPr/>
          </p:nvSpPr>
          <p:spPr>
            <a:xfrm>
              <a:off x="4721020" y="4601696"/>
              <a:ext cx="868186" cy="125169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58" name="TextBox 57"/>
            <p:cNvSpPr txBox="1"/>
            <p:nvPr/>
          </p:nvSpPr>
          <p:spPr>
            <a:xfrm rot="19721668">
              <a:off x="4791711" y="5030910"/>
              <a:ext cx="753367" cy="380942"/>
            </a:xfrm>
            <a:prstGeom prst="rect">
              <a:avLst/>
            </a:prstGeom>
          </p:spPr>
          <p:txBody>
            <a:bodyPr wrap="square" rtlCol="0">
              <a:spAutoFit/>
            </a:bodyPr>
            <a:lstStyle/>
            <a:p>
              <a:pPr algn="ctr" defTabSz="457200">
                <a:spcBef>
                  <a:spcPct val="0"/>
                </a:spcBef>
              </a:pPr>
              <a:r>
                <a:rPr lang="en-US" sz="900" dirty="0" smtClean="0">
                  <a:solidFill>
                    <a:prstClr val="black"/>
                  </a:solidFill>
                </a:rPr>
                <a:t>To Be Developed</a:t>
              </a:r>
            </a:p>
          </p:txBody>
        </p:sp>
      </p:grpSp>
      <p:sp>
        <p:nvSpPr>
          <p:cNvPr id="59" name="Rounded Rectangle 58"/>
          <p:cNvSpPr/>
          <p:nvPr/>
        </p:nvSpPr>
        <p:spPr>
          <a:xfrm>
            <a:off x="7851683" y="6177777"/>
            <a:ext cx="883516" cy="40130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Payment  Info &amp; Repay Options</a:t>
            </a:r>
          </a:p>
        </p:txBody>
      </p:sp>
      <p:sp>
        <p:nvSpPr>
          <p:cNvPr id="60" name="Round Same Side Corner Rectangle 59"/>
          <p:cNvSpPr/>
          <p:nvPr/>
        </p:nvSpPr>
        <p:spPr>
          <a:xfrm>
            <a:off x="6835776" y="2608728"/>
            <a:ext cx="948691"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Entering</a:t>
            </a:r>
          </a:p>
          <a:p>
            <a:pPr algn="ctr"/>
            <a:r>
              <a:rPr lang="en-US" sz="900" dirty="0" smtClean="0">
                <a:solidFill>
                  <a:prstClr val="white"/>
                </a:solidFill>
                <a:latin typeface="Calibri" pitchFamily="34" charset="0"/>
                <a:cs typeface="Calibri" pitchFamily="34" charset="0"/>
              </a:rPr>
              <a:t>Grace</a:t>
            </a:r>
            <a:endParaRPr lang="en-US" sz="900" dirty="0">
              <a:solidFill>
                <a:prstClr val="white"/>
              </a:solidFill>
              <a:latin typeface="Calibri" pitchFamily="34" charset="0"/>
              <a:cs typeface="Calibri" pitchFamily="34" charset="0"/>
            </a:endParaRPr>
          </a:p>
        </p:txBody>
      </p:sp>
      <p:sp>
        <p:nvSpPr>
          <p:cNvPr id="61" name="Round Same Side Corner Rectangle 60"/>
          <p:cNvSpPr/>
          <p:nvPr/>
        </p:nvSpPr>
        <p:spPr>
          <a:xfrm>
            <a:off x="7819096" y="2608728"/>
            <a:ext cx="948691" cy="454037"/>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prstClr val="white"/>
                </a:solidFill>
                <a:latin typeface="Calibri" pitchFamily="34" charset="0"/>
                <a:cs typeface="Calibri" pitchFamily="34" charset="0"/>
              </a:rPr>
              <a:t>Exiting</a:t>
            </a:r>
          </a:p>
          <a:p>
            <a:pPr algn="ctr"/>
            <a:r>
              <a:rPr lang="en-US" sz="900" dirty="0" smtClean="0">
                <a:solidFill>
                  <a:prstClr val="white"/>
                </a:solidFill>
                <a:latin typeface="Calibri" pitchFamily="34" charset="0"/>
                <a:cs typeface="Calibri" pitchFamily="34" charset="0"/>
              </a:rPr>
              <a:t>Grace</a:t>
            </a:r>
            <a:endParaRPr lang="en-US" sz="900" dirty="0">
              <a:solidFill>
                <a:prstClr val="white"/>
              </a:solidFill>
              <a:latin typeface="Calibri" pitchFamily="34" charset="0"/>
              <a:cs typeface="Calibri" pitchFamily="34" charset="0"/>
            </a:endParaRPr>
          </a:p>
        </p:txBody>
      </p:sp>
      <p:sp>
        <p:nvSpPr>
          <p:cNvPr id="62" name="TextBox 61"/>
          <p:cNvSpPr txBox="1"/>
          <p:nvPr/>
        </p:nvSpPr>
        <p:spPr>
          <a:xfrm>
            <a:off x="5646582" y="1953010"/>
            <a:ext cx="3226782" cy="213070"/>
          </a:xfrm>
          <a:prstGeom prst="homePlate">
            <a:avLst/>
          </a:prstGeom>
        </p:spPr>
        <p:style>
          <a:lnRef idx="2">
            <a:schemeClr val="accent1"/>
          </a:lnRef>
          <a:fillRef idx="1">
            <a:schemeClr val="lt1"/>
          </a:fillRef>
          <a:effectRef idx="0">
            <a:schemeClr val="accent1"/>
          </a:effectRef>
          <a:fontRef idx="minor">
            <a:schemeClr val="dk1"/>
          </a:fontRef>
        </p:style>
        <p:txBody>
          <a:bodyPr wrap="none" rtlCol="0">
            <a:normAutofit fontScale="77500" lnSpcReduction="20000"/>
          </a:bodyPr>
          <a:lstStyle/>
          <a:p>
            <a:pPr algn="ctr" defTabSz="457200">
              <a:spcBef>
                <a:spcPct val="0"/>
              </a:spcBef>
            </a:pPr>
            <a:r>
              <a:rPr lang="en-US" sz="1200" dirty="0" smtClean="0">
                <a:solidFill>
                  <a:prstClr val="black"/>
                </a:solidFill>
                <a:latin typeface="Calibri" pitchFamily="34" charset="0"/>
                <a:cs typeface="Calibri" pitchFamily="34" charset="0"/>
              </a:rPr>
              <a:t>Grace</a:t>
            </a:r>
          </a:p>
        </p:txBody>
      </p:sp>
      <p:pic>
        <p:nvPicPr>
          <p:cNvPr id="63" name="Picture 9" descr="C:\Documents and Settings\e60956\Local Settings\Temporary Internet Files\Content.IE5\3Q4P91SX\MP90030581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8755" y="1495141"/>
            <a:ext cx="597562" cy="65666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59660" y="5877198"/>
            <a:ext cx="867562" cy="288550"/>
          </a:xfrm>
          <a:prstGeom prst="rect">
            <a:avLst/>
          </a:prstGeom>
        </p:spPr>
        <p:txBody>
          <a:bodyPr wrap="none" rtlCol="0">
            <a:noAutofit/>
          </a:bodyPr>
          <a:lstStyle/>
          <a:p>
            <a:pPr algn="ctr" defTabSz="457200">
              <a:spcBef>
                <a:spcPct val="0"/>
              </a:spcBef>
            </a:pPr>
            <a:r>
              <a:rPr lang="en-US" sz="800" dirty="0" smtClean="0">
                <a:solidFill>
                  <a:prstClr val="black"/>
                </a:solidFill>
                <a:latin typeface="Calibri" pitchFamily="34" charset="0"/>
                <a:cs typeface="Calibri" pitchFamily="34" charset="0"/>
              </a:rPr>
              <a:t>Within 50 days of </a:t>
            </a:r>
          </a:p>
          <a:p>
            <a:pPr algn="ctr" defTabSz="457200">
              <a:spcBef>
                <a:spcPct val="0"/>
              </a:spcBef>
            </a:pPr>
            <a:r>
              <a:rPr lang="en-US" sz="800" dirty="0" smtClean="0">
                <a:solidFill>
                  <a:prstClr val="black"/>
                </a:solidFill>
                <a:latin typeface="Calibri" pitchFamily="34" charset="0"/>
                <a:cs typeface="Calibri" pitchFamily="34" charset="0"/>
              </a:rPr>
              <a:t>Rpmt Begin Dt</a:t>
            </a:r>
          </a:p>
        </p:txBody>
      </p:sp>
      <p:cxnSp>
        <p:nvCxnSpPr>
          <p:cNvPr id="65" name="Straight Arrow Connector 64"/>
          <p:cNvCxnSpPr/>
          <p:nvPr/>
        </p:nvCxnSpPr>
        <p:spPr>
          <a:xfrm>
            <a:off x="7310119" y="3483428"/>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cxnSp>
        <p:nvCxnSpPr>
          <p:cNvPr id="66" name="Straight Arrow Connector 65"/>
          <p:cNvCxnSpPr/>
          <p:nvPr/>
        </p:nvCxnSpPr>
        <p:spPr>
          <a:xfrm>
            <a:off x="8293441" y="3483428"/>
            <a:ext cx="1" cy="858268"/>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pic>
        <p:nvPicPr>
          <p:cNvPr id="67" name="Picture 66"/>
          <p:cNvPicPr/>
          <p:nvPr/>
        </p:nvPicPr>
        <p:blipFill rotWithShape="1">
          <a:blip r:embed="rId10" cstate="print">
            <a:extLst>
              <a:ext uri="{28A0092B-C50C-407E-A947-70E740481C1C}">
                <a14:useLocalDpi xmlns:a14="http://schemas.microsoft.com/office/drawing/2010/main" val="0"/>
              </a:ext>
            </a:extLst>
          </a:blip>
          <a:srcRect l="9467" t="15141" r="11939" b="3786"/>
          <a:stretch/>
        </p:blipFill>
        <p:spPr bwMode="auto">
          <a:xfrm>
            <a:off x="6857365" y="4565370"/>
            <a:ext cx="890340" cy="1273861"/>
          </a:xfrm>
          <a:prstGeom prst="rect">
            <a:avLst/>
          </a:prstGeom>
          <a:ln w="9525">
            <a:solidFill>
              <a:schemeClr val="tx1"/>
            </a:solidFill>
          </a:ln>
          <a:extLst>
            <a:ext uri="{53640926-AAD7-44D8-BBD7-CCE9431645EC}">
              <a14:shadowObscured xmlns:a14="http://schemas.microsoft.com/office/drawing/2010/main"/>
            </a:ext>
          </a:extLst>
        </p:spPr>
      </p:pic>
      <p:pic>
        <p:nvPicPr>
          <p:cNvPr id="68" name="Picture 67"/>
          <p:cNvPicPr/>
          <p:nvPr/>
        </p:nvPicPr>
        <p:blipFill rotWithShape="1">
          <a:blip r:embed="rId11" cstate="print">
            <a:extLst>
              <a:ext uri="{28A0092B-C50C-407E-A947-70E740481C1C}">
                <a14:useLocalDpi xmlns:a14="http://schemas.microsoft.com/office/drawing/2010/main" val="0"/>
              </a:ext>
            </a:extLst>
          </a:blip>
          <a:srcRect l="18134" t="12336" r="20423" b="7051"/>
          <a:stretch/>
        </p:blipFill>
        <p:spPr bwMode="auto">
          <a:xfrm>
            <a:off x="7851683" y="4565370"/>
            <a:ext cx="890340" cy="1277479"/>
          </a:xfrm>
          <a:prstGeom prst="rect">
            <a:avLst/>
          </a:prstGeom>
          <a:ln>
            <a:solidFill>
              <a:schemeClr val="tx1"/>
            </a:solidFill>
          </a:ln>
          <a:extLst>
            <a:ext uri="{53640926-AAD7-44D8-BBD7-CCE9431645EC}">
              <a14:shadowObscured xmlns:a14="http://schemas.microsoft.com/office/drawing/2010/main"/>
            </a:ext>
          </a:extLst>
        </p:spPr>
      </p:pic>
      <p:pic>
        <p:nvPicPr>
          <p:cNvPr id="6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689" y="4553925"/>
            <a:ext cx="890982" cy="1279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221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itchFamily="34" charset="0"/>
              </a:rPr>
              <a:t>Loan Life Cycle Touch Points (Cont.)</a:t>
            </a:r>
            <a:endParaRPr lang="en-US" dirty="0"/>
          </a:p>
        </p:txBody>
      </p:sp>
      <p:cxnSp>
        <p:nvCxnSpPr>
          <p:cNvPr id="4" name="Straight Connector 3"/>
          <p:cNvCxnSpPr/>
          <p:nvPr/>
        </p:nvCxnSpPr>
        <p:spPr>
          <a:xfrm>
            <a:off x="248254" y="3895236"/>
            <a:ext cx="85210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8766203" y="3730267"/>
            <a:ext cx="0" cy="329938"/>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251154" y="3772509"/>
            <a:ext cx="3219" cy="188304"/>
          </a:xfrm>
          <a:prstGeom prst="line">
            <a:avLst/>
          </a:prstGeom>
          <a:ln w="19050"/>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7188929" y="3028817"/>
            <a:ext cx="0" cy="1588375"/>
          </a:xfrm>
          <a:prstGeom prst="straightConnector1">
            <a:avLst/>
          </a:prstGeom>
          <a:ln w="19050">
            <a:tailEnd type="arrow"/>
          </a:ln>
        </p:spPr>
        <p:style>
          <a:lnRef idx="2">
            <a:schemeClr val="accent6"/>
          </a:lnRef>
          <a:fillRef idx="0">
            <a:schemeClr val="accent6"/>
          </a:fillRef>
          <a:effectRef idx="1">
            <a:schemeClr val="accent6"/>
          </a:effectRef>
          <a:fontRef idx="minor">
            <a:schemeClr val="tx1"/>
          </a:fontRef>
        </p:style>
      </p:cxnSp>
      <p:sp>
        <p:nvSpPr>
          <p:cNvPr id="8" name="Round Same Side Corner Rectangle 7"/>
          <p:cNvSpPr/>
          <p:nvPr/>
        </p:nvSpPr>
        <p:spPr>
          <a:xfrm>
            <a:off x="7753971" y="2292936"/>
            <a:ext cx="998807" cy="62545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prstClr val="white"/>
                </a:solidFill>
                <a:latin typeface="Calibri" pitchFamily="34" charset="0"/>
                <a:cs typeface="Calibri" pitchFamily="34" charset="0"/>
              </a:rPr>
              <a:t>Paid-In-Full</a:t>
            </a:r>
            <a:endParaRPr lang="en-US" sz="1000" dirty="0">
              <a:solidFill>
                <a:prstClr val="white"/>
              </a:solidFill>
              <a:latin typeface="Calibri" pitchFamily="34" charset="0"/>
              <a:cs typeface="Calibri" pitchFamily="34" charset="0"/>
            </a:endParaRPr>
          </a:p>
        </p:txBody>
      </p:sp>
      <p:sp>
        <p:nvSpPr>
          <p:cNvPr id="9" name="Rounded Rectangle 8"/>
          <p:cNvSpPr/>
          <p:nvPr/>
        </p:nvSpPr>
        <p:spPr>
          <a:xfrm>
            <a:off x="758647" y="4044638"/>
            <a:ext cx="1002670" cy="4848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a:solidFill>
                  <a:prstClr val="black"/>
                </a:solidFill>
                <a:latin typeface="Calibri" pitchFamily="34" charset="0"/>
                <a:cs typeface="Calibri" pitchFamily="34" charset="0"/>
              </a:rPr>
              <a:t>Qtrly Nwsltr &amp; Thank You</a:t>
            </a:r>
          </a:p>
          <a:p>
            <a:pPr algn="ctr"/>
            <a:r>
              <a:rPr lang="en-US" sz="800" dirty="0" smtClean="0">
                <a:solidFill>
                  <a:prstClr val="black"/>
                </a:solidFill>
                <a:latin typeface="Calibri" pitchFamily="34" charset="0"/>
                <a:cs typeface="Calibri" pitchFamily="34" charset="0"/>
              </a:rPr>
              <a:t>(4x# yrs in rpmt)</a:t>
            </a:r>
            <a:endParaRPr lang="en-US" sz="800" dirty="0">
              <a:solidFill>
                <a:prstClr val="black"/>
              </a:solidFill>
              <a:latin typeface="Calibri" pitchFamily="34" charset="0"/>
              <a:cs typeface="Calibri" pitchFamily="34" charset="0"/>
            </a:endParaRPr>
          </a:p>
        </p:txBody>
      </p:sp>
      <p:sp>
        <p:nvSpPr>
          <p:cNvPr id="10" name="TextBox 9"/>
          <p:cNvSpPr txBox="1"/>
          <p:nvPr/>
        </p:nvSpPr>
        <p:spPr>
          <a:xfrm>
            <a:off x="251663" y="5879277"/>
            <a:ext cx="1007892" cy="407060"/>
          </a:xfrm>
          <a:prstGeom prst="rect">
            <a:avLst/>
          </a:prstGeom>
        </p:spPr>
        <p:txBody>
          <a:bodyPr wrap="none" rtlCol="0">
            <a:normAutofit/>
          </a:bodyPr>
          <a:lstStyle/>
          <a:p>
            <a:pPr algn="ctr" defTabSz="457200">
              <a:spcBef>
                <a:spcPct val="0"/>
              </a:spcBef>
            </a:pPr>
            <a:r>
              <a:rPr lang="en-US" sz="800" dirty="0" smtClean="0">
                <a:solidFill>
                  <a:prstClr val="black"/>
                </a:solidFill>
                <a:latin typeface="Calibri" pitchFamily="34" charset="0"/>
                <a:cs typeface="Calibri" pitchFamily="34" charset="0"/>
              </a:rPr>
              <a:t>6 months after </a:t>
            </a:r>
          </a:p>
          <a:p>
            <a:pPr algn="ctr" defTabSz="457200">
              <a:spcBef>
                <a:spcPct val="0"/>
              </a:spcBef>
            </a:pPr>
            <a:r>
              <a:rPr lang="en-US" sz="800" dirty="0" smtClean="0">
                <a:solidFill>
                  <a:prstClr val="black"/>
                </a:solidFill>
                <a:latin typeface="Calibri" pitchFamily="34" charset="0"/>
                <a:cs typeface="Calibri" pitchFamily="34" charset="0"/>
              </a:rPr>
              <a:t>entering repayment</a:t>
            </a:r>
          </a:p>
        </p:txBody>
      </p:sp>
      <p:sp>
        <p:nvSpPr>
          <p:cNvPr id="11" name="Round Same Side Corner Rectangle 10"/>
          <p:cNvSpPr/>
          <p:nvPr/>
        </p:nvSpPr>
        <p:spPr>
          <a:xfrm>
            <a:off x="266003" y="2292936"/>
            <a:ext cx="979212" cy="62545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prstClr val="white"/>
                </a:solidFill>
                <a:latin typeface="Calibri" pitchFamily="34" charset="0"/>
                <a:cs typeface="Calibri" pitchFamily="34" charset="0"/>
              </a:rPr>
              <a:t>In Repayment</a:t>
            </a:r>
            <a:endParaRPr lang="en-US" sz="1000" dirty="0">
              <a:solidFill>
                <a:prstClr val="white"/>
              </a:solidFill>
              <a:latin typeface="Calibri" pitchFamily="34" charset="0"/>
              <a:cs typeface="Calibri" pitchFamily="34" charset="0"/>
            </a:endParaRPr>
          </a:p>
        </p:txBody>
      </p:sp>
      <p:sp>
        <p:nvSpPr>
          <p:cNvPr id="12" name="TextBox 11"/>
          <p:cNvSpPr txBox="1"/>
          <p:nvPr/>
        </p:nvSpPr>
        <p:spPr>
          <a:xfrm>
            <a:off x="7763453" y="5884121"/>
            <a:ext cx="979842" cy="407060"/>
          </a:xfrm>
          <a:prstGeom prst="rect">
            <a:avLst/>
          </a:prstGeom>
        </p:spPr>
        <p:txBody>
          <a:bodyPr wrap="none" rtlCol="0">
            <a:normAutofit/>
          </a:bodyPr>
          <a:lstStyle/>
          <a:p>
            <a:pPr algn="ctr" defTabSz="457200">
              <a:spcBef>
                <a:spcPct val="0"/>
              </a:spcBef>
            </a:pPr>
            <a:r>
              <a:rPr lang="en-US" sz="900" dirty="0" smtClean="0">
                <a:solidFill>
                  <a:prstClr val="black"/>
                </a:solidFill>
                <a:latin typeface="Calibri" pitchFamily="34" charset="0"/>
                <a:cs typeface="Calibri" pitchFamily="34" charset="0"/>
              </a:rPr>
              <a:t>Within 30 days of</a:t>
            </a:r>
          </a:p>
          <a:p>
            <a:pPr algn="ctr" defTabSz="457200">
              <a:spcBef>
                <a:spcPct val="0"/>
              </a:spcBef>
            </a:pPr>
            <a:r>
              <a:rPr lang="en-US" sz="900" dirty="0" smtClean="0">
                <a:solidFill>
                  <a:prstClr val="black"/>
                </a:solidFill>
                <a:latin typeface="Calibri" pitchFamily="34" charset="0"/>
                <a:cs typeface="Calibri" pitchFamily="34" charset="0"/>
              </a:rPr>
              <a:t>Entering PIFB</a:t>
            </a:r>
          </a:p>
        </p:txBody>
      </p:sp>
      <p:pic>
        <p:nvPicPr>
          <p:cNvPr id="13" name="Picture 2"/>
          <p:cNvPicPr>
            <a:picLocks noChangeAspect="1" noChangeArrowheads="1"/>
          </p:cNvPicPr>
          <p:nvPr/>
        </p:nvPicPr>
        <p:blipFill>
          <a:blip r:embed="rId2" cstate="print"/>
          <a:srcRect t="17885"/>
          <a:stretch>
            <a:fillRect/>
          </a:stretch>
        </p:blipFill>
        <p:spPr bwMode="auto">
          <a:xfrm>
            <a:off x="251663" y="4674671"/>
            <a:ext cx="1007892" cy="1180013"/>
          </a:xfrm>
          <a:prstGeom prst="rect">
            <a:avLst/>
          </a:prstGeom>
          <a:noFill/>
          <a:ln w="9525">
            <a:solidFill>
              <a:schemeClr val="tx1"/>
            </a:solidFill>
            <a:miter lim="800000"/>
            <a:headEnd/>
            <a:tailEnd/>
          </a:ln>
        </p:spPr>
      </p:pic>
      <p:pic>
        <p:nvPicPr>
          <p:cNvPr id="14" name="Picture 4"/>
          <p:cNvPicPr>
            <a:picLocks noChangeAspect="1" noChangeArrowheads="1"/>
          </p:cNvPicPr>
          <p:nvPr/>
        </p:nvPicPr>
        <p:blipFill>
          <a:blip r:embed="rId3" cstate="print"/>
          <a:srcRect t="20213"/>
          <a:stretch>
            <a:fillRect/>
          </a:stretch>
        </p:blipFill>
        <p:spPr bwMode="auto">
          <a:xfrm>
            <a:off x="7759681" y="4674671"/>
            <a:ext cx="987386" cy="1191399"/>
          </a:xfrm>
          <a:prstGeom prst="rect">
            <a:avLst/>
          </a:prstGeom>
          <a:noFill/>
          <a:ln w="9525">
            <a:solidFill>
              <a:schemeClr val="tx1"/>
            </a:solidFill>
            <a:miter lim="800000"/>
            <a:headEnd/>
            <a:tailEnd/>
          </a:ln>
        </p:spPr>
      </p:pic>
      <p:sp>
        <p:nvSpPr>
          <p:cNvPr id="15" name="Rounded Rectangle 14"/>
          <p:cNvSpPr/>
          <p:nvPr/>
        </p:nvSpPr>
        <p:spPr>
          <a:xfrm>
            <a:off x="248635" y="6272419"/>
            <a:ext cx="1013949" cy="31888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We’re here to help if you need us</a:t>
            </a:r>
          </a:p>
        </p:txBody>
      </p:sp>
      <p:sp>
        <p:nvSpPr>
          <p:cNvPr id="16" name="Rounded Rectangle 15"/>
          <p:cNvSpPr/>
          <p:nvPr/>
        </p:nvSpPr>
        <p:spPr>
          <a:xfrm>
            <a:off x="7759681" y="6286337"/>
            <a:ext cx="987386" cy="3049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Congratulations!</a:t>
            </a:r>
          </a:p>
        </p:txBody>
      </p:sp>
      <p:sp>
        <p:nvSpPr>
          <p:cNvPr id="17" name="Round Same Side Corner Rectangle 16"/>
          <p:cNvSpPr/>
          <p:nvPr/>
        </p:nvSpPr>
        <p:spPr>
          <a:xfrm>
            <a:off x="6686308" y="2292936"/>
            <a:ext cx="1005242" cy="625459"/>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prstClr val="white"/>
                </a:solidFill>
                <a:latin typeface="Calibri" pitchFamily="34" charset="0"/>
                <a:cs typeface="Calibri" pitchFamily="34" charset="0"/>
              </a:rPr>
              <a:t>Within a year of all loans PIFB</a:t>
            </a:r>
          </a:p>
        </p:txBody>
      </p:sp>
      <p:sp>
        <p:nvSpPr>
          <p:cNvPr id="18" name="TextBox 17"/>
          <p:cNvSpPr txBox="1"/>
          <p:nvPr/>
        </p:nvSpPr>
        <p:spPr>
          <a:xfrm>
            <a:off x="257778" y="1937897"/>
            <a:ext cx="7452822" cy="212684"/>
          </a:xfrm>
          <a:prstGeom prst="homePlate">
            <a:avLst/>
          </a:prstGeom>
        </p:spPr>
        <p:style>
          <a:lnRef idx="2">
            <a:schemeClr val="accent1"/>
          </a:lnRef>
          <a:fillRef idx="1">
            <a:schemeClr val="lt1"/>
          </a:fillRef>
          <a:effectRef idx="0">
            <a:schemeClr val="accent1"/>
          </a:effectRef>
          <a:fontRef idx="minor">
            <a:schemeClr val="dk1"/>
          </a:fontRef>
        </p:style>
        <p:txBody>
          <a:bodyPr wrap="none" rtlCol="0" anchor="ctr" anchorCtr="0">
            <a:normAutofit fontScale="77500" lnSpcReduction="20000"/>
          </a:bodyPr>
          <a:lstStyle/>
          <a:p>
            <a:pPr algn="ctr" defTabSz="457200">
              <a:spcBef>
                <a:spcPct val="0"/>
              </a:spcBef>
            </a:pPr>
            <a:r>
              <a:rPr lang="en-US" sz="1200" dirty="0" smtClean="0">
                <a:solidFill>
                  <a:prstClr val="black"/>
                </a:solidFill>
                <a:latin typeface="Calibri" pitchFamily="34" charset="0"/>
                <a:cs typeface="Calibri" pitchFamily="34" charset="0"/>
              </a:rPr>
              <a:t>In Repayment</a:t>
            </a:r>
          </a:p>
        </p:txBody>
      </p:sp>
      <p:sp>
        <p:nvSpPr>
          <p:cNvPr id="19" name="TextBox 18"/>
          <p:cNvSpPr txBox="1"/>
          <p:nvPr/>
        </p:nvSpPr>
        <p:spPr>
          <a:xfrm>
            <a:off x="7780009" y="1937898"/>
            <a:ext cx="963286" cy="212683"/>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nchorCtr="0">
            <a:normAutofit fontScale="77500" lnSpcReduction="20000"/>
          </a:bodyPr>
          <a:lstStyle/>
          <a:p>
            <a:pPr algn="ctr" defTabSz="457200">
              <a:spcBef>
                <a:spcPct val="0"/>
              </a:spcBef>
            </a:pPr>
            <a:r>
              <a:rPr lang="en-US" sz="1200" dirty="0" smtClean="0">
                <a:solidFill>
                  <a:prstClr val="black"/>
                </a:solidFill>
                <a:latin typeface="Calibri" pitchFamily="34" charset="0"/>
                <a:cs typeface="Calibri" pitchFamily="34" charset="0"/>
              </a:rPr>
              <a:t>PIF</a:t>
            </a:r>
          </a:p>
        </p:txBody>
      </p:sp>
      <p:sp>
        <p:nvSpPr>
          <p:cNvPr id="20" name="Rectangle 19"/>
          <p:cNvSpPr/>
          <p:nvPr/>
        </p:nvSpPr>
        <p:spPr>
          <a:xfrm>
            <a:off x="6686308" y="4674671"/>
            <a:ext cx="1005242" cy="119139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TextBox 20"/>
          <p:cNvSpPr txBox="1"/>
          <p:nvPr/>
        </p:nvSpPr>
        <p:spPr>
          <a:xfrm rot="19721668">
            <a:off x="6788879" y="5080009"/>
            <a:ext cx="800100" cy="369332"/>
          </a:xfrm>
          <a:prstGeom prst="rect">
            <a:avLst/>
          </a:prstGeom>
        </p:spPr>
        <p:txBody>
          <a:bodyPr wrap="square" rtlCol="0">
            <a:spAutoFit/>
          </a:bodyPr>
          <a:lstStyle/>
          <a:p>
            <a:pPr algn="ctr" defTabSz="457200">
              <a:spcBef>
                <a:spcPct val="0"/>
              </a:spcBef>
            </a:pPr>
            <a:r>
              <a:rPr lang="en-US" sz="900" dirty="0" smtClean="0">
                <a:solidFill>
                  <a:prstClr val="black"/>
                </a:solidFill>
              </a:rPr>
              <a:t>To Be Developed</a:t>
            </a:r>
          </a:p>
        </p:txBody>
      </p:sp>
      <p:cxnSp>
        <p:nvCxnSpPr>
          <p:cNvPr id="22" name="Straight Arrow Connector 21"/>
          <p:cNvCxnSpPr/>
          <p:nvPr/>
        </p:nvCxnSpPr>
        <p:spPr>
          <a:xfrm>
            <a:off x="8251808" y="3028817"/>
            <a:ext cx="0" cy="1588375"/>
          </a:xfrm>
          <a:prstGeom prst="straightConnector1">
            <a:avLst/>
          </a:prstGeom>
          <a:ln w="19050">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a:off x="669884" y="3028817"/>
            <a:ext cx="0" cy="1588375"/>
          </a:xfrm>
          <a:prstGeom prst="straightConnector1">
            <a:avLst/>
          </a:prstGeom>
          <a:ln w="19050">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6686308" y="5876948"/>
            <a:ext cx="1005242" cy="407060"/>
          </a:xfrm>
          <a:prstGeom prst="rect">
            <a:avLst/>
          </a:prstGeom>
        </p:spPr>
        <p:txBody>
          <a:bodyPr wrap="none" rtlCol="0">
            <a:normAutofit/>
          </a:bodyPr>
          <a:lstStyle/>
          <a:p>
            <a:pPr algn="ctr" defTabSz="457200">
              <a:spcBef>
                <a:spcPct val="0"/>
              </a:spcBef>
            </a:pPr>
            <a:r>
              <a:rPr lang="en-US" sz="900" dirty="0" smtClean="0">
                <a:solidFill>
                  <a:prstClr val="black"/>
                </a:solidFill>
                <a:latin typeface="Calibri" pitchFamily="34" charset="0"/>
                <a:cs typeface="Calibri" pitchFamily="34" charset="0"/>
              </a:rPr>
              <a:t>Within 1 year of</a:t>
            </a:r>
          </a:p>
          <a:p>
            <a:pPr algn="ctr" defTabSz="457200">
              <a:spcBef>
                <a:spcPct val="0"/>
              </a:spcBef>
            </a:pPr>
            <a:r>
              <a:rPr lang="en-US" sz="900" dirty="0" smtClean="0">
                <a:solidFill>
                  <a:prstClr val="black"/>
                </a:solidFill>
                <a:latin typeface="Calibri" pitchFamily="34" charset="0"/>
                <a:cs typeface="Calibri" pitchFamily="34" charset="0"/>
              </a:rPr>
              <a:t>Entering PIFB</a:t>
            </a:r>
          </a:p>
        </p:txBody>
      </p:sp>
      <p:sp>
        <p:nvSpPr>
          <p:cNvPr id="25" name="Rounded Rectangle 24"/>
          <p:cNvSpPr/>
          <p:nvPr/>
        </p:nvSpPr>
        <p:spPr>
          <a:xfrm>
            <a:off x="6689526" y="6279164"/>
            <a:ext cx="998806" cy="3121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You’re Almost There</a:t>
            </a:r>
          </a:p>
        </p:txBody>
      </p:sp>
      <p:pic>
        <p:nvPicPr>
          <p:cNvPr id="26" name="Picture 6"/>
          <p:cNvPicPr>
            <a:picLocks noChangeAspect="1" noChangeArrowheads="1"/>
          </p:cNvPicPr>
          <p:nvPr/>
        </p:nvPicPr>
        <p:blipFill>
          <a:blip r:embed="rId4" cstate="print"/>
          <a:srcRect t="19560"/>
          <a:stretch>
            <a:fillRect/>
          </a:stretch>
        </p:blipFill>
        <p:spPr bwMode="auto">
          <a:xfrm>
            <a:off x="4540094" y="4674671"/>
            <a:ext cx="1005724" cy="1194135"/>
          </a:xfrm>
          <a:prstGeom prst="rect">
            <a:avLst/>
          </a:prstGeom>
          <a:ln>
            <a:solidFill>
              <a:schemeClr val="tx1"/>
            </a:solidFill>
          </a:ln>
        </p:spPr>
      </p:pic>
      <p:sp>
        <p:nvSpPr>
          <p:cNvPr id="27" name="Round Diagonal Corner Rectangle 26"/>
          <p:cNvSpPr/>
          <p:nvPr/>
        </p:nvSpPr>
        <p:spPr>
          <a:xfrm>
            <a:off x="1316138" y="2676671"/>
            <a:ext cx="1005242" cy="6254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solidFill>
                  <a:prstClr val="black"/>
                </a:solidFill>
                <a:latin typeface="Calibri" pitchFamily="34" charset="0"/>
                <a:cs typeface="Calibri" pitchFamily="34" charset="0"/>
              </a:rPr>
              <a:t>Congrats</a:t>
            </a:r>
          </a:p>
          <a:p>
            <a:pPr algn="ctr"/>
            <a:r>
              <a:rPr lang="en-US" sz="1000" dirty="0">
                <a:solidFill>
                  <a:prstClr val="black"/>
                </a:solidFill>
                <a:latin typeface="Calibri" pitchFamily="34" charset="0"/>
                <a:cs typeface="Calibri" pitchFamily="34" charset="0"/>
              </a:rPr>
              <a:t>1 year of </a:t>
            </a:r>
          </a:p>
          <a:p>
            <a:pPr algn="ctr"/>
            <a:r>
              <a:rPr lang="en-US" sz="1000" dirty="0">
                <a:solidFill>
                  <a:prstClr val="black"/>
                </a:solidFill>
                <a:latin typeface="Calibri" pitchFamily="34" charset="0"/>
                <a:cs typeface="Calibri" pitchFamily="34" charset="0"/>
              </a:rPr>
              <a:t>on-time pmts</a:t>
            </a:r>
          </a:p>
        </p:txBody>
      </p:sp>
      <p:sp>
        <p:nvSpPr>
          <p:cNvPr id="28" name="Round Diagonal Corner Rectangle 27"/>
          <p:cNvSpPr/>
          <p:nvPr/>
        </p:nvSpPr>
        <p:spPr>
          <a:xfrm>
            <a:off x="2390789" y="2676671"/>
            <a:ext cx="1005243" cy="6254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prstClr val="black"/>
                </a:solidFill>
                <a:latin typeface="Calibri" pitchFamily="34" charset="0"/>
                <a:cs typeface="Calibri" pitchFamily="34" charset="0"/>
              </a:rPr>
              <a:t>Re-enroll in IDR Program</a:t>
            </a:r>
          </a:p>
        </p:txBody>
      </p:sp>
      <p:sp>
        <p:nvSpPr>
          <p:cNvPr id="29" name="Round Diagonal Corner Rectangle 28"/>
          <p:cNvSpPr/>
          <p:nvPr/>
        </p:nvSpPr>
        <p:spPr>
          <a:xfrm>
            <a:off x="3465442" y="2676671"/>
            <a:ext cx="1009858" cy="6254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prstClr val="black"/>
                </a:solidFill>
                <a:latin typeface="Calibri" pitchFamily="34" charset="0"/>
                <a:cs typeface="Calibri" pitchFamily="34" charset="0"/>
              </a:rPr>
              <a:t>Graduated Repayment Reminder</a:t>
            </a:r>
          </a:p>
        </p:txBody>
      </p:sp>
      <p:sp>
        <p:nvSpPr>
          <p:cNvPr id="30" name="Round Diagonal Corner Rectangle 29"/>
          <p:cNvSpPr/>
          <p:nvPr/>
        </p:nvSpPr>
        <p:spPr>
          <a:xfrm>
            <a:off x="4540335" y="2676671"/>
            <a:ext cx="1005242" cy="6254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prstClr val="black"/>
                </a:solidFill>
                <a:latin typeface="Calibri" pitchFamily="34" charset="0"/>
                <a:cs typeface="Calibri" pitchFamily="34" charset="0"/>
              </a:rPr>
              <a:t>1098-E</a:t>
            </a:r>
          </a:p>
        </p:txBody>
      </p:sp>
      <p:sp>
        <p:nvSpPr>
          <p:cNvPr id="31" name="Round Diagonal Corner Rectangle 30"/>
          <p:cNvSpPr/>
          <p:nvPr/>
        </p:nvSpPr>
        <p:spPr>
          <a:xfrm>
            <a:off x="5614746" y="2676671"/>
            <a:ext cx="1005242" cy="6254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900" dirty="0" smtClean="0">
                <a:solidFill>
                  <a:prstClr val="black"/>
                </a:solidFill>
                <a:latin typeface="Calibri" pitchFamily="34" charset="0"/>
                <a:cs typeface="Calibri" pitchFamily="34" charset="0"/>
              </a:rPr>
              <a:t> Close the Loop</a:t>
            </a:r>
          </a:p>
          <a:p>
            <a:pPr>
              <a:buFont typeface="Arial" pitchFamily="34" charset="0"/>
              <a:buChar char="•"/>
            </a:pPr>
            <a:r>
              <a:rPr lang="en-US" sz="900" dirty="0" smtClean="0">
                <a:solidFill>
                  <a:prstClr val="black"/>
                </a:solidFill>
                <a:latin typeface="Calibri" pitchFamily="34" charset="0"/>
                <a:cs typeface="Calibri" pitchFamily="34" charset="0"/>
              </a:rPr>
              <a:t> Payment  </a:t>
            </a:r>
          </a:p>
          <a:p>
            <a:r>
              <a:rPr lang="en-US" sz="900" dirty="0" smtClean="0">
                <a:solidFill>
                  <a:prstClr val="black"/>
                </a:solidFill>
                <a:latin typeface="Calibri" pitchFamily="34" charset="0"/>
                <a:cs typeface="Calibri" pitchFamily="34" charset="0"/>
              </a:rPr>
              <a:t>   Confirmation</a:t>
            </a:r>
            <a:endParaRPr lang="en-US" sz="900" dirty="0">
              <a:solidFill>
                <a:prstClr val="black"/>
              </a:solidFill>
              <a:latin typeface="Calibri" pitchFamily="34" charset="0"/>
              <a:cs typeface="Calibri" pitchFamily="34" charset="0"/>
            </a:endParaRPr>
          </a:p>
        </p:txBody>
      </p:sp>
      <p:sp>
        <p:nvSpPr>
          <p:cNvPr id="32" name="Rectangle 31"/>
          <p:cNvSpPr/>
          <p:nvPr/>
        </p:nvSpPr>
        <p:spPr>
          <a:xfrm>
            <a:off x="3467750" y="4674671"/>
            <a:ext cx="1005242" cy="119139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grpSp>
        <p:nvGrpSpPr>
          <p:cNvPr id="33" name="Group 32"/>
          <p:cNvGrpSpPr/>
          <p:nvPr/>
        </p:nvGrpSpPr>
        <p:grpSpPr>
          <a:xfrm>
            <a:off x="1316138" y="4674671"/>
            <a:ext cx="1005242" cy="1191399"/>
            <a:chOff x="1344713" y="4331771"/>
            <a:chExt cx="1005242" cy="119139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grpSpPr>
        <p:sp>
          <p:nvSpPr>
            <p:cNvPr id="34" name="Rectangle 33"/>
            <p:cNvSpPr/>
            <p:nvPr/>
          </p:nvSpPr>
          <p:spPr>
            <a:xfrm>
              <a:off x="1344713" y="4331771"/>
              <a:ext cx="1005242" cy="119139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35" name="TextBox 34"/>
            <p:cNvSpPr txBox="1"/>
            <p:nvPr/>
          </p:nvSpPr>
          <p:spPr>
            <a:xfrm rot="19721668">
              <a:off x="1447284" y="4742804"/>
              <a:ext cx="800100" cy="369332"/>
            </a:xfrm>
            <a:prstGeom prst="rect">
              <a:avLst/>
            </a:prstGeom>
          </p:spPr>
          <p:txBody>
            <a:bodyPr wrap="square" rtlCol="0">
              <a:spAutoFit/>
            </a:bodyPr>
            <a:lstStyle>
              <a:defPPr>
                <a:defRPr lang="en-US"/>
              </a:defPPr>
              <a:lvl1pPr marR="0" indent="0" algn="ctr" defTabSz="457200" fontAlgn="auto">
                <a:lnSpc>
                  <a:spcPct val="100000"/>
                </a:lnSpc>
                <a:spcBef>
                  <a:spcPct val="0"/>
                </a:spcBef>
                <a:spcAft>
                  <a:spcPts val="0"/>
                </a:spcAft>
                <a:buClrTx/>
                <a:buSzTx/>
                <a:buFontTx/>
                <a:buNone/>
                <a:tabLst/>
                <a:defRPr sz="900">
                  <a:latin typeface="+mj-lt"/>
                  <a:ea typeface="+mj-ea"/>
                  <a:cs typeface="+mj-cs"/>
                </a:defRPr>
              </a:lvl1pPr>
            </a:lstStyle>
            <a:p>
              <a:r>
                <a:rPr lang="en-US" dirty="0">
                  <a:solidFill>
                    <a:prstClr val="black"/>
                  </a:solidFill>
                </a:rPr>
                <a:t>To Be Developed</a:t>
              </a:r>
            </a:p>
          </p:txBody>
        </p:sp>
      </p:grpSp>
      <p:grpSp>
        <p:nvGrpSpPr>
          <p:cNvPr id="36" name="Group 35"/>
          <p:cNvGrpSpPr/>
          <p:nvPr/>
        </p:nvGrpSpPr>
        <p:grpSpPr>
          <a:xfrm>
            <a:off x="2390789" y="4674671"/>
            <a:ext cx="1005242" cy="1191399"/>
            <a:chOff x="2419365" y="4331771"/>
            <a:chExt cx="1005242" cy="119139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grpSpPr>
        <p:sp>
          <p:nvSpPr>
            <p:cNvPr id="37" name="Rectangle 36"/>
            <p:cNvSpPr/>
            <p:nvPr/>
          </p:nvSpPr>
          <p:spPr>
            <a:xfrm>
              <a:off x="2419365" y="4331771"/>
              <a:ext cx="1005242" cy="119139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38" name="TextBox 37"/>
            <p:cNvSpPr txBox="1"/>
            <p:nvPr/>
          </p:nvSpPr>
          <p:spPr>
            <a:xfrm rot="19721668">
              <a:off x="2521936" y="4742804"/>
              <a:ext cx="800100" cy="369332"/>
            </a:xfrm>
            <a:prstGeom prst="rect">
              <a:avLst/>
            </a:prstGeom>
          </p:spPr>
          <p:txBody>
            <a:bodyPr wrap="square" rtlCol="0">
              <a:spAutoFit/>
            </a:bodyPr>
            <a:lstStyle>
              <a:defPPr>
                <a:defRPr lang="en-US"/>
              </a:defPPr>
              <a:lvl1pPr marR="0" indent="0" algn="ctr" defTabSz="457200" fontAlgn="auto">
                <a:lnSpc>
                  <a:spcPct val="100000"/>
                </a:lnSpc>
                <a:spcBef>
                  <a:spcPct val="0"/>
                </a:spcBef>
                <a:spcAft>
                  <a:spcPts val="0"/>
                </a:spcAft>
                <a:buClrTx/>
                <a:buSzTx/>
                <a:buFontTx/>
                <a:buNone/>
                <a:tabLst/>
                <a:defRPr sz="900">
                  <a:latin typeface="+mj-lt"/>
                  <a:ea typeface="+mj-ea"/>
                  <a:cs typeface="+mj-cs"/>
                </a:defRPr>
              </a:lvl1pPr>
            </a:lstStyle>
            <a:p>
              <a:r>
                <a:rPr lang="en-US" dirty="0">
                  <a:solidFill>
                    <a:prstClr val="black"/>
                  </a:solidFill>
                </a:rPr>
                <a:t>To Be Developed</a:t>
              </a:r>
            </a:p>
          </p:txBody>
        </p:sp>
      </p:grpSp>
      <p:sp>
        <p:nvSpPr>
          <p:cNvPr id="39" name="TextBox 38"/>
          <p:cNvSpPr txBox="1"/>
          <p:nvPr/>
        </p:nvSpPr>
        <p:spPr>
          <a:xfrm rot="19721668">
            <a:off x="3570322" y="5080011"/>
            <a:ext cx="800100" cy="369332"/>
          </a:xfrm>
          <a:prstGeom prst="rect">
            <a:avLst/>
          </a:prstGeom>
        </p:spPr>
        <p:txBody>
          <a:bodyPr wrap="square" rtlCol="0">
            <a:spAutoFit/>
          </a:bodyPr>
          <a:lstStyle/>
          <a:p>
            <a:pPr algn="ctr" defTabSz="457200">
              <a:spcBef>
                <a:spcPct val="0"/>
              </a:spcBef>
            </a:pPr>
            <a:r>
              <a:rPr lang="en-US" sz="900" dirty="0" smtClean="0">
                <a:solidFill>
                  <a:prstClr val="black"/>
                </a:solidFill>
              </a:rPr>
              <a:t>To Be Developed</a:t>
            </a:r>
          </a:p>
        </p:txBody>
      </p:sp>
      <p:sp>
        <p:nvSpPr>
          <p:cNvPr id="40" name="TextBox 39"/>
          <p:cNvSpPr txBox="1"/>
          <p:nvPr/>
        </p:nvSpPr>
        <p:spPr>
          <a:xfrm>
            <a:off x="1316138" y="2292936"/>
            <a:ext cx="4246058" cy="298480"/>
          </a:xfrm>
          <a:prstGeom prst="rect">
            <a:avLst/>
          </a:prstGeom>
          <a:ln>
            <a:solidFill>
              <a:schemeClr val="tx1"/>
            </a:solidFill>
            <a:prstDash val="lgDash"/>
          </a:ln>
        </p:spPr>
        <p:txBody>
          <a:bodyPr wrap="none" rtlCol="0" anchor="ctr" anchorCtr="0">
            <a:noAutofit/>
          </a:bodyPr>
          <a:lstStyle/>
          <a:p>
            <a:pPr algn="ctr" defTabSz="457200">
              <a:spcBef>
                <a:spcPct val="0"/>
              </a:spcBef>
            </a:pPr>
            <a:r>
              <a:rPr lang="en-US" sz="800" i="1" dirty="0" smtClean="0">
                <a:solidFill>
                  <a:prstClr val="black"/>
                </a:solidFill>
              </a:rPr>
              <a:t>Annually</a:t>
            </a:r>
            <a:r>
              <a:rPr lang="en-US" sz="800" i="1" dirty="0">
                <a:solidFill>
                  <a:prstClr val="black"/>
                </a:solidFill>
              </a:rPr>
              <a:t> </a:t>
            </a:r>
            <a:r>
              <a:rPr lang="en-US" sz="800" i="1" dirty="0" smtClean="0">
                <a:solidFill>
                  <a:prstClr val="black"/>
                </a:solidFill>
              </a:rPr>
              <a:t> - If Eligible</a:t>
            </a:r>
          </a:p>
        </p:txBody>
      </p:sp>
      <p:sp>
        <p:nvSpPr>
          <p:cNvPr id="41" name="TextBox 40"/>
          <p:cNvSpPr txBox="1"/>
          <p:nvPr/>
        </p:nvSpPr>
        <p:spPr>
          <a:xfrm>
            <a:off x="5614743" y="2292936"/>
            <a:ext cx="1005243" cy="306480"/>
          </a:xfrm>
          <a:prstGeom prst="rect">
            <a:avLst/>
          </a:prstGeom>
          <a:ln>
            <a:solidFill>
              <a:schemeClr val="tx1"/>
            </a:solidFill>
            <a:prstDash val="lgDash"/>
          </a:ln>
        </p:spPr>
        <p:txBody>
          <a:bodyPr wrap="none" rtlCol="0">
            <a:noAutofit/>
          </a:bodyPr>
          <a:lstStyle>
            <a:defPPr>
              <a:defRPr lang="en-US"/>
            </a:defPPr>
            <a:lvl1pPr marR="0" indent="0" algn="ctr" defTabSz="457200" fontAlgn="auto">
              <a:lnSpc>
                <a:spcPct val="100000"/>
              </a:lnSpc>
              <a:spcBef>
                <a:spcPct val="0"/>
              </a:spcBef>
              <a:spcAft>
                <a:spcPts val="0"/>
              </a:spcAft>
              <a:buClrTx/>
              <a:buSzTx/>
              <a:buFontTx/>
              <a:buNone/>
              <a:tabLst/>
              <a:defRPr kumimoji="0" sz="800" i="1" u="none" strike="noStrike" cap="none" spc="0" normalizeH="0" baseline="0">
                <a:ln>
                  <a:noFill/>
                </a:ln>
                <a:effectLst/>
                <a:uLnTx/>
                <a:uFillTx/>
                <a:latin typeface="+mj-lt"/>
                <a:ea typeface="+mj-ea"/>
                <a:cs typeface="+mj-cs"/>
              </a:defRPr>
            </a:lvl1pPr>
          </a:lstStyle>
          <a:p>
            <a:r>
              <a:rPr lang="en-US" dirty="0" smtClean="0">
                <a:solidFill>
                  <a:prstClr val="black"/>
                </a:solidFill>
              </a:rPr>
              <a:t>Possibly </a:t>
            </a:r>
            <a:r>
              <a:rPr lang="en-US" dirty="0">
                <a:solidFill>
                  <a:prstClr val="black"/>
                </a:solidFill>
              </a:rPr>
              <a:t>Multiple </a:t>
            </a:r>
          </a:p>
          <a:p>
            <a:r>
              <a:rPr lang="en-US" dirty="0">
                <a:solidFill>
                  <a:prstClr val="black"/>
                </a:solidFill>
              </a:rPr>
              <a:t>(As Applicable)</a:t>
            </a:r>
          </a:p>
        </p:txBody>
      </p:sp>
      <p:sp>
        <p:nvSpPr>
          <p:cNvPr id="42" name="TextBox 41"/>
          <p:cNvSpPr txBox="1"/>
          <p:nvPr/>
        </p:nvSpPr>
        <p:spPr>
          <a:xfrm rot="19721668">
            <a:off x="3017315" y="4070492"/>
            <a:ext cx="800100"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rPr>
              <a:t>Go</a:t>
            </a:r>
          </a:p>
          <a:p>
            <a:pPr algn="ctr" defTabSz="457200">
              <a:spcBef>
                <a:spcPct val="0"/>
              </a:spcBef>
            </a:pPr>
            <a:r>
              <a:rPr lang="en-US" sz="800" dirty="0" smtClean="0">
                <a:solidFill>
                  <a:prstClr val="black"/>
                </a:solidFill>
                <a:latin typeface="Calibri" pitchFamily="34" charset="0"/>
              </a:rPr>
              <a:t>Paperless</a:t>
            </a:r>
          </a:p>
        </p:txBody>
      </p:sp>
      <p:sp>
        <p:nvSpPr>
          <p:cNvPr id="43" name="TextBox 42"/>
          <p:cNvSpPr txBox="1"/>
          <p:nvPr/>
        </p:nvSpPr>
        <p:spPr>
          <a:xfrm rot="19721668">
            <a:off x="4081442" y="4108592"/>
            <a:ext cx="800100"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rPr>
              <a:t>Borrower Surveys</a:t>
            </a:r>
          </a:p>
        </p:txBody>
      </p:sp>
      <p:sp>
        <p:nvSpPr>
          <p:cNvPr id="44" name="TextBox 43"/>
          <p:cNvSpPr txBox="1"/>
          <p:nvPr/>
        </p:nvSpPr>
        <p:spPr>
          <a:xfrm rot="19721668">
            <a:off x="1990740" y="4065935"/>
            <a:ext cx="800100"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rPr>
              <a:t>Web Enhancements</a:t>
            </a:r>
          </a:p>
        </p:txBody>
      </p:sp>
      <p:sp>
        <p:nvSpPr>
          <p:cNvPr id="45" name="TextBox 44"/>
          <p:cNvSpPr txBox="1"/>
          <p:nvPr/>
        </p:nvSpPr>
        <p:spPr>
          <a:xfrm rot="19721668">
            <a:off x="5186119" y="4123085"/>
            <a:ext cx="800100"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rPr>
              <a:t>Special Promotions</a:t>
            </a:r>
          </a:p>
        </p:txBody>
      </p:sp>
      <p:cxnSp>
        <p:nvCxnSpPr>
          <p:cNvPr id="46" name="Straight Arrow Connector 45"/>
          <p:cNvCxnSpPr/>
          <p:nvPr/>
        </p:nvCxnSpPr>
        <p:spPr>
          <a:xfrm flipH="1">
            <a:off x="1875909" y="3374214"/>
            <a:ext cx="1" cy="1242978"/>
          </a:xfrm>
          <a:prstGeom prst="straightConnector1">
            <a:avLst/>
          </a:prstGeom>
          <a:ln w="19050">
            <a:prstDash val="dash"/>
            <a:tailEnd type="arrow"/>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p:nvPr/>
        </p:nvCxnSpPr>
        <p:spPr>
          <a:xfrm flipH="1">
            <a:off x="2893410" y="3374214"/>
            <a:ext cx="1" cy="1242978"/>
          </a:xfrm>
          <a:prstGeom prst="straightConnector1">
            <a:avLst/>
          </a:prstGeom>
          <a:ln w="19050">
            <a:prstDash val="dash"/>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a:xfrm flipH="1">
            <a:off x="5042956" y="3374214"/>
            <a:ext cx="1" cy="1242978"/>
          </a:xfrm>
          <a:prstGeom prst="straightConnector1">
            <a:avLst/>
          </a:prstGeom>
          <a:ln w="19050">
            <a:prstDash val="dash"/>
            <a:tailEnd type="arrow"/>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p:nvPr/>
        </p:nvCxnSpPr>
        <p:spPr>
          <a:xfrm flipH="1">
            <a:off x="6117367" y="3374214"/>
            <a:ext cx="1" cy="1242978"/>
          </a:xfrm>
          <a:prstGeom prst="straightConnector1">
            <a:avLst/>
          </a:prstGeom>
          <a:ln w="19050">
            <a:prstDash val="dash"/>
            <a:tailEnd type="arrow"/>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a:xfrm flipH="1">
            <a:off x="3970371" y="3374214"/>
            <a:ext cx="1" cy="1242978"/>
          </a:xfrm>
          <a:prstGeom prst="straightConnector1">
            <a:avLst/>
          </a:prstGeom>
          <a:ln w="19050">
            <a:prstDash val="dash"/>
            <a:tailEnd type="arrow"/>
          </a:ln>
        </p:spPr>
        <p:style>
          <a:lnRef idx="2">
            <a:schemeClr val="accent6"/>
          </a:lnRef>
          <a:fillRef idx="0">
            <a:schemeClr val="accent6"/>
          </a:fillRef>
          <a:effectRef idx="1">
            <a:schemeClr val="accent6"/>
          </a:effectRef>
          <a:fontRef idx="minor">
            <a:schemeClr val="tx1"/>
          </a:fontRef>
        </p:style>
      </p:cxnSp>
      <p:pic>
        <p:nvPicPr>
          <p:cNvPr id="51" name="Picture 2" descr="C:\Documents and Settings\e60956\Local Settings\Temporary Internet Files\Content.IE5\0A6S2X2X\MP90042435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634" y="1407898"/>
            <a:ext cx="896289" cy="5972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2" name="Picture 6" descr="C:\Documents and Settings\e60956\Local Settings\Temporary Internet Files\Content.IE5\3Q4P91SX\MP90043123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988" y="1327022"/>
            <a:ext cx="622023" cy="960712"/>
          </a:xfrm>
          <a:prstGeom prst="rect">
            <a:avLst/>
          </a:prstGeom>
          <a:noFill/>
          <a:effectLst>
            <a:softEdge rad="76200"/>
          </a:effectLst>
          <a:extLst/>
        </p:spPr>
      </p:pic>
      <p:sp>
        <p:nvSpPr>
          <p:cNvPr id="53" name="TextBox 52"/>
          <p:cNvSpPr txBox="1"/>
          <p:nvPr/>
        </p:nvSpPr>
        <p:spPr>
          <a:xfrm rot="19721668">
            <a:off x="6248641" y="4104035"/>
            <a:ext cx="800100" cy="338554"/>
          </a:xfrm>
          <a:prstGeom prst="rect">
            <a:avLst/>
          </a:prstGeom>
        </p:spPr>
        <p:txBody>
          <a:bodyPr wrap="square" rtlCol="0">
            <a:spAutoFit/>
          </a:bodyPr>
          <a:lstStyle/>
          <a:p>
            <a:pPr algn="ctr" defTabSz="457200">
              <a:spcBef>
                <a:spcPct val="0"/>
              </a:spcBef>
            </a:pPr>
            <a:r>
              <a:rPr lang="en-US" sz="800" dirty="0" smtClean="0">
                <a:solidFill>
                  <a:prstClr val="black"/>
                </a:solidFill>
                <a:latin typeface="Calibri" pitchFamily="34" charset="0"/>
              </a:rPr>
              <a:t>Quarterly</a:t>
            </a:r>
          </a:p>
          <a:p>
            <a:pPr algn="ctr" defTabSz="457200">
              <a:spcBef>
                <a:spcPct val="0"/>
              </a:spcBef>
            </a:pPr>
            <a:r>
              <a:rPr lang="en-US" sz="800" dirty="0" smtClean="0">
                <a:solidFill>
                  <a:prstClr val="black"/>
                </a:solidFill>
                <a:latin typeface="Calibri" pitchFamily="34" charset="0"/>
              </a:rPr>
              <a:t>Thank You</a:t>
            </a:r>
          </a:p>
        </p:txBody>
      </p:sp>
      <p:sp>
        <p:nvSpPr>
          <p:cNvPr id="54" name="TextBox 53"/>
          <p:cNvSpPr txBox="1"/>
          <p:nvPr/>
        </p:nvSpPr>
        <p:spPr>
          <a:xfrm>
            <a:off x="3041384" y="3388352"/>
            <a:ext cx="800100" cy="461665"/>
          </a:xfrm>
          <a:prstGeom prst="rect">
            <a:avLst/>
          </a:prstGeom>
          <a:ln>
            <a:solidFill>
              <a:schemeClr val="tx1"/>
            </a:solidFill>
            <a:prstDash val="dash"/>
          </a:ln>
        </p:spPr>
        <p:txBody>
          <a:bodyPr wrap="square" rtlCol="0">
            <a:spAutoFit/>
          </a:bodyPr>
          <a:lstStyle>
            <a:defPPr>
              <a:defRPr lang="en-US"/>
            </a:defPPr>
            <a:lvl1pPr marR="0" indent="0" algn="ctr" defTabSz="457200" fontAlgn="auto">
              <a:lnSpc>
                <a:spcPct val="100000"/>
              </a:lnSpc>
              <a:spcBef>
                <a:spcPct val="0"/>
              </a:spcBef>
              <a:spcAft>
                <a:spcPts val="0"/>
              </a:spcAft>
              <a:buClrTx/>
              <a:buSzTx/>
              <a:buFontTx/>
              <a:buNone/>
              <a:tabLst/>
              <a:defRPr sz="800">
                <a:latin typeface="Calibri" pitchFamily="34" charset="0"/>
                <a:ea typeface="+mj-ea"/>
                <a:cs typeface="+mj-cs"/>
              </a:defRPr>
            </a:lvl1pPr>
          </a:lstStyle>
          <a:p>
            <a:r>
              <a:rPr lang="en-US" dirty="0">
                <a:solidFill>
                  <a:prstClr val="black"/>
                </a:solidFill>
              </a:rPr>
              <a:t>Exiting</a:t>
            </a:r>
          </a:p>
          <a:p>
            <a:r>
              <a:rPr lang="en-US" dirty="0" smtClean="0">
                <a:solidFill>
                  <a:prstClr val="black"/>
                </a:solidFill>
              </a:rPr>
              <a:t>Deferment/</a:t>
            </a:r>
          </a:p>
          <a:p>
            <a:r>
              <a:rPr lang="en-US" dirty="0" smtClean="0">
                <a:solidFill>
                  <a:prstClr val="black"/>
                </a:solidFill>
              </a:rPr>
              <a:t>Forbearance</a:t>
            </a:r>
            <a:endParaRPr lang="en-US" dirty="0">
              <a:solidFill>
                <a:prstClr val="black"/>
              </a:solidFill>
            </a:endParaRPr>
          </a:p>
        </p:txBody>
      </p:sp>
      <p:sp>
        <p:nvSpPr>
          <p:cNvPr id="55" name="TextBox 54"/>
          <p:cNvSpPr txBox="1"/>
          <p:nvPr/>
        </p:nvSpPr>
        <p:spPr>
          <a:xfrm>
            <a:off x="4046907" y="3388352"/>
            <a:ext cx="904681" cy="434652"/>
          </a:xfrm>
          <a:prstGeom prst="rect">
            <a:avLst/>
          </a:prstGeom>
          <a:ln>
            <a:solidFill>
              <a:schemeClr val="tx1"/>
            </a:solidFill>
            <a:prstDash val="dash"/>
          </a:ln>
        </p:spPr>
        <p:txBody>
          <a:bodyPr wrap="square" rtlCol="0" anchor="ctr" anchorCtr="0">
            <a:noAutofit/>
          </a:bodyPr>
          <a:lstStyle>
            <a:defPPr>
              <a:defRPr lang="en-US"/>
            </a:defPPr>
            <a:lvl1pPr marR="0" indent="0" algn="ctr" defTabSz="457200" fontAlgn="auto">
              <a:lnSpc>
                <a:spcPct val="100000"/>
              </a:lnSpc>
              <a:spcBef>
                <a:spcPct val="0"/>
              </a:spcBef>
              <a:spcAft>
                <a:spcPts val="0"/>
              </a:spcAft>
              <a:buClrTx/>
              <a:buSzTx/>
              <a:buFontTx/>
              <a:buNone/>
              <a:tabLst/>
              <a:defRPr sz="800">
                <a:latin typeface="Calibri" pitchFamily="34" charset="0"/>
                <a:ea typeface="+mj-ea"/>
                <a:cs typeface="+mj-cs"/>
              </a:defRPr>
            </a:lvl1pPr>
          </a:lstStyle>
          <a:p>
            <a:r>
              <a:rPr lang="en-US" dirty="0" smtClean="0">
                <a:solidFill>
                  <a:prstClr val="black"/>
                </a:solidFill>
              </a:rPr>
              <a:t>Disaster </a:t>
            </a:r>
            <a:r>
              <a:rPr lang="en-US" dirty="0">
                <a:solidFill>
                  <a:prstClr val="black"/>
                </a:solidFill>
              </a:rPr>
              <a:t>Relief</a:t>
            </a:r>
          </a:p>
        </p:txBody>
      </p:sp>
      <p:sp>
        <p:nvSpPr>
          <p:cNvPr id="56" name="TextBox 55"/>
          <p:cNvSpPr txBox="1"/>
          <p:nvPr/>
        </p:nvSpPr>
        <p:spPr>
          <a:xfrm>
            <a:off x="5181196" y="3370864"/>
            <a:ext cx="800100" cy="461665"/>
          </a:xfrm>
          <a:prstGeom prst="rect">
            <a:avLst/>
          </a:prstGeom>
          <a:ln>
            <a:solidFill>
              <a:schemeClr val="tx1"/>
            </a:solidFill>
            <a:prstDash val="dash"/>
          </a:ln>
        </p:spPr>
        <p:txBody>
          <a:bodyPr wrap="square" rtlCol="0">
            <a:spAutoFit/>
          </a:bodyPr>
          <a:lstStyle>
            <a:defPPr>
              <a:defRPr lang="en-US"/>
            </a:defPPr>
            <a:lvl1pPr marR="0" indent="0" algn="ctr" defTabSz="457200" fontAlgn="auto">
              <a:lnSpc>
                <a:spcPct val="100000"/>
              </a:lnSpc>
              <a:spcBef>
                <a:spcPct val="0"/>
              </a:spcBef>
              <a:spcAft>
                <a:spcPts val="0"/>
              </a:spcAft>
              <a:buClrTx/>
              <a:buSzTx/>
              <a:buFontTx/>
              <a:buNone/>
              <a:tabLst/>
              <a:defRPr sz="800">
                <a:solidFill>
                  <a:schemeClr val="tx1"/>
                </a:solidFill>
                <a:latin typeface="Calibri"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prstClr val="black"/>
                </a:solidFill>
              </a:rPr>
              <a:t>10 Day </a:t>
            </a:r>
            <a:r>
              <a:rPr lang="en-US" dirty="0" smtClean="0">
                <a:solidFill>
                  <a:prstClr val="black"/>
                </a:solidFill>
              </a:rPr>
              <a:t>Late Payment Reminder</a:t>
            </a:r>
            <a:endParaRPr lang="en-US" dirty="0">
              <a:solidFill>
                <a:prstClr val="black"/>
              </a:solidFill>
            </a:endParaRPr>
          </a:p>
        </p:txBody>
      </p:sp>
      <p:pic>
        <p:nvPicPr>
          <p:cNvPr id="57" name="Picture 56"/>
          <p:cNvPicPr/>
          <p:nvPr/>
        </p:nvPicPr>
        <p:blipFill rotWithShape="1">
          <a:blip r:embed="rId7" cstate="print">
            <a:extLst>
              <a:ext uri="{28A0092B-C50C-407E-A947-70E740481C1C}">
                <a14:useLocalDpi xmlns:a14="http://schemas.microsoft.com/office/drawing/2010/main" val="0"/>
              </a:ext>
            </a:extLst>
          </a:blip>
          <a:srcRect l="6523" t="15856" r="8870" b="6366"/>
          <a:stretch/>
        </p:blipFill>
        <p:spPr bwMode="auto">
          <a:xfrm>
            <a:off x="5635863" y="4682962"/>
            <a:ext cx="963010" cy="1201160"/>
          </a:xfrm>
          <a:prstGeom prst="rect">
            <a:avLst/>
          </a:prstGeom>
          <a:ln>
            <a:solidFill>
              <a:schemeClr val="tx1"/>
            </a:solidFill>
          </a:ln>
          <a:extLst>
            <a:ext uri="{53640926-AAD7-44D8-BBD7-CCE9431645EC}">
              <a14:shadowObscured xmlns:a14="http://schemas.microsoft.com/office/drawing/2010/main"/>
            </a:ext>
          </a:extLst>
        </p:spPr>
      </p:pic>
      <p:sp>
        <p:nvSpPr>
          <p:cNvPr id="58" name="Rounded Rectangle 57"/>
          <p:cNvSpPr/>
          <p:nvPr/>
        </p:nvSpPr>
        <p:spPr>
          <a:xfrm>
            <a:off x="5614743" y="6272419"/>
            <a:ext cx="998806" cy="3121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Here’s the status of your request</a:t>
            </a:r>
          </a:p>
        </p:txBody>
      </p:sp>
      <p:sp>
        <p:nvSpPr>
          <p:cNvPr id="59" name="Rounded Rectangle 58"/>
          <p:cNvSpPr/>
          <p:nvPr/>
        </p:nvSpPr>
        <p:spPr>
          <a:xfrm>
            <a:off x="4547012" y="6271968"/>
            <a:ext cx="998806" cy="3121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800" dirty="0" smtClean="0">
                <a:solidFill>
                  <a:prstClr val="white"/>
                </a:solidFill>
                <a:latin typeface="Calibri" pitchFamily="34" charset="0"/>
                <a:cs typeface="Calibri" pitchFamily="34" charset="0"/>
              </a:rPr>
              <a:t>1098-E Expectations</a:t>
            </a:r>
          </a:p>
        </p:txBody>
      </p:sp>
    </p:spTree>
    <p:extLst>
      <p:ext uri="{BB962C8B-B14F-4D97-AF65-F5344CB8AC3E}">
        <p14:creationId xmlns:p14="http://schemas.microsoft.com/office/powerpoint/2010/main" val="424283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pitchFamily="34" charset="0"/>
              </a:rPr>
              <a:t>Welcome – New Borrower Relationship</a:t>
            </a:r>
            <a:endParaRPr lang="en-US" dirty="0"/>
          </a:p>
        </p:txBody>
      </p:sp>
      <p:sp>
        <p:nvSpPr>
          <p:cNvPr id="4" name="Round Diagonal Corner Rectangle 3"/>
          <p:cNvSpPr/>
          <p:nvPr/>
        </p:nvSpPr>
        <p:spPr>
          <a:xfrm>
            <a:off x="314325" y="1390649"/>
            <a:ext cx="8515350" cy="73152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latin typeface="Calibri" pitchFamily="34" charset="0"/>
                <a:cs typeface="Calibri" pitchFamily="34" charset="0"/>
              </a:rPr>
              <a:t>Welcome – New Relationship</a:t>
            </a:r>
          </a:p>
        </p:txBody>
      </p:sp>
      <p:sp>
        <p:nvSpPr>
          <p:cNvPr id="5" name="TextBox 4"/>
          <p:cNvSpPr txBox="1"/>
          <p:nvPr/>
        </p:nvSpPr>
        <p:spPr>
          <a:xfrm>
            <a:off x="301131" y="2230306"/>
            <a:ext cx="2273443" cy="25706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ormAutofit/>
          </a:bodyPr>
          <a:lstStyle/>
          <a:p>
            <a:pPr defTabSz="457200">
              <a:spcBef>
                <a:spcPct val="0"/>
              </a:spcBef>
            </a:pPr>
            <a:r>
              <a:rPr lang="en-US" sz="1000" b="1" dirty="0" smtClean="0">
                <a:solidFill>
                  <a:prstClr val="black"/>
                </a:solidFill>
              </a:rPr>
              <a:t>New COD Borrower</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016" t="20032" r="29921" b="8585"/>
          <a:stretch/>
        </p:blipFill>
        <p:spPr bwMode="auto">
          <a:xfrm>
            <a:off x="301131" y="2487367"/>
            <a:ext cx="2952418" cy="3765488"/>
          </a:xfrm>
          <a:prstGeom prst="rect">
            <a:avLst/>
          </a:prstGeom>
          <a:ln w="19050">
            <a:solidFill>
              <a:srgbClr val="1F77C3"/>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3333774" y="2241172"/>
            <a:ext cx="2666975" cy="4011683"/>
            <a:chOff x="3257574" y="2241172"/>
            <a:chExt cx="2666975" cy="4011683"/>
          </a:xfrm>
        </p:grpSpPr>
        <p:sp>
          <p:nvSpPr>
            <p:cNvPr id="8" name="TextBox 7"/>
            <p:cNvSpPr txBox="1"/>
            <p:nvPr/>
          </p:nvSpPr>
          <p:spPr>
            <a:xfrm>
              <a:off x="3257574" y="2241172"/>
              <a:ext cx="2172789" cy="25717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ormAutofit/>
            </a:bodyPr>
            <a:lstStyle/>
            <a:p>
              <a:pPr defTabSz="457200">
                <a:spcBef>
                  <a:spcPct val="0"/>
                </a:spcBef>
              </a:pPr>
              <a:r>
                <a:rPr lang="en-US" sz="1000" b="1" dirty="0" smtClean="0">
                  <a:solidFill>
                    <a:prstClr val="black"/>
                  </a:solidFill>
                </a:rPr>
                <a:t>Conversion / Acquisition Borrower</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94" t="16878" r="27921" b="6932"/>
            <a:stretch/>
          </p:blipFill>
          <p:spPr bwMode="auto">
            <a:xfrm>
              <a:off x="3257574" y="2487367"/>
              <a:ext cx="2666975" cy="3765488"/>
            </a:xfrm>
            <a:prstGeom prst="rect">
              <a:avLst/>
            </a:prstGeom>
            <a:noFill/>
            <a:ln w="19050">
              <a:solidFill>
                <a:srgbClr val="1F77C3"/>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TextBox 9"/>
          <p:cNvSpPr txBox="1"/>
          <p:nvPr/>
        </p:nvSpPr>
        <p:spPr>
          <a:xfrm>
            <a:off x="6103239" y="2229128"/>
            <a:ext cx="2286002" cy="258239"/>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ormAutofit/>
          </a:bodyPr>
          <a:lstStyle/>
          <a:p>
            <a:pPr defTabSz="457200">
              <a:spcBef>
                <a:spcPct val="0"/>
              </a:spcBef>
            </a:pPr>
            <a:r>
              <a:rPr lang="en-US" sz="1000" b="1" dirty="0" smtClean="0">
                <a:solidFill>
                  <a:prstClr val="black"/>
                </a:solidFill>
              </a:rPr>
              <a:t>New Consolidation</a:t>
            </a:r>
          </a:p>
        </p:txBody>
      </p: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059" t="15953" r="26429" b="2066"/>
          <a:stretch/>
        </p:blipFill>
        <p:spPr bwMode="auto">
          <a:xfrm>
            <a:off x="6103239" y="2487367"/>
            <a:ext cx="2727828" cy="3765488"/>
          </a:xfrm>
          <a:prstGeom prst="rect">
            <a:avLst/>
          </a:prstGeom>
          <a:noFill/>
          <a:ln w="19050">
            <a:solidFill>
              <a:srgbClr val="1F77C3"/>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3343867" y="2241172"/>
            <a:ext cx="2389276" cy="24619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normAutofit/>
          </a:bodyPr>
          <a:lstStyle/>
          <a:p>
            <a:pPr defTabSz="457200">
              <a:spcBef>
                <a:spcPct val="0"/>
              </a:spcBef>
            </a:pPr>
            <a:r>
              <a:rPr lang="en-US" sz="1000" b="1" dirty="0" smtClean="0">
                <a:solidFill>
                  <a:prstClr val="black"/>
                </a:solidFill>
              </a:rPr>
              <a:t>Transferred Borrower</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94" t="16878" r="27921" b="6932"/>
          <a:stretch/>
        </p:blipFill>
        <p:spPr bwMode="auto">
          <a:xfrm>
            <a:off x="3343867" y="2487367"/>
            <a:ext cx="2666975" cy="3765488"/>
          </a:xfrm>
          <a:prstGeom prst="rect">
            <a:avLst/>
          </a:prstGeom>
          <a:noFill/>
          <a:ln w="19050">
            <a:solidFill>
              <a:srgbClr val="1F77C3"/>
            </a:solidFill>
            <a:miter lim="800000"/>
            <a:headEnd/>
            <a:tailEnd/>
          </a:ln>
          <a:extLst>
            <a:ext uri="{909E8E84-426E-40DD-AFC4-6F175D3DCCD1}">
              <a14:hiddenFill xmlns:a14="http://schemas.microsoft.com/office/drawing/2010/main">
                <a:solidFill>
                  <a:schemeClr val="accent1"/>
                </a:solidFill>
              </a14:hiddenFill>
            </a:ext>
          </a:extLst>
        </p:spPr>
      </p:pic>
      <p:sp>
        <p:nvSpPr>
          <p:cNvPr id="14" name="Rounded Rectangle 13"/>
          <p:cNvSpPr/>
          <p:nvPr/>
        </p:nvSpPr>
        <p:spPr>
          <a:xfrm>
            <a:off x="7246240" y="1449705"/>
            <a:ext cx="1520189" cy="148592"/>
          </a:xfrm>
          <a:prstGeom prst="roundRect">
            <a:avLst/>
          </a:prstGeom>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prstClr val="white"/>
                </a:solidFill>
                <a:latin typeface="Calibri" pitchFamily="34" charset="0"/>
              </a:rPr>
              <a:t>Start production mid-August</a:t>
            </a:r>
            <a:endParaRPr lang="en-US" sz="800" b="1" dirty="0">
              <a:solidFill>
                <a:prstClr val="white"/>
              </a:solidFill>
              <a:latin typeface="Calibri" pitchFamily="34" charset="0"/>
            </a:endParaRPr>
          </a:p>
        </p:txBody>
      </p:sp>
    </p:spTree>
    <p:extLst>
      <p:ext uri="{BB962C8B-B14F-4D97-AF65-F5344CB8AC3E}">
        <p14:creationId xmlns:p14="http://schemas.microsoft.com/office/powerpoint/2010/main" val="207851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457200"/>
            <a:ext cx="8882418" cy="838200"/>
          </a:xfrm>
        </p:spPr>
        <p:txBody>
          <a:bodyPr>
            <a:normAutofit fontScale="90000"/>
          </a:bodyPr>
          <a:lstStyle/>
          <a:p>
            <a:r>
              <a:rPr lang="en-US" dirty="0">
                <a:cs typeface="Calibri" pitchFamily="34" charset="0"/>
              </a:rPr>
              <a:t>New Loan Acknowledgement and In School </a:t>
            </a:r>
            <a:endParaRPr lang="en-US" dirty="0"/>
          </a:p>
        </p:txBody>
      </p:sp>
      <p:sp>
        <p:nvSpPr>
          <p:cNvPr id="4" name="Round Diagonal Corner Rectangle 3"/>
          <p:cNvSpPr/>
          <p:nvPr/>
        </p:nvSpPr>
        <p:spPr>
          <a:xfrm>
            <a:off x="314325" y="1390649"/>
            <a:ext cx="4206240" cy="73152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pitchFamily="34" charset="0"/>
                <a:ea typeface="+mn-ea"/>
                <a:cs typeface="Calibri" pitchFamily="34" charset="0"/>
              </a:rPr>
              <a:t>New Loan Acknowledgement</a:t>
            </a:r>
          </a:p>
        </p:txBody>
      </p:sp>
      <p:sp>
        <p:nvSpPr>
          <p:cNvPr id="5" name="Round Diagonal Corner Rectangle 4"/>
          <p:cNvSpPr/>
          <p:nvPr/>
        </p:nvSpPr>
        <p:spPr>
          <a:xfrm>
            <a:off x="4629148" y="1390650"/>
            <a:ext cx="4206240" cy="731520"/>
          </a:xfrm>
          <a:prstGeom prst="round2Diag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pitchFamily="34" charset="0"/>
                <a:ea typeface="+mn-ea"/>
                <a:cs typeface="Calibri" pitchFamily="34" charset="0"/>
              </a:rPr>
              <a:t>In School</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67" t="16352" r="26205" b="3862"/>
          <a:stretch/>
        </p:blipFill>
        <p:spPr bwMode="auto">
          <a:xfrm>
            <a:off x="732949" y="2159373"/>
            <a:ext cx="3368993" cy="4486705"/>
          </a:xfrm>
          <a:prstGeom prst="rect">
            <a:avLst/>
          </a:prstGeom>
          <a:ln>
            <a:headEnd/>
            <a:tailEnd/>
          </a:ln>
          <a:extLst/>
        </p:spPr>
        <p:style>
          <a:lnRef idx="1">
            <a:schemeClr val="accent1"/>
          </a:lnRef>
          <a:fillRef idx="2">
            <a:schemeClr val="accent1"/>
          </a:fillRef>
          <a:effectRef idx="1">
            <a:schemeClr val="accent1"/>
          </a:effectRef>
          <a:fontRef idx="minor">
            <a:schemeClr val="dk1"/>
          </a:fontRef>
        </p:style>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793" y="2247900"/>
            <a:ext cx="4111993" cy="4105275"/>
          </a:xfrm>
          <a:prstGeom prst="rect">
            <a:avLst/>
          </a:prstGeom>
        </p:spPr>
        <p:style>
          <a:lnRef idx="1">
            <a:schemeClr val="accent1"/>
          </a:lnRef>
          <a:fillRef idx="2">
            <a:schemeClr val="accent1"/>
          </a:fillRef>
          <a:effectRef idx="1">
            <a:schemeClr val="accent1"/>
          </a:effectRef>
          <a:fontRef idx="minor">
            <a:schemeClr val="dk1"/>
          </a:fontRef>
        </p:style>
      </p:pic>
      <p:sp>
        <p:nvSpPr>
          <p:cNvPr id="8" name="Rounded Rectangle 7"/>
          <p:cNvSpPr/>
          <p:nvPr/>
        </p:nvSpPr>
        <p:spPr>
          <a:xfrm>
            <a:off x="7715251" y="1451609"/>
            <a:ext cx="1062988" cy="14859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pitchFamily="34" charset="0"/>
                <a:ea typeface="+mn-ea"/>
                <a:cs typeface="+mn-cs"/>
              </a:rPr>
              <a:t>46% YTD Open Rate</a:t>
            </a:r>
          </a:p>
        </p:txBody>
      </p:sp>
      <p:sp>
        <p:nvSpPr>
          <p:cNvPr id="9" name="Rounded Rectangle 8"/>
          <p:cNvSpPr/>
          <p:nvPr/>
        </p:nvSpPr>
        <p:spPr>
          <a:xfrm>
            <a:off x="2943225" y="1445894"/>
            <a:ext cx="1520189" cy="14859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white"/>
                </a:solidFill>
                <a:effectLst/>
                <a:uLnTx/>
                <a:uFillTx/>
                <a:latin typeface="Calibri" pitchFamily="34" charset="0"/>
                <a:ea typeface="+mn-ea"/>
                <a:cs typeface="+mn-cs"/>
              </a:rPr>
              <a:t>Starts production mid-August</a:t>
            </a:r>
          </a:p>
        </p:txBody>
      </p:sp>
    </p:spTree>
    <p:extLst>
      <p:ext uri="{BB962C8B-B14F-4D97-AF65-F5344CB8AC3E}">
        <p14:creationId xmlns:p14="http://schemas.microsoft.com/office/powerpoint/2010/main" val="157164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91" y="375313"/>
            <a:ext cx="8686800" cy="838200"/>
          </a:xfrm>
        </p:spPr>
        <p:txBody>
          <a:bodyPr/>
          <a:lstStyle/>
          <a:p>
            <a:r>
              <a:rPr lang="en-US" dirty="0">
                <a:cs typeface="Calibri" pitchFamily="34" charset="0"/>
              </a:rPr>
              <a:t>Graduation Congratulations</a:t>
            </a:r>
            <a:endParaRPr lang="en-US" dirty="0"/>
          </a:p>
        </p:txBody>
      </p:sp>
      <p:sp>
        <p:nvSpPr>
          <p:cNvPr id="4" name="Round Diagonal Corner Rectangle 3"/>
          <p:cNvSpPr/>
          <p:nvPr/>
        </p:nvSpPr>
        <p:spPr>
          <a:xfrm>
            <a:off x="1847850" y="1390649"/>
            <a:ext cx="5448300" cy="7315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latin typeface="Calibri" pitchFamily="34" charset="0"/>
                <a:cs typeface="Calibri" pitchFamily="34" charset="0"/>
              </a:rPr>
              <a:t>Congratulations on Graduating</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48" t="12890" r="6113" b="15644"/>
          <a:stretch/>
        </p:blipFill>
        <p:spPr bwMode="auto">
          <a:xfrm>
            <a:off x="2657987" y="2188844"/>
            <a:ext cx="3828026" cy="4450081"/>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pic>
      <p:sp>
        <p:nvSpPr>
          <p:cNvPr id="6" name="Rounded Rectangle 5"/>
          <p:cNvSpPr/>
          <p:nvPr/>
        </p:nvSpPr>
        <p:spPr>
          <a:xfrm>
            <a:off x="6181726" y="1451610"/>
            <a:ext cx="1062988" cy="14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prstClr val="white"/>
                </a:solidFill>
                <a:latin typeface="Calibri" pitchFamily="34" charset="0"/>
              </a:rPr>
              <a:t>56% YTD Open Rate</a:t>
            </a:r>
            <a:endParaRPr lang="en-US" sz="800" b="1" dirty="0">
              <a:solidFill>
                <a:prstClr val="white"/>
              </a:solidFill>
              <a:latin typeface="Calibri" pitchFamily="34" charset="0"/>
            </a:endParaRPr>
          </a:p>
        </p:txBody>
      </p:sp>
    </p:spTree>
    <p:extLst>
      <p:ext uri="{BB962C8B-B14F-4D97-AF65-F5344CB8AC3E}">
        <p14:creationId xmlns:p14="http://schemas.microsoft.com/office/powerpoint/2010/main" val="258647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itchFamily="34" charset="0"/>
              </a:rPr>
              <a:t>Entering and Exiting Grace</a:t>
            </a:r>
            <a:endParaRPr lang="en-US" dirty="0"/>
          </a:p>
        </p:txBody>
      </p:sp>
      <p:sp>
        <p:nvSpPr>
          <p:cNvPr id="4" name="Round Diagonal Corner Rectangle 3"/>
          <p:cNvSpPr/>
          <p:nvPr/>
        </p:nvSpPr>
        <p:spPr>
          <a:xfrm>
            <a:off x="314325" y="1390649"/>
            <a:ext cx="3536950" cy="73152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latin typeface="Calibri" pitchFamily="34" charset="0"/>
                <a:cs typeface="Calibri" pitchFamily="34" charset="0"/>
              </a:rPr>
              <a:t>Entering Grace</a:t>
            </a:r>
          </a:p>
          <a:p>
            <a:pPr algn="ctr"/>
            <a:r>
              <a:rPr lang="en-US" sz="1400" b="1" dirty="0" smtClean="0">
                <a:solidFill>
                  <a:prstClr val="black"/>
                </a:solidFill>
                <a:latin typeface="Calibri" pitchFamily="34" charset="0"/>
                <a:cs typeface="Calibri" pitchFamily="34" charset="0"/>
              </a:rPr>
              <a:t>(Monthly)</a:t>
            </a:r>
          </a:p>
        </p:txBody>
      </p:sp>
      <p:sp>
        <p:nvSpPr>
          <p:cNvPr id="5" name="Round Diagonal Corner Rectangle 4"/>
          <p:cNvSpPr/>
          <p:nvPr/>
        </p:nvSpPr>
        <p:spPr>
          <a:xfrm>
            <a:off x="3943350" y="1390649"/>
            <a:ext cx="4892038" cy="73152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latin typeface="Calibri" pitchFamily="34" charset="0"/>
                <a:cs typeface="Calibri" pitchFamily="34" charset="0"/>
              </a:rPr>
              <a:t>Exiting Grace (Weekly)</a:t>
            </a:r>
            <a:endParaRPr lang="en-US" sz="1000" b="1" dirty="0" smtClean="0">
              <a:solidFill>
                <a:prstClr val="black"/>
              </a:solidFill>
              <a:latin typeface="Calibri" pitchFamily="34" charset="0"/>
              <a:cs typeface="Calibri" pitchFamily="34"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9467" t="15141" r="11939" b="3786"/>
          <a:stretch/>
        </p:blipFill>
        <p:spPr bwMode="auto">
          <a:xfrm>
            <a:off x="527050" y="2219325"/>
            <a:ext cx="3079750" cy="4422775"/>
          </a:xfrm>
          <a:prstGeom prst="rect">
            <a:avLst/>
          </a:prstGeom>
          <a:ln/>
          <a:extLst>
            <a:ext uri="{53640926-AAD7-44D8-BBD7-CCE9431645EC}">
              <a14:shadowObscured xmlns:a14="http://schemas.microsoft.com/office/drawing/2010/main"/>
            </a:ext>
          </a:extLst>
        </p:spPr>
        <p:style>
          <a:lnRef idx="1">
            <a:schemeClr val="accent1"/>
          </a:lnRef>
          <a:fillRef idx="2">
            <a:schemeClr val="accent1"/>
          </a:fillRef>
          <a:effectRef idx="1">
            <a:schemeClr val="accent1"/>
          </a:effectRef>
          <a:fontRef idx="minor">
            <a:schemeClr val="dk1"/>
          </a:fontRef>
        </p:style>
      </p:pic>
      <p:pic>
        <p:nvPicPr>
          <p:cNvPr id="7" name="Picture 6"/>
          <p:cNvPicPr/>
          <p:nvPr/>
        </p:nvPicPr>
        <p:blipFill rotWithShape="1">
          <a:blip r:embed="rId3">
            <a:extLst>
              <a:ext uri="{28A0092B-C50C-407E-A947-70E740481C1C}">
                <a14:useLocalDpi xmlns:a14="http://schemas.microsoft.com/office/drawing/2010/main" val="0"/>
              </a:ext>
            </a:extLst>
          </a:blip>
          <a:srcRect l="18134" t="12336" r="20423" b="7051"/>
          <a:stretch/>
        </p:blipFill>
        <p:spPr bwMode="auto">
          <a:xfrm>
            <a:off x="4368162" y="2200274"/>
            <a:ext cx="3897632" cy="4473576"/>
          </a:xfrm>
          <a:prstGeom prst="rect">
            <a:avLst/>
          </a:prstGeom>
          <a:ln/>
          <a:extLst>
            <a:ext uri="{53640926-AAD7-44D8-BBD7-CCE9431645EC}">
              <a14:shadowObscured xmlns:a14="http://schemas.microsoft.com/office/drawing/2010/main"/>
            </a:ext>
          </a:extLst>
        </p:spPr>
        <p:style>
          <a:lnRef idx="1">
            <a:schemeClr val="accent1"/>
          </a:lnRef>
          <a:fillRef idx="2">
            <a:schemeClr val="accent1"/>
          </a:fillRef>
          <a:effectRef idx="1">
            <a:schemeClr val="accent1"/>
          </a:effectRef>
          <a:fontRef idx="minor">
            <a:schemeClr val="dk1"/>
          </a:fontRef>
        </p:style>
      </p:pic>
      <p:sp>
        <p:nvSpPr>
          <p:cNvPr id="8" name="Rounded Rectangle 7"/>
          <p:cNvSpPr/>
          <p:nvPr/>
        </p:nvSpPr>
        <p:spPr>
          <a:xfrm>
            <a:off x="2760819" y="1442085"/>
            <a:ext cx="1062988" cy="148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prstClr val="white"/>
                </a:solidFill>
                <a:latin typeface="Calibri" pitchFamily="34" charset="0"/>
              </a:rPr>
              <a:t>43% YTD Open Rate</a:t>
            </a:r>
            <a:endParaRPr lang="en-US" sz="800" b="1" dirty="0">
              <a:solidFill>
                <a:prstClr val="white"/>
              </a:solidFill>
              <a:latin typeface="Calibri" pitchFamily="34" charset="0"/>
            </a:endParaRPr>
          </a:p>
        </p:txBody>
      </p:sp>
      <p:sp>
        <p:nvSpPr>
          <p:cNvPr id="9" name="Rounded Rectangle 8"/>
          <p:cNvSpPr/>
          <p:nvPr/>
        </p:nvSpPr>
        <p:spPr>
          <a:xfrm>
            <a:off x="7734300" y="1442085"/>
            <a:ext cx="1062988" cy="148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prstClr val="white"/>
                </a:solidFill>
                <a:latin typeface="Calibri" pitchFamily="34" charset="0"/>
              </a:rPr>
              <a:t>39% YTD Open Rate</a:t>
            </a:r>
            <a:endParaRPr lang="en-US" sz="800" b="1" dirty="0">
              <a:solidFill>
                <a:prstClr val="white"/>
              </a:solidFill>
              <a:latin typeface="Calibri" pitchFamily="34" charset="0"/>
            </a:endParaRPr>
          </a:p>
        </p:txBody>
      </p:sp>
    </p:spTree>
    <p:extLst>
      <p:ext uri="{BB962C8B-B14F-4D97-AF65-F5344CB8AC3E}">
        <p14:creationId xmlns:p14="http://schemas.microsoft.com/office/powerpoint/2010/main" val="175495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520" y="1554162"/>
            <a:ext cx="6837080" cy="4525963"/>
          </a:xfrm>
        </p:spPr>
        <p:txBody>
          <a:bodyPr/>
          <a:lstStyle/>
          <a:p>
            <a:pPr marL="0" indent="0">
              <a:buNone/>
            </a:pPr>
            <a:r>
              <a:rPr lang="en-US" b="1" cap="all" dirty="0">
                <a:solidFill>
                  <a:srgbClr val="4E3B30"/>
                </a:solidFill>
                <a:effectLst>
                  <a:reflection blurRad="12700" stA="48000" endA="300" endPos="55000" dir="5400000" sy="-90000" algn="bl" rotWithShape="0"/>
                </a:effectLst>
                <a:latin typeface="Arial"/>
                <a:ea typeface="+mj-ea"/>
                <a:cs typeface="Arial"/>
              </a:rPr>
              <a:t>Take control of your </a:t>
            </a:r>
            <a:r>
              <a:rPr lang="en-US" b="1" cap="all" dirty="0" err="1" smtClean="0">
                <a:solidFill>
                  <a:srgbClr val="4E3B30"/>
                </a:solidFill>
                <a:effectLst>
                  <a:reflection blurRad="12700" stA="48000" endA="300" endPos="55000" dir="5400000" sy="-90000" algn="bl" rotWithShape="0"/>
                </a:effectLst>
                <a:latin typeface="Arial"/>
                <a:ea typeface="+mj-ea"/>
                <a:cs typeface="Arial"/>
              </a:rPr>
              <a:t>cdr</a:t>
            </a:r>
            <a:endParaRPr lang="en-US" b="1" cap="all" dirty="0" smtClean="0">
              <a:solidFill>
                <a:srgbClr val="4E3B30"/>
              </a:solidFill>
              <a:effectLst>
                <a:reflection blurRad="12700" stA="48000" endA="300" endPos="55000" dir="5400000" sy="-90000" algn="bl" rotWithShape="0"/>
              </a:effectLst>
              <a:latin typeface="Arial"/>
              <a:ea typeface="+mj-ea"/>
              <a:cs typeface="Arial"/>
            </a:endParaRPr>
          </a:p>
          <a:p>
            <a:pPr marL="0" indent="0">
              <a:buNone/>
            </a:pPr>
            <a:endParaRPr lang="en-US" sz="2400" b="1" cap="all" dirty="0" smtClean="0">
              <a:solidFill>
                <a:srgbClr val="4E3B30"/>
              </a:solidFill>
              <a:effectLst>
                <a:reflection blurRad="12700" stA="48000" endA="300" endPos="55000" dir="5400000" sy="-90000" algn="bl" rotWithShape="0"/>
              </a:effectLst>
              <a:latin typeface="Arial"/>
              <a:ea typeface="+mj-ea"/>
              <a:cs typeface="Arial"/>
            </a:endParaRPr>
          </a:p>
          <a:p>
            <a:pPr marL="0" indent="0">
              <a:buNone/>
            </a:pPr>
            <a:r>
              <a:rPr lang="en-US" sz="2400" b="1" cap="all" dirty="0" smtClean="0">
                <a:solidFill>
                  <a:srgbClr val="4E3B30"/>
                </a:solidFill>
                <a:effectLst>
                  <a:reflection blurRad="12700" stA="48000" endA="300" endPos="55000" dir="5400000" sy="-90000" algn="bl" rotWithShape="0"/>
                </a:effectLst>
                <a:latin typeface="Arial"/>
                <a:ea typeface="+mj-ea"/>
                <a:cs typeface="Arial"/>
              </a:rPr>
              <a:t>With help from your servicers</a:t>
            </a:r>
            <a:endParaRPr lang="en-US" sz="2400" b="1" cap="all" dirty="0" smtClean="0">
              <a:solidFill>
                <a:srgbClr val="4E3B30"/>
              </a:solidFill>
              <a:effectLst>
                <a:reflection blurRad="12700" stA="48000" endA="300" endPos="55000" dir="5400000" sy="-90000" algn="bl" rotWithShape="0"/>
              </a:effectLst>
              <a:latin typeface="Arial"/>
              <a:ea typeface="+mj-ea"/>
              <a:cs typeface="Arial"/>
            </a:endParaRPr>
          </a:p>
          <a:p>
            <a:pPr marL="0" indent="0">
              <a:buNone/>
            </a:pPr>
            <a:endParaRPr lang="en-US" sz="1800" b="1" cap="all" dirty="0">
              <a:solidFill>
                <a:srgbClr val="4E3B30"/>
              </a:solidFill>
              <a:effectLst>
                <a:reflection blurRad="12700" stA="48000" endA="300" endPos="55000" dir="5400000" sy="-90000" algn="bl" rotWithShape="0"/>
              </a:effectLst>
              <a:latin typeface="Arial"/>
              <a:ea typeface="+mj-ea"/>
              <a:cs typeface="Arial"/>
            </a:endParaRPr>
          </a:p>
          <a:p>
            <a:pPr marL="0" indent="0">
              <a:buNone/>
            </a:pPr>
            <a:endParaRPr lang="en-US" sz="1800" b="1" cap="all" dirty="0" smtClean="0">
              <a:solidFill>
                <a:srgbClr val="4E3B30"/>
              </a:solidFill>
              <a:effectLst>
                <a:reflection blurRad="12700" stA="48000" endA="300" endPos="55000" dir="5400000" sy="-90000" algn="bl" rotWithShape="0"/>
              </a:effectLst>
              <a:latin typeface="Arial"/>
              <a:ea typeface="+mj-ea"/>
              <a:cs typeface="Arial"/>
            </a:endParaRPr>
          </a:p>
          <a:p>
            <a:pPr marL="0" indent="0">
              <a:buNone/>
            </a:pPr>
            <a:endParaRPr lang="en-US" sz="1800" b="1" cap="all" dirty="0">
              <a:solidFill>
                <a:srgbClr val="4E3B30"/>
              </a:solidFill>
              <a:effectLst>
                <a:reflection blurRad="12700" stA="48000" endA="300" endPos="55000" dir="5400000" sy="-90000" algn="bl" rotWithShape="0"/>
              </a:effectLst>
              <a:latin typeface="Arial"/>
              <a:ea typeface="+mj-ea"/>
              <a:cs typeface="Arial"/>
            </a:endParaRPr>
          </a:p>
          <a:p>
            <a:pPr marL="0" indent="0">
              <a:buNone/>
            </a:pPr>
            <a:endParaRPr lang="en-US" sz="1800" b="1" cap="all" dirty="0" smtClean="0">
              <a:solidFill>
                <a:srgbClr val="4E3B30"/>
              </a:solidFill>
              <a:effectLst>
                <a:reflection blurRad="12700" stA="48000" endA="300" endPos="55000" dir="5400000" sy="-90000" algn="bl" rotWithShape="0"/>
              </a:effectLst>
              <a:latin typeface="Arial"/>
              <a:ea typeface="+mj-ea"/>
              <a:cs typeface="Arial"/>
            </a:endParaRPr>
          </a:p>
          <a:p>
            <a:pPr marL="0" indent="0">
              <a:buNone/>
            </a:pPr>
            <a:r>
              <a:rPr lang="en-US" sz="2800" dirty="0"/>
              <a:t>October 2013</a:t>
            </a:r>
          </a:p>
          <a:p>
            <a:pPr marL="0" indent="0">
              <a:buNone/>
            </a:pPr>
            <a:endParaRPr lang="en-US" sz="3600"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3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44" y="348018"/>
            <a:ext cx="8686800" cy="838200"/>
          </a:xfrm>
        </p:spPr>
        <p:txBody>
          <a:bodyPr/>
          <a:lstStyle/>
          <a:p>
            <a:r>
              <a:rPr lang="en-US" dirty="0">
                <a:cs typeface="Calibri" pitchFamily="34" charset="0"/>
              </a:rPr>
              <a:t>In Repayment and Paid-in-Full</a:t>
            </a:r>
            <a:endParaRPr lang="en-US" dirty="0"/>
          </a:p>
        </p:txBody>
      </p:sp>
      <p:sp>
        <p:nvSpPr>
          <p:cNvPr id="4" name="Round Diagonal Corner Rectangle 3"/>
          <p:cNvSpPr/>
          <p:nvPr/>
        </p:nvSpPr>
        <p:spPr>
          <a:xfrm>
            <a:off x="314325" y="1390649"/>
            <a:ext cx="4206240" cy="73152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latin typeface="Calibri" pitchFamily="34" charset="0"/>
                <a:cs typeface="Calibri" pitchFamily="34" charset="0"/>
              </a:rPr>
              <a:t>In Repayment</a:t>
            </a:r>
          </a:p>
          <a:p>
            <a:pPr algn="ctr"/>
            <a:r>
              <a:rPr lang="en-US" sz="1400" b="1" dirty="0">
                <a:solidFill>
                  <a:prstClr val="black"/>
                </a:solidFill>
                <a:latin typeface="Calibri" pitchFamily="34" charset="0"/>
                <a:cs typeface="Calibri" pitchFamily="34" charset="0"/>
              </a:rPr>
              <a:t>(Generated Monthly</a:t>
            </a:r>
            <a:r>
              <a:rPr lang="en-US" sz="1400" b="1" dirty="0" smtClean="0">
                <a:solidFill>
                  <a:prstClr val="black"/>
                </a:solidFill>
                <a:latin typeface="Calibri" pitchFamily="34" charset="0"/>
                <a:cs typeface="Calibri" pitchFamily="34" charset="0"/>
              </a:rPr>
              <a:t>)</a:t>
            </a:r>
            <a:endParaRPr lang="en-US" sz="1400" b="1" dirty="0">
              <a:solidFill>
                <a:prstClr val="black"/>
              </a:solidFill>
              <a:latin typeface="Calibri" pitchFamily="34" charset="0"/>
              <a:cs typeface="Calibri" pitchFamily="34" charset="0"/>
            </a:endParaRPr>
          </a:p>
        </p:txBody>
      </p:sp>
      <p:sp>
        <p:nvSpPr>
          <p:cNvPr id="5" name="Round Diagonal Corner Rectangle 4"/>
          <p:cNvSpPr/>
          <p:nvPr/>
        </p:nvSpPr>
        <p:spPr>
          <a:xfrm>
            <a:off x="4629148" y="1390650"/>
            <a:ext cx="4206240" cy="73152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latin typeface="Calibri" pitchFamily="34" charset="0"/>
                <a:cs typeface="Calibri" pitchFamily="34" charset="0"/>
              </a:rPr>
              <a:t>Paid-in-Full</a:t>
            </a:r>
          </a:p>
          <a:p>
            <a:pPr algn="ctr"/>
            <a:r>
              <a:rPr lang="en-US" sz="1400" b="1" dirty="0" smtClean="0">
                <a:solidFill>
                  <a:prstClr val="black"/>
                </a:solidFill>
                <a:latin typeface="Calibri" pitchFamily="34" charset="0"/>
                <a:cs typeface="Calibri" pitchFamily="34" charset="0"/>
              </a:rPr>
              <a:t>(</a:t>
            </a:r>
            <a:r>
              <a:rPr lang="en-US" sz="1400" b="1" dirty="0">
                <a:solidFill>
                  <a:prstClr val="black"/>
                </a:solidFill>
                <a:latin typeface="Calibri" pitchFamily="34" charset="0"/>
                <a:cs typeface="Calibri" pitchFamily="34" charset="0"/>
              </a:rPr>
              <a:t>Generated Monthly</a:t>
            </a:r>
            <a:r>
              <a:rPr lang="en-US" sz="1400" b="1" dirty="0" smtClean="0">
                <a:solidFill>
                  <a:prstClr val="black"/>
                </a:solidFill>
                <a:latin typeface="Calibri" pitchFamily="34" charset="0"/>
                <a:cs typeface="Calibri" pitchFamily="34" charset="0"/>
              </a:rPr>
              <a:t>)</a:t>
            </a:r>
            <a:endParaRPr lang="en-US" sz="1400" b="1" dirty="0">
              <a:solidFill>
                <a:prstClr val="black"/>
              </a:solidFill>
              <a:latin typeface="Calibri" pitchFamily="34" charset="0"/>
              <a:cs typeface="Calibri" pitchFamily="34" charset="0"/>
            </a:endParaRPr>
          </a:p>
        </p:txBody>
      </p:sp>
      <p:pic>
        <p:nvPicPr>
          <p:cNvPr id="6" name="Picture 2"/>
          <p:cNvPicPr>
            <a:picLocks noGrp="1" noChangeAspect="1" noChangeArrowheads="1"/>
          </p:cNvPicPr>
          <p:nvPr>
            <p:ph sz="half" idx="1"/>
          </p:nvPr>
        </p:nvPicPr>
        <p:blipFill>
          <a:blip r:embed="rId2" cstate="print"/>
          <a:srcRect t="17885"/>
          <a:stretch>
            <a:fillRect/>
          </a:stretch>
        </p:blipFill>
        <p:spPr bwMode="auto">
          <a:xfrm>
            <a:off x="523875" y="2196225"/>
            <a:ext cx="3790949" cy="4438343"/>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7" name="Picture 4"/>
          <p:cNvPicPr>
            <a:picLocks noChangeAspect="1" noChangeArrowheads="1"/>
          </p:cNvPicPr>
          <p:nvPr/>
        </p:nvPicPr>
        <p:blipFill>
          <a:blip r:embed="rId3" cstate="print"/>
          <a:srcRect t="20213"/>
          <a:stretch>
            <a:fillRect/>
          </a:stretch>
        </p:blipFill>
        <p:spPr bwMode="auto">
          <a:xfrm>
            <a:off x="4874484" y="2209800"/>
            <a:ext cx="3780820" cy="4398997"/>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8" name="Rounded Rectangle 7"/>
          <p:cNvSpPr/>
          <p:nvPr/>
        </p:nvSpPr>
        <p:spPr>
          <a:xfrm>
            <a:off x="3429002" y="1442085"/>
            <a:ext cx="1062988" cy="148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prstClr val="white"/>
                </a:solidFill>
                <a:latin typeface="Calibri" pitchFamily="34" charset="0"/>
              </a:rPr>
              <a:t>44% YTD Open Rate</a:t>
            </a:r>
            <a:endParaRPr lang="en-US" sz="800" b="1" dirty="0">
              <a:solidFill>
                <a:prstClr val="white"/>
              </a:solidFill>
              <a:latin typeface="Calibri" pitchFamily="34" charset="0"/>
            </a:endParaRPr>
          </a:p>
        </p:txBody>
      </p:sp>
      <p:sp>
        <p:nvSpPr>
          <p:cNvPr id="9" name="Rounded Rectangle 8"/>
          <p:cNvSpPr/>
          <p:nvPr/>
        </p:nvSpPr>
        <p:spPr>
          <a:xfrm>
            <a:off x="7734300" y="1442085"/>
            <a:ext cx="1062988" cy="148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solidFill>
                  <a:prstClr val="white"/>
                </a:solidFill>
                <a:latin typeface="Calibri" pitchFamily="34" charset="0"/>
              </a:rPr>
              <a:t>52% YTD Open Rate</a:t>
            </a:r>
            <a:endParaRPr lang="en-US" sz="800" b="1" dirty="0">
              <a:solidFill>
                <a:prstClr val="white"/>
              </a:solidFill>
              <a:latin typeface="Calibri" pitchFamily="34" charset="0"/>
            </a:endParaRPr>
          </a:p>
        </p:txBody>
      </p:sp>
    </p:spTree>
    <p:extLst>
      <p:ext uri="{BB962C8B-B14F-4D97-AF65-F5344CB8AC3E}">
        <p14:creationId xmlns:p14="http://schemas.microsoft.com/office/powerpoint/2010/main" val="135465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53" y="402609"/>
            <a:ext cx="8686800" cy="838200"/>
          </a:xfrm>
        </p:spPr>
        <p:txBody>
          <a:bodyPr>
            <a:normAutofit fontScale="90000"/>
          </a:bodyPr>
          <a:lstStyle/>
          <a:p>
            <a:r>
              <a:rPr lang="en-US" dirty="0">
                <a:cs typeface="Calibri" pitchFamily="34" charset="0"/>
              </a:rPr>
              <a:t>New Email Communication Performance</a:t>
            </a:r>
            <a:endParaRPr lang="en-US" dirty="0"/>
          </a:p>
        </p:txBody>
      </p:sp>
      <p:cxnSp>
        <p:nvCxnSpPr>
          <p:cNvPr id="4" name="Straight Connector 3"/>
          <p:cNvCxnSpPr/>
          <p:nvPr/>
        </p:nvCxnSpPr>
        <p:spPr>
          <a:xfrm>
            <a:off x="5377814" y="1352549"/>
            <a:ext cx="0" cy="5153025"/>
          </a:xfrm>
          <a:prstGeom prst="line">
            <a:avLst/>
          </a:prstGeom>
          <a:ln>
            <a:gradFill>
              <a:gsLst>
                <a:gs pos="0">
                  <a:schemeClr val="accent1"/>
                </a:gs>
                <a:gs pos="50000">
                  <a:schemeClr val="accent1">
                    <a:tint val="44500"/>
                    <a:satMod val="160000"/>
                  </a:schemeClr>
                </a:gs>
                <a:gs pos="100000">
                  <a:schemeClr val="bg1"/>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5" name="Content Placeholder 1"/>
          <p:cNvSpPr txBox="1">
            <a:spLocks/>
          </p:cNvSpPr>
          <p:nvPr/>
        </p:nvSpPr>
        <p:spPr>
          <a:xfrm>
            <a:off x="5434964" y="1575328"/>
            <a:ext cx="3358727" cy="4930246"/>
          </a:xfrm>
          <a:prstGeom prst="rect">
            <a:avLst/>
          </a:prstGeom>
        </p:spPr>
        <p:txBody>
          <a:bodyPr>
            <a:normAutofit/>
          </a:bodyPr>
          <a:lstStyle>
            <a:lvl1pPr marL="342900" indent="-342900" algn="l" defTabSz="457200" rtl="0" eaLnBrk="1" latinLnBrk="0" hangingPunct="1">
              <a:spcBef>
                <a:spcPct val="20000"/>
              </a:spcBef>
              <a:buClr>
                <a:srgbClr val="1F77C3"/>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1F77C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1F77C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1F77C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ct val="100000"/>
              <a:buFont typeface="Lucida Grande"/>
              <a:buNone/>
            </a:pPr>
            <a:r>
              <a:rPr lang="en-US" sz="1100" b="1" u="sng" dirty="0" smtClean="0">
                <a:solidFill>
                  <a:prstClr val="black"/>
                </a:solidFill>
                <a:latin typeface="Calibri" pitchFamily="34" charset="0"/>
                <a:cs typeface="Calibri" pitchFamily="34" charset="0"/>
              </a:rPr>
              <a:t>Key Findings:</a:t>
            </a:r>
          </a:p>
          <a:p>
            <a:pPr marL="0" indent="0">
              <a:buSzPct val="100000"/>
              <a:buFont typeface="Lucida Grande"/>
              <a:buNone/>
            </a:pPr>
            <a:endParaRPr lang="en-US" sz="1100" b="1" u="sng" dirty="0" smtClean="0">
              <a:solidFill>
                <a:prstClr val="black"/>
              </a:solidFill>
              <a:latin typeface="Calibri" pitchFamily="34" charset="0"/>
              <a:cs typeface="Calibri" pitchFamily="34" charset="0"/>
            </a:endParaRPr>
          </a:p>
          <a:p>
            <a:pPr>
              <a:buSzPct val="100000"/>
            </a:pPr>
            <a:r>
              <a:rPr lang="en-US" sz="1100" dirty="0" smtClean="0">
                <a:solidFill>
                  <a:prstClr val="black"/>
                </a:solidFill>
                <a:latin typeface="Calibri" pitchFamily="34" charset="0"/>
                <a:cs typeface="Calibri" pitchFamily="34" charset="0"/>
              </a:rPr>
              <a:t>All test emails have very high open and click rates</a:t>
            </a:r>
          </a:p>
          <a:p>
            <a:pPr marL="0" indent="0">
              <a:buSzPct val="100000"/>
              <a:buFont typeface="Lucida Grande"/>
              <a:buNone/>
            </a:pPr>
            <a:endParaRPr lang="en-US" sz="1100" dirty="0" smtClean="0">
              <a:solidFill>
                <a:prstClr val="black"/>
              </a:solidFill>
              <a:latin typeface="Calibri" pitchFamily="34" charset="0"/>
              <a:cs typeface="Calibri" pitchFamily="34" charset="0"/>
            </a:endParaRPr>
          </a:p>
          <a:p>
            <a:pPr>
              <a:buSzPct val="100000"/>
            </a:pPr>
            <a:r>
              <a:rPr lang="en-US" sz="1100" b="1" dirty="0" smtClean="0">
                <a:solidFill>
                  <a:prstClr val="black"/>
                </a:solidFill>
                <a:latin typeface="Calibri" pitchFamily="34" charset="0"/>
                <a:cs typeface="Calibri" pitchFamily="34" charset="0"/>
              </a:rPr>
              <a:t>Early Grace</a:t>
            </a:r>
            <a:r>
              <a:rPr lang="en-US" sz="1100" dirty="0" smtClean="0">
                <a:solidFill>
                  <a:prstClr val="black"/>
                </a:solidFill>
                <a:latin typeface="Calibri" pitchFamily="34" charset="0"/>
                <a:cs typeface="Calibri" pitchFamily="34" charset="0"/>
              </a:rPr>
              <a:t>: </a:t>
            </a:r>
            <a:r>
              <a:rPr lang="en-US" sz="1100" dirty="0">
                <a:solidFill>
                  <a:prstClr val="black"/>
                </a:solidFill>
                <a:latin typeface="Calibri" pitchFamily="34" charset="0"/>
                <a:cs typeface="Calibri" pitchFamily="34" charset="0"/>
              </a:rPr>
              <a:t>the test population has a lower 15+ day delinquency </a:t>
            </a:r>
            <a:r>
              <a:rPr lang="en-US" sz="1100" dirty="0" smtClean="0">
                <a:solidFill>
                  <a:prstClr val="black"/>
                </a:solidFill>
                <a:latin typeface="Calibri" pitchFamily="34" charset="0"/>
                <a:cs typeface="Calibri" pitchFamily="34" charset="0"/>
              </a:rPr>
              <a:t>rate and overall delinquency rate</a:t>
            </a:r>
          </a:p>
          <a:p>
            <a:pPr>
              <a:buSzPct val="100000"/>
            </a:pPr>
            <a:endParaRPr lang="en-US" sz="1100" dirty="0">
              <a:solidFill>
                <a:prstClr val="black"/>
              </a:solidFill>
              <a:latin typeface="Calibri" pitchFamily="34" charset="0"/>
              <a:cs typeface="Calibri" pitchFamily="34" charset="0"/>
            </a:endParaRPr>
          </a:p>
          <a:p>
            <a:pPr>
              <a:buSzPct val="100000"/>
            </a:pPr>
            <a:r>
              <a:rPr lang="en-US" sz="1100" b="1" dirty="0" smtClean="0">
                <a:solidFill>
                  <a:prstClr val="black"/>
                </a:solidFill>
                <a:latin typeface="Calibri" pitchFamily="34" charset="0"/>
                <a:cs typeface="Calibri" pitchFamily="34" charset="0"/>
              </a:rPr>
              <a:t>Exiting Grace</a:t>
            </a:r>
            <a:r>
              <a:rPr lang="en-US" sz="1100" dirty="0" smtClean="0">
                <a:solidFill>
                  <a:prstClr val="black"/>
                </a:solidFill>
                <a:latin typeface="Calibri" pitchFamily="34" charset="0"/>
                <a:cs typeface="Calibri" pitchFamily="34" charset="0"/>
              </a:rPr>
              <a:t>: the performance metrics are in line with the control group (the control group received a very similar email).  The test group however does have significantly higher open and click rates</a:t>
            </a:r>
          </a:p>
          <a:p>
            <a:pPr>
              <a:buSzPct val="100000"/>
            </a:pPr>
            <a:endParaRPr lang="en-US" sz="1100" dirty="0">
              <a:solidFill>
                <a:prstClr val="black"/>
              </a:solidFill>
              <a:latin typeface="Calibri" pitchFamily="34" charset="0"/>
              <a:cs typeface="Calibri" pitchFamily="34" charset="0"/>
            </a:endParaRPr>
          </a:p>
          <a:p>
            <a:pPr>
              <a:buSzPct val="100000"/>
            </a:pPr>
            <a:r>
              <a:rPr lang="en-US" sz="1100" b="1" dirty="0" smtClean="0">
                <a:solidFill>
                  <a:prstClr val="black"/>
                </a:solidFill>
                <a:latin typeface="Calibri" pitchFamily="34" charset="0"/>
                <a:cs typeface="Calibri" pitchFamily="34" charset="0"/>
              </a:rPr>
              <a:t>Repay</a:t>
            </a:r>
            <a:r>
              <a:rPr lang="en-US" sz="1100" dirty="0" smtClean="0">
                <a:solidFill>
                  <a:prstClr val="black"/>
                </a:solidFill>
                <a:latin typeface="Calibri" pitchFamily="34" charset="0"/>
                <a:cs typeface="Calibri" pitchFamily="34" charset="0"/>
              </a:rPr>
              <a:t>: the test population has a lower 15+ day delinquency rate and higher IBR enrollment rates</a:t>
            </a:r>
          </a:p>
          <a:p>
            <a:pPr>
              <a:buSzPct val="100000"/>
            </a:pPr>
            <a:endParaRPr lang="en-US" sz="1100" dirty="0">
              <a:solidFill>
                <a:prstClr val="black"/>
              </a:solidFill>
              <a:latin typeface="Calibri" pitchFamily="34" charset="0"/>
              <a:cs typeface="Calibri" pitchFamily="34" charset="0"/>
            </a:endParaRPr>
          </a:p>
          <a:p>
            <a:pPr>
              <a:buSzPct val="100000"/>
            </a:pPr>
            <a:r>
              <a:rPr lang="en-US" sz="1100" b="1" dirty="0">
                <a:solidFill>
                  <a:prstClr val="black"/>
                </a:solidFill>
                <a:latin typeface="Calibri" pitchFamily="34" charset="0"/>
                <a:cs typeface="Calibri" pitchFamily="34" charset="0"/>
              </a:rPr>
              <a:t>Exiting </a:t>
            </a:r>
            <a:r>
              <a:rPr lang="en-US" sz="1100" b="1" dirty="0" smtClean="0">
                <a:solidFill>
                  <a:prstClr val="black"/>
                </a:solidFill>
                <a:latin typeface="Calibri" pitchFamily="34" charset="0"/>
                <a:cs typeface="Calibri" pitchFamily="34" charset="0"/>
              </a:rPr>
              <a:t>Forbearance</a:t>
            </a:r>
            <a:r>
              <a:rPr lang="en-US" sz="1100" dirty="0" smtClean="0">
                <a:solidFill>
                  <a:prstClr val="black"/>
                </a:solidFill>
                <a:latin typeface="Calibri" pitchFamily="34" charset="0"/>
                <a:cs typeface="Calibri" pitchFamily="34" charset="0"/>
              </a:rPr>
              <a:t>: </a:t>
            </a:r>
            <a:r>
              <a:rPr lang="en-US" sz="1100" dirty="0">
                <a:solidFill>
                  <a:prstClr val="black"/>
                </a:solidFill>
                <a:latin typeface="Calibri" pitchFamily="34" charset="0"/>
                <a:cs typeface="Calibri" pitchFamily="34" charset="0"/>
              </a:rPr>
              <a:t>the test population has a lower 15+ day delinquency rate and higher IBR enrollment rates</a:t>
            </a:r>
          </a:p>
          <a:p>
            <a:pPr>
              <a:buSzPct val="100000"/>
            </a:pPr>
            <a:endParaRPr lang="en-US" sz="1100" b="1" dirty="0" smtClean="0">
              <a:solidFill>
                <a:prstClr val="black"/>
              </a:solidFill>
              <a:latin typeface="Calibri" pitchFamily="34" charset="0"/>
              <a:cs typeface="Calibri" pitchFamily="34" charset="0"/>
            </a:endParaRPr>
          </a:p>
          <a:p>
            <a:pPr>
              <a:buSzPct val="100000"/>
            </a:pPr>
            <a:r>
              <a:rPr lang="en-US" sz="1100" b="1" dirty="0" smtClean="0">
                <a:solidFill>
                  <a:prstClr val="black"/>
                </a:solidFill>
                <a:latin typeface="Calibri" pitchFamily="34" charset="0"/>
                <a:cs typeface="Calibri" pitchFamily="34" charset="0"/>
              </a:rPr>
              <a:t>Exiting Hardship or Unemployment Deferment</a:t>
            </a:r>
            <a:r>
              <a:rPr lang="en-US" sz="1100" dirty="0" smtClean="0">
                <a:solidFill>
                  <a:prstClr val="black"/>
                </a:solidFill>
                <a:latin typeface="Calibri" pitchFamily="34" charset="0"/>
                <a:cs typeface="Calibri" pitchFamily="34" charset="0"/>
              </a:rPr>
              <a:t>: </a:t>
            </a:r>
            <a:r>
              <a:rPr lang="en-US" sz="1100" dirty="0">
                <a:solidFill>
                  <a:prstClr val="black"/>
                </a:solidFill>
                <a:latin typeface="Calibri" pitchFamily="34" charset="0"/>
                <a:cs typeface="Calibri" pitchFamily="34" charset="0"/>
              </a:rPr>
              <a:t>the test population has a lower 15+ day delinquency </a:t>
            </a:r>
            <a:r>
              <a:rPr lang="en-US" sz="1100" dirty="0" smtClean="0">
                <a:solidFill>
                  <a:prstClr val="black"/>
                </a:solidFill>
                <a:latin typeface="Calibri" pitchFamily="34" charset="0"/>
                <a:cs typeface="Calibri" pitchFamily="34" charset="0"/>
              </a:rPr>
              <a:t>rate, higher </a:t>
            </a:r>
            <a:r>
              <a:rPr lang="en-US" sz="1100" dirty="0">
                <a:solidFill>
                  <a:prstClr val="black"/>
                </a:solidFill>
                <a:latin typeface="Calibri" pitchFamily="34" charset="0"/>
                <a:cs typeface="Calibri" pitchFamily="34" charset="0"/>
              </a:rPr>
              <a:t>IBR enrollment </a:t>
            </a:r>
            <a:r>
              <a:rPr lang="en-US" sz="1100" dirty="0" smtClean="0">
                <a:solidFill>
                  <a:prstClr val="black"/>
                </a:solidFill>
                <a:latin typeface="Calibri" pitchFamily="34" charset="0"/>
                <a:cs typeface="Calibri" pitchFamily="34" charset="0"/>
              </a:rPr>
              <a:t>rates, and higher rates back into forbearance or deferment</a:t>
            </a:r>
            <a:endParaRPr lang="en-US" sz="1100" dirty="0">
              <a:solidFill>
                <a:prstClr val="black"/>
              </a:solidFill>
              <a:latin typeface="Calibri" pitchFamily="34" charset="0"/>
              <a:cs typeface="Calibri" pitchFamily="34" charset="0"/>
            </a:endParaRPr>
          </a:p>
          <a:p>
            <a:pPr>
              <a:buSzPct val="100000"/>
            </a:pPr>
            <a:endParaRPr lang="en-US" sz="1100" dirty="0">
              <a:solidFill>
                <a:prstClr val="black"/>
              </a:solidFill>
              <a:latin typeface="Calibri" pitchFamily="34" charset="0"/>
              <a:cs typeface="Calibri" pitchFamily="34" charset="0"/>
            </a:endParaRPr>
          </a:p>
          <a:p>
            <a:pPr>
              <a:buSzPct val="100000"/>
            </a:pPr>
            <a:endParaRPr lang="en-US" sz="1100" dirty="0" smtClean="0">
              <a:solidFill>
                <a:prstClr val="black"/>
              </a:solidFill>
              <a:latin typeface="Calibri" pitchFamily="34" charset="0"/>
              <a:cs typeface="Calibri"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39" y="1394591"/>
            <a:ext cx="5105862" cy="5282434"/>
          </a:xfrm>
          <a:prstGeom prst="rect">
            <a:avLst/>
          </a:prstGeom>
        </p:spPr>
      </p:pic>
    </p:spTree>
    <p:extLst>
      <p:ext uri="{BB962C8B-B14F-4D97-AF65-F5344CB8AC3E}">
        <p14:creationId xmlns:p14="http://schemas.microsoft.com/office/powerpoint/2010/main" val="110757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95" y="388961"/>
            <a:ext cx="8686800" cy="838200"/>
          </a:xfrm>
        </p:spPr>
        <p:txBody>
          <a:bodyPr/>
          <a:lstStyle/>
          <a:p>
            <a:r>
              <a:rPr lang="en-US" dirty="0">
                <a:cs typeface="Calibri" pitchFamily="34" charset="0"/>
              </a:rPr>
              <a:t>“Close The Loop” Series</a:t>
            </a:r>
            <a:endParaRPr lang="en-US" dirty="0"/>
          </a:p>
        </p:txBody>
      </p:sp>
      <p:sp>
        <p:nvSpPr>
          <p:cNvPr id="4" name="Round Diagonal Corner Rectangle 3"/>
          <p:cNvSpPr/>
          <p:nvPr/>
        </p:nvSpPr>
        <p:spPr>
          <a:xfrm>
            <a:off x="299174" y="1409700"/>
            <a:ext cx="8540026" cy="54972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1400" b="1" dirty="0" smtClean="0">
                <a:solidFill>
                  <a:prstClr val="black"/>
                </a:solidFill>
                <a:latin typeface="Calibri" pitchFamily="34" charset="0"/>
                <a:cs typeface="Calibri" pitchFamily="34" charset="0"/>
              </a:rPr>
              <a:t>“Close The Loop”</a:t>
            </a:r>
            <a:endParaRPr lang="en-US" sz="1000" b="1" dirty="0">
              <a:solidFill>
                <a:srgbClr val="1E76C1">
                  <a:lumMod val="75000"/>
                </a:srgbClr>
              </a:solidFill>
              <a:latin typeface="Calibri" pitchFamily="34" charset="0"/>
              <a:cs typeface="Calibri" pitchFamily="34"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7" t="12615" r="4725" b="12590"/>
          <a:stretch/>
        </p:blipFill>
        <p:spPr bwMode="auto">
          <a:xfrm>
            <a:off x="3237822" y="2066924"/>
            <a:ext cx="2777029" cy="3960033"/>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9" t="10333" r="5235" b="14914"/>
          <a:stretch/>
        </p:blipFill>
        <p:spPr bwMode="auto">
          <a:xfrm>
            <a:off x="6052324" y="2066925"/>
            <a:ext cx="2805925" cy="3960032"/>
          </a:xfrm>
          <a:prstGeom prst="rect">
            <a:avLst/>
          </a:prstGeom>
          <a:ln/>
          <a:extLst/>
        </p:spPr>
        <p:style>
          <a:lnRef idx="1">
            <a:schemeClr val="accent1"/>
          </a:lnRef>
          <a:fillRef idx="2">
            <a:schemeClr val="accent1"/>
          </a:fillRef>
          <a:effectRef idx="1">
            <a:schemeClr val="accent1"/>
          </a:effectRef>
          <a:fontRef idx="minor">
            <a:schemeClr val="dk1"/>
          </a:fontRef>
        </p:style>
      </p:pic>
      <p:grpSp>
        <p:nvGrpSpPr>
          <p:cNvPr id="7" name="Group 6"/>
          <p:cNvGrpSpPr>
            <a:grpSpLocks noChangeAspect="1"/>
          </p:cNvGrpSpPr>
          <p:nvPr/>
        </p:nvGrpSpPr>
        <p:grpSpPr>
          <a:xfrm>
            <a:off x="318223" y="2066924"/>
            <a:ext cx="2891024" cy="3960033"/>
            <a:chOff x="318224" y="2066925"/>
            <a:chExt cx="2844076" cy="3895725"/>
          </a:xfrm>
        </p:grpSpPr>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83" t="61286" r="5276" b="29580"/>
            <a:stretch/>
          </p:blipFill>
          <p:spPr bwMode="auto">
            <a:xfrm>
              <a:off x="324077" y="5548724"/>
              <a:ext cx="2838223" cy="413926"/>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90" t="12749" r="5242" b="10294"/>
            <a:stretch/>
          </p:blipFill>
          <p:spPr bwMode="auto">
            <a:xfrm>
              <a:off x="318224" y="2066925"/>
              <a:ext cx="2844076" cy="3513427"/>
            </a:xfrm>
            <a:prstGeom prst="rect">
              <a:avLst/>
            </a:prstGeom>
            <a:ln/>
            <a:extLst/>
          </p:spPr>
          <p:style>
            <a:lnRef idx="1">
              <a:schemeClr val="accent1"/>
            </a:lnRef>
            <a:fillRef idx="2">
              <a:schemeClr val="accent1"/>
            </a:fillRef>
            <a:effectRef idx="1">
              <a:schemeClr val="accent1"/>
            </a:effectRef>
            <a:fontRef idx="minor">
              <a:schemeClr val="dk1"/>
            </a:fontRef>
          </p:style>
        </p:pic>
      </p:grpSp>
      <p:sp>
        <p:nvSpPr>
          <p:cNvPr id="10" name="Rounded Rectangle 9"/>
          <p:cNvSpPr/>
          <p:nvPr/>
        </p:nvSpPr>
        <p:spPr>
          <a:xfrm>
            <a:off x="7738112" y="1458412"/>
            <a:ext cx="1062988" cy="1485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00" b="1" dirty="0" smtClean="0">
                <a:solidFill>
                  <a:prstClr val="white"/>
                </a:solidFill>
                <a:latin typeface="Calibri" pitchFamily="34" charset="0"/>
              </a:rPr>
              <a:t>57% YTD Open Rate</a:t>
            </a:r>
            <a:endParaRPr lang="en-US" sz="800" b="1" dirty="0">
              <a:solidFill>
                <a:prstClr val="white"/>
              </a:solidFill>
              <a:latin typeface="Calibri" pitchFamily="34" charset="0"/>
            </a:endParaRPr>
          </a:p>
        </p:txBody>
      </p:sp>
    </p:spTree>
    <p:extLst>
      <p:ext uri="{BB962C8B-B14F-4D97-AF65-F5344CB8AC3E}">
        <p14:creationId xmlns:p14="http://schemas.microsoft.com/office/powerpoint/2010/main" val="306210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04" y="361666"/>
            <a:ext cx="8686800" cy="838200"/>
          </a:xfrm>
        </p:spPr>
        <p:txBody>
          <a:bodyPr/>
          <a:lstStyle/>
          <a:p>
            <a:r>
              <a:rPr lang="en-US" dirty="0"/>
              <a:t>The Default Prevention Challenge	</a:t>
            </a:r>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492542420"/>
              </p:ext>
            </p:extLst>
          </p:nvPr>
        </p:nvGraphicFramePr>
        <p:xfrm>
          <a:off x="1902780" y="1707050"/>
          <a:ext cx="571426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81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91" y="348018"/>
            <a:ext cx="8686800" cy="838200"/>
          </a:xfrm>
        </p:spPr>
        <p:txBody>
          <a:bodyPr>
            <a:normAutofit fontScale="90000"/>
          </a:bodyPr>
          <a:lstStyle/>
          <a:p>
            <a:r>
              <a:rPr lang="en-US" dirty="0"/>
              <a:t>Create Strategies Associated to the Data</a:t>
            </a:r>
          </a:p>
        </p:txBody>
      </p:sp>
      <p:graphicFrame>
        <p:nvGraphicFramePr>
          <p:cNvPr id="4" name="Diagram 3"/>
          <p:cNvGraphicFramePr/>
          <p:nvPr>
            <p:extLst>
              <p:ext uri="{D42A27DB-BD31-4B8C-83A1-F6EECF244321}">
                <p14:modId xmlns:p14="http://schemas.microsoft.com/office/powerpoint/2010/main" val="3446476587"/>
              </p:ext>
            </p:extLst>
          </p:nvPr>
        </p:nvGraphicFramePr>
        <p:xfrm>
          <a:off x="207963" y="1524000"/>
          <a:ext cx="8610600" cy="446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31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43" y="388961"/>
            <a:ext cx="8686800" cy="838200"/>
          </a:xfrm>
        </p:spPr>
        <p:txBody>
          <a:bodyPr/>
          <a:lstStyle/>
          <a:p>
            <a:r>
              <a:rPr lang="en-US" dirty="0"/>
              <a:t>Leverage Multiple Channels</a:t>
            </a:r>
          </a:p>
        </p:txBody>
      </p:sp>
      <p:graphicFrame>
        <p:nvGraphicFramePr>
          <p:cNvPr id="4" name="Diagram 3"/>
          <p:cNvGraphicFramePr/>
          <p:nvPr>
            <p:extLst>
              <p:ext uri="{D42A27DB-BD31-4B8C-83A1-F6EECF244321}">
                <p14:modId xmlns:p14="http://schemas.microsoft.com/office/powerpoint/2010/main" val="543993600"/>
              </p:ext>
            </p:extLst>
          </p:nvPr>
        </p:nvGraphicFramePr>
        <p:xfrm>
          <a:off x="1282162" y="1943258"/>
          <a:ext cx="6361513" cy="3063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60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371"/>
            <a:ext cx="8686800" cy="838200"/>
          </a:xfrm>
        </p:spPr>
        <p:txBody>
          <a:bodyPr/>
          <a:lstStyle/>
          <a:p>
            <a:r>
              <a:rPr lang="en-US" dirty="0"/>
              <a:t>Web Chat Channel</a:t>
            </a:r>
          </a:p>
        </p:txBody>
      </p:sp>
      <p:sp>
        <p:nvSpPr>
          <p:cNvPr id="4" name="Rectangle 3"/>
          <p:cNvSpPr/>
          <p:nvPr/>
        </p:nvSpPr>
        <p:spPr>
          <a:xfrm>
            <a:off x="168127" y="1624175"/>
            <a:ext cx="4572000" cy="3785652"/>
          </a:xfrm>
          <a:prstGeom prst="rect">
            <a:avLst/>
          </a:prstGeom>
        </p:spPr>
        <p:txBody>
          <a:bodyPr>
            <a:spAutoFit/>
          </a:bodyPr>
          <a:lstStyle/>
          <a:p>
            <a:pPr lvl="1">
              <a:spcBef>
                <a:spcPts val="1200"/>
              </a:spcBef>
              <a:buClr>
                <a:schemeClr val="accent6"/>
              </a:buClr>
              <a:buSzPct val="107000"/>
              <a:buFont typeface="Wingdings" pitchFamily="2" charset="2"/>
              <a:buChar char="Ø"/>
            </a:pPr>
            <a:r>
              <a:rPr lang="en-US" dirty="0">
                <a:solidFill>
                  <a:srgbClr val="000000"/>
                </a:solidFill>
              </a:rPr>
              <a:t>6,900+ customers have initiated chat</a:t>
            </a:r>
          </a:p>
          <a:p>
            <a:pPr lvl="1">
              <a:spcBef>
                <a:spcPts val="1200"/>
              </a:spcBef>
              <a:buClr>
                <a:schemeClr val="accent6"/>
              </a:buClr>
              <a:buSzPct val="107000"/>
              <a:buFont typeface="Wingdings" pitchFamily="2" charset="2"/>
              <a:buChar char="Ø"/>
            </a:pPr>
            <a:r>
              <a:rPr lang="en-US" dirty="0">
                <a:solidFill>
                  <a:srgbClr val="000000"/>
                </a:solidFill>
              </a:rPr>
              <a:t>Over $115 million resolved</a:t>
            </a:r>
          </a:p>
          <a:p>
            <a:pPr lvl="1">
              <a:spcBef>
                <a:spcPts val="1200"/>
              </a:spcBef>
              <a:buClr>
                <a:schemeClr val="accent6"/>
              </a:buClr>
              <a:buSzPct val="107000"/>
              <a:buFont typeface="Wingdings" pitchFamily="2" charset="2"/>
              <a:buChar char="Ø"/>
            </a:pPr>
            <a:r>
              <a:rPr lang="en-US" dirty="0">
                <a:solidFill>
                  <a:srgbClr val="000000"/>
                </a:solidFill>
              </a:rPr>
              <a:t>7% in a skip status</a:t>
            </a:r>
          </a:p>
          <a:p>
            <a:pPr lvl="1">
              <a:lnSpc>
                <a:spcPct val="150000"/>
              </a:lnSpc>
              <a:spcBef>
                <a:spcPts val="1200"/>
              </a:spcBef>
              <a:buClr>
                <a:schemeClr val="accent6"/>
              </a:buClr>
              <a:buSzPct val="107000"/>
              <a:buFont typeface="Wingdings" pitchFamily="2" charset="2"/>
              <a:buChar char="Ø"/>
            </a:pPr>
            <a:r>
              <a:rPr lang="en-US" dirty="0">
                <a:solidFill>
                  <a:srgbClr val="000000"/>
                </a:solidFill>
              </a:rPr>
              <a:t>Over 50% of the resolves in the mid stage</a:t>
            </a:r>
          </a:p>
          <a:p>
            <a:pPr lvl="1">
              <a:lnSpc>
                <a:spcPct val="150000"/>
              </a:lnSpc>
              <a:spcBef>
                <a:spcPts val="1200"/>
              </a:spcBef>
              <a:buClr>
                <a:schemeClr val="accent6"/>
              </a:buClr>
              <a:buSzPct val="107000"/>
              <a:buFont typeface="Wingdings" pitchFamily="2" charset="2"/>
              <a:buChar char="Ø"/>
            </a:pPr>
            <a:r>
              <a:rPr lang="en-US" dirty="0">
                <a:solidFill>
                  <a:srgbClr val="000000"/>
                </a:solidFill>
              </a:rPr>
              <a:t>31+ attempts prior to chat</a:t>
            </a:r>
          </a:p>
          <a:p>
            <a:pPr lvl="1">
              <a:lnSpc>
                <a:spcPct val="150000"/>
              </a:lnSpc>
              <a:spcBef>
                <a:spcPts val="1200"/>
              </a:spcBef>
              <a:buClr>
                <a:schemeClr val="accent6"/>
              </a:buClr>
              <a:buSzPct val="107000"/>
              <a:buFont typeface="Wingdings" pitchFamily="2" charset="2"/>
              <a:buChar char="Ø"/>
            </a:pPr>
            <a:r>
              <a:rPr lang="en-US" dirty="0">
                <a:solidFill>
                  <a:srgbClr val="000000"/>
                </a:solidFill>
              </a:rPr>
              <a:t>85% stay within channel </a:t>
            </a:r>
          </a:p>
          <a:p>
            <a:pPr indent="-285750">
              <a:spcBef>
                <a:spcPts val="1200"/>
              </a:spcBef>
              <a:buClr>
                <a:schemeClr val="accent6"/>
              </a:buClr>
              <a:buSzPct val="107000"/>
              <a:buFont typeface="Wingdings" pitchFamily="2" charset="2"/>
              <a:buChar char="Ø"/>
            </a:pP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127" y="1628175"/>
            <a:ext cx="3931889" cy="1766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Content Placeholder 4"/>
          <p:cNvPicPr>
            <a:picLocks noGr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70" y="3602618"/>
            <a:ext cx="3293549"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44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16" y="334369"/>
            <a:ext cx="8686800" cy="838200"/>
          </a:xfrm>
        </p:spPr>
        <p:txBody>
          <a:bodyPr/>
          <a:lstStyle/>
          <a:p>
            <a:r>
              <a:rPr lang="en-US" dirty="0"/>
              <a:t>Web Chat Customer Feedback</a:t>
            </a:r>
          </a:p>
        </p:txBody>
      </p:sp>
      <p:pic>
        <p:nvPicPr>
          <p:cNvPr id="4" name="Picture 2" descr="C:\Documents and Settings\e07835\Local Settings\Temporary Internet Files\Content.IE5\FVYMMNUT\MC9004413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00" y="1397096"/>
            <a:ext cx="3510020" cy="3510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e07835\Local Settings\Temporary Internet Files\Content.IE5\FVYMMNUT\MC9004413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16" y="3968605"/>
            <a:ext cx="3510020" cy="3510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e07835\Local Settings\Temporary Internet Files\Content.IE5\FVYMMNUT\MC9004413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278" y="1513260"/>
            <a:ext cx="3510020" cy="3510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855360246"/>
              </p:ext>
            </p:extLst>
          </p:nvPr>
        </p:nvGraphicFramePr>
        <p:xfrm>
          <a:off x="4676655" y="3622126"/>
          <a:ext cx="3993265" cy="357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17126" y="2051925"/>
            <a:ext cx="2265824" cy="1384995"/>
          </a:xfrm>
          <a:prstGeom prst="rect">
            <a:avLst/>
          </a:prstGeom>
        </p:spPr>
        <p:txBody>
          <a:bodyPr wrap="square">
            <a:spAutoFit/>
          </a:bodyPr>
          <a:lstStyle/>
          <a:p>
            <a:r>
              <a:rPr lang="en-US" sz="1200" i="1" dirty="0"/>
              <a:t>“I appreciate the willingness to work with me on my difficulties in paying back my loan. Connie was willing to help me and made sure that I was able to come up with a good payback plan. Thanks.”</a:t>
            </a:r>
          </a:p>
        </p:txBody>
      </p:sp>
      <p:sp>
        <p:nvSpPr>
          <p:cNvPr id="9" name="Rectangle 8"/>
          <p:cNvSpPr/>
          <p:nvPr/>
        </p:nvSpPr>
        <p:spPr>
          <a:xfrm>
            <a:off x="870034" y="4668379"/>
            <a:ext cx="2876309" cy="1200329"/>
          </a:xfrm>
          <a:prstGeom prst="rect">
            <a:avLst/>
          </a:prstGeom>
        </p:spPr>
        <p:txBody>
          <a:bodyPr wrap="square">
            <a:spAutoFit/>
          </a:bodyPr>
          <a:lstStyle/>
          <a:p>
            <a:r>
              <a:rPr lang="en-US" sz="1200" i="1" dirty="0"/>
              <a:t>“I like the fact that the live chat is an available option. It’s hard to conduct business during the workday, and confidential information may be overheard by those around you. I appreciate the option.”</a:t>
            </a:r>
          </a:p>
        </p:txBody>
      </p:sp>
      <p:sp>
        <p:nvSpPr>
          <p:cNvPr id="10" name="Rectangle 9"/>
          <p:cNvSpPr/>
          <p:nvPr/>
        </p:nvSpPr>
        <p:spPr>
          <a:xfrm>
            <a:off x="5578998" y="1888276"/>
            <a:ext cx="2488556" cy="1938992"/>
          </a:xfrm>
          <a:prstGeom prst="rect">
            <a:avLst/>
          </a:prstGeom>
        </p:spPr>
        <p:txBody>
          <a:bodyPr wrap="square">
            <a:spAutoFit/>
          </a:bodyPr>
          <a:lstStyle/>
          <a:p>
            <a:r>
              <a:rPr lang="en-US" sz="1200" i="1" dirty="0" smtClean="0"/>
              <a:t>“Direct </a:t>
            </a:r>
            <a:r>
              <a:rPr lang="en-US" sz="1200" i="1" dirty="0"/>
              <a:t>and to the point, very helpful. A lot of people like me that are behind on payments don't have the guts to talk to someone in the phone out of fear to be yelled at like it often happens. Making the Chat option available removes all emotions and allows to address what is really important</a:t>
            </a:r>
            <a:r>
              <a:rPr lang="en-US" sz="1200" i="1" dirty="0" smtClean="0"/>
              <a:t>.”</a:t>
            </a:r>
            <a:endParaRPr lang="en-US" sz="1200" i="1" dirty="0"/>
          </a:p>
        </p:txBody>
      </p:sp>
    </p:spTree>
    <p:extLst>
      <p:ext uri="{BB962C8B-B14F-4D97-AF65-F5344CB8AC3E}">
        <p14:creationId xmlns:p14="http://schemas.microsoft.com/office/powerpoint/2010/main" val="739516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334370"/>
            <a:ext cx="8868770" cy="838200"/>
          </a:xfrm>
        </p:spPr>
        <p:txBody>
          <a:bodyPr>
            <a:noAutofit/>
          </a:bodyPr>
          <a:lstStyle/>
          <a:p>
            <a:r>
              <a:rPr lang="en-US" sz="2400" dirty="0"/>
              <a:t>Focusing Default Prevention Efforts at Certain Stages</a:t>
            </a:r>
          </a:p>
        </p:txBody>
      </p:sp>
      <p:sp>
        <p:nvSpPr>
          <p:cNvPr id="4" name="L-Shape 3"/>
          <p:cNvSpPr/>
          <p:nvPr/>
        </p:nvSpPr>
        <p:spPr>
          <a:xfrm rot="5400000">
            <a:off x="549741" y="3272299"/>
            <a:ext cx="962318" cy="1601276"/>
          </a:xfrm>
          <a:prstGeom prst="corner">
            <a:avLst>
              <a:gd name="adj1" fmla="val 16120"/>
              <a:gd name="adj2" fmla="val 1611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nvGrpSpPr>
          <p:cNvPr id="5" name="Group 4"/>
          <p:cNvGrpSpPr/>
          <p:nvPr/>
        </p:nvGrpSpPr>
        <p:grpSpPr>
          <a:xfrm>
            <a:off x="389106" y="3750736"/>
            <a:ext cx="1445641" cy="1267189"/>
            <a:chOff x="160505" y="2722035"/>
            <a:chExt cx="1445641" cy="1267189"/>
          </a:xfrm>
        </p:grpSpPr>
        <p:sp>
          <p:nvSpPr>
            <p:cNvPr id="26" name="Rectangle 25"/>
            <p:cNvSpPr/>
            <p:nvPr/>
          </p:nvSpPr>
          <p:spPr>
            <a:xfrm>
              <a:off x="160505" y="2722035"/>
              <a:ext cx="1445641" cy="1267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160505" y="2722035"/>
              <a:ext cx="1445641" cy="12671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In School  -  Grace - Repay </a:t>
              </a:r>
            </a:p>
            <a:p>
              <a:pPr lvl="0" algn="l" defTabSz="622300" rtl="0">
                <a:lnSpc>
                  <a:spcPct val="90000"/>
                </a:lnSpc>
                <a:spcBef>
                  <a:spcPct val="0"/>
                </a:spcBef>
                <a:spcAft>
                  <a:spcPct val="35000"/>
                </a:spcAft>
              </a:pPr>
              <a:r>
                <a:rPr lang="en-US" sz="1400" kern="1200" dirty="0" smtClean="0"/>
                <a:t>- </a:t>
              </a:r>
              <a:r>
                <a:rPr lang="en-US" sz="1200" kern="1200" dirty="0" smtClean="0"/>
                <a:t>Educate on Income-Driven Repayment Plans</a:t>
              </a:r>
            </a:p>
            <a:p>
              <a:pPr lvl="0" algn="l" defTabSz="622300" rtl="0">
                <a:lnSpc>
                  <a:spcPct val="90000"/>
                </a:lnSpc>
                <a:spcBef>
                  <a:spcPct val="0"/>
                </a:spcBef>
                <a:spcAft>
                  <a:spcPct val="35000"/>
                </a:spcAft>
              </a:pPr>
              <a:endParaRPr lang="en-US" sz="1600" kern="1200" dirty="0"/>
            </a:p>
          </p:txBody>
        </p:sp>
      </p:grpSp>
      <p:sp>
        <p:nvSpPr>
          <p:cNvPr id="6" name="Isosceles Triangle 5"/>
          <p:cNvSpPr/>
          <p:nvPr/>
        </p:nvSpPr>
        <p:spPr>
          <a:xfrm>
            <a:off x="1561985" y="3154412"/>
            <a:ext cx="272762" cy="272762"/>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7" name="L-Shape 6"/>
          <p:cNvSpPr/>
          <p:nvPr/>
        </p:nvSpPr>
        <p:spPr>
          <a:xfrm rot="5400000">
            <a:off x="2319489" y="2834374"/>
            <a:ext cx="962318" cy="1601276"/>
          </a:xfrm>
          <a:prstGeom prst="corner">
            <a:avLst>
              <a:gd name="adj1" fmla="val 16120"/>
              <a:gd name="adj2" fmla="val 1611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grpSp>
        <p:nvGrpSpPr>
          <p:cNvPr id="8" name="Group 7"/>
          <p:cNvGrpSpPr/>
          <p:nvPr/>
        </p:nvGrpSpPr>
        <p:grpSpPr>
          <a:xfrm>
            <a:off x="2158854" y="3312810"/>
            <a:ext cx="1445641" cy="1267189"/>
            <a:chOff x="1930253" y="2284109"/>
            <a:chExt cx="1445641" cy="1267189"/>
          </a:xfrm>
        </p:grpSpPr>
        <p:sp>
          <p:nvSpPr>
            <p:cNvPr id="24" name="Rectangle 23"/>
            <p:cNvSpPr/>
            <p:nvPr/>
          </p:nvSpPr>
          <p:spPr>
            <a:xfrm>
              <a:off x="1930253" y="2284109"/>
              <a:ext cx="1445641" cy="1267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930253" y="2284109"/>
              <a:ext cx="1445641" cy="12671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Early Stage</a:t>
              </a:r>
            </a:p>
            <a:p>
              <a:pPr lvl="0" algn="l" defTabSz="622300" rtl="0">
                <a:lnSpc>
                  <a:spcPct val="90000"/>
                </a:lnSpc>
                <a:spcBef>
                  <a:spcPct val="0"/>
                </a:spcBef>
                <a:spcAft>
                  <a:spcPct val="35000"/>
                </a:spcAft>
              </a:pPr>
              <a:r>
                <a:rPr lang="en-US" sz="1200" kern="1200" dirty="0" smtClean="0"/>
                <a:t>- Tactics focused on risk</a:t>
              </a:r>
              <a:endParaRPr lang="en-US" sz="1200" kern="1200" dirty="0"/>
            </a:p>
          </p:txBody>
        </p:sp>
      </p:grpSp>
      <p:sp>
        <p:nvSpPr>
          <p:cNvPr id="9" name="Isosceles Triangle 8"/>
          <p:cNvSpPr/>
          <p:nvPr/>
        </p:nvSpPr>
        <p:spPr>
          <a:xfrm>
            <a:off x="3331733" y="2716486"/>
            <a:ext cx="272762" cy="272762"/>
          </a:xfrm>
          <a:prstGeom prst="triangle">
            <a:avLst>
              <a:gd name="adj" fmla="val 10000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0" name="L-Shape 9"/>
          <p:cNvSpPr/>
          <p:nvPr/>
        </p:nvSpPr>
        <p:spPr>
          <a:xfrm rot="5400000">
            <a:off x="4089237" y="2396448"/>
            <a:ext cx="962318" cy="1601276"/>
          </a:xfrm>
          <a:prstGeom prst="corner">
            <a:avLst>
              <a:gd name="adj1" fmla="val 16120"/>
              <a:gd name="adj2" fmla="val 16110"/>
            </a:avLst>
          </a:prstGeom>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grpSp>
        <p:nvGrpSpPr>
          <p:cNvPr id="11" name="Group 10"/>
          <p:cNvGrpSpPr/>
          <p:nvPr/>
        </p:nvGrpSpPr>
        <p:grpSpPr>
          <a:xfrm>
            <a:off x="3928602" y="2874885"/>
            <a:ext cx="1445641" cy="1267189"/>
            <a:chOff x="3700001" y="1846184"/>
            <a:chExt cx="1445641" cy="1267189"/>
          </a:xfrm>
        </p:grpSpPr>
        <p:sp>
          <p:nvSpPr>
            <p:cNvPr id="22" name="Rectangle 21"/>
            <p:cNvSpPr/>
            <p:nvPr/>
          </p:nvSpPr>
          <p:spPr>
            <a:xfrm>
              <a:off x="3700001" y="1846184"/>
              <a:ext cx="1445641" cy="1267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3700001" y="1846184"/>
              <a:ext cx="1445641" cy="12671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Mid Stage</a:t>
              </a:r>
            </a:p>
            <a:p>
              <a:pPr lvl="0" algn="l" defTabSz="622300" rtl="0">
                <a:lnSpc>
                  <a:spcPct val="90000"/>
                </a:lnSpc>
                <a:spcBef>
                  <a:spcPct val="0"/>
                </a:spcBef>
                <a:spcAft>
                  <a:spcPct val="35000"/>
                </a:spcAft>
              </a:pPr>
              <a:r>
                <a:rPr lang="en-US" sz="1200" kern="1200" dirty="0" smtClean="0"/>
                <a:t>- Multi channel  </a:t>
              </a:r>
              <a:endParaRPr lang="en-US" sz="1200" kern="1200" dirty="0"/>
            </a:p>
          </p:txBody>
        </p:sp>
      </p:grpSp>
      <p:sp>
        <p:nvSpPr>
          <p:cNvPr id="12" name="Isosceles Triangle 11"/>
          <p:cNvSpPr/>
          <p:nvPr/>
        </p:nvSpPr>
        <p:spPr>
          <a:xfrm>
            <a:off x="5101481" y="2278560"/>
            <a:ext cx="272762" cy="272762"/>
          </a:xfrm>
          <a:prstGeom prst="triangle">
            <a:avLst>
              <a:gd name="adj" fmla="val 10000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3" name="L-Shape 12"/>
          <p:cNvSpPr/>
          <p:nvPr/>
        </p:nvSpPr>
        <p:spPr>
          <a:xfrm rot="5400000">
            <a:off x="5858984" y="1958522"/>
            <a:ext cx="962318" cy="1601276"/>
          </a:xfrm>
          <a:prstGeom prst="corner">
            <a:avLst>
              <a:gd name="adj1" fmla="val 16120"/>
              <a:gd name="adj2" fmla="val 1611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14" name="Group 13"/>
          <p:cNvGrpSpPr/>
          <p:nvPr/>
        </p:nvGrpSpPr>
        <p:grpSpPr>
          <a:xfrm>
            <a:off x="5698349" y="2436959"/>
            <a:ext cx="1445641" cy="1267189"/>
            <a:chOff x="5469748" y="1408258"/>
            <a:chExt cx="1445641" cy="1267189"/>
          </a:xfrm>
        </p:grpSpPr>
        <p:sp>
          <p:nvSpPr>
            <p:cNvPr id="20" name="Rectangle 19"/>
            <p:cNvSpPr/>
            <p:nvPr/>
          </p:nvSpPr>
          <p:spPr>
            <a:xfrm>
              <a:off x="5469748" y="1408258"/>
              <a:ext cx="1445641" cy="1267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5469748" y="1408258"/>
              <a:ext cx="1445641" cy="12671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Late Stage</a:t>
              </a:r>
            </a:p>
            <a:p>
              <a:pPr lvl="0" algn="l" defTabSz="622300" rtl="0">
                <a:lnSpc>
                  <a:spcPct val="90000"/>
                </a:lnSpc>
                <a:spcBef>
                  <a:spcPct val="0"/>
                </a:spcBef>
                <a:spcAft>
                  <a:spcPct val="35000"/>
                </a:spcAft>
              </a:pPr>
              <a:r>
                <a:rPr lang="en-US" sz="1400" kern="1200" dirty="0" smtClean="0"/>
                <a:t>- Assignment</a:t>
              </a:r>
              <a:endParaRPr lang="en-US" sz="1200" kern="1200" dirty="0"/>
            </a:p>
          </p:txBody>
        </p:sp>
      </p:grpSp>
      <p:sp>
        <p:nvSpPr>
          <p:cNvPr id="15" name="Isosceles Triangle 14"/>
          <p:cNvSpPr/>
          <p:nvPr/>
        </p:nvSpPr>
        <p:spPr>
          <a:xfrm>
            <a:off x="6871228" y="1840634"/>
            <a:ext cx="272762" cy="272762"/>
          </a:xfrm>
          <a:prstGeom prst="triangle">
            <a:avLst>
              <a:gd name="adj" fmla="val 10000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L-Shape 15"/>
          <p:cNvSpPr/>
          <p:nvPr/>
        </p:nvSpPr>
        <p:spPr>
          <a:xfrm rot="5400000">
            <a:off x="7628732" y="1520596"/>
            <a:ext cx="962318" cy="1601276"/>
          </a:xfrm>
          <a:prstGeom prst="corner">
            <a:avLst>
              <a:gd name="adj1" fmla="val 16120"/>
              <a:gd name="adj2" fmla="val 1611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17" name="Group 16"/>
          <p:cNvGrpSpPr/>
          <p:nvPr/>
        </p:nvGrpSpPr>
        <p:grpSpPr>
          <a:xfrm>
            <a:off x="7468097" y="1999033"/>
            <a:ext cx="1445641" cy="1267189"/>
            <a:chOff x="7239496" y="970332"/>
            <a:chExt cx="1445641" cy="1267189"/>
          </a:xfrm>
        </p:grpSpPr>
        <p:sp>
          <p:nvSpPr>
            <p:cNvPr id="18" name="Rectangle 17"/>
            <p:cNvSpPr/>
            <p:nvPr/>
          </p:nvSpPr>
          <p:spPr>
            <a:xfrm>
              <a:off x="7239496" y="970332"/>
              <a:ext cx="1445641" cy="1267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7239496" y="970332"/>
              <a:ext cx="1445641" cy="12671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Critical Stage</a:t>
              </a:r>
            </a:p>
            <a:p>
              <a:pPr lvl="0" algn="l" defTabSz="622300" rtl="0">
                <a:lnSpc>
                  <a:spcPct val="90000"/>
                </a:lnSpc>
                <a:spcBef>
                  <a:spcPct val="0"/>
                </a:spcBef>
                <a:spcAft>
                  <a:spcPct val="35000"/>
                </a:spcAft>
              </a:pPr>
              <a:r>
                <a:rPr lang="en-US" sz="1400" kern="1200" dirty="0" smtClean="0"/>
                <a:t>- s</a:t>
              </a:r>
              <a:r>
                <a:rPr lang="en-US" sz="1200" kern="1200" dirty="0" smtClean="0"/>
                <a:t>pend increases with risk</a:t>
              </a:r>
              <a:endParaRPr lang="en-US" sz="1200" kern="1200" dirty="0"/>
            </a:p>
          </p:txBody>
        </p:sp>
      </p:grpSp>
    </p:spTree>
    <p:extLst>
      <p:ext uri="{BB962C8B-B14F-4D97-AF65-F5344CB8AC3E}">
        <p14:creationId xmlns:p14="http://schemas.microsoft.com/office/powerpoint/2010/main" val="335849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Test, Test, Test!</a:t>
            </a:r>
            <a:r>
              <a:rPr lang="en-US" sz="1800" b="1" dirty="0">
                <a:solidFill>
                  <a:schemeClr val="tx1"/>
                </a:solidFill>
                <a:latin typeface="Calibri" pitchFamily="34" charset="0"/>
              </a:rPr>
              <a:t/>
            </a:r>
            <a:br>
              <a:rPr lang="en-US" sz="1800" b="1" dirty="0">
                <a:solidFill>
                  <a:schemeClr val="tx1"/>
                </a:solidFill>
                <a:latin typeface="Calibri" pitchFamily="34" charset="0"/>
              </a:rPr>
            </a:br>
            <a:endParaRPr lang="en-US" dirty="0">
              <a:solidFill>
                <a:schemeClr val="tx1"/>
              </a:solidFill>
            </a:endParaRPr>
          </a:p>
        </p:txBody>
      </p:sp>
      <p:sp>
        <p:nvSpPr>
          <p:cNvPr id="32" name="Rectangle 31"/>
          <p:cNvSpPr/>
          <p:nvPr/>
        </p:nvSpPr>
        <p:spPr>
          <a:xfrm>
            <a:off x="4132729" y="1484297"/>
            <a:ext cx="4690462" cy="4431983"/>
          </a:xfrm>
          <a:prstGeom prst="rect">
            <a:avLst/>
          </a:prstGeom>
        </p:spPr>
        <p:txBody>
          <a:bodyPr wrap="square">
            <a:spAutoFit/>
          </a:bodyPr>
          <a:lstStyle/>
          <a:p>
            <a:pPr>
              <a:spcBef>
                <a:spcPts val="1200"/>
              </a:spcBef>
              <a:buSzPct val="100000"/>
            </a:pPr>
            <a:r>
              <a:rPr lang="en-US" sz="1400" b="1" dirty="0" smtClean="0">
                <a:solidFill>
                  <a:srgbClr val="000000"/>
                </a:solidFill>
              </a:rPr>
              <a:t>An example of a recent test: The </a:t>
            </a:r>
            <a:r>
              <a:rPr lang="en-US" sz="1400" b="1" dirty="0">
                <a:solidFill>
                  <a:srgbClr val="000000"/>
                </a:solidFill>
              </a:rPr>
              <a:t>“Warm &amp; Fuzzy” </a:t>
            </a:r>
            <a:r>
              <a:rPr lang="en-US" sz="1400" b="1" dirty="0" smtClean="0">
                <a:solidFill>
                  <a:srgbClr val="000000"/>
                </a:solidFill>
              </a:rPr>
              <a:t>Messaging</a:t>
            </a:r>
            <a:endParaRPr lang="en-US" sz="1400" b="1" dirty="0">
              <a:solidFill>
                <a:srgbClr val="000000"/>
              </a:solidFill>
            </a:endParaRPr>
          </a:p>
          <a:p>
            <a:pPr marL="285750" indent="-285750">
              <a:spcBef>
                <a:spcPts val="1200"/>
              </a:spcBef>
              <a:buSzPct val="100000"/>
              <a:buFont typeface="Wingdings" pitchFamily="2" charset="2"/>
              <a:buChar char="Ø"/>
            </a:pPr>
            <a:r>
              <a:rPr lang="en-US" sz="1400" i="1" dirty="0">
                <a:solidFill>
                  <a:srgbClr val="000000"/>
                </a:solidFill>
              </a:rPr>
              <a:t>“This is Sallie Mae Department  of Education calling with good news for &lt;borrower&gt;.  At Sallie Mae we understand that times are tough for a lot of people and we are here to help.  Did you know that half of our borrowers that are in income based repayment </a:t>
            </a:r>
            <a:r>
              <a:rPr lang="en-US" sz="1400" i="1" dirty="0" smtClean="0">
                <a:solidFill>
                  <a:srgbClr val="000000"/>
                </a:solidFill>
              </a:rPr>
              <a:t>plans</a:t>
            </a:r>
            <a:r>
              <a:rPr lang="en-US" sz="1400" i="1" dirty="0">
                <a:solidFill>
                  <a:srgbClr val="000000"/>
                </a:solidFill>
              </a:rPr>
              <a:t> have a monthly payment of $0?  That's right, zero!  If you contact us today, one of our agents can assist you with the many options we offer that could provide a solution for your account today.  Give us a call at XXX-XXX-XXXX.  Thank you</a:t>
            </a:r>
            <a:r>
              <a:rPr lang="en-US" sz="1400" i="1" dirty="0" smtClean="0">
                <a:solidFill>
                  <a:srgbClr val="000000"/>
                </a:solidFill>
              </a:rPr>
              <a:t>!”</a:t>
            </a:r>
          </a:p>
          <a:p>
            <a:pPr marL="285750" indent="-285750">
              <a:spcBef>
                <a:spcPts val="1200"/>
              </a:spcBef>
              <a:buSzPct val="100000"/>
              <a:buFont typeface="Wingdings" pitchFamily="2" charset="2"/>
              <a:buChar char="Ø"/>
            </a:pPr>
            <a:r>
              <a:rPr lang="en-US" sz="1400" dirty="0" smtClean="0">
                <a:solidFill>
                  <a:srgbClr val="000000"/>
                </a:solidFill>
              </a:rPr>
              <a:t>Our borrowers hear the same “debt collection” messaging from us as soon as they become delinquent.</a:t>
            </a:r>
          </a:p>
          <a:p>
            <a:pPr marL="285750" indent="-285750">
              <a:spcBef>
                <a:spcPts val="1200"/>
              </a:spcBef>
              <a:buSzPct val="100000"/>
              <a:buFont typeface="Wingdings" pitchFamily="2" charset="2"/>
              <a:buChar char="Ø"/>
            </a:pPr>
            <a:r>
              <a:rPr lang="en-US" sz="1400" dirty="0" smtClean="0">
                <a:solidFill>
                  <a:srgbClr val="000000"/>
                </a:solidFill>
              </a:rPr>
              <a:t>By mixing up the wording and tone, we try to understand any lifts we can gain from making those changes.</a:t>
            </a:r>
            <a:endParaRPr lang="en-US" sz="1400" dirty="0">
              <a:solidFill>
                <a:srgbClr val="000000"/>
              </a:solidFill>
            </a:endParaRPr>
          </a:p>
        </p:txBody>
      </p:sp>
      <p:graphicFrame>
        <p:nvGraphicFramePr>
          <p:cNvPr id="33" name="Diagram 32"/>
          <p:cNvGraphicFramePr/>
          <p:nvPr>
            <p:extLst>
              <p:ext uri="{D42A27DB-BD31-4B8C-83A1-F6EECF244321}">
                <p14:modId xmlns:p14="http://schemas.microsoft.com/office/powerpoint/2010/main" val="3412282494"/>
              </p:ext>
            </p:extLst>
          </p:nvPr>
        </p:nvGraphicFramePr>
        <p:xfrm>
          <a:off x="187221" y="1836116"/>
          <a:ext cx="4222854" cy="3240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96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Going to Discuss Today</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dirty="0"/>
              <a:t>Define Cohort Default Rate (CDR)</a:t>
            </a:r>
          </a:p>
          <a:p>
            <a:pPr lvl="1">
              <a:buFont typeface="Arial" pitchFamily="34" charset="0"/>
              <a:buChar char="•"/>
            </a:pPr>
            <a:r>
              <a:rPr lang="en-US" dirty="0"/>
              <a:t>How it is calculated</a:t>
            </a:r>
          </a:p>
          <a:p>
            <a:pPr lvl="1">
              <a:buFont typeface="Arial" pitchFamily="34" charset="0"/>
              <a:buChar char="•"/>
            </a:pPr>
            <a:r>
              <a:rPr lang="en-US" dirty="0"/>
              <a:t>Why it matters</a:t>
            </a:r>
          </a:p>
          <a:p>
            <a:pPr lvl="1">
              <a:buFont typeface="Arial" pitchFamily="34" charset="0"/>
              <a:buChar char="•"/>
            </a:pPr>
            <a:r>
              <a:rPr lang="en-US" dirty="0"/>
              <a:t>How you can impact it at your institution</a:t>
            </a:r>
          </a:p>
          <a:p>
            <a:pPr>
              <a:buFont typeface="Wingdings" pitchFamily="2" charset="2"/>
              <a:buChar char="q"/>
            </a:pPr>
            <a:r>
              <a:rPr lang="en-US" dirty="0"/>
              <a:t>Explain Servicer Role</a:t>
            </a:r>
          </a:p>
          <a:p>
            <a:pPr lvl="1">
              <a:buFont typeface="Arial" pitchFamily="34" charset="0"/>
              <a:buChar char="•"/>
            </a:pPr>
            <a:r>
              <a:rPr lang="en-US" dirty="0"/>
              <a:t>Your servicers are your partners in default </a:t>
            </a:r>
            <a:r>
              <a:rPr lang="en-US" dirty="0" smtClean="0"/>
              <a:t>prevention</a:t>
            </a:r>
          </a:p>
          <a:p>
            <a:pPr lvl="1">
              <a:buFont typeface="Arial" pitchFamily="34" charset="0"/>
              <a:buChar char="•"/>
            </a:pPr>
            <a:r>
              <a:rPr lang="en-US" dirty="0" smtClean="0"/>
              <a:t>How servicers communicate with borrowers</a:t>
            </a:r>
            <a:endParaRPr lang="en-US" dirty="0"/>
          </a:p>
          <a:p>
            <a:pPr>
              <a:buFont typeface="Wingdings" pitchFamily="2" charset="2"/>
              <a:buChar char="q"/>
            </a:pPr>
            <a:r>
              <a:rPr lang="en-US" dirty="0"/>
              <a:t>Explore Opportunities</a:t>
            </a:r>
          </a:p>
          <a:p>
            <a:pPr lvl="1">
              <a:buFont typeface="Arial" pitchFamily="34" charset="0"/>
              <a:buChar char="•"/>
            </a:pPr>
            <a:r>
              <a:rPr lang="en-US" dirty="0"/>
              <a:t>How you can take control of your own default management </a:t>
            </a:r>
          </a:p>
          <a:p>
            <a:endParaRPr lang="en-US" dirty="0"/>
          </a:p>
        </p:txBody>
      </p:sp>
    </p:spTree>
    <p:extLst>
      <p:ext uri="{BB962C8B-B14F-4D97-AF65-F5344CB8AC3E}">
        <p14:creationId xmlns:p14="http://schemas.microsoft.com/office/powerpoint/2010/main" val="1142374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87" y="1511300"/>
            <a:ext cx="1400574" cy="1517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11" y="5111750"/>
            <a:ext cx="1400574" cy="1517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87" y="3302000"/>
            <a:ext cx="1400574" cy="1517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2162174" y="1511300"/>
            <a:ext cx="3914775" cy="132343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Bradley Hand ITC" pitchFamily="66" charset="0"/>
              </a:rPr>
              <a:t>Amanda Holt</a:t>
            </a:r>
          </a:p>
          <a:p>
            <a:r>
              <a:rPr lang="en-US" sz="1400" dirty="0" smtClean="0"/>
              <a:t>Director, Client Communications</a:t>
            </a:r>
          </a:p>
          <a:p>
            <a:r>
              <a:rPr lang="en-US" sz="1400" dirty="0" smtClean="0"/>
              <a:t>Sallie Mae – </a:t>
            </a:r>
            <a:r>
              <a:rPr lang="en-US" sz="1400" dirty="0" err="1" smtClean="0"/>
              <a:t>Dept</a:t>
            </a:r>
            <a:r>
              <a:rPr lang="en-US" sz="1400" dirty="0" smtClean="0"/>
              <a:t> of ED Loan Services</a:t>
            </a:r>
          </a:p>
          <a:p>
            <a:r>
              <a:rPr lang="en-US" sz="1400" dirty="0"/>
              <a:t> </a:t>
            </a:r>
            <a:r>
              <a:rPr lang="en-US" sz="1400" dirty="0" smtClean="0"/>
              <a:t>        </a:t>
            </a:r>
            <a:r>
              <a:rPr lang="en-US" sz="1400" dirty="0" smtClean="0">
                <a:hlinkClick r:id="rId5"/>
              </a:rPr>
              <a:t>Amanda.Holt@SallieMae.com</a:t>
            </a:r>
            <a:endParaRPr lang="en-US" sz="1400" dirty="0" smtClean="0"/>
          </a:p>
          <a:p>
            <a:r>
              <a:rPr lang="en-US" sz="1400" dirty="0" smtClean="0"/>
              <a:t>         302-283-4077</a:t>
            </a:r>
            <a:endParaRPr lang="en-US" sz="1400" dirty="0"/>
          </a:p>
        </p:txBody>
      </p:sp>
      <p:sp>
        <p:nvSpPr>
          <p:cNvPr id="9" name="TextBox 8"/>
          <p:cNvSpPr txBox="1"/>
          <p:nvPr/>
        </p:nvSpPr>
        <p:spPr>
          <a:xfrm>
            <a:off x="2162173" y="3302000"/>
            <a:ext cx="3914775" cy="132343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Bradley Hand ITC" pitchFamily="66" charset="0"/>
              </a:rPr>
              <a:t>Steve Adams</a:t>
            </a:r>
          </a:p>
          <a:p>
            <a:r>
              <a:rPr lang="en-US" sz="1400" dirty="0" smtClean="0"/>
              <a:t>Director, Operations Strategies</a:t>
            </a:r>
          </a:p>
          <a:p>
            <a:r>
              <a:rPr lang="en-US" sz="1400" dirty="0" smtClean="0"/>
              <a:t>Sallie Mae – </a:t>
            </a:r>
            <a:r>
              <a:rPr lang="en-US" sz="1400" dirty="0" err="1" smtClean="0"/>
              <a:t>Dept</a:t>
            </a:r>
            <a:r>
              <a:rPr lang="en-US" sz="1400" dirty="0" smtClean="0"/>
              <a:t> of ED Loan Services</a:t>
            </a:r>
          </a:p>
          <a:p>
            <a:r>
              <a:rPr lang="en-US" sz="1400" dirty="0"/>
              <a:t> </a:t>
            </a:r>
            <a:r>
              <a:rPr lang="en-US" sz="1400" dirty="0" smtClean="0"/>
              <a:t>        </a:t>
            </a:r>
            <a:r>
              <a:rPr lang="en-US" sz="1400" dirty="0" smtClean="0">
                <a:hlinkClick r:id="rId6"/>
              </a:rPr>
              <a:t>Steven.Adams@SallieMae.com</a:t>
            </a:r>
            <a:endParaRPr lang="en-US" sz="1400" dirty="0" smtClean="0"/>
          </a:p>
          <a:p>
            <a:r>
              <a:rPr lang="en-US" sz="1400" dirty="0" smtClean="0"/>
              <a:t>         302-283-8121</a:t>
            </a:r>
            <a:endParaRPr lang="en-US" sz="1400" dirty="0"/>
          </a:p>
        </p:txBody>
      </p:sp>
      <p:sp>
        <p:nvSpPr>
          <p:cNvPr id="10" name="TextBox 9"/>
          <p:cNvSpPr txBox="1"/>
          <p:nvPr/>
        </p:nvSpPr>
        <p:spPr>
          <a:xfrm>
            <a:off x="2162172" y="5111750"/>
            <a:ext cx="3914775" cy="132343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Bradley Hand ITC" pitchFamily="66" charset="0"/>
              </a:rPr>
              <a:t>Keri Neidig</a:t>
            </a:r>
          </a:p>
          <a:p>
            <a:r>
              <a:rPr lang="en-US" sz="1400" dirty="0" smtClean="0"/>
              <a:t>Senior Account Executive</a:t>
            </a:r>
          </a:p>
          <a:p>
            <a:r>
              <a:rPr lang="en-US" sz="1400" dirty="0" smtClean="0"/>
              <a:t>Sallie Mae </a:t>
            </a:r>
          </a:p>
          <a:p>
            <a:r>
              <a:rPr lang="en-US" sz="1400" dirty="0"/>
              <a:t> </a:t>
            </a:r>
            <a:r>
              <a:rPr lang="en-US" sz="1400" dirty="0" smtClean="0"/>
              <a:t>        </a:t>
            </a:r>
            <a:r>
              <a:rPr lang="en-US" sz="1400" dirty="0" smtClean="0">
                <a:hlinkClick r:id="rId7"/>
              </a:rPr>
              <a:t>Keri.Neidig@SallieMae.com</a:t>
            </a:r>
            <a:endParaRPr lang="en-US" sz="1400" dirty="0" smtClean="0"/>
          </a:p>
          <a:p>
            <a:r>
              <a:rPr lang="en-US" sz="1400" dirty="0" smtClean="0"/>
              <a:t>         610-216-2807</a:t>
            </a:r>
            <a:endParaRPr lang="en-US" sz="1400" dirty="0"/>
          </a:p>
        </p:txBody>
      </p:sp>
      <p:sp>
        <p:nvSpPr>
          <p:cNvPr id="11" name="Content Placeholder 3"/>
          <p:cNvSpPr txBox="1">
            <a:spLocks/>
          </p:cNvSpPr>
          <p:nvPr/>
        </p:nvSpPr>
        <p:spPr>
          <a:xfrm>
            <a:off x="5619751" y="1600200"/>
            <a:ext cx="3286124" cy="4525963"/>
          </a:xfrm>
          <a:prstGeom prst="rect">
            <a:avLst/>
          </a:prstGeom>
        </p:spPr>
        <p:txBody>
          <a:bodyPr>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1700" b="1" dirty="0" smtClean="0">
                <a:cs typeface="Arial" pitchFamily="34" charset="0"/>
              </a:rPr>
              <a:t>CollegeServ (School Services):</a:t>
            </a:r>
            <a:endParaRPr lang="en-US" sz="1700" dirty="0" smtClean="0">
              <a:cs typeface="Arial" pitchFamily="34" charset="0"/>
            </a:endParaRPr>
          </a:p>
          <a:p>
            <a:pPr marL="0" indent="0">
              <a:buFont typeface="Wingdings 2"/>
              <a:buNone/>
            </a:pPr>
            <a:r>
              <a:rPr lang="en-US" sz="1600" dirty="0" smtClean="0">
                <a:cs typeface="Arial" pitchFamily="34" charset="0"/>
              </a:rPr>
              <a:t>Email: CollegeServ@SallieMae.com</a:t>
            </a:r>
          </a:p>
          <a:p>
            <a:pPr marL="0" indent="0">
              <a:buFont typeface="Wingdings 2"/>
              <a:buNone/>
            </a:pPr>
            <a:r>
              <a:rPr lang="en-US" sz="1600" dirty="0" smtClean="0">
                <a:cs typeface="Arial" pitchFamily="34" charset="0"/>
              </a:rPr>
              <a:t>Web: SallieMae.com/</a:t>
            </a:r>
            <a:r>
              <a:rPr lang="en-US" sz="1600" dirty="0" err="1" smtClean="0">
                <a:cs typeface="Arial" pitchFamily="34" charset="0"/>
              </a:rPr>
              <a:t>EDServicing</a:t>
            </a:r>
            <a:endParaRPr lang="en-US" sz="1600" dirty="0" smtClean="0">
              <a:cs typeface="Arial" pitchFamily="34" charset="0"/>
            </a:endParaRPr>
          </a:p>
          <a:p>
            <a:pPr marL="0" indent="0">
              <a:buFont typeface="Wingdings 2"/>
              <a:buNone/>
            </a:pPr>
            <a:r>
              <a:rPr lang="en-US" sz="1600" dirty="0" smtClean="0">
                <a:cs typeface="Arial" pitchFamily="34" charset="0"/>
              </a:rPr>
              <a:t>Phone Number: </a:t>
            </a:r>
            <a:r>
              <a:rPr lang="en-US" sz="1600" dirty="0" err="1" smtClean="0">
                <a:cs typeface="Arial" pitchFamily="34" charset="0"/>
              </a:rPr>
              <a:t>888.2.SCHOOL</a:t>
            </a:r>
            <a:r>
              <a:rPr lang="en-US" sz="1600" dirty="0" smtClean="0">
                <a:cs typeface="Arial" pitchFamily="34" charset="0"/>
              </a:rPr>
              <a:t>                    	        (888.272.4665)</a:t>
            </a:r>
          </a:p>
          <a:p>
            <a:pPr marL="0" indent="0">
              <a:buFont typeface="Wingdings 2"/>
              <a:buNone/>
            </a:pPr>
            <a:r>
              <a:rPr lang="en-US" sz="1600" dirty="0" smtClean="0">
                <a:cs typeface="Arial" pitchFamily="34" charset="0"/>
              </a:rPr>
              <a:t>8:00 a.m. – 8:00 p.m. (Monday-Friday)</a:t>
            </a:r>
          </a:p>
          <a:p>
            <a:pPr marL="0" indent="0">
              <a:buFont typeface="Wingdings 2"/>
              <a:buNone/>
            </a:pPr>
            <a:endParaRPr lang="en-US" sz="1800" dirty="0" smtClean="0">
              <a:cs typeface="Arial" pitchFamily="34" charset="0"/>
            </a:endParaRPr>
          </a:p>
          <a:p>
            <a:pPr marL="0" indent="0">
              <a:buFont typeface="Wingdings 2"/>
              <a:buNone/>
            </a:pPr>
            <a:endParaRPr lang="en-US" sz="1800" dirty="0" smtClean="0">
              <a:cs typeface="Arial" pitchFamily="34" charset="0"/>
            </a:endParaRPr>
          </a:p>
          <a:p>
            <a:pPr marL="0" indent="0">
              <a:buFont typeface="Wingdings 2"/>
              <a:buNone/>
            </a:pPr>
            <a:r>
              <a:rPr lang="en-US" sz="1700" b="1" dirty="0" smtClean="0">
                <a:cs typeface="Arial" pitchFamily="34" charset="0"/>
              </a:rPr>
              <a:t>Borrower Customer Service:</a:t>
            </a:r>
            <a:endParaRPr lang="en-US" sz="1700" dirty="0" smtClean="0">
              <a:cs typeface="Arial" pitchFamily="34" charset="0"/>
            </a:endParaRPr>
          </a:p>
          <a:p>
            <a:pPr marL="0" indent="0">
              <a:buFont typeface="Wingdings 2"/>
              <a:buNone/>
            </a:pPr>
            <a:r>
              <a:rPr lang="en-US" sz="1600" dirty="0" smtClean="0">
                <a:cs typeface="Arial" pitchFamily="34" charset="0"/>
              </a:rPr>
              <a:t>Web: SallieMae.com/</a:t>
            </a:r>
            <a:r>
              <a:rPr lang="en-US" sz="1600" dirty="0" err="1" smtClean="0">
                <a:cs typeface="Arial" pitchFamily="34" charset="0"/>
              </a:rPr>
              <a:t>FederalLoans</a:t>
            </a:r>
            <a:endParaRPr lang="en-US" sz="1600" dirty="0" smtClean="0">
              <a:cs typeface="Arial" pitchFamily="34" charset="0"/>
            </a:endParaRPr>
          </a:p>
          <a:p>
            <a:pPr marL="0" indent="0">
              <a:buNone/>
            </a:pPr>
            <a:r>
              <a:rPr lang="en-US" sz="1600" dirty="0">
                <a:cs typeface="Arial" pitchFamily="34" charset="0"/>
              </a:rPr>
              <a:t>Toll-Free: 800.722.1300</a:t>
            </a:r>
          </a:p>
          <a:p>
            <a:pPr marL="0" indent="0">
              <a:buFont typeface="Wingdings 2"/>
              <a:buNone/>
            </a:pPr>
            <a:r>
              <a:rPr lang="en-US" sz="1600" dirty="0" smtClean="0">
                <a:cs typeface="Arial" pitchFamily="34" charset="0"/>
              </a:rPr>
              <a:t>8:00 a.m. – 9:00 p.m. (Monday-Thursday)</a:t>
            </a:r>
          </a:p>
          <a:p>
            <a:pPr marL="0" indent="0">
              <a:buFont typeface="Wingdings 2"/>
              <a:buNone/>
            </a:pPr>
            <a:r>
              <a:rPr lang="en-US" sz="1600" dirty="0" smtClean="0">
                <a:cs typeface="Arial" pitchFamily="34" charset="0"/>
              </a:rPr>
              <a:t>8:00 a.m. – 8:00 p.m. (Friday)</a:t>
            </a:r>
          </a:p>
          <a:p>
            <a:pPr marL="0" indent="0">
              <a:buFont typeface="Wingdings 2"/>
              <a:buNone/>
            </a:pPr>
            <a:endParaRPr lang="en-US" sz="1600" dirty="0" smtClean="0">
              <a:cs typeface="Arial" pitchFamily="34" charset="0"/>
            </a:endParaRPr>
          </a:p>
        </p:txBody>
      </p:sp>
    </p:spTree>
    <p:extLst>
      <p:ext uri="{BB962C8B-B14F-4D97-AF65-F5344CB8AC3E}">
        <p14:creationId xmlns:p14="http://schemas.microsoft.com/office/powerpoint/2010/main" val="362911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96" y="307075"/>
            <a:ext cx="8686800" cy="838200"/>
          </a:xfrm>
        </p:spPr>
        <p:txBody>
          <a:bodyPr/>
          <a:lstStyle/>
          <a:p>
            <a:r>
              <a:rPr lang="en-US" dirty="0" smtClean="0"/>
              <a:t>QUESTIONS</a:t>
            </a:r>
            <a:endParaRPr lang="en-US" dirty="0"/>
          </a:p>
        </p:txBody>
      </p:sp>
      <p:pic>
        <p:nvPicPr>
          <p:cNvPr id="4098" name="Picture 2" descr="C:\Documents and Settings\e16497\Local Settings\Temporary Internet Files\Content.IE5\I47KFCP2\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708" y="1678674"/>
            <a:ext cx="4916605" cy="491660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Cohort Default Rate? </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07818" y="5721927"/>
            <a:ext cx="8520546" cy="923330"/>
          </a:xfrm>
          <a:prstGeom prst="rect">
            <a:avLst/>
          </a:prstGeom>
        </p:spPr>
        <p:txBody>
          <a:bodyPr wrap="square">
            <a:spAutoFit/>
          </a:bodyPr>
          <a:lstStyle/>
          <a:p>
            <a:r>
              <a:rPr lang="en-US" dirty="0" smtClean="0"/>
              <a:t>Visit the Department of Education’s Default </a:t>
            </a:r>
            <a:r>
              <a:rPr lang="en-US" dirty="0"/>
              <a:t>Prevention and Management </a:t>
            </a:r>
            <a:r>
              <a:rPr lang="en-US" dirty="0" smtClean="0"/>
              <a:t>webpage including the Cohort </a:t>
            </a:r>
            <a:r>
              <a:rPr lang="en-US" dirty="0"/>
              <a:t>Default Rate Guide </a:t>
            </a:r>
            <a:r>
              <a:rPr lang="en-US" dirty="0" smtClean="0"/>
              <a:t>and FAQs at </a:t>
            </a:r>
            <a:r>
              <a:rPr lang="en-US" u="sng" dirty="0" smtClean="0">
                <a:solidFill>
                  <a:srgbClr val="0000FF"/>
                </a:solidFill>
              </a:rPr>
              <a:t>http</a:t>
            </a:r>
            <a:r>
              <a:rPr lang="en-US" u="sng" dirty="0">
                <a:solidFill>
                  <a:srgbClr val="0000FF"/>
                </a:solidFill>
              </a:rPr>
              <a:t>://www.ifap.ed.gov/DefaultManagement/DefaultManagement.html</a:t>
            </a:r>
          </a:p>
        </p:txBody>
      </p:sp>
      <p:sp>
        <p:nvSpPr>
          <p:cNvPr id="5" name="TextBox 4"/>
          <p:cNvSpPr txBox="1"/>
          <p:nvPr/>
        </p:nvSpPr>
        <p:spPr>
          <a:xfrm>
            <a:off x="3229898" y="3155980"/>
            <a:ext cx="1076632" cy="265118"/>
          </a:xfrm>
          <a:prstGeom prst="rect">
            <a:avLst/>
          </a:prstGeom>
        </p:spPr>
        <p:txBody>
          <a:bodyPr wrap="square" rtlCol="0">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sz="1000" dirty="0">
                <a:latin typeface="+mj-lt"/>
                <a:ea typeface="+mj-ea"/>
                <a:cs typeface="+mj-cs"/>
              </a:rPr>
              <a:t>a</a:t>
            </a:r>
            <a:r>
              <a:rPr kumimoji="0" lang="en-US" sz="1000" b="0" i="0" u="none" strike="noStrike" kern="1200" cap="none" spc="0" normalizeH="0" baseline="0" noProof="0" dirty="0" err="1" smtClean="0">
                <a:ln>
                  <a:noFill/>
                </a:ln>
                <a:solidFill>
                  <a:schemeClr val="tx1"/>
                </a:solidFill>
                <a:effectLst/>
                <a:uLnTx/>
                <a:uFillTx/>
                <a:latin typeface="+mj-lt"/>
                <a:ea typeface="+mj-ea"/>
                <a:cs typeface="+mj-cs"/>
              </a:rPr>
              <a:t>pplicable</a:t>
            </a:r>
            <a:endParaRPr kumimoji="0" lang="en-US" sz="1000" b="0"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9" name="Group 8"/>
          <p:cNvGrpSpPr/>
          <p:nvPr/>
        </p:nvGrpSpPr>
        <p:grpSpPr>
          <a:xfrm>
            <a:off x="324464" y="2038350"/>
            <a:ext cx="4809511" cy="3263935"/>
            <a:chOff x="324464" y="1539910"/>
            <a:chExt cx="5524500" cy="3762375"/>
          </a:xfrm>
        </p:grpSpPr>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4" y="1539910"/>
              <a:ext cx="5524500" cy="37623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799303" y="2713703"/>
              <a:ext cx="1968911" cy="707395"/>
            </a:xfrm>
            <a:prstGeom prst="rect">
              <a:avLst/>
            </a:prstGeom>
          </p:spPr>
          <p:txBody>
            <a:bodyPr wrap="square" rtlCol="0">
              <a:noAutofit/>
            </a:bodyPr>
            <a:lstStyle/>
            <a:p>
              <a:pPr algn="ctr"/>
              <a:r>
                <a:rPr lang="en-US" sz="700" b="1" dirty="0"/>
                <a:t>Number of borrowers in </a:t>
              </a:r>
            </a:p>
            <a:p>
              <a:pPr algn="ctr"/>
              <a:r>
                <a:rPr lang="en-US" sz="700" b="1" dirty="0" smtClean="0"/>
                <a:t>denominator </a:t>
              </a:r>
              <a:r>
                <a:rPr lang="en-US" sz="700" b="1" dirty="0"/>
                <a:t>who defaulted</a:t>
              </a:r>
            </a:p>
            <a:p>
              <a:pPr algn="ctr"/>
              <a:r>
                <a:rPr lang="en-US" sz="700" b="1" dirty="0" smtClean="0"/>
                <a:t>or </a:t>
              </a:r>
              <a:r>
                <a:rPr lang="en-US" sz="700" b="1" dirty="0"/>
                <a:t>met other specified</a:t>
              </a:r>
            </a:p>
            <a:p>
              <a:pPr algn="ctr"/>
              <a:r>
                <a:rPr lang="en-US" sz="700" b="1" dirty="0"/>
                <a:t>c</a:t>
              </a:r>
              <a:r>
                <a:rPr lang="en-US" sz="700" b="1" dirty="0" smtClean="0"/>
                <a:t>onditions </a:t>
              </a:r>
              <a:r>
                <a:rPr lang="en-US" sz="700" b="1" dirty="0"/>
                <a:t>during the applicable</a:t>
              </a:r>
            </a:p>
            <a:p>
              <a:pPr algn="ctr"/>
              <a:r>
                <a:rPr lang="en-US" sz="700" b="1" dirty="0"/>
                <a:t>c</a:t>
              </a:r>
              <a:r>
                <a:rPr lang="en-US" sz="700" b="1" dirty="0" smtClean="0"/>
                <a:t>ohort </a:t>
              </a:r>
              <a:r>
                <a:rPr lang="en-US" sz="700" b="1" dirty="0"/>
                <a:t>default period</a:t>
              </a: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491" y="1704975"/>
            <a:ext cx="2874873" cy="392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62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8143"/>
            <a:ext cx="8686800" cy="838200"/>
          </a:xfrm>
        </p:spPr>
        <p:txBody>
          <a:bodyPr/>
          <a:lstStyle/>
          <a:p>
            <a:r>
              <a:rPr lang="en-US" dirty="0"/>
              <a:t>When is a Federal Loan in Default?</a:t>
            </a:r>
          </a:p>
        </p:txBody>
      </p:sp>
      <p:sp>
        <p:nvSpPr>
          <p:cNvPr id="3" name="Content Placeholder 2"/>
          <p:cNvSpPr>
            <a:spLocks noGrp="1"/>
          </p:cNvSpPr>
          <p:nvPr>
            <p:ph idx="1"/>
          </p:nvPr>
        </p:nvSpPr>
        <p:spPr/>
        <p:txBody>
          <a:bodyPr/>
          <a:lstStyle/>
          <a:p>
            <a:pPr>
              <a:buSzPct val="89000"/>
              <a:buFont typeface="Wingdings" pitchFamily="2" charset="2"/>
              <a:buChar char="Ø"/>
            </a:pPr>
            <a:r>
              <a:rPr lang="en-US" sz="1800" dirty="0"/>
              <a:t>02/25/11 FSA electronic announcement subject: Definition of Default for Student Eligibility and Cohort Default Rate Calculations</a:t>
            </a:r>
          </a:p>
          <a:p>
            <a:pPr marL="400050" lvl="1" indent="0">
              <a:buNone/>
            </a:pPr>
            <a:r>
              <a:rPr lang="en-US" sz="1400" u="sng" dirty="0">
                <a:hlinkClick r:id="rId3"/>
              </a:rPr>
              <a:t>http://ifap.ed.gov/eannouncements/022511DefiDefaultEligiCDR.html</a:t>
            </a:r>
            <a:endParaRPr lang="en-US" sz="1400" u="sng"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6052362"/>
              </p:ext>
            </p:extLst>
          </p:nvPr>
        </p:nvGraphicFramePr>
        <p:xfrm>
          <a:off x="523591" y="2995182"/>
          <a:ext cx="8142737" cy="3200902"/>
        </p:xfrm>
        <a:graphic>
          <a:graphicData uri="http://schemas.openxmlformats.org/drawingml/2006/table">
            <a:tbl>
              <a:tblPr firstRow="1" firstCol="1" bandRow="1">
                <a:effectLst>
                  <a:outerShdw blurRad="342900" dist="38100" dir="2700000" sx="104000" sy="104000" algn="tl" rotWithShape="0">
                    <a:prstClr val="black">
                      <a:alpha val="40000"/>
                    </a:prstClr>
                  </a:outerShdw>
                </a:effectLst>
              </a:tblPr>
              <a:tblGrid>
                <a:gridCol w="2253079"/>
                <a:gridCol w="2443673"/>
                <a:gridCol w="3445985"/>
              </a:tblGrid>
              <a:tr h="1004935">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If the loan is a... </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The holder is the... </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The loan is included as a defaulted loan in the school’s </a:t>
                      </a:r>
                      <a:r>
                        <a:rPr lang="en-US" sz="1200" dirty="0" smtClean="0">
                          <a:effectLst/>
                        </a:rPr>
                        <a:t>Cohort Default Rate (CDR) calculation </a:t>
                      </a:r>
                      <a:r>
                        <a:rPr lang="en-US" sz="1200" dirty="0">
                          <a:effectLst/>
                        </a:rPr>
                        <a:t>when the... </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731989">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FFEL Loan</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FFEL Lender</a:t>
                      </a:r>
                      <a:endParaRPr lang="en-US" sz="1200" dirty="0">
                        <a:solidFill>
                          <a:schemeClr val="bg1"/>
                        </a:solidFill>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Default Claim is Paid by the Guaranty </a:t>
                      </a:r>
                      <a:r>
                        <a:rPr lang="en-US" sz="1200" dirty="0" smtClean="0">
                          <a:solidFill>
                            <a:schemeClr val="bg1"/>
                          </a:solidFill>
                          <a:effectLst/>
                        </a:rPr>
                        <a:t>Agency</a:t>
                      </a:r>
                    </a:p>
                    <a:p>
                      <a:pPr marL="0" marR="0">
                        <a:spcBef>
                          <a:spcPts val="0"/>
                        </a:spcBef>
                        <a:spcAft>
                          <a:spcPts val="0"/>
                        </a:spcAft>
                      </a:pPr>
                      <a:endParaRPr lang="en-US" sz="1200" kern="1200" dirty="0">
                        <a:solidFill>
                          <a:schemeClr val="bg1"/>
                        </a:solidFill>
                        <a:effectLst/>
                        <a:latin typeface="+mn-lt"/>
                        <a:ea typeface="+mn-ea"/>
                        <a:cs typeface="+mn-cs"/>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r>
              <a:tr h="731989">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FFEL Loan</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Department of Education</a:t>
                      </a:r>
                      <a:endParaRPr lang="en-US" sz="1200" dirty="0">
                        <a:solidFill>
                          <a:schemeClr val="bg1"/>
                        </a:solidFill>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Loan is 360 Days Past Due</a:t>
                      </a:r>
                      <a:endParaRPr lang="en-US" sz="1200" dirty="0">
                        <a:solidFill>
                          <a:schemeClr val="bg1"/>
                        </a:solidFill>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r>
              <a:tr h="731989">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marL="0" marR="0">
                        <a:spcBef>
                          <a:spcPts val="0"/>
                        </a:spcBef>
                        <a:spcAft>
                          <a:spcPts val="0"/>
                        </a:spcAft>
                      </a:pPr>
                      <a:r>
                        <a:rPr lang="en-US" sz="1200" dirty="0">
                          <a:effectLst/>
                        </a:rPr>
                        <a:t>Direct Loan</a:t>
                      </a:r>
                      <a:endParaRPr lang="en-US" sz="1200" dirty="0">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Department of Education</a:t>
                      </a:r>
                      <a:endParaRPr lang="en-US" sz="1200" dirty="0">
                        <a:solidFill>
                          <a:schemeClr val="bg1"/>
                        </a:solidFill>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a:spcBef>
                          <a:spcPts val="0"/>
                        </a:spcBef>
                        <a:spcAft>
                          <a:spcPts val="0"/>
                        </a:spcAft>
                      </a:pPr>
                      <a:r>
                        <a:rPr lang="en-US" sz="1200" dirty="0">
                          <a:solidFill>
                            <a:schemeClr val="bg1"/>
                          </a:solidFill>
                          <a:effectLst/>
                        </a:rPr>
                        <a:t>Loan is 360 Days Past Due</a:t>
                      </a:r>
                      <a:endParaRPr lang="en-US" sz="1200" dirty="0">
                        <a:solidFill>
                          <a:schemeClr val="bg1"/>
                        </a:solidFill>
                        <a:effectLst/>
                        <a:latin typeface="Times New Roman"/>
                        <a:ea typeface="Times New Roman"/>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205854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52" y="177420"/>
            <a:ext cx="8686800" cy="1965278"/>
          </a:xfrm>
        </p:spPr>
        <p:txBody>
          <a:bodyPr>
            <a:normAutofit/>
          </a:bodyPr>
          <a:lstStyle/>
          <a:p>
            <a:r>
              <a:rPr lang="en-US" sz="2800" dirty="0"/>
              <a:t>Timeframes for Two-year and Three-year CDRs </a:t>
            </a:r>
            <a:r>
              <a:rPr lang="en-US" sz="4000" dirty="0"/>
              <a:t/>
            </a:r>
            <a:br>
              <a:rPr lang="en-US" sz="4000" dirty="0"/>
            </a:br>
            <a:r>
              <a:rPr lang="en-US" sz="1800" dirty="0" smtClean="0"/>
              <a:t> </a:t>
            </a:r>
            <a:r>
              <a:rPr lang="en-US" sz="1300" dirty="0" smtClean="0"/>
              <a:t>  </a:t>
            </a:r>
            <a:r>
              <a:rPr lang="en-US" dirty="0"/>
              <a:t/>
            </a:r>
            <a:br>
              <a:rPr lang="en-US" dirty="0"/>
            </a:br>
            <a:endParaRPr lang="en-US" dirty="0"/>
          </a:p>
        </p:txBody>
      </p:sp>
      <p:pic>
        <p:nvPicPr>
          <p:cNvPr id="4" name="Picture 2"/>
          <p:cNvPicPr>
            <a:picLocks noGrp="1" noChangeAspect="1" noChangeArrowheads="1"/>
          </p:cNvPicPr>
          <p:nvPr>
            <p:ph idx="1"/>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bwMode="auto">
          <a:xfrm>
            <a:off x="312631" y="1471295"/>
            <a:ext cx="8297375" cy="2030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88331" y="3501439"/>
            <a:ext cx="8321675" cy="325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8331" y="1162050"/>
            <a:ext cx="8550869" cy="338554"/>
          </a:xfrm>
          <a:prstGeom prst="rect">
            <a:avLst/>
          </a:prstGeom>
          <a:noFill/>
        </p:spPr>
        <p:txBody>
          <a:bodyPr wrap="square" rtlCol="0">
            <a:spAutoFit/>
          </a:bodyPr>
          <a:lstStyle/>
          <a:p>
            <a:r>
              <a:rPr lang="en-US" sz="1400" dirty="0"/>
              <a:t>Transition period from using the official 2-year rates to using the official 3-year </a:t>
            </a:r>
            <a:r>
              <a:rPr lang="en-US" sz="1600" dirty="0"/>
              <a:t>rates:</a:t>
            </a:r>
            <a:endParaRPr lang="en-US" sz="1400" dirty="0"/>
          </a:p>
        </p:txBody>
      </p:sp>
    </p:spTree>
    <p:extLst>
      <p:ext uri="{BB962C8B-B14F-4D97-AF65-F5344CB8AC3E}">
        <p14:creationId xmlns:p14="http://schemas.microsoft.com/office/powerpoint/2010/main" val="169095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457200"/>
            <a:ext cx="8882418" cy="838200"/>
          </a:xfrm>
        </p:spPr>
        <p:txBody>
          <a:bodyPr>
            <a:noAutofit/>
          </a:bodyPr>
          <a:lstStyle/>
          <a:p>
            <a:r>
              <a:rPr lang="en-US" sz="2400" dirty="0"/>
              <a:t>Why CDR Matters and How the Rate Impacts Your School</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027" y="1533204"/>
            <a:ext cx="8686800" cy="200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2616" y="3946838"/>
            <a:ext cx="8188037" cy="1754326"/>
          </a:xfrm>
          <a:prstGeom prst="rect">
            <a:avLst/>
          </a:prstGeom>
        </p:spPr>
        <p:txBody>
          <a:bodyPr wrap="square">
            <a:spAutoFit/>
          </a:bodyPr>
          <a:lstStyle/>
          <a:p>
            <a:r>
              <a:rPr lang="en-US" b="1" i="1" dirty="0"/>
              <a:t>Why are cohort default rates important</a:t>
            </a:r>
            <a:r>
              <a:rPr lang="en-US" b="1" i="1" dirty="0" smtClean="0"/>
              <a:t>?  </a:t>
            </a:r>
          </a:p>
          <a:p>
            <a:r>
              <a:rPr lang="en-US" dirty="0" smtClean="0"/>
              <a:t>Defaulted </a:t>
            </a:r>
            <a:r>
              <a:rPr lang="en-US" dirty="0"/>
              <a:t>federal student loans </a:t>
            </a:r>
            <a:r>
              <a:rPr lang="en-US" dirty="0" smtClean="0"/>
              <a:t>hurt borrowers and cost </a:t>
            </a:r>
            <a:r>
              <a:rPr lang="en-US" dirty="0"/>
              <a:t>taxpayers money. </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b="1" dirty="0"/>
              <a:t>Benefits</a:t>
            </a:r>
            <a:r>
              <a:rPr lang="en-US" dirty="0"/>
              <a:t> for schools with low </a:t>
            </a:r>
            <a:r>
              <a:rPr lang="en-US" dirty="0" smtClean="0"/>
              <a:t>rates</a:t>
            </a:r>
          </a:p>
          <a:p>
            <a:endParaRPr lang="en-US" dirty="0"/>
          </a:p>
          <a:p>
            <a:pPr marL="285750" indent="-285750">
              <a:buFont typeface="Arial" pitchFamily="34" charset="0"/>
              <a:buChar char="•"/>
            </a:pPr>
            <a:r>
              <a:rPr lang="en-US" b="1" dirty="0" smtClean="0"/>
              <a:t>Requirements and Sanctions </a:t>
            </a:r>
            <a:r>
              <a:rPr lang="en-US" dirty="0" smtClean="0"/>
              <a:t>for schools with high rates</a:t>
            </a:r>
            <a:endParaRPr lang="en-US" dirty="0"/>
          </a:p>
        </p:txBody>
      </p:sp>
    </p:spTree>
    <p:extLst>
      <p:ext uri="{BB962C8B-B14F-4D97-AF65-F5344CB8AC3E}">
        <p14:creationId xmlns:p14="http://schemas.microsoft.com/office/powerpoint/2010/main" val="62803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for Schools with Low CDR</a:t>
            </a:r>
          </a:p>
        </p:txBody>
      </p:sp>
      <p:sp>
        <p:nvSpPr>
          <p:cNvPr id="4" name="Rectangle 3"/>
          <p:cNvSpPr/>
          <p:nvPr/>
        </p:nvSpPr>
        <p:spPr>
          <a:xfrm>
            <a:off x="389786" y="1593192"/>
            <a:ext cx="8188037" cy="3693319"/>
          </a:xfrm>
          <a:prstGeom prst="rect">
            <a:avLst/>
          </a:prstGeom>
        </p:spPr>
        <p:txBody>
          <a:bodyPr wrap="square">
            <a:spAutoFit/>
          </a:bodyPr>
          <a:lstStyle/>
          <a:p>
            <a:r>
              <a:rPr lang="en-US" dirty="0" smtClean="0">
                <a:solidFill>
                  <a:prstClr val="black"/>
                </a:solidFill>
                <a:latin typeface="Arial"/>
              </a:rPr>
              <a:t>If the official 2 or 3 year CDR is less than 15% for the three most recent consecutive years:</a:t>
            </a:r>
          </a:p>
          <a:p>
            <a:endParaRPr lang="en-US" dirty="0">
              <a:solidFill>
                <a:prstClr val="black"/>
              </a:solidFill>
              <a:latin typeface="Arial"/>
            </a:endParaRPr>
          </a:p>
          <a:p>
            <a:r>
              <a:rPr lang="en-US" b="1" dirty="0" smtClean="0">
                <a:solidFill>
                  <a:prstClr val="black"/>
                </a:solidFill>
                <a:latin typeface="Arial"/>
              </a:rPr>
              <a:t>Multiple </a:t>
            </a:r>
            <a:r>
              <a:rPr lang="en-US" b="1" dirty="0">
                <a:solidFill>
                  <a:prstClr val="black"/>
                </a:solidFill>
                <a:latin typeface="Arial"/>
              </a:rPr>
              <a:t>Disbursement and </a:t>
            </a:r>
            <a:r>
              <a:rPr lang="en-US" b="1" dirty="0" smtClean="0">
                <a:solidFill>
                  <a:prstClr val="black"/>
                </a:solidFill>
                <a:latin typeface="Arial"/>
              </a:rPr>
              <a:t>Delivery Benefits:</a:t>
            </a:r>
            <a:endParaRPr lang="en-US" b="1" dirty="0">
              <a:solidFill>
                <a:prstClr val="black"/>
              </a:solidFill>
              <a:latin typeface="Arial"/>
            </a:endParaRPr>
          </a:p>
          <a:p>
            <a:pPr marL="285750" lvl="1" indent="-285750">
              <a:buFont typeface="Arial" pitchFamily="34" charset="0"/>
              <a:buChar char="•"/>
            </a:pPr>
            <a:endParaRPr lang="en-US" dirty="0" smtClean="0">
              <a:solidFill>
                <a:prstClr val="black"/>
              </a:solidFill>
              <a:latin typeface="Arial"/>
            </a:endParaRPr>
          </a:p>
          <a:p>
            <a:pPr marL="285750" lvl="1" indent="-285750">
              <a:buFont typeface="Arial" pitchFamily="34" charset="0"/>
              <a:buChar char="•"/>
            </a:pPr>
            <a:r>
              <a:rPr lang="en-US" dirty="0" smtClean="0">
                <a:solidFill>
                  <a:prstClr val="black"/>
                </a:solidFill>
                <a:latin typeface="Arial"/>
              </a:rPr>
              <a:t>Deliver </a:t>
            </a:r>
            <a:r>
              <a:rPr lang="en-US" dirty="0">
                <a:solidFill>
                  <a:prstClr val="black"/>
                </a:solidFill>
                <a:latin typeface="Arial"/>
              </a:rPr>
              <a:t>loan funds in a single installment for a single term loan for standard term-based programs. </a:t>
            </a:r>
            <a:r>
              <a:rPr lang="en-US" dirty="0" smtClean="0">
                <a:solidFill>
                  <a:prstClr val="black"/>
                </a:solidFill>
                <a:latin typeface="Arial"/>
              </a:rPr>
              <a:t>Also applies </a:t>
            </a:r>
            <a:r>
              <a:rPr lang="en-US" dirty="0">
                <a:solidFill>
                  <a:prstClr val="black"/>
                </a:solidFill>
                <a:latin typeface="Arial"/>
              </a:rPr>
              <a:t>to nonstandard term-based programs when the term is not longer than four </a:t>
            </a:r>
            <a:r>
              <a:rPr lang="en-US" dirty="0" smtClean="0">
                <a:solidFill>
                  <a:prstClr val="black"/>
                </a:solidFill>
                <a:latin typeface="Arial"/>
              </a:rPr>
              <a:t>months.</a:t>
            </a:r>
          </a:p>
          <a:p>
            <a:pPr marL="285750" lvl="1" indent="-285750">
              <a:buFont typeface="Arial" pitchFamily="34" charset="0"/>
              <a:buChar char="•"/>
            </a:pPr>
            <a:endParaRPr lang="en-US" dirty="0">
              <a:solidFill>
                <a:prstClr val="black"/>
              </a:solidFill>
              <a:latin typeface="Arial"/>
            </a:endParaRPr>
          </a:p>
          <a:p>
            <a:pPr marL="285750" lvl="1" indent="-285750">
              <a:buFont typeface="Arial" pitchFamily="34" charset="0"/>
              <a:buChar char="•"/>
            </a:pPr>
            <a:r>
              <a:rPr lang="en-US" dirty="0" smtClean="0">
                <a:solidFill>
                  <a:prstClr val="black"/>
                </a:solidFill>
                <a:latin typeface="Arial"/>
              </a:rPr>
              <a:t>Deliver </a:t>
            </a:r>
            <a:r>
              <a:rPr lang="en-US" dirty="0">
                <a:solidFill>
                  <a:prstClr val="black"/>
                </a:solidFill>
                <a:latin typeface="Arial"/>
              </a:rPr>
              <a:t>the first disbursement of loan funds to first-year students who are first-time borrowers without the 30-day delay.</a:t>
            </a:r>
          </a:p>
          <a:p>
            <a:endParaRPr lang="en-US" dirty="0">
              <a:solidFill>
                <a:prstClr val="black"/>
              </a:solidFill>
              <a:latin typeface="Arial"/>
            </a:endParaRPr>
          </a:p>
          <a:p>
            <a:endParaRPr lang="en-US" dirty="0">
              <a:solidFill>
                <a:prstClr val="black"/>
              </a:solidFill>
              <a:latin typeface="Arial"/>
            </a:endParaRPr>
          </a:p>
        </p:txBody>
      </p:sp>
    </p:spTree>
    <p:extLst>
      <p:ext uri="{BB962C8B-B14F-4D97-AF65-F5344CB8AC3E}">
        <p14:creationId xmlns:p14="http://schemas.microsoft.com/office/powerpoint/2010/main" val="62803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6" y="238836"/>
            <a:ext cx="8993874" cy="838200"/>
          </a:xfrm>
        </p:spPr>
        <p:txBody>
          <a:bodyPr>
            <a:noAutofit/>
          </a:bodyPr>
          <a:lstStyle/>
          <a:p>
            <a:r>
              <a:rPr lang="en-US" sz="2400" b="1" dirty="0"/>
              <a:t>School Requirements and Sanctions for High 3-Year CDR</a:t>
            </a:r>
          </a:p>
        </p:txBody>
      </p:sp>
      <p:sp>
        <p:nvSpPr>
          <p:cNvPr id="7" name="Rectangle 6"/>
          <p:cNvSpPr/>
          <p:nvPr/>
        </p:nvSpPr>
        <p:spPr>
          <a:xfrm>
            <a:off x="512617" y="1496290"/>
            <a:ext cx="8188037" cy="4801314"/>
          </a:xfrm>
          <a:prstGeom prst="rect">
            <a:avLst/>
          </a:prstGeom>
        </p:spPr>
        <p:txBody>
          <a:bodyPr wrap="square">
            <a:spAutoFit/>
          </a:bodyPr>
          <a:lstStyle/>
          <a:p>
            <a:endParaRPr lang="en-US" b="1" dirty="0" smtClean="0"/>
          </a:p>
          <a:p>
            <a:r>
              <a:rPr lang="en-US" b="1" dirty="0" smtClean="0"/>
              <a:t>3-Year CDR School Required </a:t>
            </a:r>
            <a:r>
              <a:rPr lang="en-US" b="1" dirty="0"/>
              <a:t>Activity and </a:t>
            </a:r>
            <a:r>
              <a:rPr lang="en-US" b="1" dirty="0" smtClean="0"/>
              <a:t>Sanctions - </a:t>
            </a:r>
            <a:r>
              <a:rPr lang="en-US" dirty="0" smtClean="0"/>
              <a:t>Schools with </a:t>
            </a:r>
            <a:r>
              <a:rPr lang="en-US" dirty="0"/>
              <a:t>a single-year CDR of 30% or greater must</a:t>
            </a:r>
            <a:r>
              <a:rPr lang="en-US" dirty="0" smtClean="0"/>
              <a:t>:</a:t>
            </a:r>
          </a:p>
          <a:p>
            <a:endParaRPr lang="en-US" dirty="0"/>
          </a:p>
          <a:p>
            <a:pPr marL="285750" lvl="0" indent="-285750">
              <a:buFont typeface="Arial" pitchFamily="34" charset="0"/>
              <a:buChar char="•"/>
            </a:pPr>
            <a:r>
              <a:rPr lang="en-US" dirty="0"/>
              <a:t>Establish a default prevention task force.</a:t>
            </a:r>
          </a:p>
          <a:p>
            <a:pPr marL="285750" lvl="0" indent="-285750">
              <a:buFont typeface="Arial" pitchFamily="34" charset="0"/>
              <a:buChar char="•"/>
            </a:pPr>
            <a:r>
              <a:rPr lang="en-US" dirty="0"/>
              <a:t>Develop a default prevention/reduction plan with measurable objectives for lowering the CDR.</a:t>
            </a:r>
          </a:p>
          <a:p>
            <a:pPr marL="285750" lvl="0" indent="-285750">
              <a:buFont typeface="Arial" pitchFamily="34" charset="0"/>
              <a:buChar char="•"/>
            </a:pPr>
            <a:r>
              <a:rPr lang="en-US" dirty="0"/>
              <a:t>Submit the default reduction plan directly to ED.</a:t>
            </a:r>
          </a:p>
          <a:p>
            <a:pPr marL="285750" lvl="0" indent="-285750">
              <a:buFont typeface="Arial" pitchFamily="34" charset="0"/>
              <a:buChar char="•"/>
            </a:pPr>
            <a:r>
              <a:rPr lang="en-US" dirty="0" smtClean="0"/>
              <a:t>School </a:t>
            </a:r>
            <a:r>
              <a:rPr lang="en-US" dirty="0"/>
              <a:t>with two consecutive years of CDRs of 30% or greater must revise the default reduction plan and implement additional measures to prevent and reduce </a:t>
            </a:r>
            <a:r>
              <a:rPr lang="en-US" dirty="0" smtClean="0"/>
              <a:t>defaults and may </a:t>
            </a:r>
            <a:r>
              <a:rPr lang="en-US" dirty="0"/>
              <a:t>be subject to provisional </a:t>
            </a:r>
            <a:r>
              <a:rPr lang="en-US" dirty="0" smtClean="0"/>
              <a:t>certification.</a:t>
            </a:r>
          </a:p>
          <a:p>
            <a:pPr marL="285750" lvl="0" indent="-285750">
              <a:buFont typeface="Arial" pitchFamily="34" charset="0"/>
              <a:buChar char="•"/>
            </a:pPr>
            <a:endParaRPr lang="en-US" dirty="0" smtClean="0"/>
          </a:p>
          <a:p>
            <a:pPr lvl="0"/>
            <a:r>
              <a:rPr lang="en-US" b="1" dirty="0" smtClean="0"/>
              <a:t>3-Year CDR Loss of </a:t>
            </a:r>
            <a:r>
              <a:rPr lang="en-US" b="1" dirty="0" smtClean="0"/>
              <a:t>Eligibility</a:t>
            </a:r>
            <a:endParaRPr lang="en-US" b="1" dirty="0"/>
          </a:p>
          <a:p>
            <a:r>
              <a:rPr lang="en-US" dirty="0"/>
              <a:t>The first time that schools may lose program eligibility as a result of the 3-year CDR calculations will be in calendar year 2014 --- after three consecutive years of official 3-year CDR rates have been </a:t>
            </a:r>
            <a:r>
              <a:rPr lang="en-US" dirty="0" smtClean="0"/>
              <a:t>published.</a:t>
            </a:r>
            <a:endParaRPr lang="en-US" dirty="0"/>
          </a:p>
          <a:p>
            <a:endParaRPr lang="en-US" dirty="0"/>
          </a:p>
        </p:txBody>
      </p:sp>
    </p:spTree>
    <p:extLst>
      <p:ext uri="{BB962C8B-B14F-4D97-AF65-F5344CB8AC3E}">
        <p14:creationId xmlns:p14="http://schemas.microsoft.com/office/powerpoint/2010/main" val="6280398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1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allie Mae Document" ma:contentTypeID="0x0101000C8C879F12ACDB42BEA7F8EE215F0AA200952789C2947B6E40A00C33278FEA33FA" ma:contentTypeVersion="10" ma:contentTypeDescription="Create a Document" ma:contentTypeScope="" ma:versionID="4c1501724ad925b33c0e7007f2cf895e">
  <xsd:schema xmlns:xsd="http://www.w3.org/2001/XMLSchema" xmlns:xs="http://www.w3.org/2001/XMLSchema" xmlns:p="http://schemas.microsoft.com/office/2006/metadata/properties" xmlns:ns2="59f377ab-3149-42e7-8b22-0d1377e15050" targetNamespace="http://schemas.microsoft.com/office/2006/metadata/properties" ma:root="true" ma:fieldsID="d22c2e9fbab6cc3c3094a7eedd9f6667" ns2:_="">
    <xsd:import namespace="59f377ab-3149-42e7-8b22-0d1377e15050"/>
    <xsd:element name="properties">
      <xsd:complexType>
        <xsd:sequence>
          <xsd:element name="documentManagement">
            <xsd:complexType>
              <xsd:all>
                <xsd:element ref="ns2:TaxCatchAll" minOccurs="0"/>
                <xsd:element ref="ns2:TaxCatchAllLabel" minOccurs="0"/>
                <xsd:element ref="ns2:SLM_x0020_Compliance_x0020_ClassTaxHTField0" minOccurs="0"/>
                <xsd:element ref="ns2:SLM_x0020_Corporate_x0020_ProgramTaxHTField0" minOccurs="0"/>
                <xsd:element ref="ns2:SLM_x0020_LocationTaxHTField0" minOccurs="0"/>
                <xsd:element ref="ns2:SLM_x0020_OperationTaxHTField0" minOccurs="0"/>
                <xsd:element ref="ns2:SLM_x0020_Business_x0020_AreaTaxHTField0" minOccurs="0"/>
                <xsd:element ref="ns2:SLM_x0020_Communication_x0020_TypeTaxHTField0"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377ab-3149-42e7-8b22-0d1377e1505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6bdff53-3404-421b-9127-a21f6613466b}" ma:internalName="TaxCatchAll" ma:showField="CatchAllData" ma:web="59f377ab-3149-42e7-8b22-0d1377e1505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26bdff53-3404-421b-9127-a21f6613466b}" ma:internalName="TaxCatchAllLabel" ma:readOnly="true" ma:showField="CatchAllDataLabel" ma:web="59f377ab-3149-42e7-8b22-0d1377e15050">
      <xsd:complexType>
        <xsd:complexContent>
          <xsd:extension base="dms:MultiChoiceLookup">
            <xsd:sequence>
              <xsd:element name="Value" type="dms:Lookup" maxOccurs="unbounded" minOccurs="0" nillable="true"/>
            </xsd:sequence>
          </xsd:extension>
        </xsd:complexContent>
      </xsd:complexType>
    </xsd:element>
    <xsd:element name="SLM_x0020_Compliance_x0020_ClassTaxHTField0" ma:index="10" nillable="true" ma:taxonomy="true" ma:internalName="SLM_x0020_Compliance_x0020_ClassTaxHTField0" ma:taxonomyFieldName="SLM_x0020_Compliance_x0020_Class" ma:displayName="SLM Compliance Class" ma:default="" ma:fieldId="{a655fd19-a11f-4175-919e-4b5a1789a83e}" ma:taxonomyMulti="true" ma:sspId="bf766977-385a-4491-8897-31781b564afb" ma:termSetId="50a51d6e-130c-422b-aaf7-d18bb30b725f" ma:anchorId="00000000-0000-0000-0000-000000000000" ma:open="false" ma:isKeyword="false">
      <xsd:complexType>
        <xsd:sequence>
          <xsd:element ref="pc:Terms" minOccurs="0" maxOccurs="1"/>
        </xsd:sequence>
      </xsd:complexType>
    </xsd:element>
    <xsd:element name="SLM_x0020_Corporate_x0020_ProgramTaxHTField0" ma:index="12" nillable="true" ma:taxonomy="true" ma:internalName="SLM_x0020_Corporate_x0020_ProgramTaxHTField0" ma:taxonomyFieldName="SLM_x0020_Corporate_x0020_Program" ma:displayName="SLM Corporate Program" ma:default="" ma:fieldId="{4db56825-6286-49aa-93f8-920f7ecde704}" ma:taxonomyMulti="true" ma:sspId="bf766977-385a-4491-8897-31781b564afb" ma:termSetId="b5f09386-9a96-441f-86d0-735390500d3a" ma:anchorId="00000000-0000-0000-0000-000000000000" ma:open="false" ma:isKeyword="false">
      <xsd:complexType>
        <xsd:sequence>
          <xsd:element ref="pc:Terms" minOccurs="0" maxOccurs="1"/>
        </xsd:sequence>
      </xsd:complexType>
    </xsd:element>
    <xsd:element name="SLM_x0020_LocationTaxHTField0" ma:index="14" nillable="true" ma:taxonomy="true" ma:internalName="SLM_x0020_LocationTaxHTField0" ma:taxonomyFieldName="SLM_x0020_Location" ma:displayName="SLM Location" ma:default="" ma:fieldId="{991f1a59-6e22-4d60-a085-53aef8c56b2b}" ma:taxonomyMulti="true" ma:sspId="bf766977-385a-4491-8897-31781b564afb" ma:termSetId="a7787018-78fa-489b-a4f2-2ee54e371769" ma:anchorId="00000000-0000-0000-0000-000000000000" ma:open="false" ma:isKeyword="false">
      <xsd:complexType>
        <xsd:sequence>
          <xsd:element ref="pc:Terms" minOccurs="0" maxOccurs="1"/>
        </xsd:sequence>
      </xsd:complexType>
    </xsd:element>
    <xsd:element name="SLM_x0020_OperationTaxHTField0" ma:index="16" nillable="true" ma:taxonomy="true" ma:internalName="SLM_x0020_OperationTaxHTField0" ma:taxonomyFieldName="SLM_x0020_Operation" ma:displayName="SLM Operation" ma:default="" ma:fieldId="{5a21da26-64f7-47d4-9da9-e5d3a2c8c6bf}" ma:taxonomyMulti="true" ma:sspId="bf766977-385a-4491-8897-31781b564afb" ma:termSetId="b69b1cc7-0b21-4424-b8d0-f0eea6af9933" ma:anchorId="00000000-0000-0000-0000-000000000000" ma:open="false" ma:isKeyword="false">
      <xsd:complexType>
        <xsd:sequence>
          <xsd:element ref="pc:Terms" minOccurs="0" maxOccurs="1"/>
        </xsd:sequence>
      </xsd:complexType>
    </xsd:element>
    <xsd:element name="SLM_x0020_Business_x0020_AreaTaxHTField0" ma:index="18" nillable="true" ma:taxonomy="true" ma:internalName="SLM_x0020_Business_x0020_AreaTaxHTField0" ma:taxonomyFieldName="SLM_x0020_Business_x0020_Area" ma:displayName="SLM Business Area" ma:default="" ma:fieldId="{b865cba3-5c64-4b0e-a8bf-2dd511330e36}" ma:taxonomyMulti="true" ma:sspId="bf766977-385a-4491-8897-31781b564afb" ma:termSetId="d33301e8-870b-4ecb-b1f0-bc02ceced676" ma:anchorId="00000000-0000-0000-0000-000000000000" ma:open="false" ma:isKeyword="false">
      <xsd:complexType>
        <xsd:sequence>
          <xsd:element ref="pc:Terms" minOccurs="0" maxOccurs="1"/>
        </xsd:sequence>
      </xsd:complexType>
    </xsd:element>
    <xsd:element name="SLM_x0020_Communication_x0020_TypeTaxHTField0" ma:index="20" nillable="true" ma:taxonomy="true" ma:internalName="SLM_x0020_Communication_x0020_TypeTaxHTField0" ma:taxonomyFieldName="SLM_x0020_Communication_x0020_Type" ma:displayName="SLM Communication Type" ma:default="" ma:fieldId="{1096dc3f-486c-48fe-9e10-023ddc0a126b}" ma:taxonomyMulti="true" ma:sspId="bf766977-385a-4491-8897-31781b564afb" ma:termSetId="a3206e6e-26d5-482f-a8fa-1cfec640aa61"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bf766977-385a-4491-8897-31781b564af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LM_x0020_LocationTaxHTField0 xmlns="59f377ab-3149-42e7-8b22-0d1377e15050">
      <Terms xmlns="http://schemas.microsoft.com/office/infopath/2007/PartnerControls"/>
    </SLM_x0020_LocationTaxHTField0>
    <SLM_x0020_Communication_x0020_TypeTaxHTField0 xmlns="59f377ab-3149-42e7-8b22-0d1377e15050">
      <Terms xmlns="http://schemas.microsoft.com/office/infopath/2007/PartnerControls"/>
    </SLM_x0020_Communication_x0020_TypeTaxHTField0>
    <TaxKeywordTaxHTField xmlns="59f377ab-3149-42e7-8b22-0d1377e15050">
      <Terms xmlns="http://schemas.microsoft.com/office/infopath/2007/PartnerControls"/>
    </TaxKeywordTaxHTField>
    <SLM_x0020_Compliance_x0020_ClassTaxHTField0 xmlns="59f377ab-3149-42e7-8b22-0d1377e15050">
      <Terms xmlns="http://schemas.microsoft.com/office/infopath/2007/PartnerControls"/>
    </SLM_x0020_Compliance_x0020_ClassTaxHTField0>
    <TaxCatchAll xmlns="59f377ab-3149-42e7-8b22-0d1377e15050"/>
    <SLM_x0020_Corporate_x0020_ProgramTaxHTField0 xmlns="59f377ab-3149-42e7-8b22-0d1377e15050">
      <Terms xmlns="http://schemas.microsoft.com/office/infopath/2007/PartnerControls"/>
    </SLM_x0020_Corporate_x0020_ProgramTaxHTField0>
    <SLM_x0020_OperationTaxHTField0 xmlns="59f377ab-3149-42e7-8b22-0d1377e15050">
      <Terms xmlns="http://schemas.microsoft.com/office/infopath/2007/PartnerControls"/>
    </SLM_x0020_OperationTaxHTField0>
    <SLM_x0020_Business_x0020_AreaTaxHTField0 xmlns="59f377ab-3149-42e7-8b22-0d1377e15050">
      <Terms xmlns="http://schemas.microsoft.com/office/infopath/2007/PartnerControls"/>
    </SLM_x0020_Business_x0020_AreaTaxHTField0>
  </documentManagement>
</p:properties>
</file>

<file path=customXml/itemProps1.xml><?xml version="1.0" encoding="utf-8"?>
<ds:datastoreItem xmlns:ds="http://schemas.openxmlformats.org/officeDocument/2006/customXml" ds:itemID="{EC862627-C60C-4B26-BECF-DB17CE64B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f377ab-3149-42e7-8b22-0d1377e15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AC139F-56E9-4EE8-8C73-BE133E7A2346}">
  <ds:schemaRefs>
    <ds:schemaRef ds:uri="http://schemas.microsoft.com/sharepoint/v3/contenttype/forms"/>
  </ds:schemaRefs>
</ds:datastoreItem>
</file>

<file path=customXml/itemProps3.xml><?xml version="1.0" encoding="utf-8"?>
<ds:datastoreItem xmlns:ds="http://schemas.openxmlformats.org/officeDocument/2006/customXml" ds:itemID="{99D53B00-2746-426B-A7EB-175658DB66BC}">
  <ds:schemaRef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59f377ab-3149-42e7-8b22-0d1377e15050"/>
  </ds:schemaRefs>
</ds:datastoreItem>
</file>

<file path=docProps/app.xml><?xml version="1.0" encoding="utf-8"?>
<Properties xmlns="http://schemas.openxmlformats.org/officeDocument/2006/extended-properties" xmlns:vt="http://schemas.openxmlformats.org/officeDocument/2006/docPropsVTypes">
  <Template/>
  <TotalTime>27537</TotalTime>
  <Words>3038</Words>
  <Application>Microsoft Office PowerPoint</Application>
  <PresentationFormat>Letter Paper (8.5x11 in)</PresentationFormat>
  <Paragraphs>398</Paragraphs>
  <Slides>31</Slides>
  <Notes>11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Trek</vt:lpstr>
      <vt:lpstr>Office Theme</vt:lpstr>
      <vt:lpstr>1_Office Theme</vt:lpstr>
      <vt:lpstr>PowerPoint Presentation</vt:lpstr>
      <vt:lpstr>PowerPoint Presentation</vt:lpstr>
      <vt:lpstr>What We’re Going to Discuss Today</vt:lpstr>
      <vt:lpstr>What is a Cohort Default Rate? </vt:lpstr>
      <vt:lpstr>When is a Federal Loan in Default?</vt:lpstr>
      <vt:lpstr>Timeframes for Two-year and Three-year CDRs      </vt:lpstr>
      <vt:lpstr>Why CDR Matters and How the Rate Impacts Your School</vt:lpstr>
      <vt:lpstr>Benefits for Schools with Low CDR</vt:lpstr>
      <vt:lpstr>School Requirements and Sanctions for High 3-Year CDR</vt:lpstr>
      <vt:lpstr>Your servicers are your partners</vt:lpstr>
      <vt:lpstr>Federal Loan Servicing Snapshot Report</vt:lpstr>
      <vt:lpstr>How (and When) We Communicate</vt:lpstr>
      <vt:lpstr>Borrower Communication and the Loan Life Cycle</vt:lpstr>
      <vt:lpstr>Loan Life Cycle Touch Points </vt:lpstr>
      <vt:lpstr>Loan Life Cycle Touch Points (Cont.)</vt:lpstr>
      <vt:lpstr>Welcome – New Borrower Relationship</vt:lpstr>
      <vt:lpstr>New Loan Acknowledgement and In School </vt:lpstr>
      <vt:lpstr>Graduation Congratulations</vt:lpstr>
      <vt:lpstr>Entering and Exiting Grace</vt:lpstr>
      <vt:lpstr>In Repayment and Paid-in-Full</vt:lpstr>
      <vt:lpstr>New Email Communication Performance</vt:lpstr>
      <vt:lpstr>“Close The Loop” Series</vt:lpstr>
      <vt:lpstr>The Default Prevention Challenge </vt:lpstr>
      <vt:lpstr>Create Strategies Associated to the Data</vt:lpstr>
      <vt:lpstr>Leverage Multiple Channels</vt:lpstr>
      <vt:lpstr>Web Chat Channel</vt:lpstr>
      <vt:lpstr>Web Chat Customer Feedback</vt:lpstr>
      <vt:lpstr>Focusing Default Prevention Efforts at Certain Stages</vt:lpstr>
      <vt:lpstr>Test, Test, Test! </vt:lpstr>
      <vt:lpstr>Contact information</vt:lpstr>
      <vt:lpstr>QUESTIONS</vt:lpstr>
    </vt:vector>
  </TitlesOfParts>
  <Company>Sallie Mae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Gail Legaspi-Gaull</dc:creator>
  <cp:lastModifiedBy>Amanda Holt</cp:lastModifiedBy>
  <cp:revision>377</cp:revision>
  <cp:lastPrinted>2013-02-15T16:58:15Z</cp:lastPrinted>
  <dcterms:created xsi:type="dcterms:W3CDTF">2013-02-13T13:02:38Z</dcterms:created>
  <dcterms:modified xsi:type="dcterms:W3CDTF">2013-10-04T21:02:51Z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0x0101000C8C879F12ACDB42BEA7F8EE215F0AA200952789C2947B6E40A00C33278FEA33FA</vt:lpwstr>
  </property>
  <property fmtid="{D5CDD505-2E9C-101B-9397-08002B2CF9AE}" pid="3" name="TaxKeyword">
    <vt:lpwstr/>
  </property>
  <property fmtid="{D5CDD505-2E9C-101B-9397-08002B2CF9AE}" pid="4" name="SLM Compliance Class">
    <vt:lpwstr/>
  </property>
  <property fmtid="{D5CDD505-2E9C-101B-9397-08002B2CF9AE}" pid="5" name="SLM Communication Type">
    <vt:lpwstr/>
  </property>
  <property fmtid="{D5CDD505-2E9C-101B-9397-08002B2CF9AE}" pid="6" name="SLM Corporate Program">
    <vt:lpwstr/>
  </property>
  <property fmtid="{D5CDD505-2E9C-101B-9397-08002B2CF9AE}" pid="7" name="SLM Location">
    <vt:lpwstr/>
  </property>
  <property fmtid="{D5CDD505-2E9C-101B-9397-08002B2CF9AE}" pid="8" name="SLM Operation">
    <vt:lpwstr/>
  </property>
  <property fmtid="{D5CDD505-2E9C-101B-9397-08002B2CF9AE}" pid="9" name="SLM Business Area">
    <vt:lpwstr/>
  </property>
</Properties>
</file>