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6" r:id="rId3"/>
    <p:sldId id="266" r:id="rId4"/>
    <p:sldId id="267" r:id="rId5"/>
    <p:sldId id="268" r:id="rId6"/>
    <p:sldId id="269" r:id="rId7"/>
    <p:sldId id="261" r:id="rId8"/>
    <p:sldId id="260" r:id="rId9"/>
    <p:sldId id="258" r:id="rId10"/>
    <p:sldId id="259" r:id="rId11"/>
    <p:sldId id="263" r:id="rId12"/>
    <p:sldId id="264" r:id="rId13"/>
    <p:sldId id="265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greene\Desktop\PASFAA%20Stats.SWS.Green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igreene\Desktop\PASFAA%20Stats.SWS.Green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[PASFAA Stats.SWS.Greene.xlsx]Sector Earnings Chart!PivotTable3</c:name>
    <c:fmtId val="-1"/>
  </c:pivotSource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SWSP </a:t>
            </a:r>
            <a:r>
              <a:rPr lang="en-US" dirty="0"/>
              <a:t>Funds Received</a:t>
            </a: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'Sector Earnings Chart'!$B$1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'Sector Earnings Chart'!$A$2:$A$9</c:f>
              <c:strCache>
                <c:ptCount val="7"/>
                <c:pt idx="0">
                  <c:v>COMM COLLEGE</c:v>
                </c:pt>
                <c:pt idx="1">
                  <c:v>INDEPENDENT</c:v>
                </c:pt>
                <c:pt idx="2">
                  <c:v>JUNIOR COLLEGE</c:v>
                </c:pt>
                <c:pt idx="3">
                  <c:v>PRIVATE NON-PROFIT</c:v>
                </c:pt>
                <c:pt idx="4">
                  <c:v>STATE RELATED</c:v>
                </c:pt>
                <c:pt idx="5">
                  <c:v>STATE SYSTEM</c:v>
                </c:pt>
                <c:pt idx="6">
                  <c:v>(blank)</c:v>
                </c:pt>
              </c:strCache>
            </c:strRef>
          </c:cat>
          <c:val>
            <c:numRef>
              <c:f>'Sector Earnings Chart'!$B$2:$B$9</c:f>
              <c:numCache>
                <c:formatCode>_("$"* #,##0.00_);_("$"* \(#,##0.00\);_("$"* "-"??_);_(@_)</c:formatCode>
                <c:ptCount val="7"/>
                <c:pt idx="0">
                  <c:v>111031.79999999999</c:v>
                </c:pt>
                <c:pt idx="1">
                  <c:v>248929.51999999996</c:v>
                </c:pt>
                <c:pt idx="2">
                  <c:v>13414.16</c:v>
                </c:pt>
                <c:pt idx="3">
                  <c:v>0</c:v>
                </c:pt>
                <c:pt idx="4">
                  <c:v>120573.88999999996</c:v>
                </c:pt>
                <c:pt idx="5">
                  <c:v>833397.4700000002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388032"/>
        <c:axId val="95389568"/>
      </c:barChart>
      <c:catAx>
        <c:axId val="95388032"/>
        <c:scaling>
          <c:orientation val="minMax"/>
        </c:scaling>
        <c:delete val="0"/>
        <c:axPos val="b"/>
        <c:majorTickMark val="out"/>
        <c:minorTickMark val="none"/>
        <c:tickLblPos val="nextTo"/>
        <c:crossAx val="95389568"/>
        <c:crosses val="autoZero"/>
        <c:auto val="1"/>
        <c:lblAlgn val="ctr"/>
        <c:lblOffset val="100"/>
        <c:noMultiLvlLbl val="0"/>
      </c:catAx>
      <c:valAx>
        <c:axId val="95389568"/>
        <c:scaling>
          <c:orientation val="minMax"/>
        </c:scaling>
        <c:delete val="0"/>
        <c:axPos val="l"/>
        <c:majorGridlines/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95388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SWSP Applicant Success 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2,217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'App Success'!$C$3:$D$3</c:f>
              <c:strCache>
                <c:ptCount val="2"/>
                <c:pt idx="0">
                  <c:v>Applicants with Earnings</c:v>
                </c:pt>
                <c:pt idx="1">
                  <c:v>Applicants without Earnings</c:v>
                </c:pt>
              </c:strCache>
            </c:strRef>
          </c:cat>
          <c:val>
            <c:numRef>
              <c:f>'App Success'!$C$4:$D$4</c:f>
              <c:numCache>
                <c:formatCode>General</c:formatCode>
                <c:ptCount val="2"/>
                <c:pt idx="0" formatCode="#,##0">
                  <c:v>2217</c:v>
                </c:pt>
                <c:pt idx="1">
                  <c:v>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0.61538</cdr:x>
      <cdr:y>0.7934</cdr:y>
    </cdr:from>
    <cdr:to>
      <cdr:x>0.98901</cdr:x>
      <cdr:y>0.93924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33600" y="2176455"/>
          <a:ext cx="1295400" cy="400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/>
            <a:t>Total Apps: 3,209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0725F-3534-45D6-A645-142C8CE6F515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2B650-58F0-44D7-9455-E6B4B419D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2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D70020-5F1A-43E6-9173-EC648D1F92F8}" type="slidenum">
              <a:rPr lang="en-US" altLang="en-US">
                <a:solidFill>
                  <a:prstClr val="black"/>
                </a:solidFill>
              </a:rPr>
              <a:pPr eaLnBrk="1" hangingPunct="1"/>
              <a:t>14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prstClr val="black"/>
                </a:solidFill>
              </a:rPr>
              <a:t>data as of 10/10/2013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3575"/>
            <a:ext cx="64008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000" baseline="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1371600" y="4105122"/>
            <a:ext cx="6400800" cy="1305078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accent6"/>
                </a:solidFill>
              </a:defRPr>
            </a:lvl1pPr>
            <a:lvl2pPr>
              <a:buFont typeface="Arial" pitchFamily="34" charset="0"/>
              <a:buChar char="»"/>
              <a:defRPr sz="2400" baseline="0">
                <a:solidFill>
                  <a:schemeClr val="accent6"/>
                </a:solidFill>
              </a:defRPr>
            </a:lvl2pPr>
            <a:lvl3pPr>
              <a:buSzPct val="130000"/>
              <a:buFont typeface="Arial" pitchFamily="34" charset="0"/>
              <a:buChar char="◦"/>
              <a:defRPr sz="2000" baseline="0">
                <a:solidFill>
                  <a:schemeClr val="accent6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172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8E184E0-6EDF-47AD-9F67-210252442FF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prstClr val="black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03813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191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Arial" pitchFamily="34" charset="0"/>
              <a:buChar char="»"/>
              <a:defRPr sz="2400"/>
            </a:lvl2pPr>
            <a:lvl3pPr>
              <a:buSzPct val="130000"/>
              <a:buFont typeface="Arial" pitchFamily="34" charset="0"/>
              <a:buChar char="◦"/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57200" y="6172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F3D0C89-4E8F-44C1-B9AA-039578D32A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prstClr val="black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5517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90E112-C408-445E-9E66-BE9A1E01313B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419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wsp@PHEAA.or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914400"/>
            <a:ext cx="6008914" cy="3505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91200" y="2819400"/>
            <a:ext cx="141514" cy="76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0" y="2152650"/>
            <a:ext cx="2717800" cy="2038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990600" y="4677489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Algerian" pitchFamily="82" charset="0"/>
              </a:rPr>
              <a:t>Student Employment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5508486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Varo L.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Duffins- Franklin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&amp; Marshall College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Isaac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Greene- PHEAA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Kimberly A. Uphold- Reading Area Community College</a:t>
            </a:r>
          </a:p>
        </p:txBody>
      </p:sp>
    </p:spTree>
    <p:extLst>
      <p:ext uri="{BB962C8B-B14F-4D97-AF65-F5344CB8AC3E}">
        <p14:creationId xmlns:p14="http://schemas.microsoft.com/office/powerpoint/2010/main" val="2722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SWSP Program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798" y="1554163"/>
            <a:ext cx="6781801" cy="14176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SWSP provides </a:t>
            </a:r>
            <a:r>
              <a:rPr lang="en-US" b="1" dirty="0" smtClean="0"/>
              <a:t>students</a:t>
            </a:r>
            <a:r>
              <a:rPr lang="en-US" dirty="0" smtClean="0"/>
              <a:t> with a career-related work experience and allows them to earn funds to meet their educational expenses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09799" y="2971800"/>
            <a:ext cx="6768935" cy="1417638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SWSP provides </a:t>
            </a:r>
            <a:r>
              <a:rPr lang="en-US" b="1" dirty="0" smtClean="0"/>
              <a:t>employers</a:t>
            </a:r>
            <a:r>
              <a:rPr lang="en-US" dirty="0" smtClean="0"/>
              <a:t> with the opportunity to have their earnings paid to SWSP students reimbursed at 30 – 40%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43446" y="4267200"/>
            <a:ext cx="6768935" cy="2438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00" dirty="0" smtClean="0"/>
              <a:t>SWS Employer Eligibility</a:t>
            </a:r>
          </a:p>
          <a:p>
            <a:pPr lvl="1"/>
            <a:r>
              <a:rPr lang="en-US" sz="2300" dirty="0" smtClean="0"/>
              <a:t>PA School</a:t>
            </a:r>
          </a:p>
          <a:p>
            <a:pPr lvl="1"/>
            <a:r>
              <a:rPr lang="en-US" sz="2300" dirty="0" smtClean="0"/>
              <a:t>Agreement</a:t>
            </a:r>
          </a:p>
          <a:p>
            <a:pPr lvl="1"/>
            <a:r>
              <a:rPr lang="en-US" sz="2300" dirty="0" smtClean="0"/>
              <a:t>Establish payroll procedures &amp; submit earnings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42607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Maximizing institutional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dirty="0" smtClean="0"/>
              <a:t>Post positions	</a:t>
            </a:r>
          </a:p>
          <a:p>
            <a:r>
              <a:rPr lang="en-US" dirty="0" smtClean="0"/>
              <a:t>Application process</a:t>
            </a:r>
          </a:p>
          <a:p>
            <a:r>
              <a:rPr lang="en-US" dirty="0" smtClean="0"/>
              <a:t>Disbursement process</a:t>
            </a:r>
          </a:p>
          <a:p>
            <a:r>
              <a:rPr lang="en-US" dirty="0" smtClean="0"/>
              <a:t>$3,600 max eligible award</a:t>
            </a:r>
          </a:p>
          <a:p>
            <a:pPr lvl="1"/>
            <a:r>
              <a:rPr lang="en-US" dirty="0" smtClean="0"/>
              <a:t>40% reimbursement, $1,440 match</a:t>
            </a:r>
          </a:p>
          <a:p>
            <a:pPr lvl="1"/>
            <a:r>
              <a:rPr lang="en-US" dirty="0" smtClean="0"/>
              <a:t>30% reimbursement, $1,080 match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718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884" y="1554163"/>
            <a:ext cx="6871716" cy="3627438"/>
          </a:xfrm>
        </p:spPr>
        <p:txBody>
          <a:bodyPr/>
          <a:lstStyle/>
          <a:p>
            <a:r>
              <a:rPr lang="en-US" dirty="0" smtClean="0"/>
              <a:t>2013-14 Academic Term Deadline:</a:t>
            </a:r>
          </a:p>
          <a:p>
            <a:pPr lvl="1"/>
            <a:r>
              <a:rPr lang="en-US" dirty="0" smtClean="0"/>
              <a:t>October 1, 2013</a:t>
            </a:r>
          </a:p>
          <a:p>
            <a:r>
              <a:rPr lang="en-US" dirty="0" smtClean="0"/>
              <a:t>2013-14 Spring Term Deadline:</a:t>
            </a:r>
          </a:p>
          <a:p>
            <a:pPr lvl="1"/>
            <a:r>
              <a:rPr lang="en-US" dirty="0" smtClean="0"/>
              <a:t>January 31, 2014</a:t>
            </a:r>
          </a:p>
          <a:p>
            <a:r>
              <a:rPr lang="en-US" dirty="0" smtClean="0"/>
              <a:t>2014 Summer Term Deadline:</a:t>
            </a:r>
          </a:p>
          <a:p>
            <a:pPr lvl="1"/>
            <a:r>
              <a:rPr lang="en-US" dirty="0" smtClean="0"/>
              <a:t>TBD (</a:t>
            </a:r>
            <a:r>
              <a:rPr lang="en-US" i="1" dirty="0" smtClean="0"/>
              <a:t>expected June 30, 2014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5486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hlinkClick r:id="rId3"/>
              </a:rPr>
              <a:t>swsp@PHEAA.org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or 1.800.443.0646, option 3, option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2489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PHEAA SWSP Stats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3200400" cy="2438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6995"/>
                <a:gridCol w="1014761"/>
                <a:gridCol w="858644"/>
              </a:tblGrid>
              <a:tr h="190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 smtClean="0">
                          <a:effectLst/>
                        </a:rPr>
                        <a:t>Sector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 Sum of Earnings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 Sum of Match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>
                    <a:solidFill>
                      <a:srgbClr val="00B0F0"/>
                    </a:solidFill>
                  </a:tcPr>
                </a:tc>
              </a:tr>
              <a:tr h="3445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COMMUNITY COLLEGE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     277,579.50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 $       111,031.80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</a:tr>
              <a:tr h="3445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INDEPENDENT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     622,331.55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 248,929.52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</a:tr>
              <a:tr h="3445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JUNIOR COLLEGE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       44,712.83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   13,414.16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</a:tr>
              <a:tr h="19036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PRIVATE NON-PROFIT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 $                             -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                  -  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</a:tr>
              <a:tr h="27488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STATE RELATED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     301,437.33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 120,573.89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</a:tr>
              <a:tr h="3445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STATE SYSTEM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 $       2,083,510.72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$       833,397.47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</a:tr>
              <a:tr h="16850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</a:tr>
              <a:tr h="23605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Grand Total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effectLst/>
                        </a:rPr>
                        <a:t> $       3,329,571.93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 $   1,327,346.84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99" marR="7299" marT="7299" marB="0" anchor="b"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3429000" y="1676400"/>
          <a:ext cx="5667376" cy="3162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4267200"/>
          <a:ext cx="3200400" cy="1738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8675"/>
                <a:gridCol w="1521725"/>
              </a:tblGrid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Sector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Count of Employer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rgbClr val="00B0F0"/>
                    </a:solidFill>
                  </a:tcPr>
                </a:tc>
              </a:tr>
              <a:tr h="187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COMMUNITY COLLEGE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INDEPENDENT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JUNIOR COLLEGE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211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PRIVATE NON-PROFIT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STATE RELATED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STATE SYSTEM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772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Grand 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262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A4075D-8CB4-4C1C-BF1B-BB0A6A53F1D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r>
              <a:rPr lang="en-US" smtClean="0">
                <a:solidFill>
                  <a:prstClr val="black"/>
                </a:solidFill>
              </a:rPr>
              <a:t>  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2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PHEAA SWSP Stats (Cont.)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2667000"/>
          <a:ext cx="5029200" cy="2667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00"/>
                <a:gridCol w="691147"/>
                <a:gridCol w="1540042"/>
                <a:gridCol w="1350211"/>
              </a:tblGrid>
              <a:tr h="490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Row Labels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Sum of Applicants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Sum of Applicants with Earnings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% of Applicants with Earnings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>
                    <a:solidFill>
                      <a:srgbClr val="00B0F0"/>
                    </a:solidFill>
                  </a:tcPr>
                </a:tc>
              </a:tr>
              <a:tr h="357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COMM </a:t>
                      </a:r>
                      <a:r>
                        <a:rPr lang="en-US" sz="1000" u="none" strike="noStrike" dirty="0">
                          <a:effectLst/>
                        </a:rPr>
                        <a:t>COLLEGE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</a:tr>
              <a:tr h="26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INDEPENDENT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</a:tr>
              <a:tr h="26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JUNIOR COLLEGE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</a:tr>
              <a:tr h="28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PRIVATE NON-PROFIT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</a:tr>
              <a:tr h="26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STATE RELATED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</a:tr>
              <a:tr h="26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STATE SYSTEM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 smtClean="0">
                          <a:effectLst/>
                        </a:rPr>
                        <a:t>2,204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 smtClean="0">
                          <a:effectLst/>
                        </a:rPr>
                        <a:t>1,380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63%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</a:tr>
              <a:tr h="1989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</a:tr>
              <a:tr h="26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Grand Total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 smtClean="0">
                          <a:effectLst/>
                        </a:rPr>
                        <a:t>3,209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 smtClean="0">
                          <a:effectLst/>
                        </a:rPr>
                        <a:t>2,217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69%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67" marR="5967" marT="5967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9D627B-B2FF-49E2-B233-41752DAF1AA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r>
              <a:rPr lang="en-US" smtClean="0">
                <a:solidFill>
                  <a:prstClr val="black"/>
                </a:solidFill>
              </a:rPr>
              <a:t>  </a:t>
            </a:r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5334000" y="2514600"/>
          <a:ext cx="34670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1029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PHEAA SWSP Stats (Cont.)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33600" y="1752600"/>
          <a:ext cx="449580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2873"/>
                <a:gridCol w="1226127"/>
                <a:gridCol w="1066800"/>
              </a:tblGrid>
              <a:tr h="239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School </a:t>
                      </a:r>
                      <a:r>
                        <a:rPr lang="en-US" sz="1000" b="1" u="none" strike="noStrike" dirty="0" smtClean="0">
                          <a:effectLst/>
                        </a:rPr>
                        <a:t>Examples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Sum of Earnings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Sum of Match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>
                    <a:solidFill>
                      <a:srgbClr val="00B0F0"/>
                    </a:solidFill>
                  </a:tcPr>
                </a:tc>
              </a:tr>
              <a:tr h="3705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Western PA State System School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595,724.10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238,288.70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Southeast PA Private Institution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145,229.05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58,090.60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/>
                </a:tc>
              </a:tr>
              <a:tr h="3048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Southeast PA </a:t>
                      </a:r>
                      <a:r>
                        <a:rPr lang="en-US" sz="1100" u="none" strike="noStrike" dirty="0" err="1">
                          <a:effectLst/>
                        </a:rPr>
                        <a:t>Comm</a:t>
                      </a:r>
                      <a:r>
                        <a:rPr lang="en-US" sz="1100" u="none" strike="noStrike" dirty="0">
                          <a:effectLst/>
                        </a:rPr>
                        <a:t> College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277,579.50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111,031.80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92" marR="9092" marT="9092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720DB9-B00B-4895-B8AA-F58CB03A250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r>
              <a:rPr lang="en-US" smtClean="0">
                <a:solidFill>
                  <a:prstClr val="black"/>
                </a:solidFill>
              </a:rPr>
              <a:t>  </a:t>
            </a:r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33600" y="3352800"/>
          <a:ext cx="4572000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/>
                <a:gridCol w="1524000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2012-13 AY &amp; Summer Program Stats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Program Allocation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3,000,000.00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Program Match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(2,330,597.92)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12-13 AY Allocation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1,500,000.00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12-13 Match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(1,201,539.44)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13 Summer Allocation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1,500,000.00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 Summer Match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(1,129,058.48)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41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Parameters:  SMALL, PRIVATE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2400 Full Time Students Enrolled</a:t>
            </a:r>
          </a:p>
          <a:p>
            <a:r>
              <a:rPr lang="en-US" dirty="0" smtClean="0"/>
              <a:t>~50% </a:t>
            </a:r>
            <a:r>
              <a:rPr lang="en-US" dirty="0"/>
              <a:t>S</a:t>
            </a:r>
            <a:r>
              <a:rPr lang="en-US" dirty="0" smtClean="0"/>
              <a:t>tudents Employed on Campus</a:t>
            </a:r>
          </a:p>
          <a:p>
            <a:r>
              <a:rPr lang="en-US" dirty="0" smtClean="0"/>
              <a:t>~70+ Hiring Campus Departments</a:t>
            </a:r>
          </a:p>
          <a:p>
            <a:r>
              <a:rPr lang="en-US" dirty="0" smtClean="0"/>
              <a:t>1450 Job Positions on Campus</a:t>
            </a:r>
          </a:p>
          <a:p>
            <a:r>
              <a:rPr lang="en-US" dirty="0" smtClean="0"/>
              <a:t>Semester and Break Employment Periods</a:t>
            </a:r>
          </a:p>
          <a:p>
            <a:r>
              <a:rPr lang="en-US" dirty="0" smtClean="0"/>
              <a:t>Domestic and International Students</a:t>
            </a:r>
          </a:p>
          <a:p>
            <a:r>
              <a:rPr lang="en-US" dirty="0" smtClean="0"/>
              <a:t>Work Aided and Non-Work Aided Students</a:t>
            </a:r>
          </a:p>
          <a:p>
            <a:r>
              <a:rPr lang="en-US" dirty="0" smtClean="0"/>
              <a:t>Managed by Office of Financial Aid</a:t>
            </a:r>
          </a:p>
          <a:p>
            <a:r>
              <a:rPr lang="en-US" dirty="0" smtClean="0"/>
              <a:t>2 Institutional Budget </a:t>
            </a:r>
            <a:r>
              <a:rPr lang="en-US" dirty="0"/>
              <a:t>S</a:t>
            </a:r>
            <a:r>
              <a:rPr lang="en-US" dirty="0" smtClean="0"/>
              <a:t>ources for Payroll</a:t>
            </a:r>
          </a:p>
          <a:p>
            <a:pPr lvl="1"/>
            <a:r>
              <a:rPr lang="en-US" dirty="0" smtClean="0"/>
              <a:t>College Funded ($1.5M)</a:t>
            </a:r>
          </a:p>
          <a:p>
            <a:pPr lvl="1"/>
            <a:r>
              <a:rPr lang="en-US" dirty="0" smtClean="0"/>
              <a:t>Department Funded (varies by dept.)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68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qualifiers: small, private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</a:t>
            </a:r>
            <a:r>
              <a:rPr lang="en-US" dirty="0" smtClean="0"/>
              <a:t>ork Aided and Non-Work </a:t>
            </a:r>
            <a:r>
              <a:rPr lang="en-US" dirty="0"/>
              <a:t>A</a:t>
            </a:r>
            <a:r>
              <a:rPr lang="en-US" dirty="0" smtClean="0"/>
              <a:t>ided allowed to work on campus</a:t>
            </a:r>
          </a:p>
          <a:p>
            <a:r>
              <a:rPr lang="en-US" dirty="0" smtClean="0"/>
              <a:t>Standard wage for all students paid by College Funds</a:t>
            </a:r>
          </a:p>
          <a:p>
            <a:r>
              <a:rPr lang="en-US" dirty="0" smtClean="0"/>
              <a:t>Standard/Premium wage for students paid by Department Funds</a:t>
            </a:r>
          </a:p>
          <a:p>
            <a:r>
              <a:rPr lang="en-US" dirty="0" smtClean="0"/>
              <a:t>Weekly Hours Academic Year Limits</a:t>
            </a:r>
          </a:p>
          <a:p>
            <a:pPr lvl="1"/>
            <a:r>
              <a:rPr lang="en-US" dirty="0" smtClean="0"/>
              <a:t>10 Hours/Week College Funded</a:t>
            </a:r>
          </a:p>
          <a:p>
            <a:pPr lvl="1"/>
            <a:r>
              <a:rPr lang="en-US" dirty="0" smtClean="0"/>
              <a:t>20 Hours/Week Department Funded</a:t>
            </a:r>
          </a:p>
          <a:p>
            <a:pPr lvl="1"/>
            <a:r>
              <a:rPr lang="en-US" dirty="0" smtClean="0"/>
              <a:t>20 Hours/Week Overall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12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Challenges: culture and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Campus Job Economy </a:t>
            </a:r>
          </a:p>
          <a:p>
            <a:r>
              <a:rPr lang="en-US" sz="8000" dirty="0" smtClean="0"/>
              <a:t>Student Need v. Department Need</a:t>
            </a:r>
          </a:p>
          <a:p>
            <a:r>
              <a:rPr lang="en-US" sz="8000" dirty="0" smtClean="0"/>
              <a:t>College Funded Budget Allocation and Control</a:t>
            </a:r>
          </a:p>
          <a:p>
            <a:r>
              <a:rPr lang="en-US" sz="8000" dirty="0" smtClean="0"/>
              <a:t>Special Skills Positions v. Entry Level Positions</a:t>
            </a:r>
          </a:p>
          <a:p>
            <a:r>
              <a:rPr lang="en-US" sz="8000" dirty="0" smtClean="0"/>
              <a:t>Student Unemployment Issues</a:t>
            </a:r>
          </a:p>
          <a:p>
            <a:pPr lvl="1"/>
            <a:r>
              <a:rPr lang="en-US" sz="8000" dirty="0" smtClean="0"/>
              <a:t>First-Year, Work Aided</a:t>
            </a:r>
          </a:p>
          <a:p>
            <a:pPr lvl="1"/>
            <a:r>
              <a:rPr lang="en-US" sz="8000" dirty="0" err="1" smtClean="0"/>
              <a:t>Upperclass</a:t>
            </a:r>
            <a:r>
              <a:rPr lang="en-US" sz="8000" dirty="0" smtClean="0"/>
              <a:t> Work Aided</a:t>
            </a:r>
          </a:p>
          <a:p>
            <a:pPr lvl="1"/>
            <a:r>
              <a:rPr lang="en-US" sz="8000" dirty="0" smtClean="0"/>
              <a:t>International (non-US citizens)</a:t>
            </a:r>
          </a:p>
          <a:p>
            <a:pPr lvl="1"/>
            <a:r>
              <a:rPr lang="en-US" sz="8000" dirty="0" smtClean="0"/>
              <a:t>Non-Work Aided and Non Aided Constituencies</a:t>
            </a:r>
          </a:p>
          <a:p>
            <a:r>
              <a:rPr lang="en-US" sz="8000" dirty="0" smtClean="0"/>
              <a:t>Exemptions and Waivers</a:t>
            </a:r>
          </a:p>
          <a:p>
            <a:r>
              <a:rPr lang="en-US" sz="8000" dirty="0" smtClean="0"/>
              <a:t>Policy Adherence and Infringement</a:t>
            </a:r>
          </a:p>
          <a:p>
            <a:r>
              <a:rPr lang="en-US" sz="8000" dirty="0" smtClean="0"/>
              <a:t>Limited Perspective on Off-Campus Work Interest</a:t>
            </a:r>
          </a:p>
          <a:p>
            <a:r>
              <a:rPr lang="en-US" sz="8000" dirty="0" smtClean="0"/>
              <a:t>Assessment and Expectations</a:t>
            </a:r>
          </a:p>
          <a:p>
            <a:r>
              <a:rPr lang="en-US" sz="8000" dirty="0" smtClean="0"/>
              <a:t>Aligning Campus Employment for Post-Graduate Success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78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Solutions: oversight and collaboration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“F&amp;M Works”</a:t>
            </a:r>
            <a:r>
              <a:rPr lang="en-US" b="1" dirty="0" smtClean="0"/>
              <a:t> </a:t>
            </a:r>
            <a:r>
              <a:rPr lang="en-US" dirty="0" smtClean="0"/>
              <a:t>(Community Employment)</a:t>
            </a:r>
          </a:p>
          <a:p>
            <a:pPr lvl="1"/>
            <a:r>
              <a:rPr lang="en-US" dirty="0" smtClean="0"/>
              <a:t>Students Working with Local Non-Profit Partners</a:t>
            </a:r>
          </a:p>
          <a:p>
            <a:pPr lvl="1"/>
            <a:r>
              <a:rPr lang="en-US" dirty="0" smtClean="0"/>
              <a:t>Supply/Demand Pressure Release Valve</a:t>
            </a:r>
          </a:p>
          <a:p>
            <a:r>
              <a:rPr lang="en-US" b="1" dirty="0" smtClean="0"/>
              <a:t>Student Employment Group (SEG)</a:t>
            </a:r>
          </a:p>
          <a:p>
            <a:pPr lvl="1"/>
            <a:r>
              <a:rPr lang="en-US" dirty="0" smtClean="0"/>
              <a:t>Senior Level Administrators (appointed)</a:t>
            </a:r>
          </a:p>
          <a:p>
            <a:pPr lvl="1"/>
            <a:r>
              <a:rPr lang="en-US" dirty="0" smtClean="0"/>
              <a:t>Budget Allocation and Policy Oversight</a:t>
            </a:r>
          </a:p>
          <a:p>
            <a:r>
              <a:rPr lang="en-US" b="1" dirty="0" smtClean="0"/>
              <a:t>Student Employment Advisory Council (SEAC)</a:t>
            </a:r>
          </a:p>
          <a:p>
            <a:pPr lvl="1"/>
            <a:r>
              <a:rPr lang="en-US" dirty="0" smtClean="0"/>
              <a:t>Administrator Supervisors (apply-selection)</a:t>
            </a:r>
          </a:p>
          <a:p>
            <a:pPr lvl="1"/>
            <a:r>
              <a:rPr lang="en-US" dirty="0" smtClean="0"/>
              <a:t>Making Student Employment Matter</a:t>
            </a:r>
          </a:p>
          <a:p>
            <a:pPr lvl="1"/>
            <a:r>
              <a:rPr lang="en-US" dirty="0" smtClean="0"/>
              <a:t>Logistics and Assessment</a:t>
            </a:r>
          </a:p>
          <a:p>
            <a:r>
              <a:rPr lang="en-US" b="1" dirty="0"/>
              <a:t>Office of Financial Aid</a:t>
            </a:r>
          </a:p>
          <a:p>
            <a:pPr lvl="1"/>
            <a:r>
              <a:rPr lang="en-US" dirty="0" smtClean="0"/>
              <a:t>Operational Management</a:t>
            </a:r>
          </a:p>
          <a:p>
            <a:pPr lvl="1"/>
            <a:r>
              <a:rPr lang="en-US" dirty="0"/>
              <a:t>Job </a:t>
            </a:r>
            <a:r>
              <a:rPr lang="en-US" dirty="0" smtClean="0"/>
              <a:t>Placement for </a:t>
            </a:r>
            <a:r>
              <a:rPr lang="en-US" dirty="0"/>
              <a:t>First-Year, Work Aided (NEW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Area Community College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Awarding</a:t>
            </a:r>
          </a:p>
          <a:p>
            <a:pPr lvl="1"/>
            <a:r>
              <a:rPr lang="en-US" dirty="0" smtClean="0"/>
              <a:t>Work-Study is packaged as a recruitment tool</a:t>
            </a:r>
          </a:p>
          <a:p>
            <a:r>
              <a:rPr lang="en-US" b="1" dirty="0" smtClean="0"/>
              <a:t>Eligibility</a:t>
            </a:r>
          </a:p>
          <a:p>
            <a:pPr lvl="1"/>
            <a:r>
              <a:rPr lang="en-US" dirty="0" smtClean="0"/>
              <a:t>Email resume and student ID#</a:t>
            </a:r>
          </a:p>
          <a:p>
            <a:pPr lvl="1"/>
            <a:r>
              <a:rPr lang="en-US" dirty="0" smtClean="0"/>
              <a:t>Complete Financial Aid file prior to May 1</a:t>
            </a:r>
            <a:r>
              <a:rPr lang="en-US" baseline="30000" dirty="0" smtClean="0"/>
              <a:t>st</a:t>
            </a:r>
            <a:r>
              <a:rPr lang="en-US" dirty="0" smtClean="0"/>
              <a:t> or receiving a PHEAA state grant</a:t>
            </a:r>
          </a:p>
          <a:p>
            <a:pPr lvl="1"/>
            <a:r>
              <a:rPr lang="en-US" dirty="0" smtClean="0"/>
              <a:t>Financial Need</a:t>
            </a:r>
          </a:p>
          <a:p>
            <a:pPr lvl="1"/>
            <a:r>
              <a:rPr lang="en-US" dirty="0" smtClean="0"/>
              <a:t>Registered for at least 6 credits</a:t>
            </a:r>
          </a:p>
          <a:p>
            <a:pPr lvl="1"/>
            <a:r>
              <a:rPr lang="en-US" dirty="0" smtClean="0"/>
              <a:t>Semester and cumulative GPA of 2.0</a:t>
            </a:r>
          </a:p>
          <a:p>
            <a:pPr lvl="1"/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0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Area Community 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b="1" dirty="0" smtClean="0"/>
              <a:t>Hiring</a:t>
            </a:r>
          </a:p>
          <a:p>
            <a:pPr lvl="1"/>
            <a:r>
              <a:rPr lang="en-US" dirty="0" smtClean="0"/>
              <a:t>Eligible students receive a Work-Study Eligibility</a:t>
            </a:r>
          </a:p>
          <a:p>
            <a:pPr lvl="1"/>
            <a:r>
              <a:rPr lang="en-US" dirty="0" smtClean="0"/>
              <a:t>Students review job postings and contact supervisors for interviews</a:t>
            </a:r>
          </a:p>
          <a:p>
            <a:pPr lvl="1"/>
            <a:r>
              <a:rPr lang="en-US" dirty="0" smtClean="0"/>
              <a:t>Supervisors select their employees and sign their eligibility card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77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Area Community 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Orientation/Training (2-3 hours)</a:t>
            </a:r>
          </a:p>
          <a:p>
            <a:pPr lvl="1"/>
            <a:r>
              <a:rPr lang="en-US" dirty="0" smtClean="0"/>
              <a:t>Students complete all payroll forms</a:t>
            </a:r>
          </a:p>
          <a:p>
            <a:pPr lvl="1"/>
            <a:r>
              <a:rPr lang="en-US" dirty="0" smtClean="0"/>
              <a:t>Students complete all Work-Study forms and agreements</a:t>
            </a:r>
          </a:p>
          <a:p>
            <a:pPr lvl="1"/>
            <a:r>
              <a:rPr lang="en-US" dirty="0" smtClean="0"/>
              <a:t>Student completes online customer service training</a:t>
            </a:r>
            <a:endParaRPr lang="en-US" dirty="0"/>
          </a:p>
          <a:p>
            <a:r>
              <a:rPr lang="en-US" dirty="0" smtClean="0"/>
              <a:t>We have 103 Work-Study positions on and off-campus</a:t>
            </a:r>
          </a:p>
          <a:p>
            <a:r>
              <a:rPr lang="en-US" dirty="0" smtClean="0"/>
              <a:t>Students can work a maximum of 15 hours per week at $8.00 per hour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55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PHEAA State Work-study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dirty="0"/>
              <a:t>Maximizing your Institution’s dollars with the SWSP!</a:t>
            </a:r>
          </a:p>
          <a:p>
            <a:r>
              <a:rPr lang="en-US" dirty="0"/>
              <a:t>Program Overview</a:t>
            </a:r>
          </a:p>
          <a:p>
            <a:r>
              <a:rPr lang="en-US" dirty="0"/>
              <a:t>Statistics (handout)</a:t>
            </a:r>
          </a:p>
          <a:p>
            <a:r>
              <a:rPr lang="en-US" dirty="0"/>
              <a:t>Next Steps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257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FDB824"/>
      </a:dk2>
      <a:lt2>
        <a:srgbClr val="FFD456"/>
      </a:lt2>
      <a:accent1>
        <a:srgbClr val="00A4E3"/>
      </a:accent1>
      <a:accent2>
        <a:srgbClr val="6DB33F"/>
      </a:accent2>
      <a:accent3>
        <a:srgbClr val="00AEC5"/>
      </a:accent3>
      <a:accent4>
        <a:srgbClr val="000000"/>
      </a:accent4>
      <a:accent5>
        <a:srgbClr val="5F6062"/>
      </a:accent5>
      <a:accent6>
        <a:srgbClr val="7E8082"/>
      </a:accent6>
      <a:hlink>
        <a:srgbClr val="00A4E3"/>
      </a:hlink>
      <a:folHlink>
        <a:srgbClr val="17365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FDB824"/>
    </a:dk2>
    <a:lt2>
      <a:srgbClr val="FFD456"/>
    </a:lt2>
    <a:accent1>
      <a:srgbClr val="00A4E3"/>
    </a:accent1>
    <a:accent2>
      <a:srgbClr val="6DB33F"/>
    </a:accent2>
    <a:accent3>
      <a:srgbClr val="00AEC5"/>
    </a:accent3>
    <a:accent4>
      <a:srgbClr val="000000"/>
    </a:accent4>
    <a:accent5>
      <a:srgbClr val="5F6062"/>
    </a:accent5>
    <a:accent6>
      <a:srgbClr val="7E8082"/>
    </a:accent6>
    <a:hlink>
      <a:srgbClr val="00A4E3"/>
    </a:hlink>
    <a:folHlink>
      <a:srgbClr val="17365D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FDB824"/>
    </a:dk2>
    <a:lt2>
      <a:srgbClr val="FFD456"/>
    </a:lt2>
    <a:accent1>
      <a:srgbClr val="00A4E3"/>
    </a:accent1>
    <a:accent2>
      <a:srgbClr val="6DB33F"/>
    </a:accent2>
    <a:accent3>
      <a:srgbClr val="00AEC5"/>
    </a:accent3>
    <a:accent4>
      <a:srgbClr val="000000"/>
    </a:accent4>
    <a:accent5>
      <a:srgbClr val="5F6062"/>
    </a:accent5>
    <a:accent6>
      <a:srgbClr val="7E8082"/>
    </a:accent6>
    <a:hlink>
      <a:srgbClr val="00A4E3"/>
    </a:hlink>
    <a:folHlink>
      <a:srgbClr val="17365D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479</TotalTime>
  <Words>795</Words>
  <Application>Microsoft Office PowerPoint</Application>
  <PresentationFormat>On-screen Show (4:3)</PresentationFormat>
  <Paragraphs>214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Trek</vt:lpstr>
      <vt:lpstr>Office Theme</vt:lpstr>
      <vt:lpstr>PowerPoint Presentation</vt:lpstr>
      <vt:lpstr>Parameters:  SMALL, PRIVATE COLLEGE</vt:lpstr>
      <vt:lpstr>qualifiers: small, private college</vt:lpstr>
      <vt:lpstr>Challenges: culture and policy</vt:lpstr>
      <vt:lpstr>Solutions: oversight and collaboration</vt:lpstr>
      <vt:lpstr>Reading Area Community College </vt:lpstr>
      <vt:lpstr>Reading Area Community College</vt:lpstr>
      <vt:lpstr>Reading Area Community College</vt:lpstr>
      <vt:lpstr>PHEAA State Work-study program</vt:lpstr>
      <vt:lpstr>SWSP Program overview</vt:lpstr>
      <vt:lpstr>Maximizing institutional funds</vt:lpstr>
      <vt:lpstr>Next steps</vt:lpstr>
      <vt:lpstr>PHEAA SWSP Stats</vt:lpstr>
      <vt:lpstr>PHEAA SWSP Stats (Cont.)</vt:lpstr>
      <vt:lpstr>PHEAA SWSP Stats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</dc:creator>
  <cp:lastModifiedBy>klivingood</cp:lastModifiedBy>
  <cp:revision>22</cp:revision>
  <dcterms:created xsi:type="dcterms:W3CDTF">2013-02-08T19:43:16Z</dcterms:created>
  <dcterms:modified xsi:type="dcterms:W3CDTF">2013-10-11T16:59:33Z</dcterms:modified>
</cp:coreProperties>
</file>