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63" r:id="rId3"/>
    <p:sldId id="280" r:id="rId4"/>
    <p:sldId id="282" r:id="rId5"/>
    <p:sldId id="264" r:id="rId6"/>
    <p:sldId id="281" r:id="rId7"/>
    <p:sldId id="287" r:id="rId8"/>
    <p:sldId id="285" r:id="rId9"/>
    <p:sldId id="265" r:id="rId10"/>
    <p:sldId id="266" r:id="rId11"/>
    <p:sldId id="283" r:id="rId12"/>
    <p:sldId id="288" r:id="rId13"/>
    <p:sldId id="268" r:id="rId14"/>
    <p:sldId id="273" r:id="rId15"/>
    <p:sldId id="275" r:id="rId16"/>
    <p:sldId id="276" r:id="rId17"/>
    <p:sldId id="290" r:id="rId18"/>
    <p:sldId id="289" r:id="rId19"/>
    <p:sldId id="278" r:id="rId20"/>
    <p:sldId id="27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100" d="100"/>
          <a:sy n="100" d="100"/>
        </p:scale>
        <p:origin x="-2814" y="-4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BE954D2-7969-45AA-9DAC-B05C094397A4}" type="datetimeFigureOut">
              <a:rPr lang="en-US" smtClean="0"/>
              <a:t>10/7/2013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03638E9-A164-4D07-AB0F-8E8A5521B0D2}" type="slidenum">
              <a:rPr lang="en-US" smtClean="0"/>
              <a:t>‹#›</a:t>
            </a:fld>
            <a:endParaRPr lang="en-US"/>
          </a:p>
        </p:txBody>
      </p:sp>
    </p:spTree>
    <p:extLst>
      <p:ext uri="{BB962C8B-B14F-4D97-AF65-F5344CB8AC3E}">
        <p14:creationId xmlns:p14="http://schemas.microsoft.com/office/powerpoint/2010/main" val="20413620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8B3ECBC3-D37B-4E67-AED1-D65B9D304F00}"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t>10/7/2013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9144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21526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ctrTitle"/>
          </p:nvPr>
        </p:nvSpPr>
        <p:spPr/>
        <p:txBody>
          <a:bodyPr>
            <a:normAutofit fontScale="90000"/>
          </a:bodyPr>
          <a:lstStyle/>
          <a:p>
            <a:r>
              <a:rPr lang="en-US" dirty="0" smtClean="0"/>
              <a:t>		</a:t>
            </a:r>
            <a:r>
              <a:rPr lang="en-US" dirty="0" smtClean="0">
                <a:latin typeface="Calibri" pitchFamily="34" charset="0"/>
                <a:cs typeface="Calibri" pitchFamily="34" charset="0"/>
              </a:rPr>
              <a:t>Student Advocacy in action</a:t>
            </a:r>
            <a:br>
              <a:rPr lang="en-US" dirty="0" smtClean="0">
                <a:latin typeface="Calibri" pitchFamily="34" charset="0"/>
                <a:cs typeface="Calibri" pitchFamily="34" charset="0"/>
              </a:rPr>
            </a:br>
            <a:r>
              <a:rPr lang="en-US" dirty="0" smtClean="0">
                <a:latin typeface="Calibri" pitchFamily="34" charset="0"/>
                <a:cs typeface="Calibri" pitchFamily="34" charset="0"/>
              </a:rPr>
              <a:t>		    Linda M. Anderson</a:t>
            </a:r>
            <a:br>
              <a:rPr lang="en-US" dirty="0" smtClean="0">
                <a:latin typeface="Calibri" pitchFamily="34" charset="0"/>
                <a:cs typeface="Calibri" pitchFamily="34" charset="0"/>
              </a:rPr>
            </a:br>
            <a:r>
              <a:rPr lang="en-US" dirty="0">
                <a:latin typeface="Calibri" pitchFamily="34" charset="0"/>
                <a:cs typeface="Calibri" pitchFamily="34" charset="0"/>
              </a:rPr>
              <a:t>	</a:t>
            </a:r>
            <a:r>
              <a:rPr lang="en-US" dirty="0" smtClean="0">
                <a:latin typeface="Calibri" pitchFamily="34" charset="0"/>
                <a:cs typeface="Calibri" pitchFamily="34" charset="0"/>
              </a:rPr>
              <a:t>	    October 14, 2013 </a:t>
            </a:r>
            <a:endParaRPr lang="en-US" dirty="0">
              <a:latin typeface="Calibri" pitchFamily="34" charset="0"/>
              <a:cs typeface="Calibri" pitchFamily="34"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22822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Calibri" pitchFamily="34" charset="0"/>
                <a:cs typeface="Calibri" pitchFamily="34" charset="0"/>
              </a:rPr>
              <a:t>Successful Meetings and Points to Remember</a:t>
            </a:r>
            <a:endParaRPr lang="en-US" sz="2400" b="1"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55000" lnSpcReduction="20000"/>
          </a:bodyPr>
          <a:lstStyle/>
          <a:p>
            <a:endParaRPr lang="en-US" sz="1050" dirty="0"/>
          </a:p>
          <a:p>
            <a:pPr lvl="0">
              <a:buFont typeface="Arial" pitchFamily="34" charset="0"/>
              <a:buChar char="•"/>
            </a:pPr>
            <a:r>
              <a:rPr lang="en-US" sz="3800" dirty="0">
                <a:latin typeface="Calibri" pitchFamily="34" charset="0"/>
                <a:cs typeface="Calibri" pitchFamily="34" charset="0"/>
              </a:rPr>
              <a:t>Do your research on the staff members’ backgrounds: Which legislation have they endorsed; which committees have they served on; </a:t>
            </a:r>
            <a:r>
              <a:rPr lang="en-US" sz="3800" dirty="0" smtClean="0">
                <a:latin typeface="Calibri" pitchFamily="34" charset="0"/>
                <a:cs typeface="Calibri" pitchFamily="34" charset="0"/>
              </a:rPr>
              <a:t>do they have </a:t>
            </a:r>
            <a:r>
              <a:rPr lang="en-US" sz="3800" dirty="0">
                <a:latin typeface="Calibri" pitchFamily="34" charset="0"/>
                <a:cs typeface="Calibri" pitchFamily="34" charset="0"/>
              </a:rPr>
              <a:t>liberal or </a:t>
            </a:r>
            <a:r>
              <a:rPr lang="en-US" sz="3800" dirty="0" smtClean="0">
                <a:latin typeface="Calibri" pitchFamily="34" charset="0"/>
                <a:cs typeface="Calibri" pitchFamily="34" charset="0"/>
              </a:rPr>
              <a:t>conservative perspectives; </a:t>
            </a:r>
            <a:r>
              <a:rPr lang="en-US" sz="3800" dirty="0">
                <a:latin typeface="Calibri" pitchFamily="34" charset="0"/>
                <a:cs typeface="Calibri" pitchFamily="34" charset="0"/>
              </a:rPr>
              <a:t>are they experienced or new in their </a:t>
            </a:r>
            <a:r>
              <a:rPr lang="en-US" sz="3800" dirty="0" smtClean="0">
                <a:latin typeface="Calibri" pitchFamily="34" charset="0"/>
                <a:cs typeface="Calibri" pitchFamily="34" charset="0"/>
              </a:rPr>
              <a:t>positions?</a:t>
            </a:r>
          </a:p>
          <a:p>
            <a:pPr lvl="0">
              <a:buFont typeface="Arial" pitchFamily="34" charset="0"/>
              <a:buChar char="•"/>
            </a:pPr>
            <a:r>
              <a:rPr lang="en-US" sz="3800" dirty="0" smtClean="0">
                <a:latin typeface="Calibri" pitchFamily="34" charset="0"/>
                <a:cs typeface="Calibri" pitchFamily="34" charset="0"/>
              </a:rPr>
              <a:t>Be </a:t>
            </a:r>
            <a:r>
              <a:rPr lang="en-US" sz="3800" dirty="0">
                <a:latin typeface="Calibri" pitchFamily="34" charset="0"/>
                <a:cs typeface="Calibri" pitchFamily="34" charset="0"/>
              </a:rPr>
              <a:t>ready to respond to any of their inquiries: Issue specific or broad </a:t>
            </a:r>
            <a:r>
              <a:rPr lang="en-US" sz="3800" dirty="0" smtClean="0">
                <a:latin typeface="Calibri" pitchFamily="34" charset="0"/>
                <a:cs typeface="Calibri" pitchFamily="34" charset="0"/>
              </a:rPr>
              <a:t>based.</a:t>
            </a:r>
          </a:p>
          <a:p>
            <a:pPr lvl="0">
              <a:buFont typeface="Arial" pitchFamily="34" charset="0"/>
              <a:buChar char="•"/>
            </a:pPr>
            <a:r>
              <a:rPr lang="en-US" sz="3800" dirty="0" smtClean="0">
                <a:latin typeface="Calibri" pitchFamily="34" charset="0"/>
                <a:cs typeface="Calibri" pitchFamily="34" charset="0"/>
              </a:rPr>
              <a:t>Create a template of talking points and leave it for them to use as reference material.</a:t>
            </a:r>
          </a:p>
          <a:p>
            <a:pPr lvl="0">
              <a:buFont typeface="Arial" pitchFamily="34" charset="0"/>
              <a:buChar char="•"/>
            </a:pPr>
            <a:r>
              <a:rPr lang="en-US" sz="3800" dirty="0" smtClean="0">
                <a:latin typeface="Calibri" pitchFamily="34" charset="0"/>
                <a:cs typeface="Calibri" pitchFamily="34" charset="0"/>
              </a:rPr>
              <a:t>Make vivid the consequences of legislation.</a:t>
            </a:r>
          </a:p>
          <a:p>
            <a:pPr lvl="0">
              <a:buFont typeface="Arial" pitchFamily="34" charset="0"/>
              <a:buChar char="•"/>
            </a:pPr>
            <a:r>
              <a:rPr lang="en-US" sz="3800" dirty="0" smtClean="0">
                <a:latin typeface="Calibri" pitchFamily="34" charset="0"/>
                <a:cs typeface="Calibri" pitchFamily="34" charset="0"/>
              </a:rPr>
              <a:t>Present </a:t>
            </a:r>
            <a:r>
              <a:rPr lang="en-US" sz="3800" dirty="0">
                <a:latin typeface="Calibri" pitchFamily="34" charset="0"/>
                <a:cs typeface="Calibri" pitchFamily="34" charset="0"/>
              </a:rPr>
              <a:t>a balanced approach if you are representing multiple </a:t>
            </a:r>
            <a:r>
              <a:rPr lang="en-US" sz="3800" dirty="0" smtClean="0">
                <a:latin typeface="Calibri" pitchFamily="34" charset="0"/>
                <a:cs typeface="Calibri" pitchFamily="34" charset="0"/>
              </a:rPr>
              <a:t>constituencies.</a:t>
            </a:r>
          </a:p>
          <a:p>
            <a:pPr>
              <a:buFont typeface="Arial" pitchFamily="34" charset="0"/>
              <a:buChar char="•"/>
            </a:pPr>
            <a:r>
              <a:rPr lang="en-US" sz="3800" dirty="0">
                <a:latin typeface="Calibri" pitchFamily="34" charset="0"/>
                <a:cs typeface="Calibri" pitchFamily="34" charset="0"/>
              </a:rPr>
              <a:t>Come prepared to talk about the key issues.</a:t>
            </a:r>
          </a:p>
          <a:p>
            <a:pPr>
              <a:buFont typeface="Arial" pitchFamily="34" charset="0"/>
              <a:buChar char="•"/>
            </a:pPr>
            <a:r>
              <a:rPr lang="en-US" sz="3800" dirty="0">
                <a:latin typeface="Calibri" pitchFamily="34" charset="0"/>
                <a:cs typeface="Calibri" pitchFamily="34" charset="0"/>
              </a:rPr>
              <a:t>Use data when relevant; relay student </a:t>
            </a:r>
            <a:r>
              <a:rPr lang="en-US" sz="3800" dirty="0" smtClean="0">
                <a:latin typeface="Calibri" pitchFamily="34" charset="0"/>
                <a:cs typeface="Calibri" pitchFamily="34" charset="0"/>
              </a:rPr>
              <a:t>stories/testimonials.</a:t>
            </a:r>
          </a:p>
          <a:p>
            <a:pPr>
              <a:buFont typeface="Arial" pitchFamily="34" charset="0"/>
              <a:buChar char="•"/>
            </a:pPr>
            <a:r>
              <a:rPr lang="en-US" sz="3800" dirty="0" smtClean="0">
                <a:latin typeface="Calibri" pitchFamily="34" charset="0"/>
                <a:cs typeface="Calibri" pitchFamily="34" charset="0"/>
              </a:rPr>
              <a:t>Be prepared to cover topics in 15 minutes with a clear and concise summary.</a:t>
            </a:r>
          </a:p>
          <a:p>
            <a:pPr marL="0" lvl="0" indent="0">
              <a:buNone/>
            </a:pPr>
            <a:endParaRPr lang="en-US" sz="3800" dirty="0">
              <a:latin typeface="Calibri" pitchFamily="34" charset="0"/>
              <a:cs typeface="Calibri" pitchFamily="34" charset="0"/>
            </a:endParaRPr>
          </a:p>
        </p:txBody>
      </p:sp>
    </p:spTree>
    <p:extLst>
      <p:ext uri="{BB962C8B-B14F-4D97-AF65-F5344CB8AC3E}">
        <p14:creationId xmlns:p14="http://schemas.microsoft.com/office/powerpoint/2010/main" val="4130128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alibri" pitchFamily="34" charset="0"/>
                <a:cs typeface="Calibri" pitchFamily="34" charset="0"/>
              </a:rPr>
              <a:t>Successful Meetings </a:t>
            </a:r>
            <a:r>
              <a:rPr lang="en-US" sz="2800" b="1" dirty="0">
                <a:latin typeface="Calibri" pitchFamily="34" charset="0"/>
                <a:cs typeface="Calibri" pitchFamily="34" charset="0"/>
              </a:rPr>
              <a:t>and Points to Remember</a:t>
            </a:r>
          </a:p>
        </p:txBody>
      </p:sp>
      <p:sp>
        <p:nvSpPr>
          <p:cNvPr id="3" name="Content Placeholder 2"/>
          <p:cNvSpPr>
            <a:spLocks noGrp="1"/>
          </p:cNvSpPr>
          <p:nvPr>
            <p:ph idx="1"/>
          </p:nvPr>
        </p:nvSpPr>
        <p:spPr/>
        <p:txBody>
          <a:bodyPr>
            <a:normAutofit/>
          </a:bodyPr>
          <a:lstStyle/>
          <a:p>
            <a:pPr lvl="0">
              <a:buFont typeface="Arial" pitchFamily="34" charset="0"/>
              <a:buChar char="•"/>
            </a:pPr>
            <a:r>
              <a:rPr lang="en-US" sz="2400" dirty="0" smtClean="0">
                <a:latin typeface="Calibri" pitchFamily="34" charset="0"/>
                <a:cs typeface="Calibri" pitchFamily="34" charset="0"/>
              </a:rPr>
              <a:t>Well-articulated </a:t>
            </a:r>
            <a:r>
              <a:rPr lang="en-US" sz="2400" dirty="0">
                <a:latin typeface="Calibri" pitchFamily="34" charset="0"/>
                <a:cs typeface="Calibri" pitchFamily="34" charset="0"/>
              </a:rPr>
              <a:t>discussions </a:t>
            </a:r>
            <a:r>
              <a:rPr lang="en-US" sz="2400" dirty="0" smtClean="0">
                <a:latin typeface="Calibri" pitchFamily="34" charset="0"/>
                <a:cs typeface="Calibri" pitchFamily="34" charset="0"/>
              </a:rPr>
              <a:t>and </a:t>
            </a:r>
            <a:r>
              <a:rPr lang="en-US" sz="2400" dirty="0">
                <a:latin typeface="Calibri" pitchFamily="34" charset="0"/>
                <a:cs typeface="Calibri" pitchFamily="34" charset="0"/>
              </a:rPr>
              <a:t>exchanges which enable the Congress member or legislative aide to gain a more in-depth understanding of the impact of legislation on students </a:t>
            </a:r>
            <a:r>
              <a:rPr lang="en-US" sz="2400" dirty="0" smtClean="0">
                <a:latin typeface="Calibri" pitchFamily="34" charset="0"/>
                <a:cs typeface="Calibri" pitchFamily="34" charset="0"/>
              </a:rPr>
              <a:t>and </a:t>
            </a:r>
            <a:r>
              <a:rPr lang="en-US" sz="2400" dirty="0">
                <a:latin typeface="Calibri" pitchFamily="34" charset="0"/>
                <a:cs typeface="Calibri" pitchFamily="34" charset="0"/>
              </a:rPr>
              <a:t>families; exchanges which enable </a:t>
            </a:r>
            <a:r>
              <a:rPr lang="en-US" sz="2400" dirty="0" smtClean="0">
                <a:latin typeface="Calibri" pitchFamily="34" charset="0"/>
                <a:cs typeface="Calibri" pitchFamily="34" charset="0"/>
              </a:rPr>
              <a:t>us to </a:t>
            </a:r>
            <a:r>
              <a:rPr lang="en-US" sz="2400" dirty="0">
                <a:latin typeface="Calibri" pitchFamily="34" charset="0"/>
                <a:cs typeface="Calibri" pitchFamily="34" charset="0"/>
              </a:rPr>
              <a:t>understand more about the legislative </a:t>
            </a:r>
            <a:r>
              <a:rPr lang="en-US" sz="2400" dirty="0" smtClean="0">
                <a:latin typeface="Calibri" pitchFamily="34" charset="0"/>
                <a:cs typeface="Calibri" pitchFamily="34" charset="0"/>
              </a:rPr>
              <a:t>and </a:t>
            </a:r>
            <a:r>
              <a:rPr lang="en-US" sz="2400" dirty="0">
                <a:latin typeface="Calibri" pitchFamily="34" charset="0"/>
                <a:cs typeface="Calibri" pitchFamily="34" charset="0"/>
              </a:rPr>
              <a:t>appropriations </a:t>
            </a:r>
            <a:r>
              <a:rPr lang="en-US" sz="2400" dirty="0" smtClean="0">
                <a:latin typeface="Calibri" pitchFamily="34" charset="0"/>
                <a:cs typeface="Calibri" pitchFamily="34" charset="0"/>
              </a:rPr>
              <a:t>processes </a:t>
            </a:r>
            <a:r>
              <a:rPr lang="en-US" sz="2400" dirty="0">
                <a:latin typeface="Calibri" pitchFamily="34" charset="0"/>
                <a:cs typeface="Calibri" pitchFamily="34" charset="0"/>
              </a:rPr>
              <a:t>on Capitol Hill, </a:t>
            </a:r>
            <a:r>
              <a:rPr lang="en-US" sz="2400" dirty="0" smtClean="0">
                <a:latin typeface="Calibri" pitchFamily="34" charset="0"/>
                <a:cs typeface="Calibri" pitchFamily="34" charset="0"/>
              </a:rPr>
              <a:t>and their roles and challenges.</a:t>
            </a:r>
          </a:p>
          <a:p>
            <a:pPr lvl="0">
              <a:buFont typeface="Arial" pitchFamily="34" charset="0"/>
              <a:buChar char="•"/>
            </a:pPr>
            <a:r>
              <a:rPr lang="en-US" sz="2400" dirty="0" smtClean="0">
                <a:latin typeface="Calibri" pitchFamily="34" charset="0"/>
                <a:cs typeface="Calibri" pitchFamily="34" charset="0"/>
              </a:rPr>
              <a:t>Follow-up from </a:t>
            </a:r>
            <a:r>
              <a:rPr lang="en-US" sz="2400" dirty="0">
                <a:latin typeface="Calibri" pitchFamily="34" charset="0"/>
                <a:cs typeface="Calibri" pitchFamily="34" charset="0"/>
              </a:rPr>
              <a:t>Congressional staff </a:t>
            </a:r>
            <a:r>
              <a:rPr lang="en-US" sz="2400" dirty="0" smtClean="0">
                <a:latin typeface="Calibri" pitchFamily="34" charset="0"/>
                <a:cs typeface="Calibri" pitchFamily="34" charset="0"/>
              </a:rPr>
              <a:t>members after </a:t>
            </a:r>
            <a:r>
              <a:rPr lang="en-US" sz="2400" dirty="0">
                <a:latin typeface="Calibri" pitchFamily="34" charset="0"/>
                <a:cs typeface="Calibri" pitchFamily="34" charset="0"/>
              </a:rPr>
              <a:t>your visit to ask you more </a:t>
            </a:r>
            <a:r>
              <a:rPr lang="en-US" sz="2400" dirty="0" smtClean="0">
                <a:latin typeface="Calibri" pitchFamily="34" charset="0"/>
                <a:cs typeface="Calibri" pitchFamily="34" charset="0"/>
              </a:rPr>
              <a:t>questions.</a:t>
            </a:r>
          </a:p>
          <a:p>
            <a:pPr lvl="0">
              <a:buFont typeface="Arial" pitchFamily="34" charset="0"/>
              <a:buChar char="•"/>
            </a:pPr>
            <a:r>
              <a:rPr lang="en-US" sz="2400" dirty="0" smtClean="0">
                <a:latin typeface="Calibri" pitchFamily="34" charset="0"/>
                <a:cs typeface="Calibri" pitchFamily="34" charset="0"/>
              </a:rPr>
              <a:t>The request for your feedback about legislation </a:t>
            </a:r>
            <a:r>
              <a:rPr lang="en-US" sz="2400" dirty="0">
                <a:latin typeface="Calibri" pitchFamily="34" charset="0"/>
                <a:cs typeface="Calibri" pitchFamily="34" charset="0"/>
              </a:rPr>
              <a:t>they are </a:t>
            </a:r>
            <a:r>
              <a:rPr lang="en-US" sz="2400" dirty="0" smtClean="0">
                <a:latin typeface="Calibri" pitchFamily="34" charset="0"/>
                <a:cs typeface="Calibri" pitchFamily="34" charset="0"/>
              </a:rPr>
              <a:t>proposing</a:t>
            </a:r>
            <a:r>
              <a:rPr lang="en-US" sz="2400" dirty="0">
                <a:latin typeface="Calibri" pitchFamily="34" charset="0"/>
                <a:cs typeface="Calibri" pitchFamily="34" charset="0"/>
              </a:rPr>
              <a:t>.</a:t>
            </a:r>
            <a:endParaRPr lang="en-US" dirty="0"/>
          </a:p>
          <a:p>
            <a:endParaRPr lang="en-US" dirty="0"/>
          </a:p>
        </p:txBody>
      </p:sp>
    </p:spTree>
    <p:extLst>
      <p:ext uri="{BB962C8B-B14F-4D97-AF65-F5344CB8AC3E}">
        <p14:creationId xmlns:p14="http://schemas.microsoft.com/office/powerpoint/2010/main" val="19395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alibri" pitchFamily="34" charset="0"/>
                <a:cs typeface="Calibri" pitchFamily="34" charset="0"/>
              </a:rPr>
              <a:t>GRC Accomplishments 1213</a:t>
            </a:r>
            <a:endParaRPr lang="en-US" sz="2800" b="1"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sz="2000" b="1" dirty="0" smtClean="0">
                <a:latin typeface="Calibri" pitchFamily="34" charset="0"/>
                <a:cs typeface="Calibri" pitchFamily="34" charset="0"/>
              </a:rPr>
              <a:t>March 2013</a:t>
            </a:r>
            <a:r>
              <a:rPr lang="en-US" sz="2000" dirty="0" smtClean="0">
                <a:latin typeface="Calibri" pitchFamily="34" charset="0"/>
                <a:cs typeface="Calibri" pitchFamily="34" charset="0"/>
              </a:rPr>
              <a:t>: </a:t>
            </a:r>
            <a:r>
              <a:rPr lang="en-US" sz="1800" dirty="0" smtClean="0">
                <a:latin typeface="Calibri" pitchFamily="34" charset="0"/>
                <a:cs typeface="Calibri" pitchFamily="34" charset="0"/>
              </a:rPr>
              <a:t>responded to the CFPB’s request for information about ways to increase the availability of affordable loan repayment plans for private loans, with a focus on the student experience, increased delivery requirements for financial literacy programs, and the enactment of legislation to support a fiscally responsive approach to private student loan borrowing such as the Durbin-Harkin Know Before you Owe Act of 2012.</a:t>
            </a:r>
          </a:p>
          <a:p>
            <a:pPr>
              <a:buFont typeface="Arial" pitchFamily="34" charset="0"/>
              <a:buChar char="•"/>
            </a:pPr>
            <a:r>
              <a:rPr lang="en-US" sz="2000" b="1" dirty="0" smtClean="0">
                <a:latin typeface="Calibri" pitchFamily="34" charset="0"/>
                <a:cs typeface="Calibri" pitchFamily="34" charset="0"/>
              </a:rPr>
              <a:t>May 2013: </a:t>
            </a:r>
            <a:r>
              <a:rPr lang="en-US" sz="1800" dirty="0" smtClean="0">
                <a:latin typeface="Calibri" pitchFamily="34" charset="0"/>
                <a:cs typeface="Calibri" pitchFamily="34" charset="0"/>
              </a:rPr>
              <a:t>we made our annual 2 day visit to Capitol Hill, visiting with members of the PA Congressional delegation as well as staff from the House and Senate Education Committees and the Senate Appropriations </a:t>
            </a:r>
            <a:r>
              <a:rPr lang="en-US" sz="1800" dirty="0" smtClean="0">
                <a:latin typeface="Calibri" pitchFamily="34" charset="0"/>
                <a:cs typeface="Calibri" pitchFamily="34" charset="0"/>
              </a:rPr>
              <a:t>Subcommittee </a:t>
            </a:r>
            <a:r>
              <a:rPr lang="en-US" sz="1800" dirty="0" smtClean="0">
                <a:latin typeface="Calibri" pitchFamily="34" charset="0"/>
                <a:cs typeface="Calibri" pitchFamily="34" charset="0"/>
              </a:rPr>
              <a:t>on labor, HHS, and ED with discussions on the student loan interest rate proposals, the importance of Financial Literacy Initiatives, Loan repayment plans, Parent PLUS Loans, Private Loans, Transparent Consumer Information.</a:t>
            </a:r>
          </a:p>
          <a:p>
            <a:pPr>
              <a:buFont typeface="Arial" pitchFamily="34" charset="0"/>
              <a:buChar char="•"/>
            </a:pPr>
            <a:r>
              <a:rPr lang="en-US" sz="1800" b="1" dirty="0" smtClean="0">
                <a:latin typeface="Calibri" pitchFamily="34" charset="0"/>
                <a:cs typeface="Calibri" pitchFamily="34" charset="0"/>
              </a:rPr>
              <a:t>We strengthened our PA Advocacy effort</a:t>
            </a:r>
            <a:r>
              <a:rPr lang="en-US" sz="1800" dirty="0" smtClean="0">
                <a:latin typeface="Calibri" pitchFamily="34" charset="0"/>
                <a:cs typeface="Calibri" pitchFamily="34" charset="0"/>
              </a:rPr>
              <a:t>s, including enhancing the advocacy portion of the PASFAA website and making plans to increase PASFAA’s role in state advocacy.</a:t>
            </a:r>
          </a:p>
          <a:p>
            <a:pPr>
              <a:buFont typeface="Arial" pitchFamily="34" charset="0"/>
              <a:buChar char="•"/>
            </a:pPr>
            <a:r>
              <a:rPr lang="en-US" sz="1800" b="1" dirty="0" smtClean="0">
                <a:latin typeface="Calibri" pitchFamily="34" charset="0"/>
                <a:cs typeface="Calibri" pitchFamily="34" charset="0"/>
              </a:rPr>
              <a:t>September 2013: </a:t>
            </a:r>
            <a:r>
              <a:rPr lang="en-US" sz="1800" dirty="0" smtClean="0">
                <a:latin typeface="Calibri" pitchFamily="34" charset="0"/>
                <a:cs typeface="Calibri" pitchFamily="34" charset="0"/>
              </a:rPr>
              <a:t>Provided membership with a summary email on Gainful Employment and Negotiated Rulemaking.</a:t>
            </a:r>
          </a:p>
          <a:p>
            <a:pPr>
              <a:buFont typeface="Arial" pitchFamily="34" charset="0"/>
              <a:buChar char="•"/>
            </a:pPr>
            <a:r>
              <a:rPr lang="en-US" sz="1800" b="1" dirty="0" smtClean="0">
                <a:latin typeface="Calibri" pitchFamily="34" charset="0"/>
                <a:cs typeface="Calibri" pitchFamily="34" charset="0"/>
              </a:rPr>
              <a:t>September 2013: </a:t>
            </a:r>
            <a:r>
              <a:rPr lang="en-US" sz="1800" dirty="0" smtClean="0">
                <a:latin typeface="Calibri" pitchFamily="34" charset="0"/>
                <a:cs typeface="Calibri" pitchFamily="34" charset="0"/>
              </a:rPr>
              <a:t>Responded to NASFAA’s request for feedback on the impact of sequestration on schools.</a:t>
            </a:r>
          </a:p>
          <a:p>
            <a:pPr>
              <a:buFont typeface="Arial" pitchFamily="34" charset="0"/>
              <a:buChar char="•"/>
            </a:pP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252102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0314" y="1554163"/>
            <a:ext cx="6035772" cy="452596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3755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la18\AppData\Local\Microsoft\Windows\Temporary Internet Files\Content.Outlook\A1N7A1UZ\IMG_01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27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C:\Users\la18\AppData\Local\Microsoft\Windows\Temporary Internet Files\Content.Outlook\A1N7A1UZ\IMG_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27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C:\Users\la18\AppData\Local\Microsoft\Windows\Temporary Internet Files\Content.Outlook\A1N7A1UZ\IMG_0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la18\AppData\Local\Microsoft\Windows\Temporary Internet Files\Content.Outlook\A1N7A1UZ\0514131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13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la18\AppData\Local\Microsoft\Windows\Temporary Internet Files\Content.Outlook\A1N7A1UZ\0514131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7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C:\Users\la18\AppData\Local\Microsoft\Windows\Temporary Internet Files\Content.Outlook\A1N7A1UZ\051413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058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Advocacy: Discussion Agenda </a:t>
            </a:r>
            <a:endParaRPr lang="en-US" dirty="0"/>
          </a:p>
        </p:txBody>
      </p:sp>
      <p:sp>
        <p:nvSpPr>
          <p:cNvPr id="3" name="Content Placeholder 2"/>
          <p:cNvSpPr>
            <a:spLocks noGrp="1"/>
          </p:cNvSpPr>
          <p:nvPr>
            <p:ph idx="1"/>
          </p:nvPr>
        </p:nvSpPr>
        <p:spPr/>
        <p:txBody>
          <a:bodyPr>
            <a:normAutofit/>
          </a:bodyPr>
          <a:lstStyle/>
          <a:p>
            <a:pPr>
              <a:buFont typeface="Arial" charset="0"/>
              <a:buChar char="•"/>
            </a:pPr>
            <a:r>
              <a:rPr lang="en-US" sz="2400" dirty="0">
                <a:latin typeface="Calibri" pitchFamily="34" charset="0"/>
                <a:cs typeface="Calibri" pitchFamily="34" charset="0"/>
              </a:rPr>
              <a:t>The </a:t>
            </a:r>
            <a:r>
              <a:rPr lang="en-US" sz="2400" dirty="0" smtClean="0">
                <a:latin typeface="Calibri" pitchFamily="34" charset="0"/>
                <a:cs typeface="Calibri" pitchFamily="34" charset="0"/>
              </a:rPr>
              <a:t>Goals </a:t>
            </a:r>
            <a:r>
              <a:rPr lang="en-US" sz="2400" dirty="0">
                <a:latin typeface="Calibri" pitchFamily="34" charset="0"/>
                <a:cs typeface="Calibri" pitchFamily="34" charset="0"/>
              </a:rPr>
              <a:t>of the Government Relations Committee</a:t>
            </a:r>
            <a:r>
              <a:rPr lang="en-US" sz="2400" dirty="0" smtClean="0">
                <a:latin typeface="Calibri" pitchFamily="34" charset="0"/>
                <a:cs typeface="Calibri" pitchFamily="34" charset="0"/>
              </a:rPr>
              <a:t>.</a:t>
            </a:r>
          </a:p>
          <a:p>
            <a:pPr>
              <a:buFont typeface="Arial" charset="0"/>
              <a:buChar char="•"/>
            </a:pPr>
            <a:r>
              <a:rPr lang="en-US" sz="2400" dirty="0">
                <a:latin typeface="Calibri" pitchFamily="34" charset="0"/>
                <a:cs typeface="Calibri" pitchFamily="34" charset="0"/>
              </a:rPr>
              <a:t>Our committee members</a:t>
            </a:r>
            <a:r>
              <a:rPr lang="en-US" sz="2400" dirty="0" smtClean="0">
                <a:latin typeface="Calibri" pitchFamily="34" charset="0"/>
                <a:cs typeface="Calibri" pitchFamily="34" charset="0"/>
              </a:rPr>
              <a:t>.</a:t>
            </a:r>
          </a:p>
          <a:p>
            <a:pPr>
              <a:buFont typeface="Arial" charset="0"/>
              <a:buChar char="•"/>
            </a:pPr>
            <a:r>
              <a:rPr lang="en-US" sz="2400" dirty="0" smtClean="0">
                <a:latin typeface="Calibri" pitchFamily="34" charset="0"/>
                <a:cs typeface="Calibri" pitchFamily="34" charset="0"/>
              </a:rPr>
              <a:t>PASFAA’s role in Student Advocacy.</a:t>
            </a:r>
            <a:endParaRPr lang="en-US" sz="2400" dirty="0">
              <a:latin typeface="Calibri" pitchFamily="34" charset="0"/>
              <a:cs typeface="Calibri" pitchFamily="34" charset="0"/>
            </a:endParaRPr>
          </a:p>
          <a:p>
            <a:pPr>
              <a:buFont typeface="Arial" charset="0"/>
              <a:buChar char="•"/>
            </a:pPr>
            <a:r>
              <a:rPr lang="en-US" sz="2400" dirty="0">
                <a:latin typeface="Calibri" pitchFamily="34" charset="0"/>
                <a:cs typeface="Calibri" pitchFamily="34" charset="0"/>
              </a:rPr>
              <a:t>Student Advocacy within PASFAA’s Mission Statement.</a:t>
            </a:r>
          </a:p>
          <a:p>
            <a:pPr>
              <a:buFont typeface="Arial" charset="0"/>
              <a:buChar char="•"/>
            </a:pPr>
            <a:r>
              <a:rPr lang="en-US" sz="2400" dirty="0" smtClean="0">
                <a:latin typeface="Calibri" pitchFamily="34" charset="0"/>
                <a:cs typeface="Calibri" pitchFamily="34" charset="0"/>
              </a:rPr>
              <a:t>The </a:t>
            </a:r>
            <a:r>
              <a:rPr lang="en-US" sz="2400" dirty="0">
                <a:latin typeface="Calibri" pitchFamily="34" charset="0"/>
                <a:cs typeface="Calibri" pitchFamily="34" charset="0"/>
              </a:rPr>
              <a:t>importance of Student Advocacy</a:t>
            </a:r>
            <a:r>
              <a:rPr lang="en-US" sz="2400" dirty="0" smtClean="0">
                <a:latin typeface="Calibri" pitchFamily="34" charset="0"/>
                <a:cs typeface="Calibri" pitchFamily="34" charset="0"/>
              </a:rPr>
              <a:t>.</a:t>
            </a:r>
          </a:p>
          <a:p>
            <a:pPr>
              <a:buFont typeface="Arial" charset="0"/>
              <a:buChar char="•"/>
            </a:pPr>
            <a:r>
              <a:rPr lang="en-US" sz="2400" dirty="0">
                <a:latin typeface="Calibri" pitchFamily="34" charset="0"/>
                <a:cs typeface="Calibri" pitchFamily="34" charset="0"/>
              </a:rPr>
              <a:t>Our projects during the 1213 </a:t>
            </a:r>
            <a:r>
              <a:rPr lang="en-US" sz="2400" dirty="0" smtClean="0">
                <a:latin typeface="Calibri" pitchFamily="34" charset="0"/>
                <a:cs typeface="Calibri" pitchFamily="34" charset="0"/>
              </a:rPr>
              <a:t>AY; topics we have addressed.</a:t>
            </a:r>
            <a:endParaRPr lang="en-US" sz="2400" dirty="0">
              <a:latin typeface="Calibri" pitchFamily="34" charset="0"/>
              <a:cs typeface="Calibri" pitchFamily="34" charset="0"/>
            </a:endParaRPr>
          </a:p>
          <a:p>
            <a:pPr>
              <a:buFont typeface="Arial" charset="0"/>
              <a:buChar char="•"/>
            </a:pPr>
            <a:r>
              <a:rPr lang="en-US" sz="2400" dirty="0" smtClean="0">
                <a:latin typeface="Calibri" pitchFamily="34" charset="0"/>
                <a:cs typeface="Calibri" pitchFamily="34" charset="0"/>
              </a:rPr>
              <a:t>Preparing for </a:t>
            </a:r>
            <a:r>
              <a:rPr lang="en-US" sz="2400" dirty="0">
                <a:latin typeface="Calibri" pitchFamily="34" charset="0"/>
                <a:cs typeface="Calibri" pitchFamily="34" charset="0"/>
              </a:rPr>
              <a:t>a Lobbying </a:t>
            </a:r>
            <a:r>
              <a:rPr lang="en-US" sz="2400" dirty="0" smtClean="0">
                <a:latin typeface="Calibri" pitchFamily="34" charset="0"/>
                <a:cs typeface="Calibri" pitchFamily="34" charset="0"/>
              </a:rPr>
              <a:t>Visit.</a:t>
            </a:r>
          </a:p>
          <a:p>
            <a:pPr>
              <a:buFont typeface="Arial" charset="0"/>
              <a:buChar char="•"/>
            </a:pPr>
            <a:r>
              <a:rPr lang="en-US" sz="2400" dirty="0" smtClean="0">
                <a:latin typeface="Calibri" pitchFamily="34" charset="0"/>
                <a:cs typeface="Calibri" pitchFamily="34" charset="0"/>
              </a:rPr>
              <a:t>Successful Meetings</a:t>
            </a:r>
            <a:r>
              <a:rPr lang="en-US" sz="2400" dirty="0">
                <a:latin typeface="Calibri" pitchFamily="34" charset="0"/>
                <a:cs typeface="Calibri" pitchFamily="34" charset="0"/>
              </a:rPr>
              <a:t> </a:t>
            </a:r>
            <a:r>
              <a:rPr lang="en-US" sz="2400" dirty="0" smtClean="0">
                <a:latin typeface="Calibri" pitchFamily="34" charset="0"/>
                <a:cs typeface="Calibri" pitchFamily="34" charset="0"/>
              </a:rPr>
              <a:t>and Points to Remember.</a:t>
            </a:r>
          </a:p>
          <a:p>
            <a:pPr>
              <a:buFont typeface="Arial" charset="0"/>
              <a:buChar char="•"/>
            </a:pPr>
            <a:r>
              <a:rPr lang="en-US" sz="2400" dirty="0" smtClean="0">
                <a:latin typeface="Calibri" pitchFamily="34" charset="0"/>
                <a:cs typeface="Calibri" pitchFamily="34" charset="0"/>
              </a:rPr>
              <a:t>Our accomplishments during the 1213 AY.</a:t>
            </a:r>
          </a:p>
          <a:p>
            <a:pPr>
              <a:buFont typeface="Arial" charset="0"/>
              <a:buChar char="•"/>
            </a:pPr>
            <a:r>
              <a:rPr lang="en-US" sz="2400" dirty="0" smtClean="0">
                <a:latin typeface="Calibri" pitchFamily="34" charset="0"/>
                <a:cs typeface="Calibri" pitchFamily="34" charset="0"/>
              </a:rPr>
              <a:t>Encouraging </a:t>
            </a:r>
            <a:r>
              <a:rPr lang="en-US" sz="2400" dirty="0">
                <a:latin typeface="Calibri" pitchFamily="34" charset="0"/>
                <a:cs typeface="Calibri" pitchFamily="34" charset="0"/>
              </a:rPr>
              <a:t>You to Be an </a:t>
            </a:r>
            <a:r>
              <a:rPr lang="en-US" sz="2400" dirty="0" smtClean="0">
                <a:latin typeface="Calibri" pitchFamily="34" charset="0"/>
                <a:cs typeface="Calibri" pitchFamily="34" charset="0"/>
              </a:rPr>
              <a:t>Advocate.</a:t>
            </a:r>
            <a:endParaRPr lang="en-US" sz="2400" dirty="0">
              <a:latin typeface="Calibri" pitchFamily="34" charset="0"/>
              <a:cs typeface="Calibri" pitchFamily="34" charset="0"/>
            </a:endParaRPr>
          </a:p>
          <a:p>
            <a:pPr>
              <a:buFont typeface="Arial" charset="0"/>
              <a:buChar char="•"/>
            </a:pPr>
            <a:endParaRPr lang="en-US" sz="2400" dirty="0">
              <a:latin typeface="Calibri" pitchFamily="34" charset="0"/>
              <a:cs typeface="Calibri" pitchFamily="34" charset="0"/>
            </a:endParaRPr>
          </a:p>
          <a:p>
            <a:pPr>
              <a:buFont typeface="Arial" charset="0"/>
              <a:buChar char="•"/>
            </a:pPr>
            <a:endParaRPr lang="en-US" sz="240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265554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C:\Users\la18\AppData\Local\Microsoft\Windows\Temporary Internet Files\Content.Outlook\A1N7A1UZ\0514131105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8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alibri" pitchFamily="34" charset="0"/>
                <a:cs typeface="Calibri" pitchFamily="34" charset="0"/>
              </a:rPr>
              <a:t>Goals of the GRC</a:t>
            </a:r>
            <a:endParaRPr lang="en-US" sz="2800" b="1" dirty="0">
              <a:latin typeface="Calibri" pitchFamily="34" charset="0"/>
              <a:cs typeface="Calibri" pitchFamily="34" charset="0"/>
            </a:endParaRPr>
          </a:p>
        </p:txBody>
      </p:sp>
      <p:sp>
        <p:nvSpPr>
          <p:cNvPr id="3" name="Content Placeholder 2"/>
          <p:cNvSpPr>
            <a:spLocks noGrp="1"/>
          </p:cNvSpPr>
          <p:nvPr>
            <p:ph idx="1"/>
          </p:nvPr>
        </p:nvSpPr>
        <p:spPr/>
        <p:txBody>
          <a:bodyPr>
            <a:noAutofit/>
          </a:bodyPr>
          <a:lstStyle/>
          <a:p>
            <a:pPr marL="365760" indent="-256032">
              <a:buFont typeface="Wingdings 3"/>
              <a:buChar char=""/>
              <a:defRPr/>
            </a:pPr>
            <a:r>
              <a:rPr lang="en-US" sz="2000" dirty="0">
                <a:latin typeface="Calibri" pitchFamily="34" charset="0"/>
                <a:cs typeface="Calibri" pitchFamily="34" charset="0"/>
              </a:rPr>
              <a:t>To gain an understanding of the impact of leadership changes in the House and Senate:  to understand the impact on federal aid and state grant program funding.</a:t>
            </a:r>
          </a:p>
          <a:p>
            <a:pPr marL="365760" indent="-256032">
              <a:buFont typeface="Wingdings 3"/>
              <a:buChar char=""/>
              <a:defRPr/>
            </a:pPr>
            <a:r>
              <a:rPr lang="en-US" sz="2000" dirty="0">
                <a:latin typeface="Calibri" pitchFamily="34" charset="0"/>
                <a:cs typeface="Calibri" pitchFamily="34" charset="0"/>
              </a:rPr>
              <a:t>To identify ways to keep PASFAA membership informed and involved.</a:t>
            </a:r>
          </a:p>
          <a:p>
            <a:pPr marL="365760" indent="-256032">
              <a:buFont typeface="Wingdings 3"/>
              <a:buChar char=""/>
              <a:defRPr/>
            </a:pPr>
            <a:r>
              <a:rPr lang="en-US" sz="2000" dirty="0">
                <a:latin typeface="Calibri" pitchFamily="34" charset="0"/>
                <a:cs typeface="Calibri" pitchFamily="34" charset="0"/>
              </a:rPr>
              <a:t>To understand legislative issues, in order to appropriately inform and influence members of Congress in support of our federal and state financial aid programs.  </a:t>
            </a:r>
          </a:p>
          <a:p>
            <a:pPr marL="365760" indent="-256032">
              <a:buFont typeface="Wingdings 3"/>
              <a:buChar char=""/>
              <a:defRPr/>
            </a:pPr>
            <a:r>
              <a:rPr lang="en-US" sz="2000" dirty="0">
                <a:latin typeface="Calibri" pitchFamily="34" charset="0"/>
                <a:cs typeface="Calibri" pitchFamily="34" charset="0"/>
              </a:rPr>
              <a:t>To understand the impact of any deficit reduction proposals on our students, programs, on access, affordability, retention and program completion to graduation.</a:t>
            </a:r>
          </a:p>
          <a:p>
            <a:pPr marL="365760" indent="-256032">
              <a:buFont typeface="Wingdings 3"/>
              <a:buChar char=""/>
              <a:defRPr/>
            </a:pPr>
            <a:r>
              <a:rPr lang="en-US" sz="2000" dirty="0">
                <a:latin typeface="Calibri" pitchFamily="34" charset="0"/>
                <a:cs typeface="Calibri" pitchFamily="34" charset="0"/>
              </a:rPr>
              <a:t>To articulate the value and impact of our financial aid programs:  Student access, affordability, progress to degree completion, and the minimization of overall student debt burden, are critical initiatives and justifications to retain programs which continue to help our students and our schools achieve these objectives.</a:t>
            </a:r>
          </a:p>
          <a:p>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659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alibri" pitchFamily="34" charset="0"/>
                <a:cs typeface="Calibri" pitchFamily="34" charset="0"/>
              </a:rPr>
              <a:t>GRC Members 1213</a:t>
            </a:r>
            <a:endParaRPr lang="en-US" sz="2800" b="1" dirty="0">
              <a:latin typeface="Calibri" pitchFamily="34" charset="0"/>
              <a:cs typeface="Calibri" pitchFamily="34" charset="0"/>
            </a:endParaRPr>
          </a:p>
        </p:txBody>
      </p:sp>
      <p:sp>
        <p:nvSpPr>
          <p:cNvPr id="3" name="Content Placeholder 2"/>
          <p:cNvSpPr>
            <a:spLocks noGrp="1"/>
          </p:cNvSpPr>
          <p:nvPr>
            <p:ph idx="1"/>
          </p:nvPr>
        </p:nvSpPr>
        <p:spPr/>
        <p:txBody>
          <a:bodyPr>
            <a:noAutofit/>
          </a:bodyPr>
          <a:lstStyle/>
          <a:p>
            <a:pPr>
              <a:buFont typeface="Arial" pitchFamily="34" charset="0"/>
              <a:buChar char="•"/>
            </a:pPr>
            <a:r>
              <a:rPr lang="en-US" sz="2200" dirty="0" smtClean="0">
                <a:latin typeface="Calibri" pitchFamily="34" charset="0"/>
                <a:cs typeface="Calibri" pitchFamily="34" charset="0"/>
              </a:rPr>
              <a:t> </a:t>
            </a:r>
            <a:r>
              <a:rPr lang="en-US" sz="2200" dirty="0">
                <a:latin typeface="Calibri" pitchFamily="34" charset="0"/>
                <a:cs typeface="Calibri" pitchFamily="34" charset="0"/>
              </a:rPr>
              <a:t>Linda Anderson, PASFAA Vice President and Chair, Government Relations Committee; Director of Student Financial Aid, Carnegie Mellon University</a:t>
            </a:r>
            <a:r>
              <a:rPr lang="en-US" sz="2200" dirty="0" smtClean="0">
                <a:latin typeface="Calibri" pitchFamily="34" charset="0"/>
                <a:cs typeface="Calibri" pitchFamily="34" charset="0"/>
              </a:rPr>
              <a:t>.</a:t>
            </a:r>
          </a:p>
          <a:p>
            <a:pPr>
              <a:buFont typeface="Arial" pitchFamily="34" charset="0"/>
              <a:buChar char="•"/>
            </a:pPr>
            <a:r>
              <a:rPr lang="en-US" sz="2200" dirty="0" smtClean="0">
                <a:latin typeface="Calibri" pitchFamily="34" charset="0"/>
                <a:cs typeface="Calibri" pitchFamily="34" charset="0"/>
              </a:rPr>
              <a:t> Scott Miller, Director of Federal Relations, PHEAA.</a:t>
            </a:r>
          </a:p>
          <a:p>
            <a:pPr>
              <a:buFont typeface="Arial" pitchFamily="34" charset="0"/>
              <a:buChar char="•"/>
            </a:pPr>
            <a:r>
              <a:rPr lang="en-US" sz="2200" dirty="0" smtClean="0">
                <a:latin typeface="Calibri" pitchFamily="34" charset="0"/>
                <a:cs typeface="Calibri" pitchFamily="34" charset="0"/>
              </a:rPr>
              <a:t>John </a:t>
            </a:r>
            <a:r>
              <a:rPr lang="en-US" sz="2200" dirty="0">
                <a:latin typeface="Calibri" pitchFamily="34" charset="0"/>
                <a:cs typeface="Calibri" pitchFamily="34" charset="0"/>
              </a:rPr>
              <a:t>Falleroni, Associate Director of Financial Aid, Duquesne University</a:t>
            </a:r>
            <a:r>
              <a:rPr lang="en-US" sz="2200" dirty="0" smtClean="0">
                <a:latin typeface="Calibri" pitchFamily="34" charset="0"/>
                <a:cs typeface="Calibri" pitchFamily="34" charset="0"/>
              </a:rPr>
              <a:t>.</a:t>
            </a:r>
          </a:p>
          <a:p>
            <a:pPr>
              <a:buFont typeface="Arial" pitchFamily="34" charset="0"/>
              <a:buChar char="•"/>
            </a:pPr>
            <a:r>
              <a:rPr lang="en-US" sz="2200" dirty="0" smtClean="0">
                <a:latin typeface="Calibri" pitchFamily="34" charset="0"/>
                <a:cs typeface="Calibri" pitchFamily="34" charset="0"/>
              </a:rPr>
              <a:t> </a:t>
            </a:r>
            <a:r>
              <a:rPr lang="en-US" sz="2200" dirty="0">
                <a:latin typeface="Calibri" pitchFamily="34" charset="0"/>
                <a:cs typeface="Calibri" pitchFamily="34" charset="0"/>
              </a:rPr>
              <a:t>Evan Weiler, Assistant Director of Financial Aid, Kutztown University</a:t>
            </a:r>
            <a:r>
              <a:rPr lang="en-US" sz="2200" dirty="0" smtClean="0">
                <a:latin typeface="Calibri" pitchFamily="34" charset="0"/>
                <a:cs typeface="Calibri" pitchFamily="34" charset="0"/>
              </a:rPr>
              <a:t>.</a:t>
            </a:r>
          </a:p>
          <a:p>
            <a:pPr>
              <a:buFont typeface="Arial" pitchFamily="34" charset="0"/>
              <a:buChar char="•"/>
            </a:pPr>
            <a:r>
              <a:rPr lang="en-US" sz="2200" dirty="0" smtClean="0">
                <a:latin typeface="Calibri" pitchFamily="34" charset="0"/>
                <a:cs typeface="Calibri" pitchFamily="34" charset="0"/>
              </a:rPr>
              <a:t> </a:t>
            </a:r>
            <a:r>
              <a:rPr lang="en-US" sz="2200" dirty="0">
                <a:latin typeface="Calibri" pitchFamily="34" charset="0"/>
                <a:cs typeface="Calibri" pitchFamily="34" charset="0"/>
              </a:rPr>
              <a:t>Michael Nuccio, Graduate Financial Aid Counselor, Arcadia University</a:t>
            </a:r>
            <a:r>
              <a:rPr lang="en-US" sz="2200" dirty="0" smtClean="0">
                <a:latin typeface="Calibri" pitchFamily="34" charset="0"/>
                <a:cs typeface="Calibri" pitchFamily="34" charset="0"/>
              </a:rPr>
              <a:t>.</a:t>
            </a:r>
          </a:p>
          <a:p>
            <a:pPr>
              <a:buFont typeface="Arial" pitchFamily="34" charset="0"/>
              <a:buChar char="•"/>
            </a:pPr>
            <a:r>
              <a:rPr lang="en-US" sz="2200" dirty="0" smtClean="0">
                <a:latin typeface="Calibri" pitchFamily="34" charset="0"/>
                <a:cs typeface="Calibri" pitchFamily="34" charset="0"/>
              </a:rPr>
              <a:t>Kim </a:t>
            </a:r>
            <a:r>
              <a:rPr lang="en-US" sz="2200" dirty="0">
                <a:latin typeface="Calibri" pitchFamily="34" charset="0"/>
                <a:cs typeface="Calibri" pitchFamily="34" charset="0"/>
              </a:rPr>
              <a:t>Uphold, Assistant Director of Financial Aid, Reading Area Community College</a:t>
            </a:r>
            <a:r>
              <a:rPr lang="en-US" sz="2200" dirty="0" smtClean="0">
                <a:latin typeface="Calibri" pitchFamily="34" charset="0"/>
                <a:cs typeface="Calibri" pitchFamily="34" charset="0"/>
              </a:rPr>
              <a:t>.</a:t>
            </a:r>
          </a:p>
          <a:p>
            <a:pPr>
              <a:buFont typeface="Arial" pitchFamily="34" charset="0"/>
              <a:buChar char="•"/>
            </a:pPr>
            <a:r>
              <a:rPr lang="en-US" sz="2200" dirty="0" smtClean="0">
                <a:latin typeface="Calibri" pitchFamily="34" charset="0"/>
                <a:cs typeface="Calibri" pitchFamily="34" charset="0"/>
              </a:rPr>
              <a:t> </a:t>
            </a:r>
            <a:r>
              <a:rPr lang="en-US" sz="2200" dirty="0">
                <a:latin typeface="Calibri" pitchFamily="34" charset="0"/>
                <a:cs typeface="Calibri" pitchFamily="34" charset="0"/>
              </a:rPr>
              <a:t>Shelby Smith, Assistant Director of Financial Aid, Moravian College</a:t>
            </a:r>
            <a:r>
              <a:rPr lang="en-US" sz="2200" dirty="0" smtClean="0">
                <a:latin typeface="Calibri" pitchFamily="34" charset="0"/>
                <a:cs typeface="Calibri" pitchFamily="34" charset="0"/>
              </a:rPr>
              <a:t>.</a:t>
            </a:r>
          </a:p>
          <a:p>
            <a:pPr>
              <a:buFont typeface="Arial" pitchFamily="34" charset="0"/>
              <a:buChar char="•"/>
            </a:pPr>
            <a:r>
              <a:rPr lang="en-US" sz="2200" dirty="0" smtClean="0">
                <a:latin typeface="Calibri" pitchFamily="34" charset="0"/>
                <a:cs typeface="Calibri" pitchFamily="34" charset="0"/>
              </a:rPr>
              <a:t> </a:t>
            </a:r>
            <a:r>
              <a:rPr lang="en-US" sz="2200" dirty="0">
                <a:latin typeface="Calibri" pitchFamily="34" charset="0"/>
                <a:cs typeface="Calibri" pitchFamily="34" charset="0"/>
              </a:rPr>
              <a:t>Alyssa Dobson, Director of Financial Aid, Edinboro University</a:t>
            </a:r>
          </a:p>
        </p:txBody>
      </p:sp>
    </p:spTree>
    <p:extLst>
      <p:ext uri="{BB962C8B-B14F-4D97-AF65-F5344CB8AC3E}">
        <p14:creationId xmlns:p14="http://schemas.microsoft.com/office/powerpoint/2010/main" val="2855394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PASFAA’s Role in Advocacy</a:t>
            </a:r>
          </a:p>
        </p:txBody>
      </p:sp>
      <p:sp>
        <p:nvSpPr>
          <p:cNvPr id="3" name="Content Placeholder 2"/>
          <p:cNvSpPr>
            <a:spLocks noGrp="1"/>
          </p:cNvSpPr>
          <p:nvPr>
            <p:ph idx="1"/>
          </p:nvPr>
        </p:nvSpPr>
        <p:spPr/>
        <p:txBody>
          <a:bodyPr>
            <a:normAutofit/>
          </a:bodyPr>
          <a:lstStyle/>
          <a:p>
            <a:pPr marL="0" indent="0">
              <a:buNone/>
            </a:pPr>
            <a:r>
              <a:rPr lang="en-US" sz="2400" dirty="0">
                <a:latin typeface="Calibri" pitchFamily="34" charset="0"/>
                <a:cs typeface="Calibri" pitchFamily="34" charset="0"/>
              </a:rPr>
              <a:t>Government Relations </a:t>
            </a:r>
            <a:r>
              <a:rPr lang="en-US" sz="2400" dirty="0" smtClean="0">
                <a:latin typeface="Calibri" pitchFamily="34" charset="0"/>
                <a:cs typeface="Calibri" pitchFamily="34" charset="0"/>
              </a:rPr>
              <a:t>Committee</a:t>
            </a:r>
            <a:endParaRPr lang="en-US" sz="2400" dirty="0">
              <a:latin typeface="Calibri" pitchFamily="34" charset="0"/>
              <a:cs typeface="Calibri" pitchFamily="34" charset="0"/>
            </a:endParaRPr>
          </a:p>
          <a:p>
            <a:pPr lvl="1">
              <a:buFont typeface="Arial" pitchFamily="34" charset="0"/>
              <a:buChar char="•"/>
            </a:pPr>
            <a:r>
              <a:rPr lang="en-US" sz="2400" dirty="0">
                <a:latin typeface="Calibri" pitchFamily="34" charset="0"/>
                <a:cs typeface="Calibri" pitchFamily="34" charset="0"/>
              </a:rPr>
              <a:t>Advises PASFAA </a:t>
            </a:r>
            <a:r>
              <a:rPr lang="en-US" sz="2400" dirty="0" smtClean="0">
                <a:latin typeface="Calibri" pitchFamily="34" charset="0"/>
                <a:cs typeface="Calibri" pitchFamily="34" charset="0"/>
              </a:rPr>
              <a:t>leadership.</a:t>
            </a:r>
          </a:p>
          <a:p>
            <a:pPr lvl="1">
              <a:buFont typeface="Arial" pitchFamily="34" charset="0"/>
              <a:buChar char="•"/>
            </a:pPr>
            <a:r>
              <a:rPr lang="en-US" sz="2400" dirty="0" smtClean="0">
                <a:latin typeface="Calibri" pitchFamily="34" charset="0"/>
                <a:cs typeface="Calibri" pitchFamily="34" charset="0"/>
              </a:rPr>
              <a:t>Arranges </a:t>
            </a:r>
            <a:r>
              <a:rPr lang="en-US" sz="2400" dirty="0">
                <a:latin typeface="Calibri" pitchFamily="34" charset="0"/>
                <a:cs typeface="Calibri" pitchFamily="34" charset="0"/>
              </a:rPr>
              <a:t>annual D.C. Capitol Hill </a:t>
            </a:r>
            <a:r>
              <a:rPr lang="en-US" sz="2400" dirty="0" smtClean="0">
                <a:latin typeface="Calibri" pitchFamily="34" charset="0"/>
                <a:cs typeface="Calibri" pitchFamily="34" charset="0"/>
              </a:rPr>
              <a:t>visits.</a:t>
            </a:r>
          </a:p>
          <a:p>
            <a:pPr lvl="1">
              <a:buFont typeface="Arial" pitchFamily="34" charset="0"/>
              <a:buChar char="•"/>
            </a:pPr>
            <a:r>
              <a:rPr lang="en-US" sz="2400" dirty="0" smtClean="0">
                <a:latin typeface="Calibri" pitchFamily="34" charset="0"/>
                <a:cs typeface="Calibri" pitchFamily="34" charset="0"/>
              </a:rPr>
              <a:t>Maintains </a:t>
            </a:r>
            <a:r>
              <a:rPr lang="en-US" sz="2400" dirty="0">
                <a:latin typeface="Calibri" pitchFamily="34" charset="0"/>
                <a:cs typeface="Calibri" pitchFamily="34" charset="0"/>
              </a:rPr>
              <a:t>Government Relations Resource Center on PASFAA </a:t>
            </a:r>
            <a:r>
              <a:rPr lang="en-US" sz="2400" dirty="0" smtClean="0">
                <a:latin typeface="Calibri" pitchFamily="34" charset="0"/>
                <a:cs typeface="Calibri" pitchFamily="34" charset="0"/>
              </a:rPr>
              <a:t>website.</a:t>
            </a:r>
          </a:p>
          <a:p>
            <a:pPr lvl="1">
              <a:buFont typeface="Arial" pitchFamily="34" charset="0"/>
              <a:buChar char="•"/>
            </a:pPr>
            <a:r>
              <a:rPr lang="en-US" sz="2400" dirty="0" smtClean="0">
                <a:latin typeface="Calibri" pitchFamily="34" charset="0"/>
                <a:cs typeface="Calibri" pitchFamily="34" charset="0"/>
              </a:rPr>
              <a:t>Alerts membership to key issues.</a:t>
            </a:r>
          </a:p>
          <a:p>
            <a:pPr lvl="1">
              <a:buFont typeface="Arial" pitchFamily="34" charset="0"/>
              <a:buChar char="•"/>
            </a:pPr>
            <a:r>
              <a:rPr lang="en-US" sz="2400" dirty="0" smtClean="0">
                <a:latin typeface="Calibri" pitchFamily="34" charset="0"/>
                <a:cs typeface="Calibri" pitchFamily="34" charset="0"/>
              </a:rPr>
              <a:t>Communicates </a:t>
            </a:r>
            <a:r>
              <a:rPr lang="en-US" sz="2400" dirty="0">
                <a:latin typeface="Calibri" pitchFamily="34" charset="0"/>
                <a:cs typeface="Calibri" pitchFamily="34" charset="0"/>
              </a:rPr>
              <a:t>with Congress on specific </a:t>
            </a:r>
            <a:r>
              <a:rPr lang="en-US" sz="2400" dirty="0" smtClean="0">
                <a:latin typeface="Calibri" pitchFamily="34" charset="0"/>
                <a:cs typeface="Calibri" pitchFamily="34" charset="0"/>
              </a:rPr>
              <a:t>issues.</a:t>
            </a:r>
            <a:endParaRPr lang="en-US" sz="2400" dirty="0">
              <a:latin typeface="Calibri" pitchFamily="34" charset="0"/>
              <a:cs typeface="Calibri" pitchFamily="34" charset="0"/>
            </a:endParaRPr>
          </a:p>
          <a:p>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904898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Student Advocacy in our Mission Statement and in our Strategic Plan</a:t>
            </a:r>
            <a:endParaRPr lang="en-US" sz="2800" dirty="0"/>
          </a:p>
        </p:txBody>
      </p:sp>
      <p:sp>
        <p:nvSpPr>
          <p:cNvPr id="3" name="Content Placeholder 2"/>
          <p:cNvSpPr>
            <a:spLocks noGrp="1"/>
          </p:cNvSpPr>
          <p:nvPr>
            <p:ph idx="1"/>
          </p:nvPr>
        </p:nvSpPr>
        <p:spPr/>
        <p:txBody>
          <a:bodyPr>
            <a:normAutofit fontScale="47500" lnSpcReduction="20000"/>
          </a:bodyPr>
          <a:lstStyle/>
          <a:p>
            <a:pPr marL="0" indent="0">
              <a:buNone/>
            </a:pPr>
            <a:r>
              <a:rPr lang="en-US" sz="3300" dirty="0" smtClean="0">
                <a:latin typeface="Calibri" pitchFamily="34" charset="0"/>
                <a:cs typeface="Calibri" pitchFamily="34" charset="0"/>
              </a:rPr>
              <a:t>The </a:t>
            </a:r>
            <a:r>
              <a:rPr lang="en-US" sz="3300" dirty="0">
                <a:latin typeface="Calibri" pitchFamily="34" charset="0"/>
                <a:cs typeface="Calibri" pitchFamily="34" charset="0"/>
              </a:rPr>
              <a:t>Pennsylvania Association of Student Financial Aid Administrators (PASFAA) is a dynamic service </a:t>
            </a:r>
            <a:r>
              <a:rPr lang="en-US" sz="3300" dirty="0" smtClean="0">
                <a:latin typeface="Calibri" pitchFamily="34" charset="0"/>
                <a:cs typeface="Calibri" pitchFamily="34" charset="0"/>
              </a:rPr>
              <a:t>association </a:t>
            </a:r>
            <a:r>
              <a:rPr lang="en-US" sz="3300" dirty="0">
                <a:latin typeface="Calibri" pitchFamily="34" charset="0"/>
                <a:cs typeface="Calibri" pitchFamily="34" charset="0"/>
              </a:rPr>
              <a:t>whose mission is to provide training, mentoring and career support to members and other constituencies within a changing environment; to advocate for access to post-secondary education, and to educate the public on financial aid opportunities</a:t>
            </a:r>
            <a:r>
              <a:rPr lang="en-US" sz="3300" dirty="0" smtClean="0">
                <a:latin typeface="Calibri" pitchFamily="34" charset="0"/>
                <a:cs typeface="Calibri" pitchFamily="34" charset="0"/>
              </a:rPr>
              <a:t>.</a:t>
            </a:r>
          </a:p>
          <a:p>
            <a:pPr marL="0" indent="0">
              <a:buNone/>
            </a:pPr>
            <a:endParaRPr lang="en-US" sz="3300" dirty="0" smtClean="0">
              <a:latin typeface="Calibri" pitchFamily="34" charset="0"/>
              <a:cs typeface="Calibri" pitchFamily="34" charset="0"/>
            </a:endParaRPr>
          </a:p>
          <a:p>
            <a:pPr marL="365760" indent="-256032">
              <a:buFont typeface="Wingdings 3"/>
              <a:buChar char=""/>
              <a:defRPr/>
            </a:pPr>
            <a:r>
              <a:rPr lang="en-US" sz="3300" u="sng" dirty="0">
                <a:latin typeface="Calibri" pitchFamily="34" charset="0"/>
                <a:cs typeface="Calibri" pitchFamily="34" charset="0"/>
              </a:rPr>
              <a:t>Objective A</a:t>
            </a:r>
            <a:r>
              <a:rPr lang="en-US" sz="3300" dirty="0">
                <a:latin typeface="Calibri" pitchFamily="34" charset="0"/>
                <a:cs typeface="Calibri" pitchFamily="34" charset="0"/>
              </a:rPr>
              <a:t>:  Educate and inform Members and Legislators on Issues Related to Post-Secondary Education Funding. </a:t>
            </a:r>
          </a:p>
          <a:p>
            <a:pPr marL="621792" lvl="1">
              <a:spcBef>
                <a:spcPts val="324"/>
              </a:spcBef>
              <a:buFont typeface="Verdana"/>
              <a:buChar char="◦"/>
              <a:defRPr/>
            </a:pPr>
            <a:r>
              <a:rPr lang="en-US" sz="3300" dirty="0">
                <a:latin typeface="Calibri" pitchFamily="34" charset="0"/>
                <a:cs typeface="Calibri" pitchFamily="34" charset="0"/>
              </a:rPr>
              <a:t>Offer training opportunities and information related to advocacy to members and to external constituents. </a:t>
            </a:r>
          </a:p>
          <a:p>
            <a:pPr marL="621792" lvl="1">
              <a:spcBef>
                <a:spcPts val="324"/>
              </a:spcBef>
              <a:buFont typeface="Verdana"/>
              <a:buChar char="◦"/>
              <a:defRPr/>
            </a:pPr>
            <a:r>
              <a:rPr lang="en-US" sz="3300" dirty="0">
                <a:latin typeface="Calibri" pitchFamily="34" charset="0"/>
                <a:cs typeface="Calibri" pitchFamily="34" charset="0"/>
              </a:rPr>
              <a:t>Enhance the PASFAA website to include resources and links for communicating with legislators. </a:t>
            </a:r>
          </a:p>
          <a:p>
            <a:pPr marL="365760" indent="-256032">
              <a:buFont typeface="Wingdings 3"/>
              <a:buChar char=""/>
              <a:defRPr/>
            </a:pPr>
            <a:endParaRPr lang="en-US" sz="3300" dirty="0">
              <a:latin typeface="Calibri" pitchFamily="34" charset="0"/>
              <a:cs typeface="Calibri" pitchFamily="34" charset="0"/>
            </a:endParaRPr>
          </a:p>
          <a:p>
            <a:pPr marL="365760" indent="-256032">
              <a:buFont typeface="Wingdings 3"/>
              <a:buChar char=""/>
              <a:defRPr/>
            </a:pPr>
            <a:r>
              <a:rPr lang="en-US" sz="3300" u="sng" dirty="0">
                <a:latin typeface="Calibri" pitchFamily="34" charset="0"/>
                <a:cs typeface="Calibri" pitchFamily="34" charset="0"/>
              </a:rPr>
              <a:t>Objective B</a:t>
            </a:r>
            <a:r>
              <a:rPr lang="en-US" sz="3300" dirty="0">
                <a:latin typeface="Calibri" pitchFamily="34" charset="0"/>
                <a:cs typeface="Calibri" pitchFamily="34" charset="0"/>
              </a:rPr>
              <a:t>:  Collaborate with peer associations and legislators. </a:t>
            </a:r>
          </a:p>
          <a:p>
            <a:pPr marL="621792" lvl="1">
              <a:spcBef>
                <a:spcPts val="324"/>
              </a:spcBef>
              <a:buFont typeface="Verdana"/>
              <a:buChar char="◦"/>
              <a:defRPr/>
            </a:pPr>
            <a:r>
              <a:rPr lang="en-US" sz="3300" dirty="0">
                <a:latin typeface="Calibri" pitchFamily="34" charset="0"/>
                <a:cs typeface="Calibri" pitchFamily="34" charset="0"/>
              </a:rPr>
              <a:t>Enhance relationships with other aid associations in support of advocacy. </a:t>
            </a:r>
          </a:p>
          <a:p>
            <a:pPr marL="621792" lvl="1">
              <a:spcBef>
                <a:spcPts val="324"/>
              </a:spcBef>
              <a:buFont typeface="Verdana"/>
              <a:buChar char="◦"/>
              <a:defRPr/>
            </a:pPr>
            <a:r>
              <a:rPr lang="en-US" sz="3300" dirty="0">
                <a:latin typeface="Calibri" pitchFamily="34" charset="0"/>
                <a:cs typeface="Calibri" pitchFamily="34" charset="0"/>
              </a:rPr>
              <a:t>Provide information to support communications to legislators by the Government Relations Committee.</a:t>
            </a:r>
          </a:p>
          <a:p>
            <a:pPr marL="365760" indent="-256032">
              <a:buNone/>
              <a:defRPr/>
            </a:pPr>
            <a:r>
              <a:rPr lang="en-US" sz="3300" dirty="0">
                <a:latin typeface="Calibri" pitchFamily="34" charset="0"/>
                <a:cs typeface="Calibri" pitchFamily="34" charset="0"/>
              </a:rPr>
              <a:t> </a:t>
            </a:r>
          </a:p>
          <a:p>
            <a:pPr marL="365760" indent="-256032">
              <a:buFont typeface="Wingdings 3"/>
              <a:buChar char=""/>
              <a:defRPr/>
            </a:pPr>
            <a:r>
              <a:rPr lang="en-US" sz="3300" u="sng" dirty="0">
                <a:latin typeface="Calibri" pitchFamily="34" charset="0"/>
                <a:cs typeface="Calibri" pitchFamily="34" charset="0"/>
              </a:rPr>
              <a:t>Objective C</a:t>
            </a:r>
            <a:r>
              <a:rPr lang="en-US" sz="3300" dirty="0">
                <a:latin typeface="Calibri" pitchFamily="34" charset="0"/>
                <a:cs typeface="Calibri" pitchFamily="34" charset="0"/>
              </a:rPr>
              <a:t>:  Promote the involvement of students and parents in advocacy.</a:t>
            </a:r>
          </a:p>
          <a:p>
            <a:pPr marL="621792" lvl="1">
              <a:spcBef>
                <a:spcPts val="324"/>
              </a:spcBef>
              <a:buFont typeface="Verdana"/>
              <a:buChar char="◦"/>
              <a:defRPr/>
            </a:pPr>
            <a:r>
              <a:rPr lang="en-US" sz="3300" dirty="0">
                <a:latin typeface="Calibri" pitchFamily="34" charset="0"/>
                <a:cs typeface="Calibri" pitchFamily="34" charset="0"/>
              </a:rPr>
              <a:t>Provide information to support communications to legislators by parents and students through post-secondary institutions and secondary school </a:t>
            </a:r>
            <a:r>
              <a:rPr lang="en-US" sz="3300" dirty="0" smtClean="0">
                <a:latin typeface="Calibri" pitchFamily="34" charset="0"/>
                <a:cs typeface="Calibri" pitchFamily="34" charset="0"/>
              </a:rPr>
              <a:t>avenues.</a:t>
            </a:r>
            <a:endParaRPr lang="en-US" sz="3300" dirty="0">
              <a:latin typeface="Calibri" pitchFamily="34" charset="0"/>
              <a:cs typeface="Calibri" pitchFamily="34" charset="0"/>
            </a:endParaRPr>
          </a:p>
          <a:p>
            <a:pPr>
              <a:buFont typeface="Arial" pitchFamily="34" charset="0"/>
              <a:buChar char="•"/>
            </a:pPr>
            <a:endParaRPr lang="en-US" sz="3300" dirty="0">
              <a:latin typeface="Calibri" pitchFamily="34" charset="0"/>
              <a:cs typeface="Calibri" pitchFamily="34" charset="0"/>
            </a:endParaRPr>
          </a:p>
        </p:txBody>
      </p:sp>
    </p:spTree>
    <p:extLst>
      <p:ext uri="{BB962C8B-B14F-4D97-AF65-F5344CB8AC3E}">
        <p14:creationId xmlns:p14="http://schemas.microsoft.com/office/powerpoint/2010/main" val="3064360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alibri" pitchFamily="34" charset="0"/>
                <a:cs typeface="Calibri" pitchFamily="34" charset="0"/>
              </a:rPr>
              <a:t>The Importance of student advocacy</a:t>
            </a:r>
            <a:endParaRPr lang="en-US" sz="2800" b="1"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a:latin typeface="Calibri" pitchFamily="34" charset="0"/>
                <a:cs typeface="Calibri" pitchFamily="34" charset="0"/>
              </a:rPr>
              <a:t>For </a:t>
            </a:r>
            <a:r>
              <a:rPr lang="en-US" sz="2800" b="1" dirty="0" smtClean="0">
                <a:latin typeface="Calibri" pitchFamily="34" charset="0"/>
                <a:cs typeface="Calibri" pitchFamily="34" charset="0"/>
              </a:rPr>
              <a:t>Students</a:t>
            </a:r>
            <a:r>
              <a:rPr lang="en-US" sz="2800" dirty="0">
                <a:latin typeface="Calibri" pitchFamily="34" charset="0"/>
                <a:cs typeface="Calibri" pitchFamily="34" charset="0"/>
              </a:rPr>
              <a:t>:</a:t>
            </a:r>
          </a:p>
          <a:p>
            <a:pPr lvl="1">
              <a:buFont typeface="Arial" pitchFamily="34" charset="0"/>
              <a:buChar char="•"/>
            </a:pPr>
            <a:r>
              <a:rPr lang="en-US" sz="1700" dirty="0">
                <a:latin typeface="Calibri" pitchFamily="34" charset="0"/>
                <a:cs typeface="Calibri" pitchFamily="34" charset="0"/>
              </a:rPr>
              <a:t>We advocate daily for students in our roles within our schools.  It is an integral part of our positions and what our profession represents. Our continuing goal is to make sure that students obtain all that the funding formulas and legislation permits, as they complete their college educations. Advocacy at the federal level is a logical part of our positions</a:t>
            </a:r>
            <a:r>
              <a:rPr lang="en-US" sz="2000" dirty="0">
                <a:latin typeface="Calibri" pitchFamily="34" charset="0"/>
                <a:cs typeface="Calibri" pitchFamily="34" charset="0"/>
              </a:rPr>
              <a:t>.</a:t>
            </a:r>
            <a:endParaRPr lang="en-US" dirty="0">
              <a:latin typeface="Calibri" pitchFamily="34" charset="0"/>
              <a:cs typeface="Calibri" pitchFamily="34" charset="0"/>
            </a:endParaRPr>
          </a:p>
          <a:p>
            <a:pPr>
              <a:buFont typeface="Wingdings" pitchFamily="2" charset="2"/>
              <a:buChar char="Ø"/>
            </a:pPr>
            <a:r>
              <a:rPr lang="en-US" b="1" dirty="0">
                <a:latin typeface="Calibri" pitchFamily="34" charset="0"/>
                <a:cs typeface="Calibri" pitchFamily="34" charset="0"/>
              </a:rPr>
              <a:t>For our Financial Aid Profession</a:t>
            </a:r>
            <a:r>
              <a:rPr lang="en-US" dirty="0">
                <a:latin typeface="Calibri" pitchFamily="34" charset="0"/>
                <a:cs typeface="Calibri" pitchFamily="34" charset="0"/>
              </a:rPr>
              <a:t>:</a:t>
            </a:r>
          </a:p>
          <a:p>
            <a:pPr lvl="1">
              <a:buFont typeface="Arial" pitchFamily="34" charset="0"/>
              <a:buChar char="•"/>
            </a:pPr>
            <a:r>
              <a:rPr lang="en-US" sz="1600" dirty="0">
                <a:latin typeface="Calibri" pitchFamily="34" charset="0"/>
                <a:cs typeface="Calibri" pitchFamily="34" charset="0"/>
              </a:rPr>
              <a:t>It acknowledges to our Congressmen the fundamental role we play as a student advisor, educator, and expert in the administration of financial aid; it acknowledges that we understand the strategic and tactical concepts needed to deliver our programs and services.</a:t>
            </a:r>
          </a:p>
          <a:p>
            <a:pPr>
              <a:buFont typeface="Wingdings" pitchFamily="2" charset="2"/>
              <a:buChar char="Ø"/>
            </a:pPr>
            <a:r>
              <a:rPr lang="en-US" b="1" dirty="0">
                <a:latin typeface="Calibri" pitchFamily="34" charset="0"/>
                <a:cs typeface="Calibri" pitchFamily="34" charset="0"/>
              </a:rPr>
              <a:t>For Congressmen and Legislative Staff:</a:t>
            </a:r>
          </a:p>
          <a:p>
            <a:pPr lvl="1">
              <a:buFont typeface="Arial" pitchFamily="34" charset="0"/>
              <a:buChar char="•"/>
            </a:pPr>
            <a:r>
              <a:rPr lang="en-US" sz="1600" dirty="0">
                <a:latin typeface="Calibri" pitchFamily="34" charset="0"/>
                <a:cs typeface="Calibri" pitchFamily="34" charset="0"/>
              </a:rPr>
              <a:t>They need to know that we are here to partner with them as they seek to serve their </a:t>
            </a:r>
            <a:r>
              <a:rPr lang="en-US" sz="1600" dirty="0" smtClean="0">
                <a:latin typeface="Calibri" pitchFamily="34" charset="0"/>
                <a:cs typeface="Calibri" pitchFamily="34" charset="0"/>
              </a:rPr>
              <a:t>constituencies and understand complex higher education issues.</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2670773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b="1" dirty="0" smtClean="0">
                <a:latin typeface="Calibri" pitchFamily="34" charset="0"/>
                <a:cs typeface="Calibri" pitchFamily="34" charset="0"/>
              </a:rPr>
              <a:t>Topics we have addressed in 1213: During </a:t>
            </a:r>
            <a:r>
              <a:rPr lang="en-US" sz="2600" b="1" dirty="0" smtClean="0">
                <a:latin typeface="Calibri" pitchFamily="34" charset="0"/>
                <a:cs typeface="Calibri" pitchFamily="34" charset="0"/>
              </a:rPr>
              <a:t>Capitol </a:t>
            </a:r>
            <a:r>
              <a:rPr lang="en-US" sz="2600" b="1" dirty="0" smtClean="0">
                <a:latin typeface="Calibri" pitchFamily="34" charset="0"/>
                <a:cs typeface="Calibri" pitchFamily="34" charset="0"/>
              </a:rPr>
              <a:t>Hill visits and in response to the CFPB request for Information</a:t>
            </a:r>
            <a:endParaRPr lang="en-US" sz="2600" b="1" dirty="0">
              <a:latin typeface="Calibri" pitchFamily="34" charset="0"/>
              <a:cs typeface="Calibri" pitchFamily="34" charset="0"/>
            </a:endParaRPr>
          </a:p>
        </p:txBody>
      </p:sp>
      <p:sp>
        <p:nvSpPr>
          <p:cNvPr id="3" name="Content Placeholder 2"/>
          <p:cNvSpPr>
            <a:spLocks noGrp="1"/>
          </p:cNvSpPr>
          <p:nvPr>
            <p:ph idx="1"/>
          </p:nvPr>
        </p:nvSpPr>
        <p:spPr/>
        <p:txBody>
          <a:bodyPr>
            <a:noAutofit/>
          </a:bodyPr>
          <a:lstStyle/>
          <a:p>
            <a:pPr lvl="0">
              <a:buFont typeface="Arial" pitchFamily="34" charset="0"/>
              <a:buChar char="•"/>
            </a:pPr>
            <a:r>
              <a:rPr lang="en-US" sz="2400" dirty="0" smtClean="0">
                <a:latin typeface="Calibri" pitchFamily="34" charset="0"/>
                <a:cs typeface="Calibri" pitchFamily="34" charset="0"/>
              </a:rPr>
              <a:t>Access, and affordability.</a:t>
            </a:r>
          </a:p>
          <a:p>
            <a:pPr lvl="0">
              <a:buFont typeface="Arial" pitchFamily="34" charset="0"/>
              <a:buChar char="•"/>
            </a:pPr>
            <a:r>
              <a:rPr lang="en-US" sz="2400" dirty="0" smtClean="0">
                <a:latin typeface="Calibri" pitchFamily="34" charset="0"/>
                <a:cs typeface="Calibri" pitchFamily="34" charset="0"/>
              </a:rPr>
              <a:t>Federal student </a:t>
            </a:r>
            <a:r>
              <a:rPr lang="en-US" sz="2400" dirty="0">
                <a:latin typeface="Calibri" pitchFamily="34" charset="0"/>
                <a:cs typeface="Calibri" pitchFamily="34" charset="0"/>
              </a:rPr>
              <a:t>loan interest rates </a:t>
            </a:r>
            <a:r>
              <a:rPr lang="en-US" sz="2400" dirty="0" smtClean="0">
                <a:latin typeface="Calibri" pitchFamily="34" charset="0"/>
                <a:cs typeface="Calibri" pitchFamily="34" charset="0"/>
              </a:rPr>
              <a:t>and </a:t>
            </a:r>
            <a:r>
              <a:rPr lang="en-US" sz="2400" dirty="0">
                <a:latin typeface="Calibri" pitchFamily="34" charset="0"/>
                <a:cs typeface="Calibri" pitchFamily="34" charset="0"/>
              </a:rPr>
              <a:t>the sustainability of a student loan </a:t>
            </a:r>
            <a:r>
              <a:rPr lang="en-US" sz="2400" dirty="0" smtClean="0">
                <a:latin typeface="Calibri" pitchFamily="34" charset="0"/>
                <a:cs typeface="Calibri" pitchFamily="34" charset="0"/>
              </a:rPr>
              <a:t>model.</a:t>
            </a:r>
          </a:p>
          <a:p>
            <a:pPr lvl="0">
              <a:buFont typeface="Arial" pitchFamily="34" charset="0"/>
              <a:buChar char="•"/>
            </a:pPr>
            <a:r>
              <a:rPr lang="en-US" sz="2400" dirty="0" smtClean="0">
                <a:latin typeface="Calibri" pitchFamily="34" charset="0"/>
                <a:cs typeface="Calibri" pitchFamily="34" charset="0"/>
              </a:rPr>
              <a:t>Educating the student: transparency and consumer disclosures.</a:t>
            </a:r>
          </a:p>
          <a:p>
            <a:pPr lvl="0">
              <a:buFont typeface="Arial" pitchFamily="34" charset="0"/>
              <a:buChar char="•"/>
            </a:pPr>
            <a:r>
              <a:rPr lang="en-US" sz="2400" dirty="0" smtClean="0">
                <a:latin typeface="Calibri" pitchFamily="34" charset="0"/>
                <a:cs typeface="Calibri" pitchFamily="34" charset="0"/>
              </a:rPr>
              <a:t>The Know Before you Owe Act.</a:t>
            </a:r>
          </a:p>
          <a:p>
            <a:pPr lvl="0">
              <a:buFont typeface="Arial" pitchFamily="34" charset="0"/>
              <a:buChar char="•"/>
            </a:pPr>
            <a:r>
              <a:rPr lang="en-US" sz="2400" dirty="0" smtClean="0">
                <a:latin typeface="Calibri" pitchFamily="34" charset="0"/>
                <a:cs typeface="Calibri" pitchFamily="34" charset="0"/>
              </a:rPr>
              <a:t>Financial </a:t>
            </a:r>
            <a:r>
              <a:rPr lang="en-US" sz="2400" dirty="0">
                <a:latin typeface="Calibri" pitchFamily="34" charset="0"/>
                <a:cs typeface="Calibri" pitchFamily="34" charset="0"/>
              </a:rPr>
              <a:t>literacy </a:t>
            </a:r>
            <a:r>
              <a:rPr lang="en-US" sz="2400" dirty="0" smtClean="0">
                <a:latin typeface="Calibri" pitchFamily="34" charset="0"/>
                <a:cs typeface="Calibri" pitchFamily="34" charset="0"/>
              </a:rPr>
              <a:t>initiatives.</a:t>
            </a:r>
          </a:p>
          <a:p>
            <a:pPr>
              <a:buFont typeface="Arial" pitchFamily="34" charset="0"/>
              <a:buChar char="•"/>
            </a:pPr>
            <a:r>
              <a:rPr lang="en-US" sz="2400" dirty="0">
                <a:latin typeface="Calibri" pitchFamily="34" charset="0"/>
                <a:cs typeface="Calibri" pitchFamily="34" charset="0"/>
              </a:rPr>
              <a:t>Student loan indebtedness</a:t>
            </a:r>
            <a:r>
              <a:rPr lang="en-US" sz="2400" dirty="0" smtClean="0">
                <a:latin typeface="Calibri" pitchFamily="34" charset="0"/>
                <a:cs typeface="Calibri" pitchFamily="34" charset="0"/>
              </a:rPr>
              <a:t>.</a:t>
            </a:r>
          </a:p>
          <a:p>
            <a:pPr lvl="0">
              <a:buFont typeface="Arial" pitchFamily="34" charset="0"/>
              <a:buChar char="•"/>
            </a:pPr>
            <a:r>
              <a:rPr lang="en-US" sz="2400" dirty="0" smtClean="0">
                <a:latin typeface="Calibri" pitchFamily="34" charset="0"/>
                <a:cs typeface="Calibri" pitchFamily="34" charset="0"/>
              </a:rPr>
              <a:t>Private </a:t>
            </a:r>
            <a:r>
              <a:rPr lang="en-US" sz="2400" dirty="0">
                <a:latin typeface="Calibri" pitchFamily="34" charset="0"/>
                <a:cs typeface="Calibri" pitchFamily="34" charset="0"/>
              </a:rPr>
              <a:t>loans &amp; </a:t>
            </a:r>
            <a:r>
              <a:rPr lang="en-US" sz="2400" dirty="0" smtClean="0">
                <a:latin typeface="Calibri" pitchFamily="34" charset="0"/>
                <a:cs typeface="Calibri" pitchFamily="34" charset="0"/>
              </a:rPr>
              <a:t>financing.</a:t>
            </a:r>
          </a:p>
          <a:p>
            <a:pPr lvl="0">
              <a:buFont typeface="Arial" pitchFamily="34" charset="0"/>
              <a:buChar char="•"/>
            </a:pPr>
            <a:r>
              <a:rPr lang="en-US" sz="2400" dirty="0" smtClean="0">
                <a:latin typeface="Calibri" pitchFamily="34" charset="0"/>
                <a:cs typeface="Calibri" pitchFamily="34" charset="0"/>
              </a:rPr>
              <a:t>ROI metrics.</a:t>
            </a:r>
          </a:p>
          <a:p>
            <a:pPr lvl="0">
              <a:buFont typeface="Arial" pitchFamily="34" charset="0"/>
              <a:buChar char="•"/>
            </a:pPr>
            <a:r>
              <a:rPr lang="en-US" sz="2400" dirty="0" smtClean="0">
                <a:latin typeface="Calibri" pitchFamily="34" charset="0"/>
                <a:cs typeface="Calibri" pitchFamily="34" charset="0"/>
              </a:rPr>
              <a:t>Reauthorization.</a:t>
            </a:r>
          </a:p>
        </p:txBody>
      </p:sp>
    </p:spTree>
    <p:extLst>
      <p:ext uri="{BB962C8B-B14F-4D97-AF65-F5344CB8AC3E}">
        <p14:creationId xmlns:p14="http://schemas.microsoft.com/office/powerpoint/2010/main" val="3153996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Hill Visit</a:t>
            </a:r>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latin typeface="Calibri" pitchFamily="34" charset="0"/>
                <a:cs typeface="Calibri" pitchFamily="34" charset="0"/>
              </a:rPr>
              <a:t>Do your research.</a:t>
            </a:r>
          </a:p>
          <a:p>
            <a:pPr marL="342900" lvl="1" indent="-342900">
              <a:buFont typeface="Arial" pitchFamily="34" charset="0"/>
              <a:buChar char="•"/>
            </a:pPr>
            <a:r>
              <a:rPr lang="en-US" sz="2400" dirty="0" smtClean="0">
                <a:latin typeface="Calibri" pitchFamily="34" charset="0"/>
                <a:cs typeface="Calibri" pitchFamily="34" charset="0"/>
              </a:rPr>
              <a:t>Identify key Congressional </a:t>
            </a:r>
            <a:r>
              <a:rPr lang="en-US" sz="2400" dirty="0">
                <a:latin typeface="Calibri" pitchFamily="34" charset="0"/>
                <a:cs typeface="Calibri" pitchFamily="34" charset="0"/>
              </a:rPr>
              <a:t>Staff members, Senators and their Legislative </a:t>
            </a:r>
            <a:r>
              <a:rPr lang="en-US" sz="2400" dirty="0" smtClean="0">
                <a:latin typeface="Calibri" pitchFamily="34" charset="0"/>
                <a:cs typeface="Calibri" pitchFamily="34" charset="0"/>
              </a:rPr>
              <a:t>Aides, </a:t>
            </a:r>
            <a:r>
              <a:rPr lang="en-US" sz="2400" dirty="0">
                <a:latin typeface="Calibri" pitchFamily="34" charset="0"/>
                <a:cs typeface="Calibri" pitchFamily="34" charset="0"/>
              </a:rPr>
              <a:t>key staff members on the House and Senate Education Committees, and Appropriations Committee, and the Consumer Financial Protection Bureau (CFPB</a:t>
            </a:r>
            <a:r>
              <a:rPr lang="en-US" sz="2400" dirty="0" smtClean="0">
                <a:latin typeface="Calibri" pitchFamily="34" charset="0"/>
                <a:cs typeface="Calibri" pitchFamily="34" charset="0"/>
              </a:rPr>
              <a:t>).</a:t>
            </a:r>
          </a:p>
          <a:p>
            <a:pPr>
              <a:buFont typeface="Arial" pitchFamily="34" charset="0"/>
              <a:buChar char="•"/>
            </a:pPr>
            <a:r>
              <a:rPr lang="en-US" sz="2400" dirty="0" smtClean="0">
                <a:latin typeface="Calibri" pitchFamily="34" charset="0"/>
                <a:cs typeface="Calibri" pitchFamily="34" charset="0"/>
              </a:rPr>
              <a:t>Understand the current political climate: currently budget politics and deficit reduction are driving policy.</a:t>
            </a:r>
          </a:p>
          <a:p>
            <a:pPr marL="0" indent="0">
              <a:buNone/>
            </a:pPr>
            <a:endParaRPr lang="en-US" sz="2400" dirty="0" smtClean="0">
              <a:latin typeface="Calibri" pitchFamily="34" charset="0"/>
              <a:cs typeface="Calibri" pitchFamily="34" charset="0"/>
            </a:endParaRPr>
          </a:p>
          <a:p>
            <a:pPr>
              <a:buFont typeface="Arial" pitchFamily="34" charset="0"/>
              <a:buChar char="•"/>
            </a:pPr>
            <a:endParaRPr lang="en-US" sz="2400" dirty="0" smtClean="0">
              <a:latin typeface="Calibri" pitchFamily="34" charset="0"/>
              <a:cs typeface="Calibri" pitchFamily="34" charset="0"/>
            </a:endParaRPr>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2522852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430</TotalTime>
  <Words>1105</Words>
  <Application>Microsoft Office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  Student Advocacy in action       Linda M. Anderson       October 14, 2013 </vt:lpstr>
      <vt:lpstr>Student Advocacy: Discussion Agenda </vt:lpstr>
      <vt:lpstr>Goals of the GRC</vt:lpstr>
      <vt:lpstr>GRC Members 1213</vt:lpstr>
      <vt:lpstr>PASFAA’s Role in Advocacy</vt:lpstr>
      <vt:lpstr>Student Advocacy in our Mission Statement and in our Strategic Plan</vt:lpstr>
      <vt:lpstr>The Importance of student advocacy</vt:lpstr>
      <vt:lpstr>Topics we have addressed in 1213: During Capitol Hill visits and in response to the CFPB request for Information</vt:lpstr>
      <vt:lpstr>Preparing for a Hill Visit</vt:lpstr>
      <vt:lpstr>Successful Meetings and Points to Remember</vt:lpstr>
      <vt:lpstr>Successful Meetings and Points to Remember</vt:lpstr>
      <vt:lpstr>GRC Accomplishments 1213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la18</cp:lastModifiedBy>
  <cp:revision>31</cp:revision>
  <cp:lastPrinted>2013-10-07T15:31:19Z</cp:lastPrinted>
  <dcterms:created xsi:type="dcterms:W3CDTF">2013-02-08T19:43:16Z</dcterms:created>
  <dcterms:modified xsi:type="dcterms:W3CDTF">2013-10-07T15:31:45Z</dcterms:modified>
</cp:coreProperties>
</file>