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0" r:id="rId4"/>
    <p:sldId id="258" r:id="rId5"/>
    <p:sldId id="259" r:id="rId6"/>
    <p:sldId id="262" r:id="rId7"/>
    <p:sldId id="263" r:id="rId8"/>
    <p:sldId id="264" r:id="rId9"/>
    <p:sldId id="265" r:id="rId10"/>
    <p:sldId id="266" r:id="rId11"/>
    <p:sldId id="267" r:id="rId12"/>
    <p:sldId id="268" r:id="rId13"/>
    <p:sldId id="270" r:id="rId14"/>
    <p:sldId id="271" r:id="rId15"/>
    <p:sldId id="272" r:id="rId16"/>
    <p:sldId id="278" r:id="rId17"/>
    <p:sldId id="279" r:id="rId18"/>
    <p:sldId id="289" r:id="rId19"/>
    <p:sldId id="273" r:id="rId20"/>
    <p:sldId id="274" r:id="rId21"/>
    <p:sldId id="275" r:id="rId22"/>
    <p:sldId id="276" r:id="rId23"/>
    <p:sldId id="277" r:id="rId24"/>
    <p:sldId id="293" r:id="rId25"/>
    <p:sldId id="280" r:id="rId26"/>
    <p:sldId id="281" r:id="rId27"/>
    <p:sldId id="282" r:id="rId28"/>
    <p:sldId id="283" r:id="rId29"/>
    <p:sldId id="290" r:id="rId30"/>
    <p:sldId id="287" r:id="rId31"/>
    <p:sldId id="288" r:id="rId32"/>
    <p:sldId id="295" r:id="rId33"/>
    <p:sldId id="300" r:id="rId34"/>
    <p:sldId id="294" r:id="rId35"/>
    <p:sldId id="301" r:id="rId36"/>
    <p:sldId id="296" r:id="rId37"/>
    <p:sldId id="302" r:id="rId38"/>
    <p:sldId id="284" r:id="rId39"/>
    <p:sldId id="285" r:id="rId40"/>
    <p:sldId id="286" r:id="rId41"/>
    <p:sldId id="291" r:id="rId42"/>
    <p:sldId id="292"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t>10/8/2013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10/8/2013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t>10/8/2013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B3ECBC3-D37B-4E67-AED1-D65B9D304F0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t>10/8/2013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t>10/8/2013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t>10/8/2013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10/8/2013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t>10/8/2013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t>10/8/2013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ifap.ed.gov/fsahandbook/1314FSAHbkVol3.html" TargetMode="External"/><Relationship Id="rId2" Type="http://schemas.openxmlformats.org/officeDocument/2006/relationships/hyperlink" Target="http://ifap.ed.gov/dpcletters/GEN1302.html"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ifap.ed.gov/nsldsmaterials/Newsletter23.html" TargetMode="External"/><Relationship Id="rId4" Type="http://schemas.openxmlformats.org/officeDocument/2006/relationships/hyperlink" Target="http://ifap.ed.gov/nsldsmaterials/NSLDSNewsletter11.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CMPolicy@aesSuccess.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914400"/>
            <a:ext cx="6008914" cy="35052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2152650"/>
            <a:ext cx="2717800" cy="2038350"/>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1295400" y="4909066"/>
            <a:ext cx="73152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Resolving Cases of Inadvertent Overborrowing</a:t>
            </a:r>
            <a:endParaRPr lang="en-US" sz="2400" b="1" dirty="0">
              <a:effectLst>
                <a:outerShdw blurRad="38100" dist="38100" dir="2700000" algn="tl">
                  <a:srgbClr val="000000">
                    <a:alpha val="43137"/>
                  </a:srgbClr>
                </a:outerShdw>
              </a:effectLst>
            </a:endParaRPr>
          </a:p>
        </p:txBody>
      </p:sp>
      <p:sp>
        <p:nvSpPr>
          <p:cNvPr id="3" name="TextBox 2"/>
          <p:cNvSpPr txBox="1"/>
          <p:nvPr/>
        </p:nvSpPr>
        <p:spPr>
          <a:xfrm>
            <a:off x="1295400" y="5410200"/>
            <a:ext cx="4876800" cy="646331"/>
          </a:xfrm>
          <a:prstGeom prst="rect">
            <a:avLst/>
          </a:prstGeom>
          <a:noFill/>
        </p:spPr>
        <p:txBody>
          <a:bodyPr wrap="square" rtlCol="0">
            <a:spAutoFit/>
          </a:bodyPr>
          <a:lstStyle/>
          <a:p>
            <a:r>
              <a:rPr lang="en-US" dirty="0" smtClean="0"/>
              <a:t>David </a:t>
            </a:r>
            <a:r>
              <a:rPr lang="en-US" dirty="0" err="1" smtClean="0"/>
              <a:t>Racculia</a:t>
            </a:r>
            <a:endParaRPr lang="en-US" dirty="0" smtClean="0"/>
          </a:p>
          <a:p>
            <a:r>
              <a:rPr lang="en-US" dirty="0" smtClean="0"/>
              <a:t>PHEAA Compliance Services</a:t>
            </a:r>
            <a:endParaRPr lang="en-US" dirty="0"/>
          </a:p>
        </p:txBody>
      </p:sp>
    </p:spTree>
    <p:extLst>
      <p:ext uri="{BB962C8B-B14F-4D97-AF65-F5344CB8AC3E}">
        <p14:creationId xmlns:p14="http://schemas.microsoft.com/office/powerpoint/2010/main" val="272282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E3B30"/>
                </a:solidFill>
              </a:rPr>
              <a:t>Annual Loan limit progression</a:t>
            </a:r>
            <a:endParaRPr lang="en-US" dirty="0"/>
          </a:p>
        </p:txBody>
      </p:sp>
      <p:sp>
        <p:nvSpPr>
          <p:cNvPr id="3" name="Content Placeholder 2"/>
          <p:cNvSpPr>
            <a:spLocks noGrp="1"/>
          </p:cNvSpPr>
          <p:nvPr>
            <p:ph idx="1"/>
          </p:nvPr>
        </p:nvSpPr>
        <p:spPr>
          <a:xfrm>
            <a:off x="2154520" y="1554162"/>
            <a:ext cx="6837080" cy="4525963"/>
          </a:xfrm>
        </p:spPr>
        <p:txBody>
          <a:bodyPr>
            <a:normAutofit/>
          </a:bodyPr>
          <a:lstStyle/>
          <a:p>
            <a:pPr marL="0" indent="0" algn="ctr">
              <a:buNone/>
            </a:pPr>
            <a:r>
              <a:rPr lang="en-US" sz="2400" dirty="0"/>
              <a:t>Borrower Based Academic </a:t>
            </a:r>
            <a:r>
              <a:rPr lang="en-US" sz="2400" dirty="0" smtClean="0"/>
              <a:t>Years – continued:</a:t>
            </a:r>
          </a:p>
          <a:p>
            <a:endParaRPr lang="en-US" sz="2400" dirty="0"/>
          </a:p>
          <a:p>
            <a:endParaRPr lang="en-US" sz="2400" dirty="0" smtClean="0"/>
          </a:p>
          <a:p>
            <a:endParaRPr lang="en-US" sz="2400" dirty="0"/>
          </a:p>
          <a:p>
            <a:pPr marL="0" lvl="0" indent="0" algn="ctr">
              <a:buNone/>
            </a:pPr>
            <a:r>
              <a:rPr lang="en-US" sz="2400" dirty="0"/>
              <a:t>Clock Hour Program </a:t>
            </a:r>
            <a:r>
              <a:rPr lang="en-US" sz="2400" dirty="0" smtClean="0"/>
              <a:t>Example:</a:t>
            </a:r>
            <a:endParaRPr lang="en-US" sz="2400" dirty="0"/>
          </a:p>
          <a:p>
            <a:pPr marL="0" indent="0">
              <a:buNone/>
            </a:pPr>
            <a:endParaRPr lang="en-US" sz="2400"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68643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408" y="3886200"/>
            <a:ext cx="60960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29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Loan limit progression</a:t>
            </a:r>
            <a:endParaRPr lang="en-US" dirty="0"/>
          </a:p>
        </p:txBody>
      </p:sp>
      <p:sp>
        <p:nvSpPr>
          <p:cNvPr id="3" name="Content Placeholder 2"/>
          <p:cNvSpPr>
            <a:spLocks noGrp="1"/>
          </p:cNvSpPr>
          <p:nvPr>
            <p:ph idx="1"/>
          </p:nvPr>
        </p:nvSpPr>
        <p:spPr>
          <a:xfrm>
            <a:off x="2154520" y="1554162"/>
            <a:ext cx="6837080" cy="4525963"/>
          </a:xfrm>
        </p:spPr>
        <p:txBody>
          <a:bodyPr>
            <a:normAutofit fontScale="92500"/>
          </a:bodyPr>
          <a:lstStyle/>
          <a:p>
            <a:r>
              <a:rPr lang="en-US" dirty="0"/>
              <a:t>Loan limits “reset” when a new academic year begins </a:t>
            </a:r>
            <a:r>
              <a:rPr lang="en-US" dirty="0" smtClean="0"/>
              <a:t>- </a:t>
            </a:r>
            <a:r>
              <a:rPr lang="en-US" i="1" dirty="0">
                <a:effectLst>
                  <a:outerShdw blurRad="38100" dist="38100" dir="2700000" algn="tl">
                    <a:srgbClr val="000000">
                      <a:alpha val="43137"/>
                    </a:srgbClr>
                  </a:outerShdw>
                </a:effectLst>
              </a:rPr>
              <a:t>However…</a:t>
            </a:r>
          </a:p>
          <a:p>
            <a:endParaRPr lang="en-US" sz="1050" dirty="0"/>
          </a:p>
          <a:p>
            <a:r>
              <a:rPr lang="en-US" dirty="0"/>
              <a:t>A student can become eligible for a higher loan limit during an academic year if he or she advances to a higher grade level.</a:t>
            </a:r>
          </a:p>
          <a:p>
            <a:endParaRPr lang="en-US" sz="1050" dirty="0"/>
          </a:p>
          <a:p>
            <a:r>
              <a:rPr lang="en-US" dirty="0" smtClean="0"/>
              <a:t>this </a:t>
            </a:r>
            <a:r>
              <a:rPr lang="en-US" dirty="0"/>
              <a:t>does </a:t>
            </a:r>
            <a:r>
              <a:rPr lang="en-US" dirty="0">
                <a:effectLst>
                  <a:outerShdw blurRad="38100" dist="38100" dir="2700000" algn="tl">
                    <a:srgbClr val="000000">
                      <a:alpha val="43137"/>
                    </a:srgbClr>
                  </a:outerShdw>
                </a:effectLst>
              </a:rPr>
              <a:t>not</a:t>
            </a:r>
            <a:r>
              <a:rPr lang="en-US" dirty="0"/>
              <a:t> apply </a:t>
            </a:r>
            <a:r>
              <a:rPr lang="en-US" dirty="0" smtClean="0"/>
              <a:t>in clock </a:t>
            </a:r>
            <a:r>
              <a:rPr lang="en-US" dirty="0"/>
              <a:t>hour </a:t>
            </a:r>
            <a:r>
              <a:rPr lang="en-US" dirty="0" smtClean="0"/>
              <a:t>programs.</a:t>
            </a:r>
            <a:endParaRPr lang="en-US" dirty="0"/>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3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loan limit proration</a:t>
            </a:r>
            <a:endParaRPr lang="en-US" dirty="0"/>
          </a:p>
        </p:txBody>
      </p:sp>
      <p:sp>
        <p:nvSpPr>
          <p:cNvPr id="3" name="Content Placeholder 2"/>
          <p:cNvSpPr>
            <a:spLocks noGrp="1"/>
          </p:cNvSpPr>
          <p:nvPr>
            <p:ph idx="1"/>
          </p:nvPr>
        </p:nvSpPr>
        <p:spPr>
          <a:xfrm>
            <a:off x="2154520" y="1554162"/>
            <a:ext cx="6837080" cy="4525963"/>
          </a:xfrm>
        </p:spPr>
        <p:txBody>
          <a:bodyPr>
            <a:normAutofit fontScale="92500"/>
          </a:bodyPr>
          <a:lstStyle/>
          <a:p>
            <a:r>
              <a:rPr lang="en-US" dirty="0"/>
              <a:t>Annual loan limits are prorated </a:t>
            </a:r>
            <a:r>
              <a:rPr lang="en-US" dirty="0" smtClean="0"/>
              <a:t>when</a:t>
            </a:r>
            <a:r>
              <a:rPr lang="en-US" dirty="0"/>
              <a:t>:</a:t>
            </a:r>
          </a:p>
          <a:p>
            <a:endParaRPr lang="en-US" sz="1000" dirty="0"/>
          </a:p>
          <a:p>
            <a:pPr lvl="1"/>
            <a:r>
              <a:rPr lang="en-US" dirty="0"/>
              <a:t>The student is enrolled in a program that is shorter than a full academic year</a:t>
            </a:r>
            <a:r>
              <a:rPr lang="en-US" dirty="0" smtClean="0"/>
              <a:t>;</a:t>
            </a:r>
          </a:p>
          <a:p>
            <a:pPr marL="457200" lvl="1" indent="0" algn="ctr">
              <a:buNone/>
            </a:pPr>
            <a:r>
              <a:rPr lang="en-US" dirty="0" smtClean="0"/>
              <a:t>-- </a:t>
            </a:r>
            <a:r>
              <a:rPr lang="en-US" dirty="0"/>
              <a:t>or </a:t>
            </a:r>
            <a:r>
              <a:rPr lang="en-US" dirty="0" smtClean="0"/>
              <a:t>--</a:t>
            </a:r>
            <a:endParaRPr lang="en-US" dirty="0"/>
          </a:p>
          <a:p>
            <a:pPr lvl="1"/>
            <a:endParaRPr lang="en-US" sz="1000" dirty="0"/>
          </a:p>
          <a:p>
            <a:pPr lvl="1"/>
            <a:r>
              <a:rPr lang="en-US" dirty="0"/>
              <a:t>The student is enrolled in a program that is one academic year or more in length, but is in a remaining period of study that is shorter than a full academic year.</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6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loan limit proration</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r>
              <a:rPr lang="en-US" dirty="0"/>
              <a:t>For programs shorter than a full academic year:</a:t>
            </a:r>
          </a:p>
          <a:p>
            <a:pPr marL="0" indent="0">
              <a:buNone/>
            </a:pPr>
            <a:endParaRPr lang="en-US" sz="1000" dirty="0"/>
          </a:p>
          <a:p>
            <a:pPr lvl="1"/>
            <a:r>
              <a:rPr lang="en-US" dirty="0"/>
              <a:t>Multiply the applicable loan limit by the lesser of:</a:t>
            </a:r>
          </a:p>
          <a:p>
            <a:pPr marL="57150" indent="0">
              <a:buNone/>
            </a:pPr>
            <a:endParaRPr lang="en-US" sz="1000" dirty="0"/>
          </a:p>
          <a:p>
            <a:pPr marL="57150" indent="0" algn="ctr">
              <a:buNone/>
            </a:pPr>
            <a:r>
              <a:rPr lang="en-US" sz="2400" i="1" u="sng" dirty="0">
                <a:solidFill>
                  <a:srgbClr val="FF0000"/>
                </a:solidFill>
                <a:effectLst>
                  <a:outerShdw blurRad="38100" dist="38100" dir="2700000" algn="tl">
                    <a:srgbClr val="000000">
                      <a:alpha val="43137"/>
                    </a:srgbClr>
                  </a:outerShdw>
                </a:effectLst>
              </a:rPr>
              <a:t>hours enrolled in program</a:t>
            </a:r>
            <a:r>
              <a:rPr lang="en-US" sz="2400" i="1" dirty="0">
                <a:solidFill>
                  <a:srgbClr val="FF0000"/>
                </a:solidFill>
                <a:effectLst>
                  <a:outerShdw blurRad="38100" dist="38100" dir="2700000" algn="tl">
                    <a:srgbClr val="000000">
                      <a:alpha val="43137"/>
                    </a:srgbClr>
                  </a:outerShdw>
                </a:effectLst>
              </a:rPr>
              <a:t>  </a:t>
            </a:r>
          </a:p>
          <a:p>
            <a:pPr marL="57150" indent="0" algn="ctr">
              <a:buNone/>
            </a:pPr>
            <a:r>
              <a:rPr lang="en-US" sz="2400" i="1" dirty="0">
                <a:solidFill>
                  <a:srgbClr val="FF0000"/>
                </a:solidFill>
                <a:effectLst>
                  <a:outerShdw blurRad="38100" dist="38100" dir="2700000" algn="tl">
                    <a:srgbClr val="000000">
                      <a:alpha val="43137"/>
                    </a:srgbClr>
                  </a:outerShdw>
                </a:effectLst>
              </a:rPr>
              <a:t>hours in academic year</a:t>
            </a:r>
          </a:p>
          <a:p>
            <a:pPr marL="57150" indent="0" algn="ctr">
              <a:buNone/>
            </a:pPr>
            <a:endParaRPr lang="en-US" sz="1000" dirty="0"/>
          </a:p>
          <a:p>
            <a:pPr marL="57150" indent="0" algn="ctr">
              <a:buNone/>
            </a:pPr>
            <a:r>
              <a:rPr lang="en-US" sz="1800" dirty="0"/>
              <a:t>- or -</a:t>
            </a:r>
          </a:p>
          <a:p>
            <a:pPr marL="57150" indent="0" algn="ctr">
              <a:buNone/>
            </a:pPr>
            <a:endParaRPr lang="en-US" sz="1000" dirty="0"/>
          </a:p>
          <a:p>
            <a:pPr marL="57150" indent="0" algn="ctr">
              <a:buNone/>
            </a:pPr>
            <a:r>
              <a:rPr lang="en-US" sz="2400" i="1" u="sng" dirty="0">
                <a:solidFill>
                  <a:srgbClr val="FF0000"/>
                </a:solidFill>
                <a:effectLst>
                  <a:outerShdw blurRad="38100" dist="38100" dir="2700000" algn="tl">
                    <a:srgbClr val="000000">
                      <a:alpha val="43137"/>
                    </a:srgbClr>
                  </a:outerShdw>
                </a:effectLst>
              </a:rPr>
              <a:t>Weeks enrolled in program</a:t>
            </a:r>
          </a:p>
          <a:p>
            <a:pPr marL="57150" indent="0" algn="ctr">
              <a:buNone/>
            </a:pPr>
            <a:r>
              <a:rPr lang="en-US" sz="2400" i="1" dirty="0">
                <a:solidFill>
                  <a:srgbClr val="FF0000"/>
                </a:solidFill>
                <a:effectLst>
                  <a:outerShdw blurRad="38100" dist="38100" dir="2700000" algn="tl">
                    <a:srgbClr val="000000">
                      <a:alpha val="43137"/>
                    </a:srgbClr>
                  </a:outerShdw>
                </a:effectLst>
              </a:rPr>
              <a:t>Weeks in academic year</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43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Loan limit proration</a:t>
            </a:r>
            <a:endParaRPr lang="en-US" dirty="0"/>
          </a:p>
        </p:txBody>
      </p:sp>
      <p:sp>
        <p:nvSpPr>
          <p:cNvPr id="3" name="Content Placeholder 2"/>
          <p:cNvSpPr>
            <a:spLocks noGrp="1"/>
          </p:cNvSpPr>
          <p:nvPr>
            <p:ph idx="1"/>
          </p:nvPr>
        </p:nvSpPr>
        <p:spPr>
          <a:xfrm>
            <a:off x="2154520" y="1554162"/>
            <a:ext cx="6837080" cy="4525963"/>
          </a:xfrm>
        </p:spPr>
        <p:txBody>
          <a:bodyPr/>
          <a:lstStyle/>
          <a:p>
            <a:r>
              <a:rPr lang="en-US" dirty="0"/>
              <a:t>For a final period of study less than a full academic year:</a:t>
            </a:r>
          </a:p>
          <a:p>
            <a:endParaRPr lang="en-US" sz="1100" dirty="0"/>
          </a:p>
          <a:p>
            <a:pPr marL="57150" indent="0" algn="ctr">
              <a:buNone/>
            </a:pPr>
            <a:r>
              <a:rPr lang="en-US" i="1" u="sng" dirty="0">
                <a:solidFill>
                  <a:srgbClr val="FF0000"/>
                </a:solidFill>
                <a:effectLst>
                  <a:outerShdw blurRad="38100" dist="38100" dir="2700000" algn="tl">
                    <a:srgbClr val="000000">
                      <a:alpha val="43137"/>
                    </a:srgbClr>
                  </a:outerShdw>
                </a:effectLst>
              </a:rPr>
              <a:t>hours enrolled in program</a:t>
            </a:r>
            <a:r>
              <a:rPr lang="en-US" i="1" dirty="0">
                <a:solidFill>
                  <a:srgbClr val="FF0000"/>
                </a:solidFill>
                <a:effectLst>
                  <a:outerShdw blurRad="38100" dist="38100" dir="2700000" algn="tl">
                    <a:srgbClr val="000000">
                      <a:alpha val="43137"/>
                    </a:srgbClr>
                  </a:outerShdw>
                </a:effectLst>
              </a:rPr>
              <a:t>  </a:t>
            </a:r>
          </a:p>
          <a:p>
            <a:pPr marL="57150" indent="0" algn="ctr">
              <a:buNone/>
            </a:pPr>
            <a:r>
              <a:rPr lang="en-US" i="1" dirty="0">
                <a:solidFill>
                  <a:srgbClr val="FF0000"/>
                </a:solidFill>
                <a:effectLst>
                  <a:outerShdw blurRad="38100" dist="38100" dir="2700000" algn="tl">
                    <a:srgbClr val="000000">
                      <a:alpha val="43137"/>
                    </a:srgbClr>
                  </a:outerShdw>
                </a:effectLst>
              </a:rPr>
              <a:t>hours in academic year</a:t>
            </a:r>
          </a:p>
          <a:p>
            <a:pPr marL="57150" indent="0" algn="ctr">
              <a:buNone/>
            </a:pPr>
            <a:endParaRPr lang="en-US" sz="1100" dirty="0"/>
          </a:p>
          <a:p>
            <a:r>
              <a:rPr lang="en-US" dirty="0"/>
              <a:t>With a </a:t>
            </a:r>
            <a:r>
              <a:rPr lang="en-US" dirty="0" smtClean="0"/>
              <a:t>final </a:t>
            </a:r>
            <a:r>
              <a:rPr lang="en-US" dirty="0"/>
              <a:t>period of </a:t>
            </a:r>
            <a:r>
              <a:rPr lang="en-US" dirty="0" smtClean="0"/>
              <a:t>study </a:t>
            </a:r>
            <a:r>
              <a:rPr lang="en-US" dirty="0"/>
              <a:t>there is no comparison to weeks of instructional time.</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8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or change of program</a:t>
            </a:r>
            <a:endParaRPr lang="en-US" dirty="0"/>
          </a:p>
        </p:txBody>
      </p:sp>
      <p:sp>
        <p:nvSpPr>
          <p:cNvPr id="3" name="Content Placeholder 2"/>
          <p:cNvSpPr>
            <a:spLocks noGrp="1"/>
          </p:cNvSpPr>
          <p:nvPr>
            <p:ph idx="1"/>
          </p:nvPr>
        </p:nvSpPr>
        <p:spPr>
          <a:xfrm>
            <a:off x="2154520" y="1554162"/>
            <a:ext cx="6837080" cy="4525963"/>
          </a:xfrm>
        </p:spPr>
        <p:txBody>
          <a:bodyPr>
            <a:normAutofit fontScale="92500" lnSpcReduction="10000"/>
          </a:bodyPr>
          <a:lstStyle/>
          <a:p>
            <a:r>
              <a:rPr lang="en-US" dirty="0"/>
              <a:t>Special consideration must be given to the annual loan limits when a student transfers between schools </a:t>
            </a:r>
            <a:r>
              <a:rPr lang="en-US" i="1" dirty="0">
                <a:effectLst>
                  <a:outerShdw blurRad="38100" dist="38100" dir="2700000" algn="tl">
                    <a:srgbClr val="000000">
                      <a:alpha val="43137"/>
                    </a:srgbClr>
                  </a:outerShdw>
                </a:effectLst>
              </a:rPr>
              <a:t>- or changes programs within  the same school -</a:t>
            </a:r>
            <a:r>
              <a:rPr lang="en-US" dirty="0">
                <a:effectLst>
                  <a:outerShdw blurRad="38100" dist="38100" dir="2700000" algn="tl">
                    <a:srgbClr val="000000">
                      <a:alpha val="43137"/>
                    </a:srgbClr>
                  </a:outerShdw>
                </a:effectLst>
              </a:rPr>
              <a:t> </a:t>
            </a:r>
            <a:r>
              <a:rPr lang="en-US" dirty="0"/>
              <a:t>where the academic years between the two schools or programs overlap.</a:t>
            </a:r>
          </a:p>
          <a:p>
            <a:endParaRPr lang="en-US" sz="1050" dirty="0"/>
          </a:p>
          <a:p>
            <a:r>
              <a:rPr lang="en-US" dirty="0"/>
              <a:t>Transfers are handled differently depending on the type of program – Clock Hour vs. Standard Term.</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3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or change of program</a:t>
            </a:r>
            <a:endParaRPr lang="en-US" dirty="0"/>
          </a:p>
        </p:txBody>
      </p:sp>
      <p:sp>
        <p:nvSpPr>
          <p:cNvPr id="3" name="Content Placeholder 2"/>
          <p:cNvSpPr>
            <a:spLocks noGrp="1"/>
          </p:cNvSpPr>
          <p:nvPr>
            <p:ph idx="1"/>
          </p:nvPr>
        </p:nvSpPr>
        <p:spPr>
          <a:xfrm>
            <a:off x="2154520" y="1554162"/>
            <a:ext cx="6837080" cy="4525963"/>
          </a:xfrm>
        </p:spPr>
        <p:txBody>
          <a:bodyPr>
            <a:normAutofit fontScale="85000" lnSpcReduction="20000"/>
          </a:bodyPr>
          <a:lstStyle/>
          <a:p>
            <a:pPr marL="0" indent="0" algn="ctr">
              <a:buNone/>
            </a:pPr>
            <a:r>
              <a:rPr lang="en-US" i="1" dirty="0">
                <a:effectLst>
                  <a:outerShdw blurRad="38100" dist="38100" dir="2700000" algn="tl">
                    <a:srgbClr val="000000">
                      <a:alpha val="43137"/>
                    </a:srgbClr>
                  </a:outerShdw>
                </a:effectLst>
              </a:rPr>
              <a:t>Standard Term Program  </a:t>
            </a:r>
          </a:p>
          <a:p>
            <a:endParaRPr lang="en-US" sz="1100" dirty="0"/>
          </a:p>
          <a:p>
            <a:r>
              <a:rPr lang="en-US" dirty="0"/>
              <a:t>A student may not receive more than the annual loan limit minus the amount received at the other school.  </a:t>
            </a:r>
          </a:p>
          <a:p>
            <a:endParaRPr lang="en-US" sz="1100" dirty="0"/>
          </a:p>
          <a:p>
            <a:r>
              <a:rPr lang="en-US" dirty="0"/>
              <a:t>However, he or she may borrow again for a subsequent term at the new school provided that term begins after the end of the academic year at the prior school.</a:t>
            </a:r>
          </a:p>
          <a:p>
            <a:endParaRPr lang="en-US" sz="1100" dirty="0"/>
          </a:p>
          <a:p>
            <a:r>
              <a:rPr lang="en-US" dirty="0"/>
              <a:t>The same principles apply for students who transfer between programs at the same school.</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7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or change of program</a:t>
            </a:r>
            <a:endParaRPr lang="en-US" dirty="0"/>
          </a:p>
        </p:txBody>
      </p:sp>
      <p:sp>
        <p:nvSpPr>
          <p:cNvPr id="3" name="Content Placeholder 2"/>
          <p:cNvSpPr>
            <a:spLocks noGrp="1"/>
          </p:cNvSpPr>
          <p:nvPr>
            <p:ph idx="1"/>
          </p:nvPr>
        </p:nvSpPr>
        <p:spPr>
          <a:xfrm>
            <a:off x="2119884" y="1219200"/>
            <a:ext cx="6837080" cy="5486400"/>
          </a:xfrm>
        </p:spPr>
        <p:txBody>
          <a:bodyPr>
            <a:normAutofit/>
          </a:bodyPr>
          <a:lstStyle/>
          <a:p>
            <a:pPr marL="0" indent="0" algn="ctr">
              <a:buNone/>
            </a:pPr>
            <a:r>
              <a:rPr lang="en-US" sz="2000" i="1" dirty="0">
                <a:effectLst>
                  <a:outerShdw blurRad="38100" dist="38100" dir="2700000" algn="tl">
                    <a:srgbClr val="000000">
                      <a:alpha val="43137"/>
                    </a:srgbClr>
                  </a:outerShdw>
                </a:effectLst>
              </a:rPr>
              <a:t>Standard Term Program Example</a:t>
            </a:r>
          </a:p>
          <a:p>
            <a:pPr marL="0" indent="0" algn="ctr">
              <a:buNone/>
            </a:pPr>
            <a:endParaRPr lang="en-US" sz="1200" i="1" dirty="0">
              <a:effectLst>
                <a:outerShdw blurRad="38100" dist="38100" dir="2700000" algn="tl">
                  <a:srgbClr val="000000">
                    <a:alpha val="43137"/>
                  </a:srgbClr>
                </a:outerShdw>
              </a:effectLst>
            </a:endParaRPr>
          </a:p>
          <a:p>
            <a:pPr marL="0" indent="0">
              <a:buNone/>
            </a:pPr>
            <a:r>
              <a:rPr lang="en-US" sz="1400" dirty="0"/>
              <a:t>Amber was enrolled as a dependent undergraduate history major at  </a:t>
            </a:r>
            <a:r>
              <a:rPr lang="en-US" sz="1400" i="1" dirty="0"/>
              <a:t>A Long Time Ago College</a:t>
            </a:r>
            <a:r>
              <a:rPr lang="en-US" sz="1400" dirty="0"/>
              <a:t>.  As a dependent undergraduate student, she received $2,750 in subsidized funds and $1,000 in unsubsidized for the period August 1, 2011 to December 15, 2011.  In January 2012, She decides to transfer to a new  program at </a:t>
            </a:r>
            <a:r>
              <a:rPr lang="en-US" sz="1400" i="1" dirty="0"/>
              <a:t>Integrity University </a:t>
            </a:r>
            <a:r>
              <a:rPr lang="en-US" sz="1400" dirty="0"/>
              <a:t>and is accepted as a grade level 3 student majoring in criminal justice. </a:t>
            </a:r>
          </a:p>
          <a:p>
            <a:pPr marL="0" indent="0">
              <a:buNone/>
            </a:pPr>
            <a:endParaRPr lang="en-US" sz="1400" dirty="0"/>
          </a:p>
          <a:p>
            <a:pPr marL="0" indent="0">
              <a:buNone/>
            </a:pPr>
            <a:r>
              <a:rPr lang="en-US" sz="1400" dirty="0"/>
              <a:t>IU determines that the academic year at the previous school ends on February 24, 2012 (30 weeks from the begin date of the prior loan period.) The academic years between the two schools overlap since IU’s academic year is August to May</a:t>
            </a:r>
            <a:r>
              <a:rPr lang="en-US" sz="1400" dirty="0" smtClean="0"/>
              <a:t>.</a:t>
            </a:r>
          </a:p>
          <a:p>
            <a:pPr marL="0" indent="0">
              <a:buNone/>
            </a:pPr>
            <a:endParaRPr lang="en-US" sz="1400" dirty="0"/>
          </a:p>
          <a:p>
            <a:pPr marL="0" indent="0">
              <a:buNone/>
            </a:pPr>
            <a:r>
              <a:rPr lang="en-US" sz="1400" dirty="0"/>
              <a:t>In this instance, IU can originate a loan for the spring semester representing the remaining amount based on the annual loan limit for a grade level 3 student minus the amount Amber already received at the prior school:  </a:t>
            </a:r>
            <a:endParaRPr lang="en-US" sz="1400" dirty="0" smtClean="0"/>
          </a:p>
          <a:p>
            <a:pPr marL="0" indent="0">
              <a:buNone/>
            </a:pPr>
            <a:r>
              <a:rPr lang="en-US" sz="1400" dirty="0" smtClean="0"/>
              <a:t>  ($</a:t>
            </a:r>
            <a:r>
              <a:rPr lang="en-US" sz="1400" dirty="0"/>
              <a:t>7,500 loan </a:t>
            </a:r>
            <a:r>
              <a:rPr lang="en-US" sz="1400" dirty="0" smtClean="0"/>
              <a:t>limit)</a:t>
            </a:r>
          </a:p>
          <a:p>
            <a:pPr marL="0" indent="0">
              <a:buNone/>
            </a:pPr>
            <a:r>
              <a:rPr lang="en-US" sz="1400" dirty="0"/>
              <a:t> </a:t>
            </a:r>
            <a:r>
              <a:rPr lang="en-US" sz="1400" dirty="0" smtClean="0"/>
              <a:t>  $</a:t>
            </a:r>
            <a:r>
              <a:rPr lang="en-US" sz="1400" dirty="0"/>
              <a:t>5,500 sub and </a:t>
            </a:r>
            <a:r>
              <a:rPr lang="en-US" sz="1400" dirty="0" smtClean="0"/>
              <a:t>$2,000 </a:t>
            </a:r>
            <a:r>
              <a:rPr lang="en-US" sz="1400" dirty="0" err="1" smtClean="0"/>
              <a:t>unsub</a:t>
            </a:r>
            <a:r>
              <a:rPr lang="en-US" sz="1400" dirty="0" smtClean="0"/>
              <a:t> </a:t>
            </a:r>
          </a:p>
          <a:p>
            <a:pPr marL="0" indent="0">
              <a:buNone/>
            </a:pPr>
            <a:r>
              <a:rPr lang="en-US" sz="1400" dirty="0" smtClean="0"/>
              <a:t>– </a:t>
            </a:r>
            <a:r>
              <a:rPr lang="en-US" sz="1400" u="sng" dirty="0" smtClean="0"/>
              <a:t>$</a:t>
            </a:r>
            <a:r>
              <a:rPr lang="en-US" sz="1400" u="sng" dirty="0"/>
              <a:t>2,750 sub and $1,000 </a:t>
            </a:r>
            <a:r>
              <a:rPr lang="en-US" sz="1400" u="sng" dirty="0" err="1"/>
              <a:t>unsub</a:t>
            </a:r>
            <a:r>
              <a:rPr lang="en-US" sz="1400" u="sng" dirty="0"/>
              <a:t> </a:t>
            </a:r>
            <a:r>
              <a:rPr lang="en-US" sz="1400" dirty="0" smtClean="0"/>
              <a:t>(from </a:t>
            </a:r>
            <a:r>
              <a:rPr lang="en-US" sz="1400" dirty="0"/>
              <a:t>prior </a:t>
            </a:r>
            <a:r>
              <a:rPr lang="en-US" sz="1400" dirty="0" smtClean="0"/>
              <a:t>school)</a:t>
            </a:r>
          </a:p>
          <a:p>
            <a:pPr marL="0" indent="0">
              <a:buNone/>
            </a:pPr>
            <a:r>
              <a:rPr lang="en-US" sz="1400" dirty="0" smtClean="0"/>
              <a:t>   $</a:t>
            </a:r>
            <a:r>
              <a:rPr lang="en-US" sz="1400" dirty="0"/>
              <a:t>2,750 </a:t>
            </a:r>
            <a:r>
              <a:rPr lang="en-US" sz="1400" dirty="0" smtClean="0"/>
              <a:t>sub </a:t>
            </a:r>
            <a:r>
              <a:rPr lang="en-US" sz="1400" dirty="0"/>
              <a:t>and $1,000 </a:t>
            </a:r>
            <a:r>
              <a:rPr lang="en-US" sz="1400" dirty="0" err="1" smtClean="0"/>
              <a:t>unsub</a:t>
            </a:r>
            <a:endParaRPr lang="en-US" sz="1400"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6553200" y="38100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67000" y="4114800"/>
            <a:ext cx="0" cy="152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2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or change of program</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24075"/>
            <a:ext cx="6717999"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or change of program</a:t>
            </a:r>
            <a:endParaRPr lang="en-US" dirty="0"/>
          </a:p>
        </p:txBody>
      </p:sp>
      <p:sp>
        <p:nvSpPr>
          <p:cNvPr id="3" name="Content Placeholder 2"/>
          <p:cNvSpPr>
            <a:spLocks noGrp="1"/>
          </p:cNvSpPr>
          <p:nvPr>
            <p:ph idx="1"/>
          </p:nvPr>
        </p:nvSpPr>
        <p:spPr>
          <a:xfrm>
            <a:off x="2154520" y="1554162"/>
            <a:ext cx="6837080" cy="4525963"/>
          </a:xfrm>
        </p:spPr>
        <p:txBody>
          <a:bodyPr>
            <a:normAutofit fontScale="85000" lnSpcReduction="20000"/>
          </a:bodyPr>
          <a:lstStyle/>
          <a:p>
            <a:pPr marL="0" indent="0" algn="ctr">
              <a:buNone/>
            </a:pPr>
            <a:r>
              <a:rPr lang="en-US" i="1" dirty="0">
                <a:effectLst>
                  <a:outerShdw blurRad="38100" dist="38100" dir="2700000" algn="tl">
                    <a:srgbClr val="000000">
                      <a:alpha val="43137"/>
                    </a:srgbClr>
                  </a:outerShdw>
                </a:effectLst>
              </a:rPr>
              <a:t>Clock Hour Program  </a:t>
            </a:r>
          </a:p>
          <a:p>
            <a:endParaRPr lang="en-US" sz="1100" dirty="0"/>
          </a:p>
          <a:p>
            <a:r>
              <a:rPr lang="en-US" dirty="0"/>
              <a:t>The student is limited to the original annual loan limit until the completion of the first academic year at the new school unless the new school accepted clock hours from the first school. </a:t>
            </a:r>
          </a:p>
          <a:p>
            <a:endParaRPr lang="en-US" sz="1100" dirty="0"/>
          </a:p>
          <a:p>
            <a:r>
              <a:rPr lang="en-US" dirty="0"/>
              <a:t>If transfer hours are accepted, the new school can originate a new loan for the remaining portion of the loan period from the prior school.  After this period is completed, the student progresses to a new loan period and annual limit.</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69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154520" y="1554162"/>
            <a:ext cx="6837080" cy="4525963"/>
          </a:xfrm>
        </p:spPr>
        <p:txBody>
          <a:bodyPr>
            <a:normAutofit fontScale="77500" lnSpcReduction="20000"/>
          </a:bodyPr>
          <a:lstStyle/>
          <a:p>
            <a:r>
              <a:rPr lang="en-US" dirty="0"/>
              <a:t>Loan Origination Basics</a:t>
            </a:r>
          </a:p>
          <a:p>
            <a:pPr lvl="1"/>
            <a:r>
              <a:rPr lang="en-US" dirty="0"/>
              <a:t>Aggregate Loan Limits</a:t>
            </a:r>
          </a:p>
          <a:p>
            <a:pPr lvl="1"/>
            <a:r>
              <a:rPr lang="en-US" dirty="0"/>
              <a:t>Annual Loan </a:t>
            </a:r>
            <a:r>
              <a:rPr lang="en-US" dirty="0" smtClean="0"/>
              <a:t>Limits</a:t>
            </a:r>
            <a:endParaRPr lang="en-US" dirty="0"/>
          </a:p>
          <a:p>
            <a:pPr lvl="1"/>
            <a:r>
              <a:rPr lang="en-US" dirty="0"/>
              <a:t>Annual Loan Limit Progression</a:t>
            </a:r>
          </a:p>
          <a:p>
            <a:pPr lvl="1"/>
            <a:r>
              <a:rPr lang="en-US" dirty="0"/>
              <a:t>Annual Loan Limit Proration</a:t>
            </a:r>
          </a:p>
          <a:p>
            <a:pPr lvl="1"/>
            <a:r>
              <a:rPr lang="en-US" dirty="0"/>
              <a:t>Transfer or Change of Program </a:t>
            </a:r>
          </a:p>
          <a:p>
            <a:r>
              <a:rPr lang="en-US" dirty="0"/>
              <a:t>Understanding </a:t>
            </a:r>
            <a:r>
              <a:rPr lang="en-US" dirty="0" smtClean="0"/>
              <a:t>NSLDS</a:t>
            </a:r>
          </a:p>
          <a:p>
            <a:r>
              <a:rPr lang="en-US" dirty="0" smtClean="0"/>
              <a:t>Identifying an </a:t>
            </a:r>
            <a:r>
              <a:rPr lang="en-US" dirty="0"/>
              <a:t>Overborrowing Situation</a:t>
            </a:r>
          </a:p>
          <a:p>
            <a:r>
              <a:rPr lang="en-US" dirty="0"/>
              <a:t>Resolving an Overborrowing Situation</a:t>
            </a:r>
          </a:p>
          <a:p>
            <a:r>
              <a:rPr lang="en-US" dirty="0"/>
              <a:t>Examples</a:t>
            </a:r>
          </a:p>
          <a:p>
            <a:r>
              <a:rPr lang="en-US" dirty="0"/>
              <a:t>Resources</a:t>
            </a:r>
          </a:p>
          <a:p>
            <a:r>
              <a:rPr lang="en-US" dirty="0"/>
              <a:t>Questions?</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2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or change of program</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lgn="ctr">
              <a:buNone/>
            </a:pPr>
            <a:r>
              <a:rPr lang="en-US" i="1" dirty="0">
                <a:effectLst>
                  <a:outerShdw blurRad="38100" dist="38100" dir="2700000" algn="tl">
                    <a:srgbClr val="000000">
                      <a:alpha val="43137"/>
                    </a:srgbClr>
                  </a:outerShdw>
                </a:effectLst>
              </a:rPr>
              <a:t>Clock Hour Program (cont.) </a:t>
            </a:r>
          </a:p>
          <a:p>
            <a:pPr marL="0" indent="0" algn="ctr">
              <a:buNone/>
            </a:pPr>
            <a:endParaRPr lang="en-US" sz="1000" i="1" dirty="0">
              <a:effectLst>
                <a:outerShdw blurRad="38100" dist="38100" dir="2700000" algn="tl">
                  <a:srgbClr val="000000">
                    <a:alpha val="43137"/>
                  </a:srgbClr>
                </a:outerShdw>
              </a:effectLst>
            </a:endParaRPr>
          </a:p>
          <a:p>
            <a:r>
              <a:rPr lang="en-US" sz="2400" dirty="0"/>
              <a:t>Changing programs within the same school is more involved for clock hour institutions.</a:t>
            </a:r>
          </a:p>
          <a:p>
            <a:endParaRPr lang="en-US" sz="1000" dirty="0"/>
          </a:p>
          <a:p>
            <a:r>
              <a:rPr lang="en-US" sz="2400" dirty="0"/>
              <a:t>Two options:</a:t>
            </a:r>
          </a:p>
          <a:p>
            <a:pPr lvl="1"/>
            <a:r>
              <a:rPr lang="en-US" sz="2000" dirty="0"/>
              <a:t>student remains in the same payment period; or </a:t>
            </a:r>
          </a:p>
          <a:p>
            <a:pPr lvl="1"/>
            <a:r>
              <a:rPr lang="en-US" sz="2000" dirty="0"/>
              <a:t>the student begins a new payment period in the new program.</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9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or change of program</a:t>
            </a:r>
            <a:endParaRPr lang="en-US" dirty="0"/>
          </a:p>
        </p:txBody>
      </p:sp>
      <p:sp>
        <p:nvSpPr>
          <p:cNvPr id="3" name="Content Placeholder 2"/>
          <p:cNvSpPr>
            <a:spLocks noGrp="1"/>
          </p:cNvSpPr>
          <p:nvPr>
            <p:ph idx="1"/>
          </p:nvPr>
        </p:nvSpPr>
        <p:spPr>
          <a:xfrm>
            <a:off x="2154520" y="1554162"/>
            <a:ext cx="6837080" cy="4525963"/>
          </a:xfrm>
        </p:spPr>
        <p:txBody>
          <a:bodyPr>
            <a:normAutofit lnSpcReduction="10000"/>
          </a:bodyPr>
          <a:lstStyle/>
          <a:p>
            <a:pPr marL="0" indent="0" algn="ctr">
              <a:buNone/>
            </a:pPr>
            <a:r>
              <a:rPr lang="en-US" i="1" dirty="0">
                <a:effectLst>
                  <a:outerShdw blurRad="38100" dist="38100" dir="2700000" algn="tl">
                    <a:srgbClr val="000000">
                      <a:alpha val="43137"/>
                    </a:srgbClr>
                  </a:outerShdw>
                </a:effectLst>
              </a:rPr>
              <a:t>Clock Hour Program (cont.) </a:t>
            </a:r>
          </a:p>
          <a:p>
            <a:pPr marL="0" indent="0" algn="ctr">
              <a:buNone/>
            </a:pPr>
            <a:endParaRPr lang="en-US" sz="1000" i="1" dirty="0">
              <a:effectLst>
                <a:outerShdw blurRad="38100" dist="38100" dir="2700000" algn="tl">
                  <a:srgbClr val="000000">
                    <a:alpha val="43137"/>
                  </a:srgbClr>
                </a:outerShdw>
              </a:effectLst>
            </a:endParaRPr>
          </a:p>
          <a:p>
            <a:r>
              <a:rPr lang="en-US" sz="2400" dirty="0"/>
              <a:t>A student can be considered in the same payment period if:</a:t>
            </a:r>
          </a:p>
          <a:p>
            <a:endParaRPr lang="en-US" sz="1000" dirty="0"/>
          </a:p>
          <a:p>
            <a:pPr lvl="1"/>
            <a:r>
              <a:rPr lang="en-US" sz="1600" dirty="0"/>
              <a:t>The student is continuously enrolled;</a:t>
            </a:r>
          </a:p>
          <a:p>
            <a:pPr lvl="1"/>
            <a:endParaRPr lang="en-US" sz="800" dirty="0"/>
          </a:p>
          <a:p>
            <a:pPr lvl="1"/>
            <a:r>
              <a:rPr lang="en-US" sz="1600" dirty="0"/>
              <a:t>The coursework of the prior program is substantially similar to the coursework in the new program;</a:t>
            </a:r>
          </a:p>
          <a:p>
            <a:pPr lvl="1"/>
            <a:endParaRPr lang="en-US" sz="800" dirty="0"/>
          </a:p>
          <a:p>
            <a:pPr lvl="1"/>
            <a:r>
              <a:rPr lang="en-US" sz="1600" dirty="0"/>
              <a:t>The payment periods are substantially equal in length (clock hours and weeks of instructional time);</a:t>
            </a:r>
          </a:p>
          <a:p>
            <a:pPr lvl="1"/>
            <a:endParaRPr lang="en-US" sz="800" dirty="0"/>
          </a:p>
          <a:p>
            <a:pPr lvl="1"/>
            <a:r>
              <a:rPr lang="en-US" sz="1600" dirty="0"/>
              <a:t>Little or no changes in school charges associated with the payment period;</a:t>
            </a:r>
          </a:p>
          <a:p>
            <a:pPr lvl="1"/>
            <a:endParaRPr lang="en-US" sz="800" dirty="0"/>
          </a:p>
          <a:p>
            <a:pPr lvl="1"/>
            <a:r>
              <a:rPr lang="en-US" sz="1600" dirty="0"/>
              <a:t>The clock hours from the prior program are accepted in the new. </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35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or change of program</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lgn="ctr">
              <a:buNone/>
            </a:pPr>
            <a:r>
              <a:rPr lang="en-US" i="1" dirty="0">
                <a:effectLst>
                  <a:outerShdw blurRad="38100" dist="38100" dir="2700000" algn="tl">
                    <a:srgbClr val="000000">
                      <a:alpha val="43137"/>
                    </a:srgbClr>
                  </a:outerShdw>
                </a:effectLst>
              </a:rPr>
              <a:t>Clock Hour Program (cont.) </a:t>
            </a:r>
          </a:p>
          <a:p>
            <a:pPr marL="0" indent="0" algn="ctr">
              <a:buNone/>
            </a:pPr>
            <a:endParaRPr lang="en-US" sz="1000" i="1" dirty="0">
              <a:effectLst>
                <a:outerShdw blurRad="38100" dist="38100" dir="2700000" algn="tl">
                  <a:srgbClr val="000000">
                    <a:alpha val="43137"/>
                  </a:srgbClr>
                </a:outerShdw>
              </a:effectLst>
            </a:endParaRPr>
          </a:p>
          <a:p>
            <a:r>
              <a:rPr lang="en-US" sz="2400" dirty="0"/>
              <a:t>If a new payment period is necessary:</a:t>
            </a:r>
          </a:p>
          <a:p>
            <a:endParaRPr lang="en-US" sz="1000" dirty="0"/>
          </a:p>
          <a:p>
            <a:pPr marL="800100" lvl="1" indent="-342900">
              <a:buFont typeface="+mj-lt"/>
              <a:buAutoNum type="arabicPeriod"/>
            </a:pPr>
            <a:r>
              <a:rPr lang="en-US" sz="1600" dirty="0"/>
              <a:t>As appropriate, perform a Return of Title IV Funds (R2T4) calculation to “close out” the old payment period;</a:t>
            </a:r>
          </a:p>
          <a:p>
            <a:pPr lvl="1">
              <a:buFont typeface="+mj-lt"/>
              <a:buAutoNum type="arabicPeriod"/>
            </a:pPr>
            <a:endParaRPr lang="en-US" sz="800" dirty="0"/>
          </a:p>
          <a:p>
            <a:pPr marL="800100" lvl="1" indent="-342900">
              <a:buFont typeface="+mj-lt"/>
              <a:buAutoNum type="arabicPeriod"/>
            </a:pPr>
            <a:r>
              <a:rPr lang="en-US" sz="1600" dirty="0"/>
              <a:t>The student can then begin a new payment period for the new program using the remaining annual loan limit eligibility from the prior loan period.</a:t>
            </a:r>
          </a:p>
          <a:p>
            <a:pPr lvl="2"/>
            <a:endParaRPr lang="en-US" sz="900" dirty="0"/>
          </a:p>
          <a:p>
            <a:pPr lvl="2"/>
            <a:r>
              <a:rPr lang="en-US" sz="1400" dirty="0"/>
              <a:t>Note – the new loan period can use the remaining annual loan limit provided that the new program is at least an academic year in length.  If the new program is less than an academic year in length the loan limit is the lesser of the remaining annual loan limit or the prorated annual loan limit based upon the hours to be completed in the new program.</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4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or change of program</a:t>
            </a:r>
            <a:endParaRPr lang="en-US" dirty="0"/>
          </a:p>
        </p:txBody>
      </p:sp>
      <p:sp>
        <p:nvSpPr>
          <p:cNvPr id="3" name="Content Placeholder 2"/>
          <p:cNvSpPr>
            <a:spLocks noGrp="1"/>
          </p:cNvSpPr>
          <p:nvPr>
            <p:ph idx="1"/>
          </p:nvPr>
        </p:nvSpPr>
        <p:spPr>
          <a:xfrm>
            <a:off x="2154520" y="1554162"/>
            <a:ext cx="6837080" cy="4525963"/>
          </a:xfrm>
        </p:spPr>
        <p:txBody>
          <a:bodyPr>
            <a:normAutofit fontScale="47500" lnSpcReduction="20000"/>
          </a:bodyPr>
          <a:lstStyle/>
          <a:p>
            <a:pPr marL="0" indent="0" algn="ctr">
              <a:buNone/>
            </a:pPr>
            <a:r>
              <a:rPr lang="en-US" i="1" dirty="0">
                <a:solidFill>
                  <a:srgbClr val="000000"/>
                </a:solidFill>
                <a:effectLst>
                  <a:outerShdw blurRad="38100" dist="38100" dir="2700000" algn="tl">
                    <a:srgbClr val="000000">
                      <a:alpha val="43137"/>
                    </a:srgbClr>
                  </a:outerShdw>
                </a:effectLst>
              </a:rPr>
              <a:t>Clock Hour Program </a:t>
            </a:r>
            <a:r>
              <a:rPr lang="en-US" i="1" dirty="0">
                <a:effectLst>
                  <a:outerShdw blurRad="38100" dist="38100" dir="2700000" algn="tl">
                    <a:srgbClr val="000000">
                      <a:alpha val="43137"/>
                    </a:srgbClr>
                  </a:outerShdw>
                </a:effectLst>
              </a:rPr>
              <a:t>Example</a:t>
            </a:r>
          </a:p>
          <a:p>
            <a:pPr marL="0" indent="0" algn="ctr">
              <a:buNone/>
            </a:pPr>
            <a:endParaRPr lang="en-US" sz="1200" i="1" dirty="0">
              <a:effectLst>
                <a:outerShdw blurRad="38100" dist="38100" dir="2700000" algn="tl">
                  <a:srgbClr val="000000">
                    <a:alpha val="43137"/>
                  </a:srgbClr>
                </a:outerShdw>
              </a:effectLst>
            </a:endParaRPr>
          </a:p>
          <a:p>
            <a:pPr marL="0" indent="0">
              <a:buNone/>
            </a:pPr>
            <a:r>
              <a:rPr lang="en-US" dirty="0"/>
              <a:t>Hank enrolled as a dependent undergraduate to study nursing at  </a:t>
            </a:r>
            <a:r>
              <a:rPr lang="en-US" i="1" dirty="0"/>
              <a:t>McCoy Medical College</a:t>
            </a:r>
            <a:r>
              <a:rPr lang="en-US" dirty="0"/>
              <a:t>.  As a dependent undergraduate student, he received $1,750 subsidized loan and a $1,000 unsubsidized for the period from January 1, 2011 to August 1, 2011.  In May, He decides to transfer to what he believes is a better program offered at </a:t>
            </a:r>
            <a:r>
              <a:rPr lang="en-US" i="1" dirty="0"/>
              <a:t>Enterprise University</a:t>
            </a:r>
            <a:r>
              <a:rPr lang="en-US" dirty="0"/>
              <a:t>.  This new program is 1800 clock hours. </a:t>
            </a:r>
          </a:p>
          <a:p>
            <a:pPr marL="0" indent="0">
              <a:buNone/>
            </a:pPr>
            <a:endParaRPr lang="en-US" sz="1200" dirty="0"/>
          </a:p>
          <a:p>
            <a:pPr marL="0" indent="0">
              <a:buNone/>
            </a:pPr>
            <a:r>
              <a:rPr lang="en-US" dirty="0"/>
              <a:t>EU accepts clock hours from McCoy Medical and originates a new loan in the amount of  $1,750 subsidized and $1,000 unsubsidized for a loan period of May 1 to August 1, 2011.  August 1 represents the end of the loan period at MMC.  After this period, Hank will progress to a new annual loan limit.</a:t>
            </a:r>
          </a:p>
          <a:p>
            <a:pPr marL="0" indent="0">
              <a:buNone/>
            </a:pPr>
            <a:endParaRPr lang="en-US" sz="1200" dirty="0"/>
          </a:p>
          <a:p>
            <a:pPr marL="0" indent="0">
              <a:buNone/>
            </a:pPr>
            <a:r>
              <a:rPr lang="en-US" dirty="0"/>
              <a:t>Had EU not accepted transfer hours from MMC, Hank would have been limited to a maximum loan amount of  $1,750 subsidized and $1,000 unsubsidized for the first academic year at EU (900 clock hours and 30 weeks).  </a:t>
            </a:r>
            <a:endParaRPr lang="en-US" dirty="0" smtClean="0"/>
          </a:p>
          <a:p>
            <a:pPr marL="0" indent="0">
              <a:buNone/>
            </a:pPr>
            <a:endParaRPr lang="en-US" dirty="0"/>
          </a:p>
          <a:p>
            <a:pPr marL="0" indent="0">
              <a:buNone/>
            </a:pPr>
            <a:r>
              <a:rPr lang="en-US" dirty="0" smtClean="0"/>
              <a:t>  $</a:t>
            </a:r>
            <a:r>
              <a:rPr lang="en-US" dirty="0"/>
              <a:t>3,500 sub and $2,000 </a:t>
            </a:r>
            <a:r>
              <a:rPr lang="en-US" dirty="0" err="1" smtClean="0"/>
              <a:t>unsub</a:t>
            </a:r>
            <a:r>
              <a:rPr lang="en-US" dirty="0" smtClean="0"/>
              <a:t> (Annual loan limit for grade level 1)</a:t>
            </a:r>
          </a:p>
          <a:p>
            <a:pPr marL="0" indent="0">
              <a:buNone/>
            </a:pPr>
            <a:r>
              <a:rPr lang="en-US" dirty="0" smtClean="0"/>
              <a:t>- </a:t>
            </a:r>
            <a:r>
              <a:rPr lang="en-US" u="sng" dirty="0" smtClean="0"/>
              <a:t>$</a:t>
            </a:r>
            <a:r>
              <a:rPr lang="en-US" u="sng" dirty="0"/>
              <a:t>1,750 sub and $1,000 </a:t>
            </a:r>
            <a:r>
              <a:rPr lang="en-US" u="sng" dirty="0" err="1" smtClean="0"/>
              <a:t>unsub</a:t>
            </a:r>
            <a:r>
              <a:rPr lang="en-US" dirty="0" smtClean="0"/>
              <a:t> (amount </a:t>
            </a:r>
            <a:r>
              <a:rPr lang="en-US" dirty="0"/>
              <a:t>already received at </a:t>
            </a:r>
            <a:r>
              <a:rPr lang="en-US" dirty="0" smtClean="0"/>
              <a:t>MMC) </a:t>
            </a:r>
            <a:endParaRPr lang="en-US" dirty="0"/>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4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or change of program</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308" y="1288025"/>
            <a:ext cx="6477001" cy="451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r>
              <a:rPr lang="en-US" dirty="0" err="1" smtClean="0"/>
              <a:t>nslds</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59150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43200" y="3048000"/>
            <a:ext cx="5715000" cy="1569660"/>
          </a:xfrm>
          <a:prstGeom prst="rect">
            <a:avLst/>
          </a:prstGeom>
        </p:spPr>
        <p:txBody>
          <a:bodyPr wrap="square">
            <a:spAutoFit/>
          </a:bodyPr>
          <a:lstStyle/>
          <a:p>
            <a:pPr algn="ctr"/>
            <a:r>
              <a:rPr lang="en-US" sz="2400" dirty="0"/>
              <a:t>Warning flags indicate that a student’s loan totals may already have exceeded</a:t>
            </a:r>
          </a:p>
          <a:p>
            <a:pPr algn="ctr"/>
            <a:r>
              <a:rPr lang="en-US" sz="2400" dirty="0"/>
              <a:t>– or be close to –</a:t>
            </a:r>
          </a:p>
          <a:p>
            <a:pPr algn="ctr"/>
            <a:r>
              <a:rPr lang="en-US" sz="2400" dirty="0"/>
              <a:t>the aggregate loan limits.  </a:t>
            </a:r>
          </a:p>
        </p:txBody>
      </p:sp>
    </p:spTree>
    <p:extLst>
      <p:ext uri="{BB962C8B-B14F-4D97-AF65-F5344CB8AC3E}">
        <p14:creationId xmlns:p14="http://schemas.microsoft.com/office/powerpoint/2010/main" val="321166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r>
              <a:rPr lang="en-US" dirty="0" err="1" smtClean="0"/>
              <a:t>nslds</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590550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20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NSLDS</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6837362" cy="251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07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NSLDS</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12287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508" y="2886075"/>
            <a:ext cx="6897116"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620000" y="36576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60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an overborrowing Situation</a:t>
            </a:r>
            <a:endParaRPr lang="en-US" dirty="0"/>
          </a:p>
        </p:txBody>
      </p:sp>
      <p:sp>
        <p:nvSpPr>
          <p:cNvPr id="3" name="Content Placeholder 2"/>
          <p:cNvSpPr>
            <a:spLocks noGrp="1"/>
          </p:cNvSpPr>
          <p:nvPr>
            <p:ph idx="1"/>
          </p:nvPr>
        </p:nvSpPr>
        <p:spPr>
          <a:xfrm>
            <a:off x="2154520" y="1554162"/>
            <a:ext cx="6837080" cy="4525963"/>
          </a:xfrm>
        </p:spPr>
        <p:txBody>
          <a:bodyPr>
            <a:normAutofit fontScale="77500" lnSpcReduction="20000"/>
          </a:bodyPr>
          <a:lstStyle/>
          <a:p>
            <a:r>
              <a:rPr lang="en-US" dirty="0" smtClean="0"/>
              <a:t>Check for a “C” code on the </a:t>
            </a:r>
            <a:r>
              <a:rPr lang="en-US" dirty="0" smtClean="0"/>
              <a:t>ISIR</a:t>
            </a:r>
          </a:p>
          <a:p>
            <a:pPr marL="0" indent="0">
              <a:buNone/>
            </a:pPr>
            <a:endParaRPr lang="en-US" sz="1300" dirty="0" smtClean="0"/>
          </a:p>
          <a:p>
            <a:r>
              <a:rPr lang="en-US" dirty="0"/>
              <a:t>E</a:t>
            </a:r>
            <a:r>
              <a:rPr lang="en-US" dirty="0" smtClean="0"/>
              <a:t>valuate </a:t>
            </a:r>
            <a:r>
              <a:rPr lang="en-US" dirty="0" smtClean="0"/>
              <a:t>the loan </a:t>
            </a:r>
            <a:r>
              <a:rPr lang="en-US" dirty="0" smtClean="0"/>
              <a:t>history on NSLDS</a:t>
            </a:r>
          </a:p>
          <a:p>
            <a:pPr lvl="1"/>
            <a:r>
              <a:rPr lang="en-US" i="1" dirty="0" smtClean="0">
                <a:solidFill>
                  <a:srgbClr val="FF0000"/>
                </a:solidFill>
                <a:effectLst>
                  <a:outerShdw blurRad="38100" dist="38100" dir="2700000" algn="tl">
                    <a:srgbClr val="000000">
                      <a:alpha val="43137"/>
                    </a:srgbClr>
                  </a:outerShdw>
                </a:effectLst>
              </a:rPr>
              <a:t>Separate loans into academic years</a:t>
            </a:r>
          </a:p>
          <a:p>
            <a:pPr lvl="1"/>
            <a:r>
              <a:rPr lang="en-US" i="1" dirty="0" smtClean="0">
                <a:solidFill>
                  <a:srgbClr val="FF0000"/>
                </a:solidFill>
                <a:effectLst>
                  <a:outerShdw blurRad="38100" dist="38100" dir="2700000" algn="tl">
                    <a:srgbClr val="000000">
                      <a:alpha val="43137"/>
                    </a:srgbClr>
                  </a:outerShdw>
                </a:effectLst>
              </a:rPr>
              <a:t>Look out for additional unsubsidized codes (“P” or “H” indicators)</a:t>
            </a:r>
          </a:p>
          <a:p>
            <a:pPr lvl="1"/>
            <a:r>
              <a:rPr lang="en-US" i="1" dirty="0" smtClean="0">
                <a:solidFill>
                  <a:srgbClr val="FF0000"/>
                </a:solidFill>
                <a:effectLst>
                  <a:outerShdw blurRad="38100" dist="38100" dir="2700000" algn="tl">
                    <a:srgbClr val="000000">
                      <a:alpha val="43137"/>
                    </a:srgbClr>
                  </a:outerShdw>
                </a:effectLst>
              </a:rPr>
              <a:t>Compare against the applicable loan limits</a:t>
            </a:r>
          </a:p>
          <a:p>
            <a:pPr marL="457200" lvl="1" indent="0">
              <a:buNone/>
            </a:pPr>
            <a:endParaRPr lang="en-US" sz="1300" i="1" dirty="0" smtClean="0">
              <a:solidFill>
                <a:srgbClr val="FF0000"/>
              </a:solidFill>
              <a:effectLst>
                <a:outerShdw blurRad="38100" dist="38100" dir="2700000" algn="tl">
                  <a:srgbClr val="000000">
                    <a:alpha val="43137"/>
                  </a:srgbClr>
                </a:outerShdw>
              </a:effectLst>
            </a:endParaRPr>
          </a:p>
          <a:p>
            <a:pPr marL="57150" indent="0">
              <a:buNone/>
            </a:pPr>
            <a:r>
              <a:rPr lang="en-US" b="1" i="1" dirty="0" smtClean="0">
                <a:solidFill>
                  <a:srgbClr val="0070C0"/>
                </a:solidFill>
                <a:effectLst>
                  <a:outerShdw blurRad="38100" dist="38100" dir="2700000" algn="tl">
                    <a:srgbClr val="000000">
                      <a:alpha val="43137"/>
                    </a:srgbClr>
                  </a:outerShdw>
                </a:effectLst>
              </a:rPr>
              <a:t>If an </a:t>
            </a:r>
            <a:r>
              <a:rPr lang="en-US" b="1" i="1" dirty="0" err="1" smtClean="0">
                <a:solidFill>
                  <a:srgbClr val="0070C0"/>
                </a:solidFill>
                <a:effectLst>
                  <a:outerShdw blurRad="38100" dist="38100" dir="2700000" algn="tl">
                    <a:srgbClr val="000000">
                      <a:alpha val="43137"/>
                    </a:srgbClr>
                  </a:outerShdw>
                </a:effectLst>
              </a:rPr>
              <a:t>overaward</a:t>
            </a:r>
            <a:r>
              <a:rPr lang="en-US" b="1" i="1" dirty="0" smtClean="0">
                <a:solidFill>
                  <a:srgbClr val="0070C0"/>
                </a:solidFill>
                <a:effectLst>
                  <a:outerShdw blurRad="38100" dist="38100" dir="2700000" algn="tl">
                    <a:srgbClr val="000000">
                      <a:alpha val="43137"/>
                    </a:srgbClr>
                  </a:outerShdw>
                </a:effectLst>
              </a:rPr>
              <a:t> </a:t>
            </a:r>
            <a:r>
              <a:rPr lang="en-US" b="1" i="1" u="sng" dirty="0" smtClean="0">
                <a:solidFill>
                  <a:srgbClr val="0070C0"/>
                </a:solidFill>
                <a:effectLst>
                  <a:outerShdw blurRad="38100" dist="38100" dir="2700000" algn="tl">
                    <a:srgbClr val="000000">
                      <a:alpha val="43137"/>
                    </a:srgbClr>
                  </a:outerShdw>
                </a:effectLst>
              </a:rPr>
              <a:t>is</a:t>
            </a:r>
            <a:r>
              <a:rPr lang="en-US" b="1" i="1" dirty="0" smtClean="0">
                <a:solidFill>
                  <a:srgbClr val="0070C0"/>
                </a:solidFill>
                <a:effectLst>
                  <a:outerShdw blurRad="38100" dist="38100" dir="2700000" algn="tl">
                    <a:srgbClr val="000000">
                      <a:alpha val="43137"/>
                    </a:srgbClr>
                  </a:outerShdw>
                </a:effectLst>
              </a:rPr>
              <a:t> discovered…</a:t>
            </a:r>
          </a:p>
          <a:p>
            <a:r>
              <a:rPr lang="en-US" dirty="0" smtClean="0"/>
              <a:t>Identify the loan(s) that caused the </a:t>
            </a:r>
            <a:r>
              <a:rPr lang="en-US" dirty="0" smtClean="0"/>
              <a:t>overborrowing</a:t>
            </a:r>
          </a:p>
          <a:p>
            <a:pPr marL="0" indent="0">
              <a:buNone/>
            </a:pPr>
            <a:endParaRPr lang="en-US" sz="1300" dirty="0" smtClean="0"/>
          </a:p>
          <a:p>
            <a:r>
              <a:rPr lang="en-US" dirty="0" smtClean="0"/>
              <a:t>Contact the appropriate servicer for assistance.</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64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 Origination Basics</a:t>
            </a:r>
          </a:p>
        </p:txBody>
      </p:sp>
      <p:sp>
        <p:nvSpPr>
          <p:cNvPr id="3" name="Content Placeholder 2"/>
          <p:cNvSpPr>
            <a:spLocks noGrp="1"/>
          </p:cNvSpPr>
          <p:nvPr>
            <p:ph idx="1"/>
          </p:nvPr>
        </p:nvSpPr>
        <p:spPr>
          <a:xfrm>
            <a:off x="2154520" y="1554162"/>
            <a:ext cx="6837080" cy="4525963"/>
          </a:xfrm>
        </p:spPr>
        <p:txBody>
          <a:bodyPr/>
          <a:lstStyle/>
          <a:p>
            <a:r>
              <a:rPr lang="en-US" sz="2400" b="1" i="1" dirty="0" smtClean="0">
                <a:solidFill>
                  <a:srgbClr val="FF0000"/>
                </a:solidFill>
                <a:effectLst>
                  <a:outerShdw blurRad="38100" dist="38100" dir="2700000" algn="tl">
                    <a:srgbClr val="000000">
                      <a:alpha val="43137"/>
                    </a:srgbClr>
                  </a:outerShdw>
                </a:effectLst>
              </a:rPr>
              <a:t>The School is </a:t>
            </a:r>
            <a:r>
              <a:rPr lang="en-US" sz="2400" b="1" i="1" dirty="0">
                <a:solidFill>
                  <a:srgbClr val="FF0000"/>
                </a:solidFill>
                <a:effectLst>
                  <a:outerShdw blurRad="38100" dist="38100" dir="2700000" algn="tl">
                    <a:srgbClr val="000000">
                      <a:alpha val="43137"/>
                    </a:srgbClr>
                  </a:outerShdw>
                </a:effectLst>
              </a:rPr>
              <a:t>responsible for determining a student’s eligibility for a Stafford loan</a:t>
            </a:r>
            <a:r>
              <a:rPr lang="en-US" b="1" i="1" dirty="0">
                <a:solidFill>
                  <a:srgbClr val="FF0000"/>
                </a:solidFill>
                <a:effectLst>
                  <a:outerShdw blurRad="38100" dist="38100" dir="2700000" algn="tl">
                    <a:srgbClr val="000000">
                      <a:alpha val="43137"/>
                    </a:srgbClr>
                  </a:outerShdw>
                </a:effectLst>
              </a:rPr>
              <a:t>.</a:t>
            </a:r>
          </a:p>
          <a:p>
            <a:endParaRPr lang="en-US" sz="800" dirty="0"/>
          </a:p>
          <a:p>
            <a:r>
              <a:rPr lang="en-US" sz="2400" dirty="0"/>
              <a:t>School’s must confirm that each student meets the definition of an eligible </a:t>
            </a:r>
            <a:r>
              <a:rPr lang="en-US" sz="2400" dirty="0" smtClean="0"/>
              <a:t>borrower</a:t>
            </a:r>
            <a:r>
              <a:rPr lang="en-US" sz="2400" dirty="0"/>
              <a:t>…</a:t>
            </a:r>
          </a:p>
          <a:p>
            <a:endParaRPr lang="en-US" sz="800" dirty="0" smtClean="0"/>
          </a:p>
          <a:p>
            <a:pPr lvl="1"/>
            <a:r>
              <a:rPr lang="en-US" sz="2000" dirty="0" smtClean="0"/>
              <a:t>Enrolled </a:t>
            </a:r>
            <a:r>
              <a:rPr lang="en-US" sz="2000" dirty="0"/>
              <a:t>at least half time;</a:t>
            </a:r>
          </a:p>
          <a:p>
            <a:pPr lvl="1"/>
            <a:r>
              <a:rPr lang="en-US" sz="2000" dirty="0"/>
              <a:t>Making Satisfactory Academic Progress;</a:t>
            </a:r>
          </a:p>
          <a:p>
            <a:pPr lvl="1"/>
            <a:r>
              <a:rPr lang="en-US" sz="2000" dirty="0"/>
              <a:t>Does not owe a grant overpayment;</a:t>
            </a:r>
          </a:p>
          <a:p>
            <a:pPr lvl="1"/>
            <a:r>
              <a:rPr lang="en-US" sz="2000" dirty="0"/>
              <a:t>Not in Default; and</a:t>
            </a:r>
          </a:p>
          <a:p>
            <a:pPr lvl="1"/>
            <a:r>
              <a:rPr lang="en-US" sz="2000" dirty="0"/>
              <a:t>Has not </a:t>
            </a:r>
            <a:r>
              <a:rPr lang="en-US" sz="2000" u="sng" dirty="0"/>
              <a:t>exceeded</a:t>
            </a:r>
            <a:r>
              <a:rPr lang="en-US" sz="2000" dirty="0"/>
              <a:t> an annual or aggregate loan limit.</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7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#1 – </a:t>
            </a:r>
            <a:r>
              <a:rPr lang="en-US" sz="2400" dirty="0" smtClean="0"/>
              <a:t>aggregate limits </a:t>
            </a:r>
            <a:endParaRPr lang="en-US" sz="2400"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27293"/>
            <a:ext cx="5943600" cy="519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0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a:t>
            </a:r>
            <a:r>
              <a:rPr lang="en-US" sz="2400" dirty="0">
                <a:solidFill>
                  <a:srgbClr val="4E3B30"/>
                </a:solidFill>
              </a:rPr>
              <a:t>aggregate </a:t>
            </a:r>
            <a:r>
              <a:rPr lang="en-US" sz="2400" dirty="0" smtClean="0">
                <a:solidFill>
                  <a:srgbClr val="4E3B30"/>
                </a:solidFill>
              </a:rPr>
              <a:t>limits</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364" y="1295400"/>
            <a:ext cx="5647331" cy="527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65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E3B30"/>
                </a:solidFill>
              </a:rPr>
              <a:t>Example #1 – </a:t>
            </a:r>
            <a:r>
              <a:rPr lang="en-US" sz="2400" dirty="0" smtClean="0">
                <a:solidFill>
                  <a:srgbClr val="4E3B30"/>
                </a:solidFill>
              </a:rPr>
              <a:t>annual limits</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1465676"/>
            <a:ext cx="6871445" cy="424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23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E3B30"/>
                </a:solidFill>
              </a:rPr>
              <a:t>Example #1 – </a:t>
            </a:r>
            <a:r>
              <a:rPr lang="en-US" sz="2400" dirty="0" smtClean="0">
                <a:solidFill>
                  <a:srgbClr val="4E3B30"/>
                </a:solidFill>
              </a:rPr>
              <a:t>annual limits</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1465676"/>
            <a:ext cx="6871445" cy="424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473" y="4000500"/>
            <a:ext cx="29241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6353175" y="3429000"/>
            <a:ext cx="2028825" cy="11430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a:off x="6371648" y="4572000"/>
            <a:ext cx="2010352" cy="1524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flipV="1">
            <a:off x="6699538" y="2057400"/>
            <a:ext cx="1682462" cy="228600"/>
          </a:xfrm>
          <a:prstGeom prst="line">
            <a:avLst/>
          </a:prstGeom>
          <a:ln/>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8088" y="1662112"/>
            <a:ext cx="39814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13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a:t>
            </a:r>
            <a:r>
              <a:rPr lang="en-US" sz="2400" dirty="0" smtClean="0"/>
              <a:t>Annual Limits</a:t>
            </a:r>
            <a:endParaRPr lang="en-US" sz="2400"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6810375" cy="475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3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a:t>
            </a:r>
            <a:r>
              <a:rPr lang="en-US" sz="2400" dirty="0" smtClean="0"/>
              <a:t>Annual Limits</a:t>
            </a:r>
            <a:endParaRPr lang="en-US" sz="2400"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6810375" cy="475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24000"/>
            <a:ext cx="27717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048375" y="2371725"/>
            <a:ext cx="2333625" cy="676275"/>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a:stCxn id="2050" idx="3"/>
          </p:cNvCxnSpPr>
          <p:nvPr/>
        </p:nvCxnSpPr>
        <p:spPr>
          <a:xfrm>
            <a:off x="6048375" y="2371725"/>
            <a:ext cx="2333625" cy="1743075"/>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flipV="1">
            <a:off x="6062230" y="1905000"/>
            <a:ext cx="2319770" cy="28677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062230" y="4772742"/>
            <a:ext cx="2319770" cy="561258"/>
          </a:xfrm>
          <a:prstGeom prst="line">
            <a:avLst/>
          </a:prstGeom>
        </p:spPr>
        <p:style>
          <a:lnRef idx="2">
            <a:schemeClr val="accent1"/>
          </a:lnRef>
          <a:fillRef idx="0">
            <a:schemeClr val="accent1"/>
          </a:fillRef>
          <a:effectRef idx="1">
            <a:schemeClr val="accent1"/>
          </a:effectRef>
          <a:fontRef idx="minor">
            <a:schemeClr val="tx1"/>
          </a:fontRef>
        </p:style>
      </p:cxn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396379"/>
            <a:ext cx="380047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35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fade">
                                      <p:cBhvr>
                                        <p:cTn id="18" dur="500"/>
                                        <p:tgtEl>
                                          <p:spTgt spid="2053"/>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E3B30"/>
                </a:solidFill>
              </a:rPr>
              <a:t>Example </a:t>
            </a:r>
            <a:r>
              <a:rPr lang="en-US" dirty="0" smtClean="0">
                <a:solidFill>
                  <a:srgbClr val="4E3B30"/>
                </a:solidFill>
              </a:rPr>
              <a:t>4 </a:t>
            </a:r>
            <a:r>
              <a:rPr lang="en-US" dirty="0">
                <a:solidFill>
                  <a:srgbClr val="4E3B30"/>
                </a:solidFill>
              </a:rPr>
              <a:t>– </a:t>
            </a:r>
            <a:r>
              <a:rPr lang="en-US" sz="2400" dirty="0">
                <a:solidFill>
                  <a:srgbClr val="4E3B30"/>
                </a:solidFill>
              </a:rPr>
              <a:t>Annual Limits</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1"/>
            <a:ext cx="6772425" cy="4770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21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E3B30"/>
                </a:solidFill>
              </a:rPr>
              <a:t>Example </a:t>
            </a:r>
            <a:r>
              <a:rPr lang="en-US" dirty="0" smtClean="0">
                <a:solidFill>
                  <a:srgbClr val="4E3B30"/>
                </a:solidFill>
              </a:rPr>
              <a:t>4 </a:t>
            </a:r>
            <a:r>
              <a:rPr lang="en-US" dirty="0">
                <a:solidFill>
                  <a:srgbClr val="4E3B30"/>
                </a:solidFill>
              </a:rPr>
              <a:t>– </a:t>
            </a:r>
            <a:r>
              <a:rPr lang="en-US" sz="2400" dirty="0">
                <a:solidFill>
                  <a:srgbClr val="4E3B30"/>
                </a:solidFill>
              </a:rPr>
              <a:t>Annual Limits</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1"/>
            <a:ext cx="6772425" cy="4770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200400"/>
            <a:ext cx="45624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787" y="1447800"/>
            <a:ext cx="28384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V="1">
            <a:off x="7015237" y="1828800"/>
            <a:ext cx="1366763" cy="47625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7015237" y="2305050"/>
            <a:ext cx="1366763" cy="295275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p:cNvCxnSpPr>
            <a:stCxn id="3074" idx="3"/>
          </p:cNvCxnSpPr>
          <p:nvPr/>
        </p:nvCxnSpPr>
        <p:spPr>
          <a:xfrm flipV="1">
            <a:off x="6848475" y="2971800"/>
            <a:ext cx="1533525" cy="18240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3074" idx="3"/>
          </p:cNvCxnSpPr>
          <p:nvPr/>
        </p:nvCxnSpPr>
        <p:spPr>
          <a:xfrm flipV="1">
            <a:off x="6848475" y="4114800"/>
            <a:ext cx="1533525" cy="6810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08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Resolving an overborrowing situation</a:t>
            </a:r>
            <a:endParaRPr lang="en-US" dirty="0"/>
          </a:p>
        </p:txBody>
      </p:sp>
      <p:sp>
        <p:nvSpPr>
          <p:cNvPr id="3" name="Content Placeholder 2"/>
          <p:cNvSpPr>
            <a:spLocks noGrp="1"/>
          </p:cNvSpPr>
          <p:nvPr>
            <p:ph idx="1"/>
          </p:nvPr>
        </p:nvSpPr>
        <p:spPr>
          <a:xfrm>
            <a:off x="2154520" y="1554162"/>
            <a:ext cx="6837080" cy="4525963"/>
          </a:xfrm>
        </p:spPr>
        <p:txBody>
          <a:bodyPr/>
          <a:lstStyle/>
          <a:p>
            <a:r>
              <a:rPr lang="en-US" sz="1800" dirty="0"/>
              <a:t>A student who has exceeded an annual or aggregate loan limit can restore their eligibility in one of two ways:</a:t>
            </a:r>
          </a:p>
          <a:p>
            <a:endParaRPr lang="en-US" sz="800" dirty="0"/>
          </a:p>
          <a:p>
            <a:pPr lvl="1"/>
            <a:r>
              <a:rPr lang="en-US" sz="1800" i="1" dirty="0">
                <a:solidFill>
                  <a:srgbClr val="FF0000"/>
                </a:solidFill>
                <a:effectLst>
                  <a:outerShdw blurRad="38100" dist="38100" dir="2700000" algn="tl">
                    <a:srgbClr val="000000">
                      <a:alpha val="43137"/>
                    </a:srgbClr>
                  </a:outerShdw>
                </a:effectLst>
              </a:rPr>
              <a:t>Repay the over-borrowed amount in full; or</a:t>
            </a:r>
          </a:p>
          <a:p>
            <a:pPr lvl="1"/>
            <a:endParaRPr lang="en-US" sz="800" i="1" dirty="0">
              <a:solidFill>
                <a:srgbClr val="FF0000"/>
              </a:solidFill>
              <a:effectLst>
                <a:outerShdw blurRad="38100" dist="38100" dir="2700000" algn="tl">
                  <a:srgbClr val="000000">
                    <a:alpha val="43137"/>
                  </a:srgbClr>
                </a:outerShdw>
              </a:effectLst>
            </a:endParaRPr>
          </a:p>
          <a:p>
            <a:pPr lvl="1"/>
            <a:r>
              <a:rPr lang="en-US" sz="1800" i="1" dirty="0">
                <a:solidFill>
                  <a:srgbClr val="FF0000"/>
                </a:solidFill>
                <a:effectLst>
                  <a:outerShdw blurRad="38100" dist="38100" dir="2700000" algn="tl">
                    <a:srgbClr val="000000">
                      <a:alpha val="43137"/>
                    </a:srgbClr>
                  </a:outerShdw>
                </a:effectLst>
              </a:rPr>
              <a:t>Establish “satisfactory arrangements” with the loan holder to repay the excess amount.</a:t>
            </a:r>
          </a:p>
          <a:p>
            <a:pPr lvl="1"/>
            <a:endParaRPr lang="en-US" sz="1000" dirty="0"/>
          </a:p>
          <a:p>
            <a:r>
              <a:rPr lang="en-US" sz="1800" dirty="0"/>
              <a:t>“Satisfactory arrangements” are at the discretion of the loan holder; however, they typically involve the borrower “reaffirming” his or her intent to repay the excess amount in accordance with the </a:t>
            </a:r>
            <a:r>
              <a:rPr lang="en-US" sz="1800" dirty="0" smtClean="0"/>
              <a:t>terms </a:t>
            </a:r>
            <a:r>
              <a:rPr lang="en-US" sz="1800" dirty="0"/>
              <a:t>and conditions of the original promissory note. </a:t>
            </a:r>
          </a:p>
          <a:p>
            <a:endParaRPr lang="en-US" sz="1000" dirty="0"/>
          </a:p>
          <a:p>
            <a:r>
              <a:rPr lang="en-US" sz="1800" dirty="0"/>
              <a:t>This document </a:t>
            </a:r>
            <a:r>
              <a:rPr lang="en-US" sz="1800" dirty="0" smtClean="0"/>
              <a:t>might be referred </a:t>
            </a:r>
            <a:r>
              <a:rPr lang="en-US" sz="1800" dirty="0"/>
              <a:t>to as a “</a:t>
            </a:r>
            <a:r>
              <a:rPr lang="en-US" sz="1800" dirty="0" smtClean="0"/>
              <a:t>reaffirmation” </a:t>
            </a:r>
            <a:r>
              <a:rPr lang="en-US" sz="1800" dirty="0" smtClean="0"/>
              <a:t>letter.</a:t>
            </a:r>
            <a:endParaRPr lang="en-US" sz="1800" dirty="0"/>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05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Resolving an overborrowing situation</a:t>
            </a:r>
            <a:endParaRPr lang="en-US" dirty="0"/>
          </a:p>
        </p:txBody>
      </p:sp>
      <p:sp>
        <p:nvSpPr>
          <p:cNvPr id="3" name="Content Placeholder 2"/>
          <p:cNvSpPr>
            <a:spLocks noGrp="1"/>
          </p:cNvSpPr>
          <p:nvPr>
            <p:ph idx="1"/>
          </p:nvPr>
        </p:nvSpPr>
        <p:spPr>
          <a:xfrm>
            <a:off x="2154520" y="1554162"/>
            <a:ext cx="6837080" cy="4525963"/>
          </a:xfrm>
        </p:spPr>
        <p:txBody>
          <a:bodyPr>
            <a:normAutofit fontScale="92500" lnSpcReduction="20000"/>
          </a:bodyPr>
          <a:lstStyle/>
          <a:p>
            <a:pPr marL="0" indent="0" algn="ctr">
              <a:buNone/>
            </a:pPr>
            <a:r>
              <a:rPr lang="en-US" b="1" i="1" dirty="0">
                <a:solidFill>
                  <a:srgbClr val="0070C0"/>
                </a:solidFill>
                <a:effectLst>
                  <a:outerShdw blurRad="38100" dist="38100" dir="2700000" algn="tl">
                    <a:srgbClr val="000000">
                      <a:alpha val="43137"/>
                    </a:srgbClr>
                  </a:outerShdw>
                </a:effectLst>
              </a:rPr>
              <a:t>Repaying the excess loan amount</a:t>
            </a:r>
          </a:p>
          <a:p>
            <a:pPr marL="0" indent="0">
              <a:buNone/>
            </a:pPr>
            <a:endParaRPr lang="en-US" sz="1100" i="1" dirty="0">
              <a:effectLst>
                <a:outerShdw blurRad="38100" dist="38100" dir="2700000" algn="tl">
                  <a:srgbClr val="000000">
                    <a:alpha val="43137"/>
                  </a:srgbClr>
                </a:outerShdw>
              </a:effectLst>
            </a:endParaRPr>
          </a:p>
          <a:p>
            <a:r>
              <a:rPr lang="en-US" dirty="0"/>
              <a:t>The student must contact the servicer for repayment instructions.</a:t>
            </a:r>
          </a:p>
          <a:p>
            <a:endParaRPr lang="en-US" sz="1100" dirty="0"/>
          </a:p>
          <a:p>
            <a:r>
              <a:rPr lang="en-US" dirty="0"/>
              <a:t>The school may assist the borrower in contacting the servicer; however, the student </a:t>
            </a:r>
            <a:r>
              <a:rPr lang="en-US" i="1" dirty="0">
                <a:effectLst>
                  <a:outerShdw blurRad="38100" dist="38100" dir="2700000" algn="tl">
                    <a:srgbClr val="000000">
                      <a:alpha val="43137"/>
                    </a:srgbClr>
                  </a:outerShdw>
                </a:effectLst>
              </a:rPr>
              <a:t>–not the school – </a:t>
            </a:r>
            <a:r>
              <a:rPr lang="en-US" dirty="0"/>
              <a:t>must make the necessary payment.</a:t>
            </a:r>
          </a:p>
          <a:p>
            <a:endParaRPr lang="en-US" sz="1100" dirty="0"/>
          </a:p>
          <a:p>
            <a:r>
              <a:rPr lang="en-US" dirty="0"/>
              <a:t>The servicer must provide confirmation that the payment was properly credited.  </a:t>
            </a:r>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07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 Origination Basics</a:t>
            </a:r>
          </a:p>
        </p:txBody>
      </p:sp>
      <p:sp>
        <p:nvSpPr>
          <p:cNvPr id="3" name="Content Placeholder 2"/>
          <p:cNvSpPr>
            <a:spLocks noGrp="1"/>
          </p:cNvSpPr>
          <p:nvPr>
            <p:ph idx="1"/>
          </p:nvPr>
        </p:nvSpPr>
        <p:spPr>
          <a:xfrm>
            <a:off x="2119884" y="1524000"/>
            <a:ext cx="6837080" cy="4525963"/>
          </a:xfrm>
        </p:spPr>
        <p:txBody>
          <a:bodyPr>
            <a:normAutofit/>
          </a:bodyPr>
          <a:lstStyle/>
          <a:p>
            <a:pPr marL="0" indent="0" algn="ctr">
              <a:buNone/>
            </a:pPr>
            <a:r>
              <a:rPr lang="en-US" sz="3600" b="1" dirty="0">
                <a:effectLst>
                  <a:outerShdw blurRad="38100" dist="38100" dir="2700000" algn="tl">
                    <a:srgbClr val="000000">
                      <a:alpha val="43137"/>
                    </a:srgbClr>
                  </a:outerShdw>
                </a:effectLst>
              </a:rPr>
              <a:t>Inadvertent Overborrowing</a:t>
            </a:r>
          </a:p>
          <a:p>
            <a:pPr marL="0" indent="0">
              <a:buNone/>
            </a:pPr>
            <a:endParaRPr lang="en-US" sz="1050" dirty="0"/>
          </a:p>
          <a:p>
            <a:pPr marL="0" indent="0">
              <a:buNone/>
            </a:pPr>
            <a:endParaRPr lang="en-US" sz="1050" dirty="0"/>
          </a:p>
          <a:p>
            <a:pPr marL="400050" lvl="1" indent="0">
              <a:buNone/>
            </a:pPr>
            <a:r>
              <a:rPr lang="en-US" dirty="0"/>
              <a:t>Occurs when a student </a:t>
            </a:r>
            <a:r>
              <a:rPr lang="en-US" i="1" dirty="0">
                <a:effectLst>
                  <a:outerShdw blurRad="38100" dist="38100" dir="2700000" algn="tl">
                    <a:srgbClr val="000000">
                      <a:alpha val="43137"/>
                    </a:srgbClr>
                  </a:outerShdw>
                </a:effectLst>
              </a:rPr>
              <a:t>“inadvertently” </a:t>
            </a:r>
            <a:r>
              <a:rPr lang="en-US" dirty="0"/>
              <a:t>exceeds an annual or aggregate Stafford loan limit.</a:t>
            </a:r>
          </a:p>
          <a:p>
            <a:pPr marL="400050" lvl="1" indent="0">
              <a:buNone/>
            </a:pPr>
            <a:endParaRPr lang="en-US" sz="650" dirty="0"/>
          </a:p>
          <a:p>
            <a:pPr marL="400050" lvl="1" indent="0">
              <a:buNone/>
            </a:pPr>
            <a:endParaRPr lang="en-US" sz="650" dirty="0"/>
          </a:p>
          <a:p>
            <a:pPr marL="400050" lvl="1" indent="0">
              <a:buNone/>
            </a:pPr>
            <a:r>
              <a:rPr lang="en-US" dirty="0"/>
              <a:t>Such a student is ineligible for additional Title IV aid </a:t>
            </a:r>
            <a:r>
              <a:rPr lang="en-US" u="sng" dirty="0">
                <a:solidFill>
                  <a:srgbClr val="FF0000"/>
                </a:solidFill>
                <a:effectLst>
                  <a:outerShdw blurRad="38100" dist="38100" dir="2700000" algn="tl">
                    <a:srgbClr val="000000">
                      <a:alpha val="43137"/>
                    </a:srgbClr>
                  </a:outerShdw>
                </a:effectLst>
              </a:rPr>
              <a:t>of any kind</a:t>
            </a:r>
            <a:r>
              <a:rPr lang="en-US" dirty="0">
                <a:solidFill>
                  <a:srgbClr val="FF0000"/>
                </a:solidFill>
                <a:effectLst>
                  <a:outerShdw blurRad="38100" dist="38100" dir="2700000" algn="tl">
                    <a:srgbClr val="000000">
                      <a:alpha val="43137"/>
                    </a:srgbClr>
                  </a:outerShdw>
                </a:effectLst>
              </a:rPr>
              <a:t> </a:t>
            </a:r>
            <a:r>
              <a:rPr lang="en-US" dirty="0"/>
              <a:t>until the situation is resolved.</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5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Resolving an overborrowing situation</a:t>
            </a:r>
            <a:endParaRPr lang="en-US" dirty="0"/>
          </a:p>
        </p:txBody>
      </p:sp>
      <p:sp>
        <p:nvSpPr>
          <p:cNvPr id="3" name="Content Placeholder 2"/>
          <p:cNvSpPr>
            <a:spLocks noGrp="1"/>
          </p:cNvSpPr>
          <p:nvPr>
            <p:ph idx="1"/>
          </p:nvPr>
        </p:nvSpPr>
        <p:spPr>
          <a:xfrm>
            <a:off x="2154520" y="1554162"/>
            <a:ext cx="6837080" cy="4525963"/>
          </a:xfrm>
        </p:spPr>
        <p:txBody>
          <a:bodyPr>
            <a:normAutofit fontScale="62500" lnSpcReduction="20000"/>
          </a:bodyPr>
          <a:lstStyle/>
          <a:p>
            <a:pPr marL="0" indent="0" algn="ctr">
              <a:buNone/>
            </a:pPr>
            <a:r>
              <a:rPr lang="en-US" b="1" i="1" dirty="0">
                <a:solidFill>
                  <a:srgbClr val="0070C0"/>
                </a:solidFill>
                <a:effectLst>
                  <a:outerShdw blurRad="38100" dist="38100" dir="2700000" algn="tl">
                    <a:srgbClr val="000000">
                      <a:alpha val="43137"/>
                    </a:srgbClr>
                  </a:outerShdw>
                </a:effectLst>
              </a:rPr>
              <a:t>Making Satisfactory Arrangements</a:t>
            </a:r>
          </a:p>
          <a:p>
            <a:pPr marL="0" indent="0">
              <a:buNone/>
            </a:pPr>
            <a:endParaRPr lang="en-US" sz="1400" i="1" dirty="0">
              <a:effectLst>
                <a:outerShdw blurRad="38100" dist="38100" dir="2700000" algn="tl">
                  <a:srgbClr val="000000">
                    <a:alpha val="43137"/>
                  </a:srgbClr>
                </a:outerShdw>
              </a:effectLst>
            </a:endParaRPr>
          </a:p>
          <a:p>
            <a:r>
              <a:rPr lang="en-US" dirty="0"/>
              <a:t>Either the school or the student may contact the servicer and request the “reaffirmation.”</a:t>
            </a:r>
          </a:p>
          <a:p>
            <a:endParaRPr lang="en-US" sz="1400" dirty="0"/>
          </a:p>
          <a:p>
            <a:r>
              <a:rPr lang="en-US" dirty="0"/>
              <a:t>The servicer will confirm the amount of excess loan funds received and will send the borrower a reaffirmation agreement to sign.</a:t>
            </a:r>
          </a:p>
          <a:p>
            <a:endParaRPr lang="en-US" sz="1400" dirty="0"/>
          </a:p>
          <a:p>
            <a:r>
              <a:rPr lang="en-US" dirty="0"/>
              <a:t>The student – or the school – returns the signed reaffirmation to the servicer. </a:t>
            </a:r>
          </a:p>
          <a:p>
            <a:r>
              <a:rPr lang="en-US" dirty="0"/>
              <a:t>The servicer sends the student (and possibly the school) an acknowledgement that the signed reaffirmation has been received.</a:t>
            </a:r>
          </a:p>
          <a:p>
            <a:endParaRPr lang="en-US" sz="1400" dirty="0"/>
          </a:p>
          <a:p>
            <a:r>
              <a:rPr lang="en-US" dirty="0"/>
              <a:t>The student’s eligibility is restored as of the date the servicer receives the signed reaffirmation paperwork.  </a:t>
            </a:r>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72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2154520" y="1554162"/>
            <a:ext cx="6837080" cy="4525963"/>
          </a:xfrm>
        </p:spPr>
        <p:txBody>
          <a:bodyPr>
            <a:normAutofit fontScale="92500" lnSpcReduction="10000"/>
          </a:bodyPr>
          <a:lstStyle/>
          <a:p>
            <a:r>
              <a:rPr lang="en-US" sz="1900" dirty="0"/>
              <a:t>Dear Colleague Letter (DCL) GEN-13-02 (</a:t>
            </a:r>
            <a:r>
              <a:rPr lang="en-US" sz="1900" dirty="0">
                <a:hlinkClick r:id="rId2"/>
              </a:rPr>
              <a:t>http://</a:t>
            </a:r>
            <a:r>
              <a:rPr lang="en-US" sz="1900" dirty="0" smtClean="0">
                <a:hlinkClick r:id="rId2"/>
              </a:rPr>
              <a:t>ifap.ed.gov/dpcletters/GEN1302.html</a:t>
            </a:r>
            <a:r>
              <a:rPr lang="en-US" sz="1900" dirty="0" smtClean="0"/>
              <a:t>)</a:t>
            </a:r>
            <a:endParaRPr lang="en-US" sz="1900" dirty="0"/>
          </a:p>
          <a:p>
            <a:endParaRPr lang="en-US" sz="1900" dirty="0"/>
          </a:p>
          <a:p>
            <a:r>
              <a:rPr lang="en-US" sz="1900" dirty="0"/>
              <a:t>34 CFR 668.32(g)(2)</a:t>
            </a:r>
          </a:p>
          <a:p>
            <a:endParaRPr lang="en-US" sz="1900" dirty="0"/>
          </a:p>
          <a:p>
            <a:r>
              <a:rPr lang="en-US" sz="1900" dirty="0"/>
              <a:t>34 CFR 668.35(d)</a:t>
            </a:r>
          </a:p>
          <a:p>
            <a:endParaRPr lang="en-US" sz="1900" dirty="0"/>
          </a:p>
          <a:p>
            <a:r>
              <a:rPr lang="en-US" sz="1900" dirty="0"/>
              <a:t>Federal Student Aid Handbook, Volume 3 (</a:t>
            </a:r>
            <a:r>
              <a:rPr lang="en-US" sz="1900" dirty="0">
                <a:hlinkClick r:id="rId3"/>
              </a:rPr>
              <a:t>http://ifap.ed.gov/fsahandbook/1314FSAHbkVol3.html</a:t>
            </a:r>
            <a:r>
              <a:rPr lang="en-US" sz="1900" dirty="0" smtClean="0"/>
              <a:t>)</a:t>
            </a:r>
          </a:p>
          <a:p>
            <a:pPr marL="0" indent="0">
              <a:buNone/>
            </a:pPr>
            <a:endParaRPr lang="en-US" sz="1900" dirty="0"/>
          </a:p>
          <a:p>
            <a:r>
              <a:rPr lang="en-US" sz="1900" dirty="0"/>
              <a:t>NSLDS Newsletter #11 (</a:t>
            </a:r>
            <a:r>
              <a:rPr lang="en-US" sz="1900" dirty="0">
                <a:hlinkClick r:id="rId4"/>
              </a:rPr>
              <a:t>http://</a:t>
            </a:r>
            <a:r>
              <a:rPr lang="en-US" sz="1900" dirty="0" smtClean="0">
                <a:hlinkClick r:id="rId4"/>
              </a:rPr>
              <a:t>ifap.ed.gov/nsldsmaterials/NSLDSNewsletter11.html</a:t>
            </a:r>
            <a:r>
              <a:rPr lang="en-US" sz="1900" dirty="0" smtClean="0"/>
              <a:t>)</a:t>
            </a:r>
          </a:p>
          <a:p>
            <a:endParaRPr lang="en-US" sz="1900" dirty="0"/>
          </a:p>
          <a:p>
            <a:r>
              <a:rPr lang="en-US" sz="1900" dirty="0"/>
              <a:t>NSLDS Newsletter #23 (</a:t>
            </a:r>
            <a:r>
              <a:rPr lang="en-US" sz="1900" dirty="0">
                <a:hlinkClick r:id="rId5"/>
              </a:rPr>
              <a:t>http://</a:t>
            </a:r>
            <a:r>
              <a:rPr lang="en-US" sz="1900" dirty="0" smtClean="0">
                <a:hlinkClick r:id="rId5"/>
              </a:rPr>
              <a:t>ifap.ed.gov/nsldsmaterials/Newsletter23.html</a:t>
            </a:r>
            <a:r>
              <a:rPr lang="en-US" sz="1900" dirty="0" smtClean="0"/>
              <a:t>)</a:t>
            </a:r>
          </a:p>
          <a:p>
            <a:endParaRPr lang="en-US" sz="1900" dirty="0"/>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35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2154520" y="1554162"/>
            <a:ext cx="6837080" cy="4525963"/>
          </a:xfrm>
        </p:spPr>
        <p:txBody>
          <a:bodyPr/>
          <a:lstStyle/>
          <a:p>
            <a:pPr marL="0" lvl="0" indent="0">
              <a:buNone/>
              <a:defRPr/>
            </a:pPr>
            <a:r>
              <a:rPr lang="en-US" dirty="0">
                <a:solidFill>
                  <a:srgbClr val="000000"/>
                </a:solidFill>
              </a:rPr>
              <a:t>For Policy Assistance…</a:t>
            </a:r>
          </a:p>
          <a:p>
            <a:pPr marL="800100" lvl="2" indent="0">
              <a:buNone/>
              <a:defRPr/>
            </a:pPr>
            <a:endParaRPr lang="en-US" sz="800" i="1" dirty="0">
              <a:solidFill>
                <a:srgbClr val="000000"/>
              </a:solidFill>
              <a:effectLst>
                <a:outerShdw blurRad="38100" dist="38100" dir="2700000" algn="tl">
                  <a:srgbClr val="000000">
                    <a:alpha val="43137"/>
                  </a:srgbClr>
                </a:outerShdw>
              </a:effectLst>
            </a:endParaRPr>
          </a:p>
          <a:p>
            <a:pPr marL="800100" lvl="2" indent="0">
              <a:buNone/>
              <a:defRPr/>
            </a:pPr>
            <a:r>
              <a:rPr lang="en-US" sz="2800" i="1" dirty="0">
                <a:solidFill>
                  <a:srgbClr val="000000"/>
                </a:solidFill>
                <a:effectLst>
                  <a:outerShdw blurRad="38100" dist="38100" dir="2700000" algn="tl">
                    <a:srgbClr val="000000">
                      <a:alpha val="43137"/>
                    </a:srgbClr>
                  </a:outerShdw>
                </a:effectLst>
              </a:rPr>
              <a:t>David </a:t>
            </a:r>
            <a:r>
              <a:rPr lang="en-US" sz="2800" i="1" dirty="0" err="1">
                <a:solidFill>
                  <a:srgbClr val="000000"/>
                </a:solidFill>
                <a:effectLst>
                  <a:outerShdw blurRad="38100" dist="38100" dir="2700000" algn="tl">
                    <a:srgbClr val="000000">
                      <a:alpha val="43137"/>
                    </a:srgbClr>
                  </a:outerShdw>
                </a:effectLst>
              </a:rPr>
              <a:t>Racculia</a:t>
            </a:r>
            <a:r>
              <a:rPr lang="en-US" sz="2800" dirty="0">
                <a:solidFill>
                  <a:srgbClr val="000000"/>
                </a:solidFill>
              </a:rPr>
              <a:t> </a:t>
            </a:r>
          </a:p>
          <a:p>
            <a:pPr marL="800100" lvl="2" indent="0">
              <a:buNone/>
              <a:defRPr/>
            </a:pPr>
            <a:r>
              <a:rPr lang="en-US" sz="2800" i="1" dirty="0" err="1">
                <a:solidFill>
                  <a:srgbClr val="000000"/>
                </a:solidFill>
                <a:effectLst>
                  <a:outerShdw blurRad="38100" dist="38100" dir="2700000" algn="tl">
                    <a:srgbClr val="000000">
                      <a:alpha val="43137"/>
                    </a:srgbClr>
                  </a:outerShdw>
                </a:effectLst>
              </a:rPr>
              <a:t>Tarah</a:t>
            </a:r>
            <a:r>
              <a:rPr lang="en-US" sz="2800" i="1" dirty="0">
                <a:solidFill>
                  <a:srgbClr val="000000"/>
                </a:solidFill>
                <a:effectLst>
                  <a:outerShdw blurRad="38100" dist="38100" dir="2700000" algn="tl">
                    <a:srgbClr val="000000">
                      <a:alpha val="43137"/>
                    </a:srgbClr>
                  </a:outerShdw>
                </a:effectLst>
              </a:rPr>
              <a:t> </a:t>
            </a:r>
            <a:r>
              <a:rPr lang="en-US" sz="2800" i="1" dirty="0" err="1">
                <a:solidFill>
                  <a:srgbClr val="000000"/>
                </a:solidFill>
                <a:effectLst>
                  <a:outerShdw blurRad="38100" dist="38100" dir="2700000" algn="tl">
                    <a:srgbClr val="000000">
                      <a:alpha val="43137"/>
                    </a:srgbClr>
                  </a:outerShdw>
                </a:effectLst>
              </a:rPr>
              <a:t>Seroskie</a:t>
            </a:r>
            <a:endParaRPr lang="en-US" sz="2800" i="1" dirty="0">
              <a:solidFill>
                <a:srgbClr val="000000"/>
              </a:solidFill>
              <a:effectLst>
                <a:outerShdw blurRad="38100" dist="38100" dir="2700000" algn="tl">
                  <a:srgbClr val="000000">
                    <a:alpha val="43137"/>
                  </a:srgbClr>
                </a:outerShdw>
              </a:effectLst>
            </a:endParaRPr>
          </a:p>
          <a:p>
            <a:pPr marL="800100" lvl="2" indent="0">
              <a:buNone/>
              <a:defRPr/>
            </a:pPr>
            <a:r>
              <a:rPr lang="en-US" dirty="0">
                <a:solidFill>
                  <a:srgbClr val="000000"/>
                </a:solidFill>
              </a:rPr>
              <a:t>(Compliance Specialists)</a:t>
            </a:r>
          </a:p>
          <a:p>
            <a:pPr marL="0" lvl="0" indent="0" algn="r">
              <a:buNone/>
              <a:defRPr/>
            </a:pPr>
            <a:endParaRPr lang="en-US" sz="1000" dirty="0">
              <a:solidFill>
                <a:srgbClr val="000000"/>
              </a:solidFill>
            </a:endParaRPr>
          </a:p>
          <a:p>
            <a:pPr marL="0" lvl="0" indent="0">
              <a:buNone/>
              <a:defRPr/>
            </a:pPr>
            <a:endParaRPr lang="en-US" sz="1000" dirty="0">
              <a:solidFill>
                <a:srgbClr val="000000"/>
              </a:solidFill>
            </a:endParaRPr>
          </a:p>
          <a:p>
            <a:pPr lvl="1">
              <a:buFont typeface="Arial" charset="0"/>
              <a:buChar char="»"/>
              <a:defRPr/>
            </a:pPr>
            <a:r>
              <a:rPr lang="en-US" dirty="0">
                <a:solidFill>
                  <a:srgbClr val="000000"/>
                </a:solidFill>
              </a:rPr>
              <a:t>E-mail – </a:t>
            </a:r>
            <a:r>
              <a:rPr lang="en-US" dirty="0">
                <a:solidFill>
                  <a:srgbClr val="000000"/>
                </a:solidFill>
                <a:hlinkClick r:id="rId2"/>
              </a:rPr>
              <a:t>CMPolicy@aesSuccess.org</a:t>
            </a:r>
            <a:endParaRPr lang="en-US" dirty="0">
              <a:solidFill>
                <a:srgbClr val="000000"/>
              </a:solidFill>
            </a:endParaRPr>
          </a:p>
          <a:p>
            <a:pPr lvl="1">
              <a:buFont typeface="Arial" charset="0"/>
              <a:buChar char="»"/>
              <a:defRPr/>
            </a:pPr>
            <a:r>
              <a:rPr lang="en-US" dirty="0">
                <a:solidFill>
                  <a:srgbClr val="000000"/>
                </a:solidFill>
              </a:rPr>
              <a:t>Phone – (717) 720-3460</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3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buNone/>
            </a:pPr>
            <a:r>
              <a:rPr lang="en-US" dirty="0" smtClean="0"/>
              <a:t> </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Help 3">
            <a:hlinkClick r:id="" action="ppaction://noaction" highlightClick="1"/>
          </p:cNvPr>
          <p:cNvSpPr/>
          <p:nvPr/>
        </p:nvSpPr>
        <p:spPr>
          <a:xfrm>
            <a:off x="4038600" y="2364509"/>
            <a:ext cx="2438400" cy="22098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5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Loan Limits</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683736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25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Loan Limits</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524000"/>
            <a:ext cx="683736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67526" y="5105400"/>
            <a:ext cx="6724073" cy="1015663"/>
          </a:xfrm>
          <a:prstGeom prst="rect">
            <a:avLst/>
          </a:prstGeom>
        </p:spPr>
        <p:txBody>
          <a:bodyPr wrap="square">
            <a:spAutoFit/>
          </a:bodyPr>
          <a:lstStyle/>
          <a:p>
            <a:pPr marL="342900" lvl="0" indent="-342900" eaLnBrk="0" fontAlgn="base" hangingPunct="0">
              <a:buSzPts val="800"/>
              <a:buFont typeface="+mj-lt"/>
              <a:buAutoNum type="arabicPeriod"/>
              <a:tabLst>
                <a:tab pos="457200" algn="l"/>
              </a:tabLst>
            </a:pPr>
            <a:r>
              <a:rPr lang="en-US" sz="1200" i="1" dirty="0">
                <a:solidFill>
                  <a:srgbClr val="000000"/>
                </a:solidFill>
                <a:ea typeface="Times New Roman"/>
              </a:rPr>
              <a:t>This category excludes those dependent students whose parents cannot secure a PLUS loan. </a:t>
            </a:r>
            <a:r>
              <a:rPr lang="en-US" sz="1200" i="1" dirty="0" smtClean="0">
                <a:solidFill>
                  <a:srgbClr val="000000"/>
                </a:solidFill>
                <a:ea typeface="Times New Roman"/>
              </a:rPr>
              <a:t> </a:t>
            </a:r>
            <a:endParaRPr lang="en-US" sz="1200" dirty="0">
              <a:solidFill>
                <a:srgbClr val="000000"/>
              </a:solidFill>
              <a:ea typeface="Times New Roman"/>
            </a:endParaRPr>
          </a:p>
          <a:p>
            <a:pPr marL="342900" lvl="0" indent="-342900" eaLnBrk="0" fontAlgn="base" hangingPunct="0">
              <a:buSzPts val="800"/>
              <a:buFont typeface="+mj-lt"/>
              <a:buAutoNum type="arabicPeriod"/>
              <a:tabLst>
                <a:tab pos="457200" algn="l"/>
              </a:tabLst>
            </a:pPr>
            <a:r>
              <a:rPr lang="en-US" sz="1200" i="1" dirty="0" smtClean="0">
                <a:solidFill>
                  <a:srgbClr val="000000"/>
                </a:solidFill>
                <a:ea typeface="Times New Roman"/>
              </a:rPr>
              <a:t>This category includes independent students </a:t>
            </a:r>
            <a:r>
              <a:rPr lang="en-US" sz="1200" b="1" i="1" dirty="0" smtClean="0">
                <a:solidFill>
                  <a:srgbClr val="000000"/>
                </a:solidFill>
                <a:ea typeface="Times New Roman"/>
              </a:rPr>
              <a:t>and</a:t>
            </a:r>
            <a:r>
              <a:rPr lang="en-US" sz="1200" i="1" dirty="0" smtClean="0">
                <a:solidFill>
                  <a:srgbClr val="000000"/>
                </a:solidFill>
                <a:ea typeface="Times New Roman"/>
              </a:rPr>
              <a:t> those dependent students whose parents cannot secure a PLUS loan.  </a:t>
            </a:r>
            <a:r>
              <a:rPr lang="en-US" sz="1200" i="1" u="sng" dirty="0" smtClean="0">
                <a:solidFill>
                  <a:srgbClr val="000000"/>
                </a:solidFill>
                <a:uFill>
                  <a:solidFill>
                    <a:srgbClr val="000000"/>
                  </a:solidFill>
                </a:uFill>
                <a:ea typeface="Times New Roman"/>
              </a:rPr>
              <a:t>This figure </a:t>
            </a:r>
            <a:r>
              <a:rPr lang="en-US" sz="1200" b="1" i="1" u="sng" dirty="0" smtClean="0">
                <a:solidFill>
                  <a:srgbClr val="000000"/>
                </a:solidFill>
                <a:uFill>
                  <a:solidFill>
                    <a:srgbClr val="000000"/>
                  </a:solidFill>
                </a:uFill>
                <a:ea typeface="Times New Roman"/>
              </a:rPr>
              <a:t>includes</a:t>
            </a:r>
            <a:r>
              <a:rPr lang="en-US" sz="1200" i="1" u="sng" dirty="0" smtClean="0">
                <a:solidFill>
                  <a:srgbClr val="000000"/>
                </a:solidFill>
                <a:uFill>
                  <a:solidFill>
                    <a:srgbClr val="000000"/>
                  </a:solidFill>
                </a:uFill>
                <a:ea typeface="Times New Roman"/>
              </a:rPr>
              <a:t> the $2,000 available to a dependent student.</a:t>
            </a:r>
            <a:endParaRPr lang="en-US" sz="1200" dirty="0">
              <a:solidFill>
                <a:srgbClr val="000000"/>
              </a:solidFill>
              <a:ea typeface="Times New Roman"/>
            </a:endParaRPr>
          </a:p>
        </p:txBody>
      </p:sp>
    </p:spTree>
    <p:extLst>
      <p:ext uri="{BB962C8B-B14F-4D97-AF65-F5344CB8AC3E}">
        <p14:creationId xmlns:p14="http://schemas.microsoft.com/office/powerpoint/2010/main" val="244619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Loan Limits – </a:t>
            </a:r>
            <a:r>
              <a:rPr lang="en-US" i="1" dirty="0" smtClean="0"/>
              <a:t>Special Cases</a:t>
            </a:r>
            <a:endParaRPr lang="en-US" i="1"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683736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09800" y="5181600"/>
            <a:ext cx="6781800" cy="738664"/>
          </a:xfrm>
          <a:prstGeom prst="rect">
            <a:avLst/>
          </a:prstGeom>
        </p:spPr>
        <p:txBody>
          <a:bodyPr wrap="square">
            <a:spAutoFit/>
          </a:bodyPr>
          <a:lstStyle/>
          <a:p>
            <a:pPr lvl="0" eaLnBrk="0" fontAlgn="base" hangingPunct="0">
              <a:spcBef>
                <a:spcPct val="0"/>
              </a:spcBef>
              <a:spcAft>
                <a:spcPct val="0"/>
              </a:spcAft>
            </a:pPr>
            <a:r>
              <a:rPr lang="en-US" sz="1400" i="1" dirty="0">
                <a:solidFill>
                  <a:srgbClr val="000000"/>
                </a:solidFill>
                <a:ea typeface="Times New Roman"/>
              </a:rPr>
              <a:t>**This category includes independent students </a:t>
            </a:r>
            <a:r>
              <a:rPr lang="en-US" sz="1400" b="1" i="1" dirty="0">
                <a:solidFill>
                  <a:srgbClr val="000000"/>
                </a:solidFill>
                <a:ea typeface="Times New Roman"/>
              </a:rPr>
              <a:t>and</a:t>
            </a:r>
            <a:r>
              <a:rPr lang="en-US" sz="1400" i="1" dirty="0">
                <a:solidFill>
                  <a:srgbClr val="000000"/>
                </a:solidFill>
                <a:ea typeface="Times New Roman"/>
              </a:rPr>
              <a:t> those dependent students whose parents cannot secure a PLUS loan.  No additional unsubsidized amount is available to a dependent student whose parents </a:t>
            </a:r>
            <a:r>
              <a:rPr lang="en-US" sz="1400" i="1" u="sng" dirty="0">
                <a:solidFill>
                  <a:srgbClr val="000000"/>
                </a:solidFill>
                <a:ea typeface="Times New Roman"/>
              </a:rPr>
              <a:t>are</a:t>
            </a:r>
            <a:r>
              <a:rPr lang="en-US" sz="1400" i="1" dirty="0">
                <a:solidFill>
                  <a:srgbClr val="000000"/>
                </a:solidFill>
                <a:ea typeface="Times New Roman"/>
              </a:rPr>
              <a:t> eligible for PLUS funds.</a:t>
            </a:r>
            <a:endParaRPr lang="en-US" sz="2400" dirty="0">
              <a:solidFill>
                <a:srgbClr val="000000"/>
              </a:solidFill>
              <a:ea typeface="ＭＳ Ｐゴシック" pitchFamily="-1" charset="-128"/>
            </a:endParaRPr>
          </a:p>
        </p:txBody>
      </p:sp>
    </p:spTree>
    <p:extLst>
      <p:ext uri="{BB962C8B-B14F-4D97-AF65-F5344CB8AC3E}">
        <p14:creationId xmlns:p14="http://schemas.microsoft.com/office/powerpoint/2010/main" val="136260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Increased limits – Certain health professions </a:t>
            </a:r>
            <a:endParaRPr lang="en-US" sz="2800"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683736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848100"/>
            <a:ext cx="68643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70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Loan limit progression</a:t>
            </a:r>
            <a:endParaRPr lang="en-US" dirty="0"/>
          </a:p>
        </p:txBody>
      </p:sp>
      <p:sp>
        <p:nvSpPr>
          <p:cNvPr id="3" name="Content Placeholder 2"/>
          <p:cNvSpPr>
            <a:spLocks noGrp="1"/>
          </p:cNvSpPr>
          <p:nvPr>
            <p:ph idx="1"/>
          </p:nvPr>
        </p:nvSpPr>
        <p:spPr>
          <a:xfrm>
            <a:off x="2154520" y="1554162"/>
            <a:ext cx="6837080" cy="4525963"/>
          </a:xfrm>
        </p:spPr>
        <p:txBody>
          <a:bodyPr/>
          <a:lstStyle/>
          <a:p>
            <a:pPr marL="0" indent="0" algn="ctr">
              <a:buNone/>
            </a:pPr>
            <a:r>
              <a:rPr lang="en-US" dirty="0" smtClean="0"/>
              <a:t>Academic years come </a:t>
            </a:r>
            <a:r>
              <a:rPr lang="en-US" dirty="0"/>
              <a:t>in 2 flavors</a:t>
            </a:r>
          </a:p>
          <a:p>
            <a:pPr marL="457200" lvl="1" indent="0" algn="ctr">
              <a:buNone/>
            </a:pPr>
            <a:r>
              <a:rPr lang="en-US" sz="2000" dirty="0" smtClean="0"/>
              <a:t>Scheduled </a:t>
            </a:r>
            <a:r>
              <a:rPr lang="en-US" sz="2000" dirty="0"/>
              <a:t>Academic Year (SAY)</a:t>
            </a:r>
          </a:p>
          <a:p>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76500"/>
            <a:ext cx="6102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71389" y="3549134"/>
            <a:ext cx="4245971" cy="369332"/>
          </a:xfrm>
          <a:prstGeom prst="rect">
            <a:avLst/>
          </a:prstGeom>
        </p:spPr>
        <p:txBody>
          <a:bodyPr wrap="none">
            <a:spAutoFit/>
          </a:bodyPr>
          <a:lstStyle/>
          <a:p>
            <a:r>
              <a:rPr lang="en-US" dirty="0"/>
              <a:t>Borrower Based Academic Year (BBAY)</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7139" y="3918466"/>
            <a:ext cx="61023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783653"/>
            <a:ext cx="610235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85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1192</TotalTime>
  <Words>1908</Words>
  <Application>Microsoft Office PowerPoint</Application>
  <PresentationFormat>On-screen Show (4:3)</PresentationFormat>
  <Paragraphs>248</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Trek</vt:lpstr>
      <vt:lpstr>PowerPoint Presentation</vt:lpstr>
      <vt:lpstr>Agenda</vt:lpstr>
      <vt:lpstr>Loan Origination Basics</vt:lpstr>
      <vt:lpstr>Loan Origination Basics</vt:lpstr>
      <vt:lpstr>Aggregate Loan Limits</vt:lpstr>
      <vt:lpstr>Annual Loan Limits</vt:lpstr>
      <vt:lpstr>Annual Loan Limits – Special Cases</vt:lpstr>
      <vt:lpstr>Increased limits – Certain health professions </vt:lpstr>
      <vt:lpstr>Annual Loan limit progression</vt:lpstr>
      <vt:lpstr>Annual Loan limit progression</vt:lpstr>
      <vt:lpstr>Annual Loan limit progression</vt:lpstr>
      <vt:lpstr>Annual loan limit proration</vt:lpstr>
      <vt:lpstr>Annual loan limit proration</vt:lpstr>
      <vt:lpstr>Annual Loan limit proration</vt:lpstr>
      <vt:lpstr>Transfer or change of program</vt:lpstr>
      <vt:lpstr>Transfer or change of program</vt:lpstr>
      <vt:lpstr>Transfer or change of program</vt:lpstr>
      <vt:lpstr>Transfer or change of program</vt:lpstr>
      <vt:lpstr>Transfer or change of program</vt:lpstr>
      <vt:lpstr>Transfer or change of program</vt:lpstr>
      <vt:lpstr>Transfer or change of program</vt:lpstr>
      <vt:lpstr>Transfer or change of program</vt:lpstr>
      <vt:lpstr>Transfer or change of program</vt:lpstr>
      <vt:lpstr>Transfer or change of program</vt:lpstr>
      <vt:lpstr>Understanding nslds</vt:lpstr>
      <vt:lpstr>Understanding nslds</vt:lpstr>
      <vt:lpstr>Understanding NSLDS</vt:lpstr>
      <vt:lpstr>Understanding NSLDS</vt:lpstr>
      <vt:lpstr>Identifying an overborrowing Situation</vt:lpstr>
      <vt:lpstr>Example #1 – aggregate limits </vt:lpstr>
      <vt:lpstr>Example #1 – aggregate limits</vt:lpstr>
      <vt:lpstr>Example #1 – annual limits</vt:lpstr>
      <vt:lpstr>Example #1 – annual limits</vt:lpstr>
      <vt:lpstr>Example 3 – Annual Limits</vt:lpstr>
      <vt:lpstr>Example 3 – Annual Limits</vt:lpstr>
      <vt:lpstr>Example 4 – Annual Limits</vt:lpstr>
      <vt:lpstr>Example 4 – Annual Limits</vt:lpstr>
      <vt:lpstr>Resolving an overborrowing situation</vt:lpstr>
      <vt:lpstr>Resolving an overborrowing situation</vt:lpstr>
      <vt:lpstr>Resolving an overborrowing situation</vt:lpstr>
      <vt:lpstr>Resources</vt:lpstr>
      <vt:lpstr>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David Racculia</cp:lastModifiedBy>
  <cp:revision>62</cp:revision>
  <dcterms:created xsi:type="dcterms:W3CDTF">2013-02-08T19:43:16Z</dcterms:created>
  <dcterms:modified xsi:type="dcterms:W3CDTF">2013-10-08T18:42:07Z</dcterms:modified>
</cp:coreProperties>
</file>