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8" r:id="rId5"/>
    <p:sldId id="259" r:id="rId6"/>
    <p:sldId id="262" r:id="rId7"/>
    <p:sldId id="263" r:id="rId8"/>
    <p:sldId id="265" r:id="rId9"/>
    <p:sldId id="264" r:id="rId10"/>
    <p:sldId id="266" r:id="rId11"/>
    <p:sldId id="267" r:id="rId12"/>
    <p:sldId id="268" r:id="rId13"/>
    <p:sldId id="269" r:id="rId14"/>
    <p:sldId id="270" r:id="rId15"/>
    <p:sldId id="271" r:id="rId16"/>
    <p:sldId id="272" r:id="rId17"/>
    <p:sldId id="273" r:id="rId18"/>
    <p:sldId id="288" r:id="rId19"/>
    <p:sldId id="274" r:id="rId20"/>
    <p:sldId id="286" r:id="rId21"/>
    <p:sldId id="287" r:id="rId22"/>
    <p:sldId id="285" r:id="rId23"/>
    <p:sldId id="284" r:id="rId24"/>
    <p:sldId id="283" r:id="rId25"/>
    <p:sldId id="282" r:id="rId26"/>
    <p:sldId id="281" r:id="rId27"/>
    <p:sldId id="275" r:id="rId28"/>
    <p:sldId id="276" r:id="rId29"/>
    <p:sldId id="277" r:id="rId30"/>
    <p:sldId id="278" r:id="rId31"/>
    <p:sldId id="279" r:id="rId32"/>
    <p:sldId id="28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422" y="-5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t>10/7/2013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10/7/2013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t>10/7/2013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t>10/7/2013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t>10/7/2013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t>10/7/2013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10/7/2013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t>10/7/2013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ocialsecurity.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nsldsfap.ed.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s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ss.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11430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000" y="2381250"/>
            <a:ext cx="2717800" cy="2038350"/>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2"/>
          <p:cNvSpPr>
            <a:spLocks noGrp="1" noChangeArrowheads="1"/>
          </p:cNvSpPr>
          <p:nvPr>
            <p:ph type="ctrTitle"/>
          </p:nvPr>
        </p:nvSpPr>
        <p:spPr>
          <a:xfrm>
            <a:off x="914400" y="304800"/>
            <a:ext cx="7772400" cy="2057400"/>
          </a:xfrm>
        </p:spPr>
        <p:txBody>
          <a:bodyPr rtlCol="0">
            <a:normAutofit fontScale="90000"/>
          </a:bodyPr>
          <a:lstStyle/>
          <a:p>
            <a:pPr algn="ctr" eaLnBrk="1" fontAlgn="auto" hangingPunct="1">
              <a:spcAft>
                <a:spcPts val="0"/>
              </a:spcAft>
              <a:defRPr/>
            </a:pPr>
            <a:r>
              <a:rPr lang="en-US" sz="5000" dirty="0" smtClean="0">
                <a:latin typeface="+mn-lt"/>
              </a:rPr>
              <a:t>Resolving “C” Codes </a:t>
            </a:r>
            <a:br>
              <a:rPr lang="en-US" sz="5000" dirty="0" smtClean="0">
                <a:latin typeface="+mn-lt"/>
              </a:rPr>
            </a:br>
            <a:r>
              <a:rPr lang="en-US" sz="5000" dirty="0" smtClean="0">
                <a:latin typeface="+mn-lt"/>
              </a:rPr>
              <a:t>       </a:t>
            </a:r>
            <a:r>
              <a:rPr lang="en-US" sz="2500" dirty="0" smtClean="0">
                <a:latin typeface="+mn-lt"/>
              </a:rPr>
              <a:t>on Institutional Student Information Records (ISIRS)</a:t>
            </a:r>
            <a:br>
              <a:rPr lang="en-US" sz="2500" dirty="0" smtClean="0">
                <a:latin typeface="+mn-lt"/>
              </a:rPr>
            </a:br>
            <a:endParaRPr lang="en-US" sz="2500" dirty="0" smtClean="0">
              <a:latin typeface="+mn-lt"/>
            </a:endParaRPr>
          </a:p>
        </p:txBody>
      </p:sp>
      <p:sp>
        <p:nvSpPr>
          <p:cNvPr id="6" name="Rectangle 3"/>
          <p:cNvSpPr>
            <a:spLocks noGrp="1" noChangeArrowheads="1"/>
          </p:cNvSpPr>
          <p:nvPr>
            <p:ph type="subTitle" idx="1"/>
          </p:nvPr>
        </p:nvSpPr>
        <p:spPr>
          <a:xfrm>
            <a:off x="304800" y="3920836"/>
            <a:ext cx="8610600" cy="2286000"/>
          </a:xfrm>
        </p:spPr>
        <p:txBody>
          <a:bodyPr rtlCol="0">
            <a:normAutofit/>
          </a:bodyPr>
          <a:lstStyle/>
          <a:p>
            <a:pPr eaLnBrk="1" fontAlgn="auto" hangingPunct="1">
              <a:spcAft>
                <a:spcPts val="0"/>
              </a:spcAft>
              <a:buFont typeface="Arial" pitchFamily="34" charset="0"/>
              <a:buNone/>
              <a:defRPr/>
            </a:pPr>
            <a:r>
              <a:rPr lang="en-US" sz="2400" b="1" dirty="0" smtClean="0"/>
              <a:t>Tonya R. </a:t>
            </a:r>
            <a:r>
              <a:rPr lang="en-US" sz="2400" b="1" dirty="0" err="1" smtClean="0"/>
              <a:t>Hsiung</a:t>
            </a:r>
            <a:endParaRPr lang="en-US" sz="2400" b="1" dirty="0" smtClean="0"/>
          </a:p>
          <a:p>
            <a:pPr eaLnBrk="1" fontAlgn="auto" hangingPunct="1">
              <a:spcAft>
                <a:spcPts val="0"/>
              </a:spcAft>
              <a:buFont typeface="Arial" pitchFamily="34" charset="0"/>
              <a:buNone/>
              <a:defRPr/>
            </a:pPr>
            <a:r>
              <a:rPr lang="en-US" sz="2400" b="1" dirty="0" smtClean="0"/>
              <a:t>Assistant Director of Financial Aid</a:t>
            </a:r>
          </a:p>
          <a:p>
            <a:pPr eaLnBrk="1" fontAlgn="auto" hangingPunct="1">
              <a:spcAft>
                <a:spcPts val="0"/>
              </a:spcAft>
              <a:buFont typeface="Arial" pitchFamily="34" charset="0"/>
              <a:buNone/>
              <a:defRPr/>
            </a:pPr>
            <a:r>
              <a:rPr lang="en-US" sz="2400" b="1" dirty="0" smtClean="0"/>
              <a:t>Franklin &amp; Marshall College</a:t>
            </a:r>
          </a:p>
        </p:txBody>
      </p:sp>
    </p:spTree>
    <p:extLst>
      <p:ext uri="{BB962C8B-B14F-4D97-AF65-F5344CB8AC3E}">
        <p14:creationId xmlns:p14="http://schemas.microsoft.com/office/powerpoint/2010/main" val="272282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cs typeface="Arial" charset="0"/>
              </a:rPr>
              <a:t>DHS Citizenship Proof</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marL="0" indent="0">
              <a:buNone/>
            </a:pPr>
            <a:r>
              <a:rPr lang="en-US" dirty="0"/>
              <a:t>Documents acceptable to establish student’s Citizenship:</a:t>
            </a:r>
          </a:p>
          <a:p>
            <a:pPr lvl="1">
              <a:buFont typeface="Arial" charset="0"/>
              <a:buChar char="•"/>
            </a:pPr>
            <a:r>
              <a:rPr lang="en-US" dirty="0"/>
              <a:t>U.S. Passport – current or expired – cannot accept “limited passports” </a:t>
            </a:r>
          </a:p>
          <a:p>
            <a:pPr lvl="1">
              <a:buFont typeface="Arial" charset="0"/>
              <a:buChar char="•"/>
            </a:pPr>
            <a:r>
              <a:rPr lang="en-US" dirty="0"/>
              <a:t>Birth Certificate – from a state in the U.S.</a:t>
            </a:r>
          </a:p>
          <a:p>
            <a:pPr lvl="1">
              <a:buFont typeface="Arial" charset="0"/>
              <a:buChar char="•"/>
            </a:pPr>
            <a:r>
              <a:rPr lang="en-US" dirty="0"/>
              <a:t>Certificate of Citizenship</a:t>
            </a:r>
          </a:p>
          <a:p>
            <a:pPr lvl="1">
              <a:buFont typeface="Arial" charset="0"/>
              <a:buChar char="•"/>
            </a:pPr>
            <a:r>
              <a:rPr lang="en-US" dirty="0"/>
              <a:t>Certificate of Naturalization</a:t>
            </a:r>
          </a:p>
          <a:p>
            <a:pPr lvl="1">
              <a:buFont typeface="Arial" charset="0"/>
              <a:buChar char="•"/>
            </a:pPr>
            <a:r>
              <a:rPr lang="en-US" dirty="0"/>
              <a:t>See FSA Handbook, Volume 1, Chapter 2 for more information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71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cs typeface="Arial" charset="0"/>
              </a:rPr>
              <a:t>Eligible Non-Citizen Proof</a:t>
            </a:r>
            <a:endParaRPr lang="en-US" dirty="0"/>
          </a:p>
        </p:txBody>
      </p:sp>
      <p:sp>
        <p:nvSpPr>
          <p:cNvPr id="3" name="Content Placeholder 2"/>
          <p:cNvSpPr>
            <a:spLocks noGrp="1"/>
          </p:cNvSpPr>
          <p:nvPr>
            <p:ph idx="1"/>
          </p:nvPr>
        </p:nvSpPr>
        <p:spPr>
          <a:xfrm>
            <a:off x="2154520" y="1554162"/>
            <a:ext cx="6837080" cy="4525963"/>
          </a:xfrm>
        </p:spPr>
        <p:txBody>
          <a:bodyPr/>
          <a:lstStyle/>
          <a:p>
            <a:pPr>
              <a:lnSpc>
                <a:spcPct val="90000"/>
              </a:lnSpc>
            </a:pPr>
            <a:r>
              <a:rPr lang="en-US" sz="2400" dirty="0"/>
              <a:t>Documents acceptable to establish a student is an Eligible Non-Citizen:</a:t>
            </a:r>
          </a:p>
          <a:p>
            <a:pPr lvl="1">
              <a:lnSpc>
                <a:spcPct val="90000"/>
              </a:lnSpc>
            </a:pPr>
            <a:r>
              <a:rPr lang="en-US" sz="2400" dirty="0"/>
              <a:t>Permanent Resident Card</a:t>
            </a:r>
          </a:p>
          <a:p>
            <a:pPr lvl="1">
              <a:lnSpc>
                <a:spcPct val="90000"/>
              </a:lnSpc>
            </a:pPr>
            <a:r>
              <a:rPr lang="en-US" sz="2400" dirty="0"/>
              <a:t>Alien Registration Receipt Card (I-151)</a:t>
            </a:r>
          </a:p>
          <a:p>
            <a:pPr lvl="1">
              <a:lnSpc>
                <a:spcPct val="90000"/>
              </a:lnSpc>
            </a:pPr>
            <a:r>
              <a:rPr lang="en-US" sz="2400" dirty="0"/>
              <a:t>Resident Alien Card (I-551)</a:t>
            </a:r>
          </a:p>
          <a:p>
            <a:pPr>
              <a:lnSpc>
                <a:spcPct val="90000"/>
              </a:lnSpc>
            </a:pPr>
            <a:r>
              <a:rPr lang="en-US" sz="2400" dirty="0"/>
              <a:t>Be sure the A# number on cards match the number provided on FAFSA – if not, update it to the correct number and the C-Code flag should be removed.</a:t>
            </a:r>
          </a:p>
          <a:p>
            <a:pPr>
              <a:lnSpc>
                <a:spcPct val="90000"/>
              </a:lnSpc>
            </a:pPr>
            <a:r>
              <a:rPr lang="en-US" sz="2400" dirty="0"/>
              <a:t>See FSA Handbook, Volume 1, Chapter 2 for more information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62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Social Security Administration Citizenship Status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a:lnSpc>
                <a:spcPct val="80000"/>
              </a:lnSpc>
              <a:buNone/>
              <a:defRPr/>
            </a:pPr>
            <a:r>
              <a:rPr lang="en-US" sz="2400" dirty="0"/>
              <a:t>When applicant indicates U.S. Citizen on FAFSA</a:t>
            </a:r>
          </a:p>
          <a:p>
            <a:pPr>
              <a:lnSpc>
                <a:spcPct val="80000"/>
              </a:lnSpc>
              <a:buNone/>
              <a:defRPr/>
            </a:pPr>
            <a:endParaRPr lang="en-US" sz="2400" dirty="0"/>
          </a:p>
          <a:p>
            <a:pPr marL="0" indent="0">
              <a:lnSpc>
                <a:spcPct val="80000"/>
              </a:lnSpc>
              <a:buNone/>
              <a:defRPr/>
            </a:pPr>
            <a:r>
              <a:rPr lang="en-US" sz="2400" b="1" dirty="0">
                <a:latin typeface="Arial" pitchFamily="34" charset="0"/>
                <a:cs typeface="Arial" pitchFamily="34" charset="0"/>
              </a:rPr>
              <a:t>Comment 146 – SSA did not confirm Citizenship status</a:t>
            </a:r>
          </a:p>
          <a:p>
            <a:pPr lvl="1">
              <a:buFont typeface="Arial" pitchFamily="34" charset="0"/>
              <a:buChar char="•"/>
              <a:defRPr/>
            </a:pPr>
            <a:r>
              <a:rPr lang="en-US" sz="2200" dirty="0"/>
              <a:t> Collect documentation that proves citizenship </a:t>
            </a:r>
          </a:p>
          <a:p>
            <a:pPr lvl="2">
              <a:buFont typeface="Arial" pitchFamily="34" charset="0"/>
              <a:buChar char="•"/>
              <a:defRPr/>
            </a:pPr>
            <a:r>
              <a:rPr lang="en-US" sz="2200" dirty="0"/>
              <a:t>U.S. Citizens born abroad, usually to military, State Department or Foreign Service parents generally have a valid birth certificate.  SSA does not automatically update their database with this information</a:t>
            </a:r>
          </a:p>
          <a:p>
            <a:pPr lvl="1">
              <a:buFont typeface="Arial" pitchFamily="34" charset="0"/>
              <a:buChar char="•"/>
              <a:defRPr/>
            </a:pPr>
            <a:r>
              <a:rPr lang="en-US" sz="2200" dirty="0"/>
              <a:t> If eligible non-citizen, submit correction to CPS with appropriate status and Alien Registration Number </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534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Social Security Number Match</a:t>
            </a:r>
            <a:endParaRPr lang="en-US" dirty="0"/>
          </a:p>
        </p:txBody>
      </p:sp>
      <p:sp>
        <p:nvSpPr>
          <p:cNvPr id="3" name="Content Placeholder 2"/>
          <p:cNvSpPr>
            <a:spLocks noGrp="1"/>
          </p:cNvSpPr>
          <p:nvPr>
            <p:ph idx="1"/>
          </p:nvPr>
        </p:nvSpPr>
        <p:spPr>
          <a:xfrm>
            <a:off x="2154520" y="1554162"/>
            <a:ext cx="6837080" cy="5075238"/>
          </a:xfrm>
        </p:spPr>
        <p:txBody>
          <a:bodyPr>
            <a:normAutofit fontScale="85000" lnSpcReduction="20000"/>
          </a:bodyPr>
          <a:lstStyle/>
          <a:p>
            <a:pPr marL="0" indent="0">
              <a:lnSpc>
                <a:spcPct val="90000"/>
              </a:lnSpc>
              <a:buNone/>
            </a:pPr>
            <a:r>
              <a:rPr lang="en-US" sz="2400" b="1" dirty="0">
                <a:latin typeface="Arial" charset="0"/>
                <a:cs typeface="Arial" charset="0"/>
              </a:rPr>
              <a:t>Comment 63 – Date of Birth (Item 9) inconsistent with SSA records</a:t>
            </a:r>
          </a:p>
          <a:p>
            <a:pPr lvl="1">
              <a:lnSpc>
                <a:spcPct val="90000"/>
              </a:lnSpc>
              <a:buFont typeface="Arial" charset="0"/>
              <a:buChar char="•"/>
            </a:pPr>
            <a:r>
              <a:rPr lang="en-US" sz="2200" dirty="0"/>
              <a:t>If incorrect, submit date of birth correction to CPS</a:t>
            </a:r>
          </a:p>
          <a:p>
            <a:pPr lvl="1">
              <a:lnSpc>
                <a:spcPct val="90000"/>
              </a:lnSpc>
              <a:buFont typeface="Arial" charset="0"/>
              <a:buChar char="•"/>
            </a:pPr>
            <a:r>
              <a:rPr lang="en-US" sz="2200" dirty="0"/>
              <a:t>If correct, student must Contact SSA 1-800-772-1213 or </a:t>
            </a:r>
            <a:r>
              <a:rPr lang="en-US" sz="2200" dirty="0">
                <a:hlinkClick r:id="rId2"/>
              </a:rPr>
              <a:t>www.socialsecurity.gov</a:t>
            </a:r>
            <a:r>
              <a:rPr lang="en-US" sz="2200" dirty="0"/>
              <a:t> to update information.</a:t>
            </a:r>
          </a:p>
          <a:p>
            <a:pPr lvl="1">
              <a:lnSpc>
                <a:spcPct val="90000"/>
              </a:lnSpc>
              <a:buFont typeface="Arial" charset="0"/>
              <a:buChar char="•"/>
            </a:pPr>
            <a:r>
              <a:rPr lang="en-US" sz="2200" dirty="0"/>
              <a:t>Supply FAA with proof of DOB (birth certificate, driver’s license)</a:t>
            </a:r>
            <a:r>
              <a:rPr lang="en-US" sz="2000" b="1" dirty="0"/>
              <a:t/>
            </a:r>
            <a:br>
              <a:rPr lang="en-US" sz="2000" b="1" dirty="0"/>
            </a:br>
            <a:endParaRPr lang="en-US" sz="1000" b="1" dirty="0"/>
          </a:p>
          <a:p>
            <a:pPr marL="0" indent="0">
              <a:lnSpc>
                <a:spcPct val="90000"/>
              </a:lnSpc>
              <a:buNone/>
            </a:pPr>
            <a:r>
              <a:rPr lang="en-US" sz="2400" b="1" dirty="0">
                <a:latin typeface="Arial" charset="0"/>
                <a:cs typeface="Arial" charset="0"/>
              </a:rPr>
              <a:t>Comment 64 –  Name inconsistent with SSA records</a:t>
            </a:r>
          </a:p>
          <a:p>
            <a:pPr lvl="1">
              <a:lnSpc>
                <a:spcPct val="90000"/>
              </a:lnSpc>
              <a:buFont typeface="Arial" charset="0"/>
              <a:buChar char="•"/>
            </a:pPr>
            <a:r>
              <a:rPr lang="en-US" sz="2200" dirty="0"/>
              <a:t>If incorrect, submit name correction to CPS</a:t>
            </a:r>
          </a:p>
          <a:p>
            <a:pPr lvl="1">
              <a:lnSpc>
                <a:spcPct val="90000"/>
              </a:lnSpc>
              <a:buFont typeface="Arial" charset="0"/>
              <a:buChar char="•"/>
            </a:pPr>
            <a:r>
              <a:rPr lang="en-US" sz="2200" dirty="0"/>
              <a:t>Supply FAA with documentation explaining discrepancy</a:t>
            </a:r>
          </a:p>
          <a:p>
            <a:pPr lvl="2">
              <a:lnSpc>
                <a:spcPct val="90000"/>
              </a:lnSpc>
            </a:pPr>
            <a:r>
              <a:rPr lang="en-US" sz="2200" dirty="0"/>
              <a:t>Most often this is due to marriage – would need copy of marriage certificate </a:t>
            </a:r>
          </a:p>
          <a:p>
            <a:pPr lvl="2">
              <a:lnSpc>
                <a:spcPct val="90000"/>
              </a:lnSpc>
            </a:pPr>
            <a:r>
              <a:rPr lang="en-US" sz="2200" dirty="0"/>
              <a:t>Copy or court order if it was due to a legal name change not through marriage</a:t>
            </a:r>
          </a:p>
          <a:p>
            <a:pPr lvl="2">
              <a:lnSpc>
                <a:spcPct val="90000"/>
              </a:lnSpc>
            </a:pPr>
            <a:r>
              <a:rPr lang="en-US" sz="2200" dirty="0"/>
              <a:t>Sometimes it is caused because student transposed first and last name – you can correct this and send correction to CPS, which should fix the problem.</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853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Veterans Affairs Status Match</a:t>
            </a:r>
            <a:endParaRPr lang="en-US" dirty="0"/>
          </a:p>
        </p:txBody>
      </p:sp>
      <p:sp>
        <p:nvSpPr>
          <p:cNvPr id="3" name="Content Placeholder 2"/>
          <p:cNvSpPr>
            <a:spLocks noGrp="1"/>
          </p:cNvSpPr>
          <p:nvPr>
            <p:ph idx="1"/>
          </p:nvPr>
        </p:nvSpPr>
        <p:spPr>
          <a:xfrm>
            <a:off x="2154520" y="1554162"/>
            <a:ext cx="6837080" cy="5151438"/>
          </a:xfrm>
        </p:spPr>
        <p:txBody>
          <a:bodyPr>
            <a:normAutofit fontScale="92500" lnSpcReduction="10000"/>
          </a:bodyPr>
          <a:lstStyle/>
          <a:p>
            <a:pPr marL="0" indent="0">
              <a:lnSpc>
                <a:spcPct val="80000"/>
              </a:lnSpc>
              <a:buNone/>
            </a:pPr>
            <a:r>
              <a:rPr lang="en-US" sz="2400" b="1" dirty="0">
                <a:latin typeface="Arial" charset="0"/>
                <a:cs typeface="Arial" charset="0"/>
              </a:rPr>
              <a:t>Comment 162 and 173 – VA did not confirm Veteran status, so CPS assumes Dependent status</a:t>
            </a:r>
            <a:br>
              <a:rPr lang="en-US" sz="2400" b="1" dirty="0">
                <a:latin typeface="Arial" charset="0"/>
                <a:cs typeface="Arial" charset="0"/>
              </a:rPr>
            </a:br>
            <a:endParaRPr lang="en-US" sz="2400" b="1" dirty="0">
              <a:latin typeface="Arial" charset="0"/>
              <a:cs typeface="Arial" charset="0"/>
            </a:endParaRPr>
          </a:p>
          <a:p>
            <a:pPr lvl="1">
              <a:lnSpc>
                <a:spcPct val="90000"/>
              </a:lnSpc>
              <a:buFont typeface="Arial" charset="0"/>
              <a:buChar char="•"/>
            </a:pPr>
            <a:r>
              <a:rPr lang="en-US" sz="2200" dirty="0"/>
              <a:t>If student believes this is an error – s/he needs to contact a regional VA office to have VA records updated.</a:t>
            </a:r>
          </a:p>
          <a:p>
            <a:pPr lvl="1">
              <a:lnSpc>
                <a:spcPct val="90000"/>
              </a:lnSpc>
              <a:buFont typeface="Arial" charset="0"/>
              <a:buChar char="•"/>
            </a:pPr>
            <a:r>
              <a:rPr lang="en-US" sz="2200" dirty="0"/>
              <a:t>White student is resolving discrepancy with VA, FAA can collect documentation that student is a veteran of the U.S. Armed Forces (DD214).</a:t>
            </a:r>
          </a:p>
          <a:p>
            <a:pPr lvl="1">
              <a:lnSpc>
                <a:spcPct val="90000"/>
              </a:lnSpc>
              <a:buFont typeface="Arial" charset="0"/>
              <a:buChar char="•"/>
            </a:pPr>
            <a:r>
              <a:rPr lang="en-US" sz="2200" dirty="0"/>
              <a:t>DD-214 must show “Character of Service” is other than “dishonorable.”  Student must have been on active duty for purposes other than training.</a:t>
            </a:r>
          </a:p>
          <a:p>
            <a:pPr lvl="1">
              <a:lnSpc>
                <a:spcPct val="90000"/>
              </a:lnSpc>
              <a:buFont typeface="Arial" charset="0"/>
              <a:buChar char="•"/>
            </a:pPr>
            <a:r>
              <a:rPr lang="en-US" sz="2200" dirty="0"/>
              <a:t>May have to process a dependency override to push record through as independent student.</a:t>
            </a:r>
          </a:p>
          <a:p>
            <a:pPr lvl="1">
              <a:lnSpc>
                <a:spcPct val="90000"/>
              </a:lnSpc>
              <a:buFont typeface="Arial" charset="0"/>
              <a:buChar char="•"/>
            </a:pPr>
            <a:r>
              <a:rPr lang="en-US" sz="2200" dirty="0"/>
              <a:t>If student does not meet requirements, must update the Veteran question to “no” and provide parental information and signature.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75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Department of Veterans Affairs</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lnSpc>
                <a:spcPct val="80000"/>
              </a:lnSpc>
              <a:buNone/>
            </a:pPr>
            <a:r>
              <a:rPr lang="en-US" b="1" dirty="0"/>
              <a:t>Comment 180 – Applicant is on active duty and CPS assumes Dependent status</a:t>
            </a:r>
            <a:br>
              <a:rPr lang="en-US" b="1" dirty="0"/>
            </a:br>
            <a:endParaRPr lang="en-US" b="1" dirty="0"/>
          </a:p>
          <a:p>
            <a:pPr lvl="1">
              <a:lnSpc>
                <a:spcPct val="80000"/>
              </a:lnSpc>
              <a:buFont typeface="Arial" charset="0"/>
              <a:buChar char="•"/>
            </a:pPr>
            <a:r>
              <a:rPr lang="en-US" sz="2400" dirty="0"/>
              <a:t>Student must provide documentation to the school that shows upcoming release orders from a military branch, typically in memorandum format or letter, stating intent to release.  There is no requirement to reconfirm actual separation during the award year.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517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charset="0"/>
              </a:rPr>
              <a:t>NSLDS C-Codes</a:t>
            </a:r>
            <a:endParaRPr lang="en-US" dirty="0"/>
          </a:p>
        </p:txBody>
      </p:sp>
      <p:sp>
        <p:nvSpPr>
          <p:cNvPr id="3" name="Content Placeholder 2"/>
          <p:cNvSpPr>
            <a:spLocks noGrp="1"/>
          </p:cNvSpPr>
          <p:nvPr>
            <p:ph idx="1"/>
          </p:nvPr>
        </p:nvSpPr>
        <p:spPr>
          <a:xfrm>
            <a:off x="2154520" y="1554162"/>
            <a:ext cx="6837080" cy="5151438"/>
          </a:xfrm>
        </p:spPr>
        <p:txBody>
          <a:bodyPr>
            <a:normAutofit fontScale="62500" lnSpcReduction="20000"/>
          </a:bodyPr>
          <a:lstStyle/>
          <a:p>
            <a:pPr algn="ctr">
              <a:lnSpc>
                <a:spcPct val="90000"/>
              </a:lnSpc>
              <a:buNone/>
              <a:defRPr/>
            </a:pPr>
            <a:r>
              <a:rPr lang="en-US" sz="2800" b="1" dirty="0"/>
              <a:t>Comment Codes Categories</a:t>
            </a:r>
          </a:p>
          <a:p>
            <a:pPr>
              <a:lnSpc>
                <a:spcPct val="90000"/>
              </a:lnSpc>
              <a:buNone/>
              <a:defRPr/>
            </a:pPr>
            <a:endParaRPr lang="en-US" sz="1100" b="1" dirty="0"/>
          </a:p>
          <a:p>
            <a:pPr>
              <a:lnSpc>
                <a:spcPct val="90000"/>
              </a:lnSpc>
              <a:buNone/>
              <a:defRPr/>
            </a:pPr>
            <a:r>
              <a:rPr lang="en-US" b="1" dirty="0"/>
              <a:t>Potential Overpayments (133)</a:t>
            </a:r>
          </a:p>
          <a:p>
            <a:pPr>
              <a:lnSpc>
                <a:spcPct val="90000"/>
              </a:lnSpc>
              <a:buNone/>
              <a:defRPr/>
            </a:pPr>
            <a:r>
              <a:rPr lang="en-US" b="1" dirty="0"/>
              <a:t>	ACG Codes: </a:t>
            </a:r>
            <a:r>
              <a:rPr lang="en-US" dirty="0"/>
              <a:t>240, 241, 242, 243, 244, 246</a:t>
            </a:r>
          </a:p>
          <a:p>
            <a:pPr>
              <a:lnSpc>
                <a:spcPct val="90000"/>
              </a:lnSpc>
              <a:buNone/>
              <a:defRPr/>
            </a:pPr>
            <a:r>
              <a:rPr lang="en-US" b="1" dirty="0"/>
              <a:t>	Pell Codes: </a:t>
            </a:r>
            <a:r>
              <a:rPr lang="en-US" dirty="0"/>
              <a:t>020, 038, 039, 041, 042, 043, 346, 347</a:t>
            </a:r>
          </a:p>
          <a:p>
            <a:pPr>
              <a:lnSpc>
                <a:spcPct val="90000"/>
              </a:lnSpc>
              <a:buNone/>
              <a:defRPr/>
            </a:pPr>
            <a:r>
              <a:rPr lang="en-US" b="1" dirty="0"/>
              <a:t>	FSEOG Codes: </a:t>
            </a:r>
            <a:r>
              <a:rPr lang="en-US" dirty="0"/>
              <a:t>010, 065, 066, 067, 077, 079</a:t>
            </a:r>
          </a:p>
          <a:p>
            <a:pPr>
              <a:lnSpc>
                <a:spcPct val="90000"/>
              </a:lnSpc>
              <a:buNone/>
              <a:defRPr/>
            </a:pPr>
            <a:r>
              <a:rPr lang="en-US" b="1" dirty="0"/>
              <a:t>	Perkins Codes: </a:t>
            </a:r>
            <a:r>
              <a:rPr lang="en-US" dirty="0"/>
              <a:t>086, 090, 100, 101, 102, 107</a:t>
            </a:r>
          </a:p>
          <a:p>
            <a:pPr>
              <a:lnSpc>
                <a:spcPct val="90000"/>
              </a:lnSpc>
              <a:buNone/>
              <a:defRPr/>
            </a:pPr>
            <a:r>
              <a:rPr lang="en-US" b="1" dirty="0"/>
              <a:t>	National SMART Codes: </a:t>
            </a:r>
            <a:r>
              <a:rPr lang="en-US" dirty="0"/>
              <a:t>261, 262, 263, 264, 265, 266</a:t>
            </a:r>
          </a:p>
          <a:p>
            <a:pPr>
              <a:lnSpc>
                <a:spcPct val="90000"/>
              </a:lnSpc>
              <a:buNone/>
              <a:defRPr/>
            </a:pPr>
            <a:r>
              <a:rPr lang="en-US" b="1" dirty="0"/>
              <a:t>	TEACH Codes: </a:t>
            </a:r>
            <a:r>
              <a:rPr lang="en-US" dirty="0"/>
              <a:t>289, 290, 291, 292, 293, 294</a:t>
            </a:r>
          </a:p>
          <a:p>
            <a:pPr>
              <a:lnSpc>
                <a:spcPct val="90000"/>
              </a:lnSpc>
              <a:buNone/>
              <a:defRPr/>
            </a:pPr>
            <a:r>
              <a:rPr lang="en-US" b="1" dirty="0"/>
              <a:t>	Iraq/Afghanistan Codes: </a:t>
            </a:r>
            <a:r>
              <a:rPr lang="en-US" dirty="0"/>
              <a:t>309, 310, 311, 312, 313, 314</a:t>
            </a:r>
          </a:p>
          <a:p>
            <a:pPr>
              <a:lnSpc>
                <a:spcPct val="90000"/>
              </a:lnSpc>
              <a:buNone/>
              <a:defRPr/>
            </a:pPr>
            <a:r>
              <a:rPr lang="en-US" b="1" dirty="0"/>
              <a:t>Unusual Enrollment History: </a:t>
            </a:r>
            <a:r>
              <a:rPr lang="en-US" dirty="0"/>
              <a:t>359, 360</a:t>
            </a:r>
          </a:p>
          <a:p>
            <a:pPr>
              <a:lnSpc>
                <a:spcPct val="90000"/>
              </a:lnSpc>
              <a:buNone/>
              <a:defRPr/>
            </a:pPr>
            <a:r>
              <a:rPr lang="en-US" b="1" dirty="0"/>
              <a:t>Loan Codes</a:t>
            </a:r>
          </a:p>
          <a:p>
            <a:pPr>
              <a:lnSpc>
                <a:spcPct val="90000"/>
              </a:lnSpc>
              <a:buNone/>
              <a:defRPr/>
            </a:pPr>
            <a:r>
              <a:rPr lang="en-US" b="1" dirty="0"/>
              <a:t>	Default: </a:t>
            </a:r>
            <a:r>
              <a:rPr lang="en-US" dirty="0"/>
              <a:t>124, 132, 134, 135, 136</a:t>
            </a:r>
          </a:p>
          <a:p>
            <a:pPr>
              <a:lnSpc>
                <a:spcPct val="90000"/>
              </a:lnSpc>
              <a:buNone/>
              <a:defRPr/>
            </a:pPr>
            <a:r>
              <a:rPr lang="en-US" b="1" dirty="0"/>
              <a:t>	Discharge: </a:t>
            </a:r>
            <a:r>
              <a:rPr lang="en-US" dirty="0"/>
              <a:t>115</a:t>
            </a:r>
          </a:p>
          <a:p>
            <a:pPr>
              <a:lnSpc>
                <a:spcPct val="90000"/>
              </a:lnSpc>
              <a:buNone/>
              <a:defRPr/>
            </a:pPr>
            <a:r>
              <a:rPr lang="en-US" b="1" dirty="0"/>
              <a:t>	Active Bankruptcy: </a:t>
            </a:r>
            <a:r>
              <a:rPr lang="en-US" dirty="0"/>
              <a:t>116</a:t>
            </a:r>
          </a:p>
          <a:p>
            <a:pPr>
              <a:lnSpc>
                <a:spcPct val="90000"/>
              </a:lnSpc>
              <a:buNone/>
              <a:defRPr/>
            </a:pPr>
            <a:r>
              <a:rPr lang="en-US" b="1" dirty="0"/>
              <a:t>	Loan Limit Reviews: </a:t>
            </a:r>
            <a:r>
              <a:rPr lang="en-US" dirty="0"/>
              <a:t>254, 255, 256, 260</a:t>
            </a:r>
          </a:p>
          <a:p>
            <a:pPr algn="ctr">
              <a:lnSpc>
                <a:spcPct val="90000"/>
              </a:lnSpc>
              <a:buNone/>
              <a:defRPr/>
            </a:pPr>
            <a:r>
              <a:rPr lang="en-US" sz="2800" b="1" dirty="0"/>
              <a:t/>
            </a:r>
            <a:br>
              <a:rPr lang="en-US" sz="2800" b="1" dirty="0"/>
            </a:br>
            <a:r>
              <a:rPr lang="en-US" sz="3600" b="1" dirty="0"/>
              <a:t>MOST COMMON CODES REVIEWED ON NEXT SLIDES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595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Potential Overpayment</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buNone/>
            </a:pPr>
            <a:r>
              <a:rPr lang="en-US" sz="2400" b="1" dirty="0">
                <a:latin typeface="Arial" charset="0"/>
                <a:cs typeface="Arial" charset="0"/>
              </a:rPr>
              <a:t>Comment 133 – Applicant received overpayment of federal student aid funds and are required to repay the money </a:t>
            </a:r>
            <a:br>
              <a:rPr lang="en-US" sz="2400" b="1" dirty="0">
                <a:latin typeface="Arial" charset="0"/>
                <a:cs typeface="Arial" charset="0"/>
              </a:rPr>
            </a:br>
            <a:endParaRPr lang="en-US" sz="2400" b="1" dirty="0">
              <a:latin typeface="Arial" charset="0"/>
              <a:cs typeface="Arial" charset="0"/>
            </a:endParaRPr>
          </a:p>
          <a:p>
            <a:pPr lvl="1">
              <a:buFont typeface="Arial" charset="0"/>
              <a:buChar char="•"/>
            </a:pPr>
            <a:r>
              <a:rPr lang="en-US" sz="2200" dirty="0"/>
              <a:t>FAA must contact the school associated with the overpayment.</a:t>
            </a:r>
          </a:p>
          <a:p>
            <a:pPr lvl="1">
              <a:buFont typeface="Arial" charset="0"/>
              <a:buChar char="•"/>
            </a:pPr>
            <a:r>
              <a:rPr lang="en-US" sz="2200" dirty="0"/>
              <a:t>The FAA may have to access NSLDS for additional information.</a:t>
            </a:r>
          </a:p>
          <a:p>
            <a:pPr lvl="1">
              <a:buFont typeface="Arial" charset="0"/>
              <a:buChar char="•"/>
            </a:pPr>
            <a:r>
              <a:rPr lang="en-US" sz="2200" dirty="0"/>
              <a:t>If held by Department of Education (DOE), applicant must contact DOE for guidance on how to resolve.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6193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rPr>
              <a:t>Potential Overpayment-PELL LEU</a:t>
            </a:r>
            <a:endParaRPr lang="en-US" dirty="0"/>
          </a:p>
        </p:txBody>
      </p:sp>
      <p:sp>
        <p:nvSpPr>
          <p:cNvPr id="3" name="Content Placeholder 2"/>
          <p:cNvSpPr>
            <a:spLocks noGrp="1"/>
          </p:cNvSpPr>
          <p:nvPr>
            <p:ph idx="1"/>
          </p:nvPr>
        </p:nvSpPr>
        <p:spPr>
          <a:xfrm>
            <a:off x="2154520" y="1554162"/>
            <a:ext cx="6837080" cy="4999038"/>
          </a:xfrm>
        </p:spPr>
        <p:txBody>
          <a:bodyPr>
            <a:normAutofit/>
          </a:bodyPr>
          <a:lstStyle/>
          <a:p>
            <a:pPr marL="0" indent="0">
              <a:buNone/>
            </a:pPr>
            <a:r>
              <a:rPr lang="en-US" sz="2400" b="1" dirty="0" smtClean="0">
                <a:latin typeface="Arial" charset="0"/>
                <a:cs typeface="Arial" charset="0"/>
              </a:rPr>
              <a:t>Comment 346 </a:t>
            </a:r>
            <a:r>
              <a:rPr lang="en-US" sz="2400" b="1" dirty="0">
                <a:latin typeface="Arial" charset="0"/>
                <a:cs typeface="Arial" charset="0"/>
              </a:rPr>
              <a:t>– </a:t>
            </a:r>
            <a:r>
              <a:rPr lang="en-US" sz="2400" b="1" dirty="0" smtClean="0">
                <a:latin typeface="Arial" charset="0"/>
                <a:cs typeface="Arial" charset="0"/>
              </a:rPr>
              <a:t>Applicant’s Pell Lifetime Eligibility Used (LEU) amount is close to the Pell limit (600%)</a:t>
            </a:r>
            <a:endParaRPr lang="en-US" sz="2400" b="1" dirty="0">
              <a:latin typeface="Arial" charset="0"/>
              <a:cs typeface="Arial" charset="0"/>
            </a:endParaRPr>
          </a:p>
          <a:p>
            <a:pPr lvl="1">
              <a:buFont typeface="Arial" charset="0"/>
              <a:buChar char="•"/>
            </a:pPr>
            <a:r>
              <a:rPr lang="en-US" sz="2200" dirty="0" smtClean="0"/>
              <a:t>Check NSLDS or COD for percentage used and adjust Pell, if necessary, to not exceed 600% LEU used.</a:t>
            </a:r>
            <a:br>
              <a:rPr lang="en-US" sz="2200" dirty="0" smtClean="0"/>
            </a:br>
            <a:endParaRPr lang="en-US" sz="2200" dirty="0" smtClean="0"/>
          </a:p>
          <a:p>
            <a:pPr marL="57150" indent="0">
              <a:buNone/>
            </a:pPr>
            <a:r>
              <a:rPr lang="en-US" sz="2400" b="1" dirty="0" smtClean="0">
                <a:latin typeface="Arial" charset="0"/>
                <a:cs typeface="Arial" charset="0"/>
              </a:rPr>
              <a:t>Comment 347 – Applicant’s Pell Lifetime Eligibility Used (LEU) amount is met or has exceeded the limit (600%)</a:t>
            </a:r>
            <a:endParaRPr lang="en-US" sz="2200" dirty="0" smtClean="0"/>
          </a:p>
          <a:p>
            <a:pPr lvl="1">
              <a:buFont typeface="Arial" charset="0"/>
              <a:buChar char="•"/>
            </a:pPr>
            <a:r>
              <a:rPr lang="en-US" sz="2200" dirty="0" smtClean="0"/>
              <a:t>Check </a:t>
            </a:r>
            <a:r>
              <a:rPr lang="en-US" sz="2200" dirty="0"/>
              <a:t>NSLDS or COD for percentage used and adjust Pell, if necessary, to not exceed 600% LEU used.</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343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NSLDS - Unusual Enrollment History</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10000"/>
          </a:bodyPr>
          <a:lstStyle/>
          <a:p>
            <a:pPr marL="0" indent="0">
              <a:buNone/>
              <a:defRPr/>
            </a:pPr>
            <a:r>
              <a:rPr lang="en-US" sz="2400" b="1" dirty="0">
                <a:latin typeface="Arial" pitchFamily="34" charset="0"/>
                <a:cs typeface="Arial" pitchFamily="34" charset="0"/>
              </a:rPr>
              <a:t>See Dear Colleague Letter GEN 13-09</a:t>
            </a:r>
          </a:p>
          <a:p>
            <a:pPr marL="0" indent="0">
              <a:buNone/>
              <a:defRPr/>
            </a:pPr>
            <a:endParaRPr lang="en-US" sz="1200" b="1" dirty="0">
              <a:latin typeface="Arial" pitchFamily="34" charset="0"/>
              <a:cs typeface="Arial" pitchFamily="34" charset="0"/>
            </a:endParaRPr>
          </a:p>
          <a:p>
            <a:pPr marL="0" indent="0">
              <a:buNone/>
              <a:defRPr/>
            </a:pPr>
            <a:r>
              <a:rPr lang="en-US" sz="2400" b="1" dirty="0">
                <a:latin typeface="Arial" pitchFamily="34" charset="0"/>
                <a:cs typeface="Arial" pitchFamily="34" charset="0"/>
              </a:rPr>
              <a:t>Comment 359 Unusual Enrollment History </a:t>
            </a:r>
            <a:br>
              <a:rPr lang="en-US" sz="2400" b="1" dirty="0">
                <a:latin typeface="Arial" pitchFamily="34" charset="0"/>
                <a:cs typeface="Arial" pitchFamily="34" charset="0"/>
              </a:rPr>
            </a:br>
            <a:r>
              <a:rPr lang="en-US" sz="2400" b="1" dirty="0">
                <a:latin typeface="Arial" pitchFamily="34" charset="0"/>
                <a:cs typeface="Arial" pitchFamily="34" charset="0"/>
              </a:rPr>
              <a:t>(NSLDS UEH Flag = 2)</a:t>
            </a:r>
          </a:p>
          <a:p>
            <a:pPr>
              <a:buFont typeface="Arial" pitchFamily="34" charset="0"/>
              <a:buChar char="•"/>
              <a:defRPr/>
            </a:pPr>
            <a:r>
              <a:rPr lang="en-US" sz="2200" dirty="0">
                <a:cs typeface="Arial" pitchFamily="34" charset="0"/>
              </a:rPr>
              <a:t>The institution must review the student’s enrollment and financial aid records to determine if, during the three award year review period (i.e. for 2013-2014 review 2010-11, 2011-12, 2012-13), the student received a Pell Grant at the institution that is performing the review.</a:t>
            </a:r>
          </a:p>
          <a:p>
            <a:pPr lvl="1">
              <a:buFont typeface="Arial" pitchFamily="34" charset="0"/>
              <a:buChar char="•"/>
              <a:defRPr/>
            </a:pPr>
            <a:r>
              <a:rPr lang="en-US" sz="1800" dirty="0">
                <a:cs typeface="Arial" pitchFamily="34" charset="0"/>
              </a:rPr>
              <a:t>If yes, no additional action is required unless the institution has reason to believe that the student is one who remains enrolled just enough to collect student aid funds.  In this case, the institution must follow the guidance that is provided for a UEH Flag=3.</a:t>
            </a:r>
          </a:p>
          <a:p>
            <a:pPr lvl="1">
              <a:buFont typeface="Arial" pitchFamily="34" charset="0"/>
              <a:buChar char="•"/>
              <a:defRPr/>
            </a:pPr>
            <a:r>
              <a:rPr lang="en-US" sz="1800" dirty="0">
                <a:cs typeface="Arial" pitchFamily="34" charset="0"/>
              </a:rPr>
              <a:t>If not, the institution must follow the guidance provided for a UEH Flag=3</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68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Process of Filing a FAFSA</a:t>
            </a:r>
            <a:endParaRPr lang="en-US" dirty="0"/>
          </a:p>
        </p:txBody>
      </p:sp>
      <p:sp>
        <p:nvSpPr>
          <p:cNvPr id="5" name="Text Box 108"/>
          <p:cNvSpPr txBox="1">
            <a:spLocks noChangeArrowheads="1"/>
          </p:cNvSpPr>
          <p:nvPr/>
        </p:nvSpPr>
        <p:spPr bwMode="auto">
          <a:xfrm>
            <a:off x="5467350" y="3429000"/>
            <a:ext cx="3143250" cy="2847975"/>
          </a:xfrm>
          <a:prstGeom prst="rect">
            <a:avLst/>
          </a:prstGeom>
          <a:solidFill>
            <a:srgbClr val="F8F8F8"/>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b="1">
                <a:solidFill>
                  <a:srgbClr val="0000FF"/>
                </a:solidFill>
              </a:rPr>
              <a:t>Social Security</a:t>
            </a:r>
          </a:p>
          <a:p>
            <a:pPr algn="ctr" eaLnBrk="1" hangingPunct="1"/>
            <a:r>
              <a:rPr lang="en-US" sz="2500" b="1">
                <a:solidFill>
                  <a:srgbClr val="0000FF"/>
                </a:solidFill>
              </a:rPr>
              <a:t>DHS</a:t>
            </a:r>
          </a:p>
          <a:p>
            <a:pPr algn="ctr" eaLnBrk="1" hangingPunct="1"/>
            <a:r>
              <a:rPr lang="en-US" sz="2500" b="1">
                <a:solidFill>
                  <a:srgbClr val="0000FF"/>
                </a:solidFill>
              </a:rPr>
              <a:t>NSLDS</a:t>
            </a:r>
            <a:br>
              <a:rPr lang="en-US" sz="2500" b="1">
                <a:solidFill>
                  <a:srgbClr val="0000FF"/>
                </a:solidFill>
              </a:rPr>
            </a:br>
            <a:r>
              <a:rPr lang="en-US" sz="2500" b="1">
                <a:solidFill>
                  <a:srgbClr val="0000FF"/>
                </a:solidFill>
              </a:rPr>
              <a:t>DOD</a:t>
            </a:r>
          </a:p>
          <a:p>
            <a:pPr algn="ctr" eaLnBrk="1" hangingPunct="1"/>
            <a:r>
              <a:rPr lang="en-US" sz="2500" b="1">
                <a:solidFill>
                  <a:srgbClr val="0000FF"/>
                </a:solidFill>
              </a:rPr>
              <a:t>DOJ</a:t>
            </a:r>
          </a:p>
          <a:p>
            <a:pPr algn="ctr" eaLnBrk="1" hangingPunct="1"/>
            <a:r>
              <a:rPr lang="en-US" sz="2500" b="1">
                <a:solidFill>
                  <a:srgbClr val="0000FF"/>
                </a:solidFill>
              </a:rPr>
              <a:t>Selective Service</a:t>
            </a:r>
          </a:p>
          <a:p>
            <a:pPr algn="ctr" eaLnBrk="1" hangingPunct="1"/>
            <a:r>
              <a:rPr lang="en-US" sz="2500" b="1">
                <a:solidFill>
                  <a:srgbClr val="0000FF"/>
                </a:solidFill>
              </a:rPr>
              <a:t>Veterans Affairs</a:t>
            </a:r>
          </a:p>
        </p:txBody>
      </p:sp>
      <p:sp>
        <p:nvSpPr>
          <p:cNvPr id="6" name="Oval 105"/>
          <p:cNvSpPr>
            <a:spLocks noChangeArrowheads="1"/>
          </p:cNvSpPr>
          <p:nvPr/>
        </p:nvSpPr>
        <p:spPr bwMode="auto">
          <a:xfrm>
            <a:off x="3657600" y="4141788"/>
            <a:ext cx="2057400" cy="1476375"/>
          </a:xfrm>
          <a:prstGeom prst="ellipse">
            <a:avLst/>
          </a:prstGeom>
          <a:noFill/>
          <a:ln w="762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 name="Line 99"/>
          <p:cNvSpPr>
            <a:spLocks noChangeShapeType="1"/>
          </p:cNvSpPr>
          <p:nvPr/>
        </p:nvSpPr>
        <p:spPr bwMode="auto">
          <a:xfrm>
            <a:off x="1200150" y="3886200"/>
            <a:ext cx="0" cy="609600"/>
          </a:xfrm>
          <a:prstGeom prst="line">
            <a:avLst/>
          </a:prstGeom>
          <a:noFill/>
          <a:ln w="57150">
            <a:solidFill>
              <a:schemeClr val="accent2"/>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8" name="Line 94"/>
          <p:cNvSpPr>
            <a:spLocks noChangeShapeType="1"/>
          </p:cNvSpPr>
          <p:nvPr/>
        </p:nvSpPr>
        <p:spPr bwMode="auto">
          <a:xfrm>
            <a:off x="1200150" y="2352675"/>
            <a:ext cx="0" cy="676275"/>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Text Box 95"/>
          <p:cNvSpPr txBox="1">
            <a:spLocks noChangeArrowheads="1"/>
          </p:cNvSpPr>
          <p:nvPr/>
        </p:nvSpPr>
        <p:spPr bwMode="auto">
          <a:xfrm>
            <a:off x="228600" y="1600200"/>
            <a:ext cx="1905000" cy="790575"/>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a:solidFill>
                  <a:srgbClr val="0000FF"/>
                </a:solidFill>
              </a:rPr>
              <a:t>Paper</a:t>
            </a:r>
          </a:p>
          <a:p>
            <a:pPr algn="ctr" eaLnBrk="1" hangingPunct="1"/>
            <a:r>
              <a:rPr lang="en-US" sz="2500">
                <a:solidFill>
                  <a:srgbClr val="0000FF"/>
                </a:solidFill>
              </a:rPr>
              <a:t>FAFSA</a:t>
            </a:r>
          </a:p>
        </p:txBody>
      </p:sp>
      <p:sp>
        <p:nvSpPr>
          <p:cNvPr id="10" name="Text Box 96"/>
          <p:cNvSpPr txBox="1">
            <a:spLocks noChangeArrowheads="1"/>
          </p:cNvSpPr>
          <p:nvPr/>
        </p:nvSpPr>
        <p:spPr bwMode="auto">
          <a:xfrm>
            <a:off x="228600" y="3028950"/>
            <a:ext cx="1905000" cy="838200"/>
          </a:xfrm>
          <a:prstGeom prst="rect">
            <a:avLst/>
          </a:prstGeom>
          <a:solidFill>
            <a:schemeClr val="tx1"/>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b="1">
                <a:solidFill>
                  <a:srgbClr val="F8F8F8"/>
                </a:solidFill>
              </a:rPr>
              <a:t>FAFSA</a:t>
            </a:r>
            <a:br>
              <a:rPr lang="en-US" sz="2500" b="1">
                <a:solidFill>
                  <a:srgbClr val="F8F8F8"/>
                </a:solidFill>
              </a:rPr>
            </a:br>
            <a:r>
              <a:rPr lang="en-US" sz="2500" b="1">
                <a:solidFill>
                  <a:srgbClr val="F8F8F8"/>
                </a:solidFill>
              </a:rPr>
              <a:t>Processor</a:t>
            </a:r>
          </a:p>
        </p:txBody>
      </p:sp>
      <p:sp>
        <p:nvSpPr>
          <p:cNvPr id="11" name="Line 97"/>
          <p:cNvSpPr>
            <a:spLocks noChangeShapeType="1"/>
          </p:cNvSpPr>
          <p:nvPr/>
        </p:nvSpPr>
        <p:spPr bwMode="auto">
          <a:xfrm>
            <a:off x="3214688" y="3124200"/>
            <a:ext cx="0" cy="1390650"/>
          </a:xfrm>
          <a:prstGeom prst="line">
            <a:avLst/>
          </a:prstGeom>
          <a:noFill/>
          <a:ln w="57150">
            <a:solidFill>
              <a:schemeClr val="accent2"/>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2" name="Text Box 101"/>
          <p:cNvSpPr txBox="1">
            <a:spLocks noChangeArrowheads="1"/>
          </p:cNvSpPr>
          <p:nvPr/>
        </p:nvSpPr>
        <p:spPr bwMode="auto">
          <a:xfrm>
            <a:off x="152400" y="4495800"/>
            <a:ext cx="3581400" cy="838200"/>
          </a:xfrm>
          <a:prstGeom prst="rect">
            <a:avLst/>
          </a:prstGeom>
          <a:solidFill>
            <a:schemeClr val="tx1"/>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b="1">
                <a:solidFill>
                  <a:srgbClr val="F8F8F8"/>
                </a:solidFill>
              </a:rPr>
              <a:t>Central Processing System (CPS)</a:t>
            </a:r>
          </a:p>
          <a:p>
            <a:pPr eaLnBrk="1" hangingPunct="1"/>
            <a:endParaRPr lang="en-US" sz="2500">
              <a:solidFill>
                <a:srgbClr val="F8F8F8"/>
              </a:solidFill>
            </a:endParaRPr>
          </a:p>
        </p:txBody>
      </p:sp>
      <p:sp>
        <p:nvSpPr>
          <p:cNvPr id="13" name="Text Box 103"/>
          <p:cNvSpPr txBox="1">
            <a:spLocks noChangeArrowheads="1"/>
          </p:cNvSpPr>
          <p:nvPr/>
        </p:nvSpPr>
        <p:spPr bwMode="auto">
          <a:xfrm>
            <a:off x="152400" y="5791200"/>
            <a:ext cx="1466850" cy="97155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a:t>Student Aid Report </a:t>
            </a:r>
            <a:br>
              <a:rPr lang="en-US" sz="2000"/>
            </a:br>
            <a:r>
              <a:rPr lang="en-US" sz="2000">
                <a:solidFill>
                  <a:srgbClr val="FF0000"/>
                </a:solidFill>
              </a:rPr>
              <a:t>EFC</a:t>
            </a:r>
          </a:p>
        </p:txBody>
      </p:sp>
      <p:sp>
        <p:nvSpPr>
          <p:cNvPr id="14" name="Text Box 104"/>
          <p:cNvSpPr txBox="1">
            <a:spLocks noChangeArrowheads="1"/>
          </p:cNvSpPr>
          <p:nvPr/>
        </p:nvSpPr>
        <p:spPr bwMode="auto">
          <a:xfrm>
            <a:off x="2286000" y="5791200"/>
            <a:ext cx="1447800" cy="97155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a:t>ISIR</a:t>
            </a:r>
          </a:p>
          <a:p>
            <a:pPr algn="ctr" eaLnBrk="1" hangingPunct="1"/>
            <a:endParaRPr lang="en-US" sz="2000"/>
          </a:p>
          <a:p>
            <a:pPr algn="ctr" eaLnBrk="1" hangingPunct="1"/>
            <a:r>
              <a:rPr lang="en-US" sz="2000">
                <a:solidFill>
                  <a:srgbClr val="FF0000"/>
                </a:solidFill>
              </a:rPr>
              <a:t>EFC</a:t>
            </a:r>
          </a:p>
          <a:p>
            <a:pPr algn="ctr" eaLnBrk="1" hangingPunct="1"/>
            <a:endParaRPr lang="en-US" sz="2000"/>
          </a:p>
        </p:txBody>
      </p:sp>
      <p:sp>
        <p:nvSpPr>
          <p:cNvPr id="15" name="AutoShape 106"/>
          <p:cNvSpPr>
            <a:spLocks noChangeArrowheads="1"/>
          </p:cNvSpPr>
          <p:nvPr/>
        </p:nvSpPr>
        <p:spPr bwMode="auto">
          <a:xfrm rot="2599162">
            <a:off x="4602163" y="5383213"/>
            <a:ext cx="452437" cy="469900"/>
          </a:xfrm>
          <a:prstGeom prst="rtTriangle">
            <a:avLst/>
          </a:prstGeom>
          <a:solidFill>
            <a:schemeClr val="accent2"/>
          </a:solidFill>
          <a:ln w="9525">
            <a:solidFill>
              <a:srgbClr val="FF0000"/>
            </a:solidFill>
            <a:miter lim="800000"/>
            <a:headEnd/>
            <a:tailEnd/>
          </a:ln>
        </p:spPr>
        <p:txBody>
          <a:bodyPr/>
          <a:lstStyle/>
          <a:p>
            <a:endParaRPr lang="en-US"/>
          </a:p>
        </p:txBody>
      </p:sp>
      <p:sp>
        <p:nvSpPr>
          <p:cNvPr id="16" name="AutoShape 107"/>
          <p:cNvSpPr>
            <a:spLocks noChangeArrowheads="1"/>
          </p:cNvSpPr>
          <p:nvPr/>
        </p:nvSpPr>
        <p:spPr bwMode="auto">
          <a:xfrm rot="13500000">
            <a:off x="4291013" y="3857625"/>
            <a:ext cx="547687" cy="481013"/>
          </a:xfrm>
          <a:prstGeom prst="rtTriangle">
            <a:avLst/>
          </a:prstGeom>
          <a:solidFill>
            <a:schemeClr val="accent2"/>
          </a:solidFill>
          <a:ln w="9525">
            <a:solidFill>
              <a:srgbClr val="FF0000"/>
            </a:solidFill>
            <a:miter lim="800000"/>
            <a:headEnd/>
            <a:tailEnd/>
          </a:ln>
        </p:spPr>
        <p:txBody>
          <a:bodyPr/>
          <a:lstStyle/>
          <a:p>
            <a:endParaRPr lang="en-US"/>
          </a:p>
        </p:txBody>
      </p:sp>
      <p:sp>
        <p:nvSpPr>
          <p:cNvPr id="17" name="Text Box 109"/>
          <p:cNvSpPr txBox="1">
            <a:spLocks noChangeArrowheads="1"/>
          </p:cNvSpPr>
          <p:nvPr/>
        </p:nvSpPr>
        <p:spPr bwMode="auto">
          <a:xfrm>
            <a:off x="6324600" y="2390775"/>
            <a:ext cx="1752600" cy="838200"/>
          </a:xfrm>
          <a:prstGeom prst="rect">
            <a:avLst/>
          </a:prstGeom>
          <a:solidFill>
            <a:schemeClr val="tx1"/>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b="1">
                <a:solidFill>
                  <a:srgbClr val="F8F8F8"/>
                </a:solidFill>
              </a:rPr>
              <a:t>Data</a:t>
            </a:r>
          </a:p>
          <a:p>
            <a:pPr algn="ctr" eaLnBrk="1" hangingPunct="1"/>
            <a:r>
              <a:rPr lang="en-US" sz="2500" b="1">
                <a:solidFill>
                  <a:srgbClr val="F8F8F8"/>
                </a:solidFill>
              </a:rPr>
              <a:t>Matches</a:t>
            </a:r>
          </a:p>
        </p:txBody>
      </p:sp>
      <p:sp>
        <p:nvSpPr>
          <p:cNvPr id="18" name="Text Box 110"/>
          <p:cNvSpPr txBox="1">
            <a:spLocks noChangeArrowheads="1"/>
          </p:cNvSpPr>
          <p:nvPr/>
        </p:nvSpPr>
        <p:spPr bwMode="auto">
          <a:xfrm>
            <a:off x="2286000" y="1600200"/>
            <a:ext cx="2009775" cy="228600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500" dirty="0">
                <a:solidFill>
                  <a:srgbClr val="0000FF"/>
                </a:solidFill>
              </a:rPr>
              <a:t>FAFSA on the Web</a:t>
            </a:r>
          </a:p>
          <a:p>
            <a:pPr algn="ctr" eaLnBrk="1" hangingPunct="1"/>
            <a:endParaRPr lang="en-US" sz="2500" dirty="0">
              <a:solidFill>
                <a:srgbClr val="0000FF"/>
              </a:solidFill>
            </a:endParaRPr>
          </a:p>
          <a:p>
            <a:pPr algn="ctr" eaLnBrk="1" hangingPunct="1"/>
            <a:r>
              <a:rPr lang="en-US" sz="2500" dirty="0">
                <a:solidFill>
                  <a:srgbClr val="0000FF"/>
                </a:solidFill>
              </a:rPr>
              <a:t>FAA Access to CPS Online</a:t>
            </a:r>
          </a:p>
        </p:txBody>
      </p:sp>
      <p:sp>
        <p:nvSpPr>
          <p:cNvPr id="19" name="Line 111"/>
          <p:cNvSpPr>
            <a:spLocks noChangeShapeType="1"/>
          </p:cNvSpPr>
          <p:nvPr/>
        </p:nvSpPr>
        <p:spPr bwMode="auto">
          <a:xfrm>
            <a:off x="2057400" y="5343525"/>
            <a:ext cx="0" cy="1209675"/>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11"/>
          <p:cNvSpPr>
            <a:spLocks noChangeShapeType="1"/>
          </p:cNvSpPr>
          <p:nvPr/>
        </p:nvSpPr>
        <p:spPr bwMode="auto">
          <a:xfrm>
            <a:off x="1905000" y="5334000"/>
            <a:ext cx="0" cy="121920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1" name="Straight Arrow Connector 20"/>
          <p:cNvCxnSpPr/>
          <p:nvPr/>
        </p:nvCxnSpPr>
        <p:spPr>
          <a:xfrm flipH="1" flipV="1">
            <a:off x="1447800" y="6534150"/>
            <a:ext cx="457200" cy="9525"/>
          </a:xfrm>
          <a:prstGeom prst="straightConnector1">
            <a:avLst/>
          </a:prstGeom>
          <a:ln w="571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H="1" flipV="1">
            <a:off x="2057400" y="6543675"/>
            <a:ext cx="457200" cy="9525"/>
          </a:xfrm>
          <a:prstGeom prst="straightConnector1">
            <a:avLst/>
          </a:prstGeom>
          <a:ln w="5715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502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ox(i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ox(in)">
                                      <p:cBhvr>
                                        <p:cTn id="18" dur="500"/>
                                        <p:tgtEl>
                                          <p:spTgt spid="18"/>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ox(in)">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500"/>
                                        <p:tgtEl>
                                          <p:spTgt spid="7"/>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ox(in)">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ox(in)">
                                      <p:cBhvr>
                                        <p:cTn id="34" dur="500"/>
                                        <p:tgtEl>
                                          <p:spTgt spid="6"/>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ox(in)">
                                      <p:cBhvr>
                                        <p:cTn id="37" dur="500"/>
                                        <p:tgtEl>
                                          <p:spTgt spid="16"/>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ox(in)">
                                      <p:cBhvr>
                                        <p:cTn id="40" dur="500"/>
                                        <p:tgtEl>
                                          <p:spTgt spid="15"/>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ox(in)">
                                      <p:cBhvr>
                                        <p:cTn id="43" dur="500"/>
                                        <p:tgtEl>
                                          <p:spTgt spid="17"/>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box(in)">
                                      <p:cBhvr>
                                        <p:cTn id="46" dur="500"/>
                                        <p:tgtEl>
                                          <p:spTgt spid="5"/>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ox(in)">
                                      <p:cBhvr>
                                        <p:cTn id="49" dur="500"/>
                                        <p:tgtEl>
                                          <p:spTgt spid="14"/>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ox(i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ox(in)">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ox(in)">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NSLDS - Unusual Enrollment History</a:t>
            </a:r>
            <a:endParaRPr lang="en-US" dirty="0"/>
          </a:p>
        </p:txBody>
      </p:sp>
      <p:sp>
        <p:nvSpPr>
          <p:cNvPr id="3" name="Content Placeholder 2"/>
          <p:cNvSpPr>
            <a:spLocks noGrp="1"/>
          </p:cNvSpPr>
          <p:nvPr>
            <p:ph idx="1"/>
          </p:nvPr>
        </p:nvSpPr>
        <p:spPr>
          <a:xfrm>
            <a:off x="2154520" y="1554162"/>
            <a:ext cx="6837080" cy="4999038"/>
          </a:xfrm>
        </p:spPr>
        <p:txBody>
          <a:bodyPr>
            <a:normAutofit fontScale="62500" lnSpcReduction="20000"/>
          </a:bodyPr>
          <a:lstStyle/>
          <a:p>
            <a:pPr marL="0" indent="0">
              <a:buNone/>
              <a:defRPr/>
            </a:pPr>
            <a:r>
              <a:rPr lang="en-US" b="1" dirty="0">
                <a:latin typeface="Arial" pitchFamily="34" charset="0"/>
                <a:cs typeface="Arial" pitchFamily="34" charset="0"/>
              </a:rPr>
              <a:t>Comment 360 Unusual Enrollment History </a:t>
            </a:r>
            <a:br>
              <a:rPr lang="en-US" b="1" dirty="0">
                <a:latin typeface="Arial" pitchFamily="34" charset="0"/>
                <a:cs typeface="Arial" pitchFamily="34" charset="0"/>
              </a:rPr>
            </a:br>
            <a:r>
              <a:rPr lang="en-US" b="1" dirty="0">
                <a:latin typeface="Arial" pitchFamily="34" charset="0"/>
                <a:cs typeface="Arial" pitchFamily="34" charset="0"/>
              </a:rPr>
              <a:t>(NSLDS UEH Flag = 3)</a:t>
            </a:r>
          </a:p>
          <a:p>
            <a:pPr>
              <a:buFont typeface="Arial" pitchFamily="34" charset="0"/>
              <a:buChar char="•"/>
              <a:defRPr/>
            </a:pPr>
            <a:r>
              <a:rPr lang="en-US" dirty="0">
                <a:cs typeface="Arial" pitchFamily="34" charset="0"/>
              </a:rPr>
              <a:t>The institution must review the student’s academic records to determine if the student received academic credit at the institutions the student attended  during the three award year period (i.e. for 2013-2014 review 2010-11, 2011-12, 2012-13).  Using information from NSLDS, the institution must identify the institutions where the student received Pell Grant funding over the past three award years.</a:t>
            </a:r>
          </a:p>
          <a:p>
            <a:pPr>
              <a:buFont typeface="Arial" pitchFamily="34" charset="0"/>
              <a:buChar char="•"/>
              <a:defRPr/>
            </a:pPr>
            <a:r>
              <a:rPr lang="en-US" dirty="0">
                <a:cs typeface="Arial" pitchFamily="34" charset="0"/>
              </a:rPr>
              <a:t>Based upon academic transcripts or grade reports, the institution must determine, for each of the previously attended institutions, whether academic credit was earned during the award year in which the student received Pell grant funds.  </a:t>
            </a:r>
          </a:p>
          <a:p>
            <a:pPr>
              <a:buFont typeface="Arial" pitchFamily="34" charset="0"/>
              <a:buChar char="•"/>
              <a:defRPr/>
            </a:pPr>
            <a:r>
              <a:rPr lang="en-US" dirty="0">
                <a:cs typeface="Arial" pitchFamily="34" charset="0"/>
              </a:rPr>
              <a:t>Academic credit is considered to have been earned if the academic records show the student completed any credit or clock hours.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366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UEH SAMPLE </a:t>
            </a:r>
            <a:r>
              <a:rPr lang="en-US" dirty="0" err="1" smtClean="0"/>
              <a:t>FOrms</a:t>
            </a:r>
            <a:endParaRPr lang="en-US" dirty="0"/>
          </a:p>
        </p:txBody>
      </p:sp>
      <p:sp>
        <p:nvSpPr>
          <p:cNvPr id="4" name="Content Placeholder 3"/>
          <p:cNvSpPr>
            <a:spLocks noGrp="1"/>
          </p:cNvSpPr>
          <p:nvPr>
            <p:ph idx="1"/>
          </p:nvPr>
        </p:nvSpPr>
        <p:spPr/>
        <p:txBody>
          <a:bodyPr/>
          <a:lstStyle/>
          <a:p>
            <a:r>
              <a:rPr lang="en-US" dirty="0" smtClean="0"/>
              <a:t>Baker College</a:t>
            </a:r>
          </a:p>
          <a:p>
            <a:r>
              <a:rPr lang="en-US" dirty="0" smtClean="0"/>
              <a:t>Ivy Tech Community College</a:t>
            </a:r>
          </a:p>
          <a:p>
            <a:r>
              <a:rPr lang="en-US" dirty="0" smtClean="0"/>
              <a:t>Metropolitan State University of Denver</a:t>
            </a:r>
          </a:p>
          <a:p>
            <a:r>
              <a:rPr lang="en-US" dirty="0" smtClean="0"/>
              <a:t>Solano Community College</a:t>
            </a:r>
          </a:p>
          <a:p>
            <a:r>
              <a:rPr lang="en-US" dirty="0" smtClean="0"/>
              <a:t>University of Houston</a:t>
            </a:r>
          </a:p>
          <a:p>
            <a:r>
              <a:rPr lang="en-US" dirty="0" smtClean="0"/>
              <a:t>Virginia Western Community College</a:t>
            </a:r>
          </a:p>
          <a:p>
            <a:r>
              <a:rPr lang="en-US" dirty="0" smtClean="0"/>
              <a:t>Wayne State</a:t>
            </a:r>
            <a:endParaRPr lang="en-US" dirty="0"/>
          </a:p>
        </p:txBody>
      </p:sp>
    </p:spTree>
    <p:extLst>
      <p:ext uri="{BB962C8B-B14F-4D97-AF65-F5344CB8AC3E}">
        <p14:creationId xmlns:p14="http://schemas.microsoft.com/office/powerpoint/2010/main" val="1538063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cs typeface="Arial" charset="0"/>
              </a:rPr>
              <a:t>NSLDS C-Codes</a:t>
            </a:r>
            <a:endParaRPr lang="en-US" dirty="0"/>
          </a:p>
        </p:txBody>
      </p:sp>
      <p:sp>
        <p:nvSpPr>
          <p:cNvPr id="3" name="Content Placeholder 2"/>
          <p:cNvSpPr>
            <a:spLocks noGrp="1"/>
          </p:cNvSpPr>
          <p:nvPr>
            <p:ph idx="1"/>
          </p:nvPr>
        </p:nvSpPr>
        <p:spPr>
          <a:xfrm>
            <a:off x="2154520" y="1554162"/>
            <a:ext cx="6837080" cy="4922838"/>
          </a:xfrm>
        </p:spPr>
        <p:txBody>
          <a:bodyPr>
            <a:normAutofit fontScale="92500"/>
          </a:bodyPr>
          <a:lstStyle/>
          <a:p>
            <a:pPr marL="0" indent="0">
              <a:lnSpc>
                <a:spcPct val="80000"/>
              </a:lnSpc>
              <a:buNone/>
            </a:pPr>
            <a:r>
              <a:rPr lang="en-US" sz="2400" b="1" dirty="0">
                <a:latin typeface="Arial" charset="0"/>
                <a:cs typeface="Arial" charset="0"/>
              </a:rPr>
              <a:t>Comment 138 – SSN match, but name and DOB did not match</a:t>
            </a:r>
            <a:br>
              <a:rPr lang="en-US" sz="2400" b="1" dirty="0">
                <a:latin typeface="Arial" charset="0"/>
                <a:cs typeface="Arial" charset="0"/>
              </a:rPr>
            </a:br>
            <a:endParaRPr lang="en-US" sz="2400" b="1" dirty="0">
              <a:latin typeface="Arial" charset="0"/>
              <a:cs typeface="Arial" charset="0"/>
            </a:endParaRPr>
          </a:p>
          <a:p>
            <a:pPr lvl="1">
              <a:lnSpc>
                <a:spcPct val="80000"/>
              </a:lnSpc>
              <a:buFont typeface="Arial" charset="0"/>
              <a:buChar char="•"/>
            </a:pPr>
            <a:r>
              <a:rPr lang="en-US" sz="2200" dirty="0"/>
              <a:t>Access NSLDS online to determine if NSLDS data is for the applicant.  If so, determine student aid eligibility based on NSLDS data</a:t>
            </a:r>
          </a:p>
          <a:p>
            <a:pPr lvl="1">
              <a:buFont typeface="Arial" charset="0"/>
              <a:buChar char="•"/>
            </a:pPr>
            <a:r>
              <a:rPr lang="en-US" sz="2200" dirty="0"/>
              <a:t>If not, award process can continue while appropriate data provider updates NSLDS – you do not need to wait for NSLDS to be updated</a:t>
            </a:r>
          </a:p>
          <a:p>
            <a:pPr lvl="1">
              <a:buFont typeface="Arial" charset="0"/>
              <a:buChar char="•"/>
            </a:pPr>
            <a:r>
              <a:rPr lang="en-US" sz="2200" dirty="0"/>
              <a:t>Sometimes you may need to send documentation to NSLDS to resolve the conflicting information – they will issue you a ticket # and give you a fax number to send the documents to – they will notify you when it is resolved – usually by email.</a:t>
            </a:r>
          </a:p>
          <a:p>
            <a:pPr lvl="1">
              <a:buFont typeface="Arial" charset="0"/>
              <a:buChar char="•"/>
            </a:pPr>
            <a:r>
              <a:rPr lang="en-US" sz="2200" dirty="0"/>
              <a:t>NSLDS Customer Support is available for help:  1-800-999-8219</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880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NSLDS – Loan Default</a:t>
            </a:r>
            <a:endParaRPr lang="en-US" dirty="0"/>
          </a:p>
        </p:txBody>
      </p:sp>
      <p:sp>
        <p:nvSpPr>
          <p:cNvPr id="3" name="Content Placeholder 2"/>
          <p:cNvSpPr>
            <a:spLocks noGrp="1"/>
          </p:cNvSpPr>
          <p:nvPr>
            <p:ph idx="1"/>
          </p:nvPr>
        </p:nvSpPr>
        <p:spPr>
          <a:xfrm>
            <a:off x="2154520" y="1554162"/>
            <a:ext cx="6837080" cy="4525963"/>
          </a:xfrm>
        </p:spPr>
        <p:txBody>
          <a:bodyPr>
            <a:normAutofit fontScale="92500"/>
          </a:bodyPr>
          <a:lstStyle/>
          <a:p>
            <a:pPr marL="0" indent="0">
              <a:lnSpc>
                <a:spcPct val="80000"/>
              </a:lnSpc>
              <a:buNone/>
              <a:defRPr/>
            </a:pPr>
            <a:r>
              <a:rPr lang="en-US" sz="2400" b="1" dirty="0">
                <a:latin typeface="Arial" pitchFamily="34" charset="0"/>
                <a:cs typeface="Arial" pitchFamily="34" charset="0"/>
              </a:rPr>
              <a:t>Comment 132 – Applicant has at least one loan in default.</a:t>
            </a:r>
            <a:r>
              <a:rPr lang="en-US" sz="2400" b="1" dirty="0"/>
              <a:t/>
            </a:r>
            <a:br>
              <a:rPr lang="en-US" sz="2400" b="1" dirty="0"/>
            </a:br>
            <a:endParaRPr lang="en-US" sz="2400" b="1" dirty="0"/>
          </a:p>
          <a:p>
            <a:pPr>
              <a:lnSpc>
                <a:spcPct val="80000"/>
              </a:lnSpc>
              <a:buFont typeface="Arial" pitchFamily="34" charset="0"/>
              <a:buChar char="•"/>
              <a:defRPr/>
            </a:pPr>
            <a:endParaRPr lang="en-US" sz="1000" b="1" dirty="0"/>
          </a:p>
          <a:p>
            <a:pPr lvl="1">
              <a:lnSpc>
                <a:spcPct val="90000"/>
              </a:lnSpc>
              <a:buFont typeface="Arial" pitchFamily="34" charset="0"/>
              <a:buChar char="•"/>
              <a:defRPr/>
            </a:pPr>
            <a:r>
              <a:rPr lang="en-US" sz="2200" dirty="0"/>
              <a:t>Applicant needs to contact the Guaranty Agency, Direct Loan Servicers or ED Regions that  are holding the defaulted loan(s) to make satisfactory arrangements to repay.  Appropriate contacts are indicated in ISIR comment text/codes.</a:t>
            </a:r>
          </a:p>
          <a:p>
            <a:pPr lvl="1">
              <a:lnSpc>
                <a:spcPct val="90000"/>
              </a:lnSpc>
              <a:buFont typeface="Arial" pitchFamily="34" charset="0"/>
              <a:buChar char="•"/>
              <a:defRPr/>
            </a:pPr>
            <a:r>
              <a:rPr lang="en-US" sz="2200" dirty="0"/>
              <a:t>You can view the defaulted loan(s) and get contact information on the NSLDS website as well.</a:t>
            </a:r>
          </a:p>
          <a:p>
            <a:pPr lvl="1">
              <a:lnSpc>
                <a:spcPct val="90000"/>
              </a:lnSpc>
              <a:buFont typeface="Arial" pitchFamily="34" charset="0"/>
              <a:buChar char="•"/>
              <a:defRPr/>
            </a:pPr>
            <a:r>
              <a:rPr lang="en-US" sz="2200" dirty="0"/>
              <a:t>Collect documentation of satisfactory repayment arrangements.</a:t>
            </a:r>
          </a:p>
          <a:p>
            <a:pPr lvl="1">
              <a:lnSpc>
                <a:spcPct val="90000"/>
              </a:lnSpc>
              <a:buFont typeface="Arial" pitchFamily="34" charset="0"/>
              <a:buChar char="•"/>
              <a:defRPr/>
            </a:pPr>
            <a:r>
              <a:rPr lang="en-US" sz="2200" dirty="0"/>
              <a:t>If loan is already repaid, collect documentation showing payoff information.</a:t>
            </a:r>
          </a:p>
          <a:p>
            <a:pPr lvl="1">
              <a:lnSpc>
                <a:spcPct val="90000"/>
              </a:lnSpc>
              <a:buFont typeface="Arial" pitchFamily="34" charset="0"/>
              <a:buChar char="–"/>
              <a:defRPr/>
            </a:pPr>
            <a:endParaRPr lang="en-US" sz="2200" b="1"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542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NSLDS – Loan Default</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lnSpc>
                <a:spcPct val="90000"/>
              </a:lnSpc>
              <a:buNone/>
            </a:pPr>
            <a:r>
              <a:rPr lang="en-US" sz="2400" b="1" dirty="0">
                <a:latin typeface="Arial" charset="0"/>
                <a:cs typeface="Arial" charset="0"/>
              </a:rPr>
              <a:t>Comment 134 – Applicant has at least one federal loan in Default and has receive at least one overpayment of federal student aid funds.</a:t>
            </a:r>
            <a:r>
              <a:rPr lang="en-US" sz="2400" b="1" dirty="0"/>
              <a:t/>
            </a:r>
            <a:br>
              <a:rPr lang="en-US" sz="2400" b="1" dirty="0"/>
            </a:br>
            <a:endParaRPr lang="en-US" sz="2400" b="1" dirty="0"/>
          </a:p>
          <a:p>
            <a:pPr lvl="1">
              <a:lnSpc>
                <a:spcPct val="90000"/>
              </a:lnSpc>
              <a:buFont typeface="Arial" charset="0"/>
              <a:buChar char="•"/>
            </a:pPr>
            <a:r>
              <a:rPr lang="en-US" sz="2200" dirty="0"/>
              <a:t>Student is NOT eligible to receive any federal aid funds until these items have been resolved.</a:t>
            </a:r>
          </a:p>
          <a:p>
            <a:pPr lvl="2">
              <a:lnSpc>
                <a:spcPct val="90000"/>
              </a:lnSpc>
            </a:pPr>
            <a:r>
              <a:rPr lang="en-US" sz="2200" dirty="0"/>
              <a:t>Loan holder information and School codes are provided on ISIR comments or NSLDS Aid History page.</a:t>
            </a:r>
          </a:p>
          <a:p>
            <a:pPr lvl="2">
              <a:lnSpc>
                <a:spcPct val="90000"/>
              </a:lnSpc>
            </a:pPr>
            <a:r>
              <a:rPr lang="en-US" sz="2200" dirty="0"/>
              <a:t>See guidance for comments 132 and 133</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789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NSLDS – Loan Bankruptcy</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lnSpc>
                <a:spcPct val="80000"/>
              </a:lnSpc>
              <a:buNone/>
            </a:pPr>
            <a:r>
              <a:rPr lang="en-US" sz="2400" b="1" dirty="0">
                <a:latin typeface="Arial" charset="0"/>
                <a:cs typeface="Arial" charset="0"/>
              </a:rPr>
              <a:t>Comment 116 – Applicant has at least one loan in Active Bankruptcy</a:t>
            </a:r>
            <a:r>
              <a:rPr lang="en-US" sz="2400" b="1" dirty="0"/>
              <a:t/>
            </a:r>
            <a:br>
              <a:rPr lang="en-US" sz="2400" b="1" dirty="0"/>
            </a:br>
            <a:endParaRPr lang="en-US" sz="2400" b="1" dirty="0"/>
          </a:p>
          <a:p>
            <a:pPr lvl="1">
              <a:lnSpc>
                <a:spcPct val="90000"/>
              </a:lnSpc>
              <a:buFont typeface="Arial" charset="0"/>
              <a:buChar char="•"/>
            </a:pPr>
            <a:r>
              <a:rPr lang="en-US" sz="2200" dirty="0"/>
              <a:t>If the loan is defaulted, borrower must provide FAA with documentation from the holder stating that the debt is dischargeable.</a:t>
            </a:r>
          </a:p>
          <a:p>
            <a:pPr lvl="1">
              <a:lnSpc>
                <a:spcPct val="90000"/>
              </a:lnSpc>
              <a:buFont typeface="Arial" charset="0"/>
              <a:buChar char="•"/>
            </a:pPr>
            <a:r>
              <a:rPr lang="en-US" sz="2200" dirty="0"/>
              <a:t>If the loan was not defaulted, documentation is not required.</a:t>
            </a:r>
          </a:p>
          <a:p>
            <a:pPr lvl="1">
              <a:lnSpc>
                <a:spcPct val="90000"/>
              </a:lnSpc>
            </a:pPr>
            <a:endParaRPr lang="en-US" sz="2200" b="1" dirty="0"/>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939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NSLDS - LOAN LIMIT REVIEWS</a:t>
            </a:r>
            <a:endParaRPr lang="en-US" dirty="0"/>
          </a:p>
        </p:txBody>
      </p:sp>
      <p:sp>
        <p:nvSpPr>
          <p:cNvPr id="3" name="Content Placeholder 2"/>
          <p:cNvSpPr>
            <a:spLocks noGrp="1"/>
          </p:cNvSpPr>
          <p:nvPr>
            <p:ph idx="1"/>
          </p:nvPr>
        </p:nvSpPr>
        <p:spPr>
          <a:xfrm>
            <a:off x="2154520" y="1554162"/>
            <a:ext cx="6837080" cy="4525963"/>
          </a:xfrm>
        </p:spPr>
        <p:txBody>
          <a:bodyPr>
            <a:normAutofit fontScale="77500" lnSpcReduction="20000"/>
          </a:bodyPr>
          <a:lstStyle/>
          <a:p>
            <a:pPr marL="0" indent="0">
              <a:buNone/>
              <a:defRPr/>
            </a:pPr>
            <a:r>
              <a:rPr lang="en-US" b="1" dirty="0">
                <a:latin typeface="Arial" pitchFamily="34" charset="0"/>
                <a:cs typeface="Arial" pitchFamily="34" charset="0"/>
              </a:rPr>
              <a:t>Comment 254 – Based on database provided by NSLDS and your reported grade level, student may have received subsidized student loans in excess of loan limits established for the federal loan programs.</a:t>
            </a:r>
            <a:br>
              <a:rPr lang="en-US" b="1" dirty="0">
                <a:latin typeface="Arial" pitchFamily="34" charset="0"/>
                <a:cs typeface="Arial" pitchFamily="34" charset="0"/>
              </a:rPr>
            </a:br>
            <a:endParaRPr lang="en-US" b="1" dirty="0">
              <a:latin typeface="Arial" pitchFamily="34" charset="0"/>
              <a:cs typeface="Arial" pitchFamily="34" charset="0"/>
            </a:endParaRPr>
          </a:p>
          <a:p>
            <a:pPr marL="0" indent="0">
              <a:buNone/>
              <a:defRPr/>
            </a:pPr>
            <a:r>
              <a:rPr lang="en-US" b="1" dirty="0">
                <a:latin typeface="Arial" pitchFamily="34" charset="0"/>
                <a:cs typeface="Arial" pitchFamily="34" charset="0"/>
              </a:rPr>
              <a:t>Comment 255/260 – Based on database provided by NSLDS and your reported grade level, student may have received a total amount of undergraduate student loans that exceeds the loan limits established for the federal loan programs.</a:t>
            </a:r>
            <a:r>
              <a:rPr lang="en-US" b="1" dirty="0">
                <a:cs typeface="Arial" pitchFamily="34" charset="0"/>
              </a:rPr>
              <a:t/>
            </a:r>
            <a:br>
              <a:rPr lang="en-US" b="1" dirty="0">
                <a:cs typeface="Arial" pitchFamily="34" charset="0"/>
              </a:rPr>
            </a:br>
            <a:endParaRPr lang="en-US" b="1" dirty="0">
              <a:cs typeface="Arial" pitchFamily="34" charset="0"/>
            </a:endParaRP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292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NSLDS - LOAN LIMIT REVIEWS</a:t>
            </a:r>
            <a:endParaRPr lang="en-US" dirty="0"/>
          </a:p>
        </p:txBody>
      </p:sp>
      <p:sp>
        <p:nvSpPr>
          <p:cNvPr id="3" name="Content Placeholder 2"/>
          <p:cNvSpPr>
            <a:spLocks noGrp="1"/>
          </p:cNvSpPr>
          <p:nvPr>
            <p:ph idx="1"/>
          </p:nvPr>
        </p:nvSpPr>
        <p:spPr>
          <a:xfrm>
            <a:off x="2154520" y="1554162"/>
            <a:ext cx="6837080" cy="4525963"/>
          </a:xfrm>
        </p:spPr>
        <p:txBody>
          <a:bodyPr>
            <a:normAutofit fontScale="77500" lnSpcReduction="20000"/>
          </a:bodyPr>
          <a:lstStyle/>
          <a:p>
            <a:pPr marL="0" indent="0">
              <a:lnSpc>
                <a:spcPct val="90000"/>
              </a:lnSpc>
              <a:buNone/>
              <a:defRPr/>
            </a:pPr>
            <a:r>
              <a:rPr lang="en-US" b="1" dirty="0">
                <a:latin typeface="Arial" pitchFamily="34" charset="0"/>
                <a:cs typeface="Arial" pitchFamily="34" charset="0"/>
              </a:rPr>
              <a:t>Comments 256 - Based on database provided by NSLDS and your reported grade level, student may have received a total amount of student loans (undergraduate and graduate) that exceeds the loan limits established for the federal loan programs.</a:t>
            </a:r>
            <a:r>
              <a:rPr lang="en-US" b="1" dirty="0"/>
              <a:t/>
            </a:r>
            <a:br>
              <a:rPr lang="en-US" b="1" dirty="0"/>
            </a:br>
            <a:endParaRPr lang="en-US" b="1" dirty="0"/>
          </a:p>
          <a:p>
            <a:pPr>
              <a:lnSpc>
                <a:spcPct val="90000"/>
              </a:lnSpc>
              <a:buFont typeface="Arial" pitchFamily="34" charset="0"/>
              <a:buChar char="•"/>
              <a:defRPr/>
            </a:pPr>
            <a:r>
              <a:rPr lang="en-US" dirty="0"/>
              <a:t>Determine if student is dependent or independent, if independent, check based on undergraduate or graduate with new loan limits.  If dependent and there are Parent PLUS loan denials, check limits.  If ok, process aid as student is eligible.</a:t>
            </a:r>
            <a:br>
              <a:rPr lang="en-US" dirty="0"/>
            </a:br>
            <a:endParaRPr lang="en-US" dirty="0"/>
          </a:p>
          <a:p>
            <a:pPr>
              <a:lnSpc>
                <a:spcPct val="90000"/>
              </a:lnSpc>
              <a:buFont typeface="Arial" pitchFamily="34" charset="0"/>
              <a:buChar char="•"/>
              <a:defRPr/>
            </a:pPr>
            <a:r>
              <a:rPr lang="en-US" dirty="0"/>
              <a:t>(Excel Spreadsheets for ease of calculation)</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134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Response to Question 31-Drug Question</a:t>
            </a:r>
            <a:endParaRPr lang="en-US" dirty="0"/>
          </a:p>
        </p:txBody>
      </p:sp>
      <p:sp>
        <p:nvSpPr>
          <p:cNvPr id="3" name="Content Placeholder 2"/>
          <p:cNvSpPr>
            <a:spLocks noGrp="1"/>
          </p:cNvSpPr>
          <p:nvPr>
            <p:ph idx="1"/>
          </p:nvPr>
        </p:nvSpPr>
        <p:spPr>
          <a:xfrm>
            <a:off x="2154520" y="1554162"/>
            <a:ext cx="6837080" cy="4525963"/>
          </a:xfrm>
        </p:spPr>
        <p:txBody>
          <a:bodyPr/>
          <a:lstStyle/>
          <a:p>
            <a:pPr>
              <a:buFont typeface="Arial" pitchFamily="34" charset="0"/>
              <a:buChar char="•"/>
              <a:defRPr/>
            </a:pPr>
            <a:r>
              <a:rPr lang="en-US" sz="2400" dirty="0">
                <a:latin typeface="Arial" pitchFamily="34" charset="0"/>
                <a:cs typeface="Arial" pitchFamily="34" charset="0"/>
              </a:rPr>
              <a:t>Question pertains to drug conviction</a:t>
            </a:r>
            <a:br>
              <a:rPr lang="en-US" sz="2400" dirty="0">
                <a:latin typeface="Arial" pitchFamily="34" charset="0"/>
                <a:cs typeface="Arial" pitchFamily="34" charset="0"/>
              </a:rPr>
            </a:br>
            <a:endParaRPr lang="en-US" sz="2400" dirty="0">
              <a:latin typeface="Arial" pitchFamily="34" charset="0"/>
              <a:cs typeface="Arial" pitchFamily="34" charset="0"/>
            </a:endParaRPr>
          </a:p>
          <a:p>
            <a:pPr>
              <a:buFont typeface="Arial" pitchFamily="34" charset="0"/>
              <a:buChar char="•"/>
              <a:defRPr/>
            </a:pPr>
            <a:r>
              <a:rPr lang="en-US" sz="2400" dirty="0">
                <a:latin typeface="Arial" pitchFamily="34" charset="0"/>
                <a:cs typeface="Arial" pitchFamily="34" charset="0"/>
              </a:rPr>
              <a:t>Only pertains to convictions while receiving federal aid funds</a:t>
            </a:r>
          </a:p>
          <a:p>
            <a:pPr>
              <a:buFont typeface="Arial" pitchFamily="34" charset="0"/>
              <a:buChar char="•"/>
              <a:defRPr/>
            </a:pPr>
            <a:endParaRPr lang="en-US" sz="2400" dirty="0">
              <a:latin typeface="Arial" pitchFamily="34" charset="0"/>
              <a:cs typeface="Arial" pitchFamily="34" charset="0"/>
            </a:endParaRPr>
          </a:p>
          <a:p>
            <a:pPr>
              <a:buFont typeface="Arial" pitchFamily="34" charset="0"/>
              <a:buChar char="•"/>
              <a:defRPr/>
            </a:pPr>
            <a:r>
              <a:rPr lang="en-US" sz="2400" dirty="0">
                <a:latin typeface="Arial" pitchFamily="34" charset="0"/>
                <a:cs typeface="Arial" pitchFamily="34" charset="0"/>
              </a:rPr>
              <a:t>Students are required to answer this question</a:t>
            </a:r>
          </a:p>
          <a:p>
            <a:pPr lvl="1">
              <a:buFont typeface="Arial" pitchFamily="34" charset="0"/>
              <a:buChar char="•"/>
              <a:defRPr/>
            </a:pPr>
            <a:r>
              <a:rPr lang="en-US" sz="2400" dirty="0">
                <a:latin typeface="Arial" pitchFamily="34" charset="0"/>
                <a:cs typeface="Arial" pitchFamily="34" charset="0"/>
              </a:rPr>
              <a:t>If left blank – it is assumed “Yes”</a:t>
            </a:r>
            <a:br>
              <a:rPr lang="en-US" sz="2400" dirty="0">
                <a:latin typeface="Arial" pitchFamily="34" charset="0"/>
                <a:cs typeface="Arial" pitchFamily="34" charset="0"/>
              </a:rPr>
            </a:br>
            <a:r>
              <a:rPr lang="en-US" sz="2400" dirty="0">
                <a:latin typeface="Arial" pitchFamily="34" charset="0"/>
                <a:cs typeface="Arial" pitchFamily="34" charset="0"/>
              </a:rPr>
              <a:t>	Comment Code (053)</a:t>
            </a:r>
          </a:p>
          <a:p>
            <a:pPr lvl="1">
              <a:buFont typeface="Arial" pitchFamily="34" charset="0"/>
              <a:buChar char="•"/>
              <a:defRPr/>
            </a:pPr>
            <a:r>
              <a:rPr lang="en-US" sz="2400" dirty="0">
                <a:latin typeface="Arial" pitchFamily="34" charset="0"/>
                <a:cs typeface="Arial" pitchFamily="34" charset="0"/>
              </a:rPr>
              <a:t>Student can update FAFSA with an answer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016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charset="0"/>
              </a:rPr>
              <a:t>Response to Question 31-Drug Question</a:t>
            </a:r>
            <a:endParaRPr lang="en-US" dirty="0"/>
          </a:p>
        </p:txBody>
      </p:sp>
      <p:sp>
        <p:nvSpPr>
          <p:cNvPr id="3" name="Content Placeholder 2"/>
          <p:cNvSpPr>
            <a:spLocks noGrp="1"/>
          </p:cNvSpPr>
          <p:nvPr>
            <p:ph idx="1"/>
          </p:nvPr>
        </p:nvSpPr>
        <p:spPr>
          <a:xfrm>
            <a:off x="2154520" y="1554162"/>
            <a:ext cx="6837080" cy="4922838"/>
          </a:xfrm>
        </p:spPr>
        <p:txBody>
          <a:bodyPr>
            <a:normAutofit fontScale="92500" lnSpcReduction="20000"/>
          </a:bodyPr>
          <a:lstStyle/>
          <a:p>
            <a:pPr marL="0" indent="0">
              <a:lnSpc>
                <a:spcPct val="80000"/>
              </a:lnSpc>
              <a:buNone/>
              <a:defRPr/>
            </a:pPr>
            <a:r>
              <a:rPr lang="en-US" sz="2400" b="1" dirty="0">
                <a:latin typeface="Arial" pitchFamily="34" charset="0"/>
                <a:cs typeface="Arial" pitchFamily="34" charset="0"/>
              </a:rPr>
              <a:t>Comment 056/058 - Applicant reported a drug conviction, or doesn’t know</a:t>
            </a:r>
            <a:r>
              <a:rPr lang="en-US" sz="2400" b="1" dirty="0"/>
              <a:t/>
            </a:r>
            <a:br>
              <a:rPr lang="en-US" sz="2400" b="1" dirty="0"/>
            </a:br>
            <a:endParaRPr lang="en-US" sz="2400" b="1" dirty="0"/>
          </a:p>
          <a:p>
            <a:pPr lvl="1">
              <a:lnSpc>
                <a:spcPct val="90000"/>
              </a:lnSpc>
              <a:buFont typeface="Arial" pitchFamily="34" charset="0"/>
              <a:buChar char="•"/>
              <a:defRPr/>
            </a:pPr>
            <a:r>
              <a:rPr lang="en-US" sz="2200" dirty="0"/>
              <a:t>If response in</a:t>
            </a:r>
            <a:r>
              <a:rPr lang="en-US" sz="2200" u="sng" dirty="0"/>
              <a:t> incorrect</a:t>
            </a:r>
            <a:r>
              <a:rPr lang="en-US" sz="2200" dirty="0"/>
              <a:t>, submit correction to CPS.</a:t>
            </a:r>
          </a:p>
          <a:p>
            <a:pPr lvl="1">
              <a:lnSpc>
                <a:spcPct val="90000"/>
              </a:lnSpc>
              <a:buFont typeface="Arial" pitchFamily="34" charset="0"/>
              <a:buChar char="•"/>
              <a:defRPr/>
            </a:pPr>
            <a:r>
              <a:rPr lang="en-US" sz="2200" dirty="0"/>
              <a:t>Student can complete worksheet provided by Department of Education to determine eligibility for federal aid – we usually send that form to students and keep a copy in their file.</a:t>
            </a:r>
          </a:p>
          <a:p>
            <a:pPr lvl="1">
              <a:lnSpc>
                <a:spcPct val="90000"/>
              </a:lnSpc>
              <a:buFont typeface="Arial" pitchFamily="34" charset="0"/>
              <a:buChar char="•"/>
              <a:defRPr/>
            </a:pPr>
            <a:r>
              <a:rPr lang="en-US" sz="2200" dirty="0"/>
              <a:t>Not eligible unless applicant completes an acceptable drug rehabilitation program:</a:t>
            </a:r>
          </a:p>
          <a:p>
            <a:pPr lvl="2">
              <a:lnSpc>
                <a:spcPct val="90000"/>
              </a:lnSpc>
              <a:buSzPct val="50000"/>
              <a:buFont typeface="Arial" pitchFamily="34" charset="0"/>
              <a:buChar char="•"/>
              <a:defRPr/>
            </a:pPr>
            <a:r>
              <a:rPr lang="en-US" sz="2200" dirty="0"/>
              <a:t>program that includes at least two unannounced drug tests, and</a:t>
            </a:r>
          </a:p>
          <a:p>
            <a:pPr lvl="2">
              <a:lnSpc>
                <a:spcPct val="90000"/>
              </a:lnSpc>
              <a:buSzPct val="50000"/>
              <a:buFont typeface="Arial" pitchFamily="34" charset="0"/>
              <a:buChar char="•"/>
              <a:defRPr/>
            </a:pPr>
            <a:r>
              <a:rPr lang="en-US" sz="2200" dirty="0"/>
              <a:t>receives, received or qualifies to receive funds from a federal, state or local government program;</a:t>
            </a:r>
          </a:p>
          <a:p>
            <a:pPr lvl="2">
              <a:lnSpc>
                <a:spcPct val="90000"/>
              </a:lnSpc>
              <a:buSzPct val="50000"/>
              <a:buFont typeface="Arial" pitchFamily="34" charset="0"/>
              <a:buChar char="•"/>
              <a:defRPr/>
            </a:pPr>
            <a:r>
              <a:rPr lang="en-US" sz="2200" dirty="0"/>
              <a:t>is recognized by a federal, state or local government program;</a:t>
            </a:r>
          </a:p>
          <a:p>
            <a:pPr lvl="2">
              <a:lnSpc>
                <a:spcPct val="90000"/>
              </a:lnSpc>
              <a:buSzPct val="50000"/>
              <a:buFont typeface="Arial" pitchFamily="34" charset="0"/>
              <a:buChar char="•"/>
              <a:defRPr/>
            </a:pPr>
            <a:r>
              <a:rPr lang="en-US" sz="2200" dirty="0"/>
              <a:t>receives, received or qualifies to receive payment from a federal or state licensed hospital, health clinic or medical doctor.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67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cs typeface="Arial" charset="0"/>
              </a:rPr>
              <a:t>What are “C” Codes? </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a:t>The “C” code is generated by the CPS as an indicator, in addition to comment codes, and match flags, when FAA resolution is required on results from </a:t>
            </a:r>
            <a:r>
              <a:rPr lang="en-US" u="sng" dirty="0"/>
              <a:t>data matches</a:t>
            </a:r>
            <a:r>
              <a:rPr lang="en-US" dirty="0"/>
              <a:t>. </a:t>
            </a:r>
            <a:endParaRPr lang="en-US" dirty="0">
              <a:solidFill>
                <a:srgbClr val="000099"/>
              </a:solidFill>
            </a:endParaRP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772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Preventative Measures</a:t>
            </a:r>
            <a:endParaRPr lang="en-US" dirty="0"/>
          </a:p>
        </p:txBody>
      </p:sp>
      <p:sp>
        <p:nvSpPr>
          <p:cNvPr id="3" name="Content Placeholder 2"/>
          <p:cNvSpPr>
            <a:spLocks noGrp="1"/>
          </p:cNvSpPr>
          <p:nvPr>
            <p:ph idx="1"/>
          </p:nvPr>
        </p:nvSpPr>
        <p:spPr>
          <a:xfrm>
            <a:off x="2154520" y="1554162"/>
            <a:ext cx="6837080" cy="4525963"/>
          </a:xfrm>
        </p:spPr>
        <p:txBody>
          <a:bodyPr>
            <a:normAutofit fontScale="92500"/>
          </a:bodyPr>
          <a:lstStyle/>
          <a:p>
            <a:pPr>
              <a:lnSpc>
                <a:spcPct val="90000"/>
              </a:lnSpc>
              <a:buFont typeface="Arial" pitchFamily="34" charset="0"/>
              <a:buChar char="•"/>
              <a:defRPr/>
            </a:pPr>
            <a:r>
              <a:rPr lang="en-US" dirty="0"/>
              <a:t>FAFSA Completion Day – obtain free help in completing the FAFSA</a:t>
            </a:r>
          </a:p>
          <a:p>
            <a:pPr>
              <a:lnSpc>
                <a:spcPct val="90000"/>
              </a:lnSpc>
              <a:buFont typeface="Arial" pitchFamily="34" charset="0"/>
              <a:buChar char="•"/>
              <a:defRPr/>
            </a:pPr>
            <a:endParaRPr lang="en-US" dirty="0"/>
          </a:p>
          <a:p>
            <a:pPr>
              <a:lnSpc>
                <a:spcPct val="90000"/>
              </a:lnSpc>
              <a:buFont typeface="Arial" pitchFamily="34" charset="0"/>
              <a:buChar char="•"/>
              <a:defRPr/>
            </a:pPr>
            <a:r>
              <a:rPr lang="en-US" dirty="0"/>
              <a:t>Open Houses / Financial Aid Nights – </a:t>
            </a:r>
            <a:br>
              <a:rPr lang="en-US" dirty="0"/>
            </a:br>
            <a:r>
              <a:rPr lang="en-US" dirty="0"/>
              <a:t>warn students and parents about the importance of completing the forms with accurate information or it could delay the processing of the student’s aid.  If parents and/or students have questions – they should contact FAA.</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3755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Contact Information</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20000"/>
          </a:bodyPr>
          <a:lstStyle/>
          <a:p>
            <a:pPr>
              <a:buClr>
                <a:srgbClr val="990033"/>
              </a:buClr>
              <a:buNone/>
              <a:defRPr/>
            </a:pPr>
            <a:r>
              <a:rPr lang="en-US" b="1" dirty="0"/>
              <a:t>Department of Education (DOE):  </a:t>
            </a:r>
            <a:br>
              <a:rPr lang="en-US" b="1" dirty="0"/>
            </a:br>
            <a:r>
              <a:rPr lang="en-US" b="1" dirty="0"/>
              <a:t>1-800-621-3115</a:t>
            </a:r>
          </a:p>
          <a:p>
            <a:pPr>
              <a:buClr>
                <a:srgbClr val="990033"/>
              </a:buClr>
              <a:buNone/>
              <a:defRPr/>
            </a:pPr>
            <a:endParaRPr lang="en-US" b="1" dirty="0"/>
          </a:p>
          <a:p>
            <a:pPr>
              <a:buClr>
                <a:srgbClr val="990033"/>
              </a:buClr>
              <a:buNone/>
              <a:defRPr/>
            </a:pPr>
            <a:r>
              <a:rPr lang="en-US" b="1" dirty="0"/>
              <a:t>NSLDS for FAAs: 1-800-999-8219</a:t>
            </a:r>
          </a:p>
          <a:p>
            <a:pPr>
              <a:buClr>
                <a:srgbClr val="990033"/>
              </a:buClr>
              <a:buNone/>
              <a:defRPr/>
            </a:pPr>
            <a:r>
              <a:rPr lang="en-US" b="1" dirty="0"/>
              <a:t>		</a:t>
            </a:r>
            <a:r>
              <a:rPr lang="en-US" b="1" dirty="0">
                <a:hlinkClick r:id="rId2"/>
              </a:rPr>
              <a:t>www.NSLDSfap.ed.gov</a:t>
            </a:r>
            <a:endParaRPr lang="en-US" b="1" dirty="0"/>
          </a:p>
          <a:p>
            <a:pPr>
              <a:buClr>
                <a:srgbClr val="990033"/>
              </a:buClr>
              <a:buNone/>
              <a:defRPr/>
            </a:pPr>
            <a:endParaRPr lang="en-US" b="1" dirty="0"/>
          </a:p>
          <a:p>
            <a:pPr>
              <a:buClr>
                <a:srgbClr val="990033"/>
              </a:buClr>
              <a:buNone/>
              <a:defRPr/>
            </a:pPr>
            <a:r>
              <a:rPr lang="en-US" b="1" dirty="0"/>
              <a:t>COD Customer Service (Grants): 1-800-474-7268</a:t>
            </a:r>
          </a:p>
          <a:p>
            <a:pPr>
              <a:buClr>
                <a:srgbClr val="990033"/>
              </a:buClr>
              <a:buNone/>
              <a:defRPr/>
            </a:pPr>
            <a:r>
              <a:rPr lang="en-US" b="1" dirty="0"/>
              <a:t>COD Customer Service (Loans): 1-800-848-0978</a:t>
            </a:r>
          </a:p>
          <a:p>
            <a:pPr>
              <a:buClr>
                <a:srgbClr val="990033"/>
              </a:buClr>
              <a:buNone/>
              <a:defRPr/>
            </a:pPr>
            <a:endParaRPr lang="en-US" b="1"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921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Questions???</a:t>
            </a:r>
            <a:endParaRPr lang="en-US" dirty="0"/>
          </a:p>
        </p:txBody>
      </p:sp>
      <p:sp>
        <p:nvSpPr>
          <p:cNvPr id="3" name="Content Placeholder 2"/>
          <p:cNvSpPr>
            <a:spLocks noGrp="1"/>
          </p:cNvSpPr>
          <p:nvPr>
            <p:ph idx="1"/>
          </p:nvPr>
        </p:nvSpPr>
        <p:spPr>
          <a:xfrm>
            <a:off x="2154520" y="1554162"/>
            <a:ext cx="6837080" cy="4525963"/>
          </a:xfrm>
        </p:spPr>
        <p:txBody>
          <a:bodyPr/>
          <a:lstStyle/>
          <a:p>
            <a:pPr>
              <a:buNone/>
              <a:defRPr/>
            </a:pPr>
            <a:r>
              <a:rPr lang="en-US" dirty="0"/>
              <a:t>Tonya R. </a:t>
            </a:r>
            <a:r>
              <a:rPr lang="en-US" dirty="0" err="1"/>
              <a:t>Hsiung</a:t>
            </a:r>
            <a:endParaRPr lang="en-US" dirty="0"/>
          </a:p>
          <a:p>
            <a:pPr>
              <a:buNone/>
              <a:defRPr/>
            </a:pPr>
            <a:r>
              <a:rPr lang="en-US" dirty="0"/>
              <a:t>Assistant Director of Financial Aid</a:t>
            </a:r>
          </a:p>
          <a:p>
            <a:pPr>
              <a:buNone/>
              <a:defRPr/>
            </a:pPr>
            <a:r>
              <a:rPr lang="en-US" dirty="0"/>
              <a:t>Franklin &amp; Marshall College</a:t>
            </a:r>
          </a:p>
          <a:p>
            <a:pPr>
              <a:buNone/>
              <a:defRPr/>
            </a:pPr>
            <a:r>
              <a:rPr lang="en-US" dirty="0"/>
              <a:t>717-291-4395</a:t>
            </a:r>
          </a:p>
          <a:p>
            <a:pPr>
              <a:buNone/>
              <a:defRPr/>
            </a:pPr>
            <a:r>
              <a:rPr lang="en-US" dirty="0"/>
              <a:t>tonya.hsiung@fandm.edu</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895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Seven (7) C-Code Areas</a:t>
            </a:r>
            <a:endParaRPr lang="en-US" dirty="0"/>
          </a:p>
        </p:txBody>
      </p:sp>
      <p:sp>
        <p:nvSpPr>
          <p:cNvPr id="3" name="Content Placeholder 2"/>
          <p:cNvSpPr>
            <a:spLocks noGrp="1"/>
          </p:cNvSpPr>
          <p:nvPr>
            <p:ph idx="1"/>
          </p:nvPr>
        </p:nvSpPr>
        <p:spPr>
          <a:xfrm>
            <a:off x="2154520" y="1524000"/>
            <a:ext cx="6837080" cy="5181600"/>
          </a:xfrm>
        </p:spPr>
        <p:txBody>
          <a:bodyPr>
            <a:normAutofit/>
          </a:bodyPr>
          <a:lstStyle/>
          <a:p>
            <a:pPr marL="609600" indent="-609600">
              <a:lnSpc>
                <a:spcPct val="80000"/>
              </a:lnSpc>
              <a:buFont typeface="Monotype Sorts" pitchFamily="2" charset="2"/>
              <a:buAutoNum type="arabicPeriod"/>
              <a:defRPr/>
            </a:pPr>
            <a:r>
              <a:rPr lang="en-US" sz="3000" dirty="0"/>
              <a:t>Selective Service Match</a:t>
            </a:r>
          </a:p>
          <a:p>
            <a:pPr marL="609600" indent="-609600">
              <a:lnSpc>
                <a:spcPct val="80000"/>
              </a:lnSpc>
              <a:buFont typeface="Monotype Sorts" pitchFamily="2" charset="2"/>
              <a:buAutoNum type="arabicPeriod"/>
              <a:defRPr/>
            </a:pPr>
            <a:r>
              <a:rPr lang="en-US" sz="3000" dirty="0"/>
              <a:t>Department of Homeland Security (DHS) Match</a:t>
            </a:r>
          </a:p>
          <a:p>
            <a:pPr marL="609600" indent="-609600">
              <a:lnSpc>
                <a:spcPct val="80000"/>
              </a:lnSpc>
              <a:buFont typeface="Monotype Sorts" pitchFamily="2" charset="2"/>
              <a:buAutoNum type="arabicPeriod"/>
              <a:defRPr/>
            </a:pPr>
            <a:r>
              <a:rPr lang="en-US" sz="3000" dirty="0"/>
              <a:t>Social Security Administration (SSA) Citizenship Status</a:t>
            </a:r>
          </a:p>
          <a:p>
            <a:pPr marL="609600" indent="-609600">
              <a:lnSpc>
                <a:spcPct val="80000"/>
              </a:lnSpc>
              <a:buFont typeface="Monotype Sorts" pitchFamily="2" charset="2"/>
              <a:buAutoNum type="arabicPeriod"/>
              <a:defRPr/>
            </a:pPr>
            <a:r>
              <a:rPr lang="en-US" sz="3000" dirty="0"/>
              <a:t>Social Security Number Match</a:t>
            </a:r>
          </a:p>
          <a:p>
            <a:pPr marL="609600" indent="-609600">
              <a:lnSpc>
                <a:spcPct val="90000"/>
              </a:lnSpc>
              <a:spcBef>
                <a:spcPct val="0"/>
              </a:spcBef>
              <a:buFont typeface="Monotype Sorts" pitchFamily="2" charset="2"/>
              <a:buAutoNum type="arabicPeriod" startAt="5"/>
              <a:defRPr/>
            </a:pPr>
            <a:r>
              <a:rPr lang="en-US" sz="3000" dirty="0"/>
              <a:t>Veterans Affairs Status Match</a:t>
            </a:r>
          </a:p>
          <a:p>
            <a:pPr marL="609600" indent="-609600">
              <a:lnSpc>
                <a:spcPct val="80000"/>
              </a:lnSpc>
              <a:buFont typeface="Monotype Sorts" pitchFamily="2" charset="2"/>
              <a:buAutoNum type="arabicPeriod" startAt="6"/>
              <a:defRPr/>
            </a:pPr>
            <a:r>
              <a:rPr lang="en-US" sz="3000" dirty="0"/>
              <a:t>National Student Loan Database System (NSLDS) &amp; Overpayments of Federal Grants</a:t>
            </a:r>
          </a:p>
          <a:p>
            <a:pPr marL="609600" indent="-609600">
              <a:lnSpc>
                <a:spcPct val="80000"/>
              </a:lnSpc>
              <a:buFont typeface="Monotype Sorts" pitchFamily="2" charset="2"/>
              <a:buAutoNum type="arabicPeriod" startAt="6"/>
              <a:defRPr/>
            </a:pPr>
            <a:r>
              <a:rPr lang="en-US" sz="3000" dirty="0"/>
              <a:t>Drug Conviction Question</a:t>
            </a:r>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5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Selective Service</a:t>
            </a:r>
            <a:endParaRPr lang="en-US" dirty="0"/>
          </a:p>
        </p:txBody>
      </p:sp>
      <p:sp>
        <p:nvSpPr>
          <p:cNvPr id="3" name="Content Placeholder 2"/>
          <p:cNvSpPr>
            <a:spLocks noGrp="1"/>
          </p:cNvSpPr>
          <p:nvPr>
            <p:ph idx="1"/>
          </p:nvPr>
        </p:nvSpPr>
        <p:spPr>
          <a:xfrm>
            <a:off x="2154520" y="1554162"/>
            <a:ext cx="6837080" cy="4999038"/>
          </a:xfrm>
        </p:spPr>
        <p:txBody>
          <a:bodyPr>
            <a:normAutofit fontScale="85000" lnSpcReduction="10000"/>
          </a:bodyPr>
          <a:lstStyle/>
          <a:p>
            <a:pPr>
              <a:buNone/>
            </a:pPr>
            <a:r>
              <a:rPr lang="en-US" sz="2400" b="1" dirty="0">
                <a:latin typeface="Arial" charset="0"/>
                <a:cs typeface="Arial" charset="0"/>
              </a:rPr>
              <a:t>Comment 30: Applicant not in Selective Service database </a:t>
            </a:r>
          </a:p>
          <a:p>
            <a:r>
              <a:rPr lang="en-US" sz="2200" dirty="0"/>
              <a:t>Student must answer question, “Are you male or female” – if s/he does not, it is assumed s/he is </a:t>
            </a:r>
            <a:r>
              <a:rPr lang="en-US" sz="2200" u="sng" dirty="0"/>
              <a:t>male</a:t>
            </a:r>
            <a:r>
              <a:rPr lang="en-US" sz="2200" dirty="0"/>
              <a:t> and the record will go through match with Selective Service – if no match – a C-Code is generated, regardless of gender</a:t>
            </a:r>
          </a:p>
          <a:p>
            <a:r>
              <a:rPr lang="en-US" sz="2200" dirty="0"/>
              <a:t>Male students, ages 18 - 25 are required to register with Selective Service.  </a:t>
            </a:r>
          </a:p>
          <a:p>
            <a:r>
              <a:rPr lang="en-US" sz="2200" dirty="0"/>
              <a:t>Females are not required to register</a:t>
            </a:r>
          </a:p>
          <a:p>
            <a:r>
              <a:rPr lang="en-US" sz="2200" dirty="0"/>
              <a:t>Any student who is born before 1960, is not required to register.</a:t>
            </a:r>
          </a:p>
          <a:p>
            <a:r>
              <a:rPr lang="en-US" sz="2200" dirty="0"/>
              <a:t>You can satisfy the C-Code by:</a:t>
            </a:r>
          </a:p>
          <a:p>
            <a:pPr lvl="2"/>
            <a:r>
              <a:rPr lang="en-US" sz="1800" dirty="0"/>
              <a:t>Verifying registration at </a:t>
            </a:r>
            <a:r>
              <a:rPr lang="en-US" sz="1800" dirty="0">
                <a:hlinkClick r:id="rId2"/>
              </a:rPr>
              <a:t>www.sss.gov</a:t>
            </a:r>
            <a:endParaRPr lang="en-US" sz="1800" dirty="0"/>
          </a:p>
          <a:p>
            <a:pPr lvl="2"/>
            <a:r>
              <a:rPr lang="en-US" sz="1800" dirty="0"/>
              <a:t>Obtaining a copy of the student’s Selective Service Registration card – this happens in the cases of misspellings on registration.</a:t>
            </a:r>
          </a:p>
          <a:p>
            <a:pPr lvl="2"/>
            <a:r>
              <a:rPr lang="en-US" sz="1800" dirty="0"/>
              <a:t>Receive a letter from Selective Service that student was not required to register.</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257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Selective Service</a:t>
            </a:r>
            <a:endParaRPr lang="en-US" dirty="0"/>
          </a:p>
        </p:txBody>
      </p:sp>
      <p:sp>
        <p:nvSpPr>
          <p:cNvPr id="3" name="Content Placeholder 2"/>
          <p:cNvSpPr>
            <a:spLocks noGrp="1"/>
          </p:cNvSpPr>
          <p:nvPr>
            <p:ph idx="1"/>
          </p:nvPr>
        </p:nvSpPr>
        <p:spPr>
          <a:xfrm>
            <a:off x="2154520" y="1554162"/>
            <a:ext cx="6837080" cy="4999038"/>
          </a:xfrm>
        </p:spPr>
        <p:txBody>
          <a:bodyPr>
            <a:normAutofit lnSpcReduction="10000"/>
          </a:bodyPr>
          <a:lstStyle/>
          <a:p>
            <a:pPr marL="0" indent="0">
              <a:buNone/>
              <a:defRPr/>
            </a:pPr>
            <a:r>
              <a:rPr lang="en-US" sz="2400" b="1" dirty="0">
                <a:latin typeface="Arial" pitchFamily="34" charset="0"/>
                <a:cs typeface="Arial" pitchFamily="34" charset="0"/>
              </a:rPr>
              <a:t>Comment 33/57: Registration not conducted because of missing information, out of age range, or did not confirm he is male</a:t>
            </a:r>
            <a:br>
              <a:rPr lang="en-US" sz="2400" b="1" dirty="0">
                <a:latin typeface="Arial" pitchFamily="34" charset="0"/>
                <a:cs typeface="Arial" pitchFamily="34" charset="0"/>
              </a:rPr>
            </a:br>
            <a:endParaRPr lang="en-US" sz="1900" b="1" dirty="0"/>
          </a:p>
          <a:p>
            <a:pPr lvl="1">
              <a:buFont typeface="Arial" pitchFamily="34" charset="0"/>
              <a:buChar char="•"/>
              <a:defRPr/>
            </a:pPr>
            <a:r>
              <a:rPr lang="en-US" sz="2200" dirty="0"/>
              <a:t>Submit correction with missing information to CPS – must have student’s name, SSN, DOB, Signature, indicated gender as “male”</a:t>
            </a:r>
          </a:p>
          <a:p>
            <a:pPr lvl="1">
              <a:buFont typeface="Arial" pitchFamily="34" charset="0"/>
              <a:buChar char="•"/>
              <a:defRPr/>
            </a:pPr>
            <a:r>
              <a:rPr lang="en-US" sz="2200" dirty="0"/>
              <a:t>Register with Selective Service at </a:t>
            </a:r>
            <a:r>
              <a:rPr lang="en-US" sz="2200" dirty="0">
                <a:hlinkClick r:id="rId2"/>
              </a:rPr>
              <a:t>www.sss.gov</a:t>
            </a:r>
            <a:r>
              <a:rPr lang="en-US" sz="2200" dirty="0"/>
              <a:t> </a:t>
            </a:r>
          </a:p>
          <a:p>
            <a:pPr lvl="1">
              <a:buFont typeface="Arial" pitchFamily="34" charset="0"/>
              <a:buChar char="•"/>
              <a:defRPr/>
            </a:pPr>
            <a:r>
              <a:rPr lang="en-US" sz="2200" dirty="0"/>
              <a:t>Present appropriate confirmation of registration to FAA</a:t>
            </a:r>
          </a:p>
          <a:p>
            <a:pPr lvl="1">
              <a:buFont typeface="Arial" pitchFamily="34" charset="0"/>
              <a:buChar char="•"/>
              <a:defRPr/>
            </a:pPr>
            <a:r>
              <a:rPr lang="en-US" sz="2200" dirty="0"/>
              <a:t>If student is over 26 – he must get confirmation he was not required to register when he was between ages 18 and 25.  If he cannot get this confirmation, he will not be eligible for Federal Aid!</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514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DHS</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marL="0" indent="0">
              <a:lnSpc>
                <a:spcPct val="90000"/>
              </a:lnSpc>
              <a:buNone/>
            </a:pPr>
            <a:r>
              <a:rPr lang="en-US" sz="2400" b="1" dirty="0">
                <a:latin typeface="Arial" charset="0"/>
                <a:cs typeface="Arial" charset="0"/>
              </a:rPr>
              <a:t>Comment 144 – DHS did not confirm eligible non-citizen claim (Item 14)</a:t>
            </a:r>
          </a:p>
          <a:p>
            <a:pPr lvl="1">
              <a:lnSpc>
                <a:spcPct val="90000"/>
              </a:lnSpc>
              <a:buFont typeface="Arial" charset="0"/>
              <a:buChar char="•"/>
            </a:pPr>
            <a:r>
              <a:rPr lang="en-US" sz="2200" dirty="0"/>
              <a:t>Wait for results from automated/CPS secondary confirmation. Not eligible until otherwise notified.  The process usually takes about two weeks – you will get a new transaction from CPS.</a:t>
            </a:r>
          </a:p>
          <a:p>
            <a:pPr lvl="1">
              <a:lnSpc>
                <a:spcPct val="90000"/>
              </a:lnSpc>
            </a:pPr>
            <a:endParaRPr lang="en-US" b="1" dirty="0"/>
          </a:p>
          <a:p>
            <a:pPr marL="0" indent="0">
              <a:lnSpc>
                <a:spcPct val="90000"/>
              </a:lnSpc>
              <a:buNone/>
            </a:pPr>
            <a:r>
              <a:rPr lang="en-US" sz="2400" b="1" dirty="0">
                <a:latin typeface="Arial" charset="0"/>
                <a:cs typeface="Arial" charset="0"/>
              </a:rPr>
              <a:t>Comment 141 – Applicant changed response to citizenship question (Item 14) or Alien Registration Number (Item 15)</a:t>
            </a:r>
          </a:p>
          <a:p>
            <a:pPr lvl="1">
              <a:lnSpc>
                <a:spcPct val="90000"/>
              </a:lnSpc>
              <a:buFont typeface="Arial" charset="0"/>
              <a:buChar char="•"/>
            </a:pPr>
            <a:r>
              <a:rPr lang="en-US" sz="2200" dirty="0"/>
              <a:t>Submit proof of citizenship to the financial aid office</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8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DHS</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lnSpc>
                <a:spcPct val="90000"/>
              </a:lnSpc>
              <a:buNone/>
              <a:defRPr/>
            </a:pPr>
            <a:r>
              <a:rPr lang="en-US" sz="2400" b="1" dirty="0">
                <a:latin typeface="Arial" pitchFamily="34" charset="0"/>
                <a:cs typeface="Arial" pitchFamily="34" charset="0"/>
              </a:rPr>
              <a:t>Comment 142 -  Invalid or missing Alien Registration Number (DHS could not confirm noncitizen status)</a:t>
            </a:r>
          </a:p>
          <a:p>
            <a:pPr lvl="1">
              <a:lnSpc>
                <a:spcPct val="90000"/>
              </a:lnSpc>
              <a:buFont typeface="Arial" pitchFamily="34" charset="0"/>
              <a:buChar char="•"/>
              <a:defRPr/>
            </a:pPr>
            <a:r>
              <a:rPr lang="en-US" sz="2200" dirty="0"/>
              <a:t>Submit proof to financial aid office within 30 days or may lose federal aid eligibility – update Alien Registration Number and send correction to CPS</a:t>
            </a:r>
          </a:p>
          <a:p>
            <a:pPr>
              <a:lnSpc>
                <a:spcPct val="90000"/>
              </a:lnSpc>
              <a:buFont typeface="Arial" pitchFamily="34" charset="0"/>
              <a:buChar char="•"/>
              <a:defRPr/>
            </a:pPr>
            <a:endParaRPr lang="en-US" sz="2400" b="1" dirty="0"/>
          </a:p>
          <a:p>
            <a:pPr marL="0" indent="0">
              <a:lnSpc>
                <a:spcPct val="80000"/>
              </a:lnSpc>
              <a:buNone/>
              <a:defRPr/>
            </a:pPr>
            <a:r>
              <a:rPr lang="en-US" sz="2400" b="1" dirty="0">
                <a:latin typeface="Arial" pitchFamily="34" charset="0"/>
                <a:cs typeface="Arial" pitchFamily="34" charset="0"/>
              </a:rPr>
              <a:t>Comment 105 – in continuance at DHS </a:t>
            </a:r>
          </a:p>
          <a:p>
            <a:pPr lvl="1">
              <a:lnSpc>
                <a:spcPct val="90000"/>
              </a:lnSpc>
              <a:buFont typeface="Arial" pitchFamily="34" charset="0"/>
              <a:buChar char="•"/>
              <a:defRPr/>
            </a:pPr>
            <a:r>
              <a:rPr lang="en-US" sz="2200" dirty="0"/>
              <a:t>Wait ten business days for another ISIR with updated status.  If no response, conduct paper (G-845) Secondary Confirmation process.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5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DHS</a:t>
            </a:r>
            <a:endParaRPr lang="en-US" dirty="0"/>
          </a:p>
        </p:txBody>
      </p:sp>
      <p:sp>
        <p:nvSpPr>
          <p:cNvPr id="3" name="Content Placeholder 2"/>
          <p:cNvSpPr>
            <a:spLocks noGrp="1"/>
          </p:cNvSpPr>
          <p:nvPr>
            <p:ph idx="1"/>
          </p:nvPr>
        </p:nvSpPr>
        <p:spPr>
          <a:xfrm>
            <a:off x="2154520" y="1554162"/>
            <a:ext cx="6837080" cy="4525963"/>
          </a:xfrm>
        </p:spPr>
        <p:txBody>
          <a:bodyPr/>
          <a:lstStyle/>
          <a:p>
            <a:pPr marL="0" indent="0">
              <a:buNone/>
            </a:pPr>
            <a:r>
              <a:rPr lang="en-US" b="1" dirty="0">
                <a:latin typeface="Arial" charset="0"/>
                <a:cs typeface="Arial" charset="0"/>
              </a:rPr>
              <a:t>Comment</a:t>
            </a:r>
            <a:r>
              <a:rPr lang="en-US" b="1" dirty="0"/>
              <a:t> 46 –  DHS did not confirm eligibility</a:t>
            </a:r>
          </a:p>
          <a:p>
            <a:pPr lvl="1">
              <a:buFont typeface="Arial" charset="0"/>
              <a:buChar char="•"/>
            </a:pPr>
            <a:r>
              <a:rPr lang="en-US" sz="2200" dirty="0"/>
              <a:t>Begin paper (G-845) Secondary Confirmation process.</a:t>
            </a:r>
          </a:p>
          <a:p>
            <a:pPr lvl="1">
              <a:lnSpc>
                <a:spcPct val="60000"/>
              </a:lnSpc>
            </a:pPr>
            <a:endParaRPr lang="en-US" dirty="0"/>
          </a:p>
          <a:p>
            <a:pPr marL="0" indent="0">
              <a:buNone/>
            </a:pPr>
            <a:r>
              <a:rPr lang="en-US" b="1" dirty="0">
                <a:latin typeface="Arial" charset="0"/>
                <a:cs typeface="Arial" charset="0"/>
              </a:rPr>
              <a:t>Comment</a:t>
            </a:r>
            <a:r>
              <a:rPr lang="en-US" b="1" dirty="0"/>
              <a:t> 109 – DHS needs additional </a:t>
            </a:r>
            <a:br>
              <a:rPr lang="en-US" b="1" dirty="0"/>
            </a:br>
            <a:r>
              <a:rPr lang="en-US" b="1" dirty="0"/>
              <a:t>information</a:t>
            </a:r>
          </a:p>
          <a:p>
            <a:pPr lvl="1">
              <a:buFont typeface="Arial" charset="0"/>
              <a:buChar char="•"/>
            </a:pPr>
            <a:r>
              <a:rPr lang="en-US" sz="2200" dirty="0"/>
              <a:t>Begin paper (G-845) Secondary Confirmation process.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9383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88</TotalTime>
  <Words>1139</Words>
  <Application>Microsoft Office PowerPoint</Application>
  <PresentationFormat>On-screen Show (4:3)</PresentationFormat>
  <Paragraphs>221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Trek</vt:lpstr>
      <vt:lpstr>Resolving “C” Codes         on Institutional Student Information Records (ISIRS) </vt:lpstr>
      <vt:lpstr>Process of Filing a FAFSA</vt:lpstr>
      <vt:lpstr>What are “C” Codes? </vt:lpstr>
      <vt:lpstr>Seven (7) C-Code Areas</vt:lpstr>
      <vt:lpstr>Selective Service</vt:lpstr>
      <vt:lpstr>Selective Service</vt:lpstr>
      <vt:lpstr>DHS</vt:lpstr>
      <vt:lpstr>DHS</vt:lpstr>
      <vt:lpstr>DHS</vt:lpstr>
      <vt:lpstr>DHS Citizenship Proof</vt:lpstr>
      <vt:lpstr>Eligible Non-Citizen Proof</vt:lpstr>
      <vt:lpstr>Social Security Administration Citizenship Status</vt:lpstr>
      <vt:lpstr>Social Security Number Match</vt:lpstr>
      <vt:lpstr>Veterans Affairs Status Match</vt:lpstr>
      <vt:lpstr>Department of Veterans Affairs</vt:lpstr>
      <vt:lpstr>NSLDS C-Codes</vt:lpstr>
      <vt:lpstr>Potential Overpayment</vt:lpstr>
      <vt:lpstr>Potential Overpayment-PELL LEU</vt:lpstr>
      <vt:lpstr>NSLDS - Unusual Enrollment History</vt:lpstr>
      <vt:lpstr>NSLDS - Unusual Enrollment History</vt:lpstr>
      <vt:lpstr>UEH SAMPLE FOrms</vt:lpstr>
      <vt:lpstr>NSLDS C-Codes</vt:lpstr>
      <vt:lpstr>NSLDS – Loan Default</vt:lpstr>
      <vt:lpstr>NSLDS – Loan Default</vt:lpstr>
      <vt:lpstr>NSLDS – Loan Bankruptcy</vt:lpstr>
      <vt:lpstr>NSLDS - LOAN LIMIT REVIEWS</vt:lpstr>
      <vt:lpstr>NSLDS - LOAN LIMIT REVIEWS</vt:lpstr>
      <vt:lpstr>Response to Question 31-Drug Question</vt:lpstr>
      <vt:lpstr>Response to Question 31-Drug Question</vt:lpstr>
      <vt:lpstr>Preventative Measures</vt:lpstr>
      <vt:lpstr>Contact Information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Adam</cp:lastModifiedBy>
  <cp:revision>14</cp:revision>
  <dcterms:created xsi:type="dcterms:W3CDTF">2013-02-08T19:43:16Z</dcterms:created>
  <dcterms:modified xsi:type="dcterms:W3CDTF">2013-10-07T21:46:20Z</dcterms:modified>
</cp:coreProperties>
</file>