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7" r:id="rId2"/>
    <p:sldId id="256" r:id="rId3"/>
    <p:sldId id="259" r:id="rId4"/>
    <p:sldId id="258" r:id="rId5"/>
    <p:sldId id="260" r:id="rId6"/>
    <p:sldId id="263" r:id="rId7"/>
    <p:sldId id="262" r:id="rId8"/>
    <p:sldId id="264" r:id="rId9"/>
    <p:sldId id="270" r:id="rId10"/>
    <p:sldId id="265" r:id="rId11"/>
    <p:sldId id="267" r:id="rId12"/>
    <p:sldId id="266" r:id="rId13"/>
    <p:sldId id="269" r:id="rId14"/>
    <p:sldId id="271" r:id="rId15"/>
    <p:sldId id="272" r:id="rId16"/>
    <p:sldId id="273" r:id="rId17"/>
    <p:sldId id="274" r:id="rId18"/>
    <p:sldId id="268"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74"/>
    <a:srgbClr val="3594FD"/>
    <a:srgbClr val="00467A"/>
    <a:srgbClr val="3366FF"/>
    <a:srgbClr val="004F8A"/>
    <a:srgbClr val="005696"/>
    <a:srgbClr val="003399"/>
    <a:srgbClr val="0066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314" y="-2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A5B43C-3105-445A-89E6-D2D46A419D9C}" type="datetimeFigureOut">
              <a:rPr lang="en-US" smtClean="0"/>
              <a:t>9/26/2013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CE8946-D825-482C-9CC0-A0C85D646117}" type="slidenum">
              <a:rPr lang="en-US" smtClean="0"/>
              <a:t>‹#›</a:t>
            </a:fld>
            <a:endParaRPr lang="en-US"/>
          </a:p>
        </p:txBody>
      </p:sp>
    </p:spTree>
    <p:extLst>
      <p:ext uri="{BB962C8B-B14F-4D97-AF65-F5344CB8AC3E}">
        <p14:creationId xmlns:p14="http://schemas.microsoft.com/office/powerpoint/2010/main" val="27257486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04D9CF-26F0-4997-B667-2F271DA4E751}" type="datetimeFigureOut">
              <a:rPr lang="en-US" smtClean="0"/>
              <a:pPr/>
              <a:t>9/26/2013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D24A96-D6A9-41D9-8D26-2DB64D75C17C}" type="slidenum">
              <a:rPr lang="en-US" smtClean="0"/>
              <a:pPr/>
              <a:t>‹#›</a:t>
            </a:fld>
            <a:endParaRPr lang="en-US"/>
          </a:p>
        </p:txBody>
      </p:sp>
    </p:spTree>
    <p:extLst>
      <p:ext uri="{BB962C8B-B14F-4D97-AF65-F5344CB8AC3E}">
        <p14:creationId xmlns:p14="http://schemas.microsoft.com/office/powerpoint/2010/main" val="2035199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D24A96-D6A9-41D9-8D26-2DB64D75C17C}" type="slidenum">
              <a:rPr lang="en-US" smtClean="0"/>
              <a:pPr/>
              <a:t>6</a:t>
            </a:fld>
            <a:endParaRPr lang="en-US"/>
          </a:p>
        </p:txBody>
      </p:sp>
    </p:spTree>
    <p:extLst>
      <p:ext uri="{BB962C8B-B14F-4D97-AF65-F5344CB8AC3E}">
        <p14:creationId xmlns:p14="http://schemas.microsoft.com/office/powerpoint/2010/main" val="3391585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843EE0-9C09-43F1-A6F2-F9593E3CE57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F6CAA87-6FA6-427C-974A-21BD9914097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3B8F7D-8703-4B42-A235-2FB7CC20C4A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1CE422-3BAB-456B-94D0-5EA2614A6F3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524E29-E2B5-4633-AC76-AE22D80745C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939D7BA-151B-4467-A4F7-6446F84AE9E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FF16E69-4E5F-414C-8FB9-C65084B5FCB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0066C13-B500-409F-BD62-0A52349DC3A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E233A5E-8F14-48CF-8DA0-CFAA987BE7F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77D31E2-1E63-404D-9254-7E6429BC689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B3365D-9352-476D-956F-F0BC0325F8F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1000"/>
            <a:lum/>
          </a:blip>
          <a:srcRect/>
          <a:stretch>
            <a:fillRect l="3000" t="64000" r="-32000" b="-13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52A38EF-38F6-450C-B18B-A5738EEB916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www.linkedin.com/company/pennsylvania's-office-of-vocational-rehabilitation?trk=nav_account_sub_nav_company_admin"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hyperlink" Target="http://www.portal.state.pa.us/portal/server.pt/community/vocational_rehabilitation/10356"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hyperlink" Target="http://www.portal.state.pa.us/portal/server.pt/community/vocational_rehabilitation/10356"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6.png"/><Relationship Id="rId7" Type="http://schemas.openxmlformats.org/officeDocument/2006/relationships/image" Target="../media/image17.jpe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6.jpeg"/><Relationship Id="rId5" Type="http://schemas.openxmlformats.org/officeDocument/2006/relationships/hyperlink" Target="http://www.portal.state.pa.us/portal/server.pt/community/vocational_rehabilitation/10356"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hyperlink" Target="mailto:mijacobson@pa.gov" TargetMode="External"/><Relationship Id="rId5" Type="http://schemas.openxmlformats.org/officeDocument/2006/relationships/hyperlink" Target="mailto:mijacobson@pa.gov?subject=OVR%20Question"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jpe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hyperlink" Target="http://rsa.ed.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0.png"/><Relationship Id="rId4" Type="http://schemas.openxmlformats.org/officeDocument/2006/relationships/hyperlink" Target="http://www.portal.state.pa.us/portal/server.pt/community/vocational_rehabilitation/10356/ovr_office_directory/60662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hyperlink" Target="file:///C:\Documents%20and%20Settings\mijacobson\Desktop\Rehab%20Act.jpg" TargetMode="External"/><Relationship Id="rId4" Type="http://schemas.openxmlformats.org/officeDocument/2006/relationships/hyperlink" Target="http://www.portal.state.pa.us/portal/server.pt/community/vocational_rehabilitation/10356"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portal.state.pa.us/portal/server.pt/community/vocational_rehabilitation/10356"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www.portal.state.pa.us/portal/server.pt/community/vocational_rehabilitation/1035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2" descr="blue bottom banner"/>
          <p:cNvPicPr>
            <a:picLocks noChangeAspect="1" noChangeArrowheads="1"/>
          </p:cNvPicPr>
          <p:nvPr/>
        </p:nvPicPr>
        <p:blipFill>
          <a:blip r:embed="rId2" cstate="print"/>
          <a:srcRect/>
          <a:stretch>
            <a:fillRect/>
          </a:stretch>
        </p:blipFill>
        <p:spPr bwMode="auto">
          <a:xfrm>
            <a:off x="457200" y="6019800"/>
            <a:ext cx="8229600" cy="377825"/>
          </a:xfrm>
          <a:prstGeom prst="rect">
            <a:avLst/>
          </a:prstGeom>
          <a:noFill/>
        </p:spPr>
      </p:pic>
      <p:sp>
        <p:nvSpPr>
          <p:cNvPr id="4" name="TextBox 3"/>
          <p:cNvSpPr txBox="1"/>
          <p:nvPr/>
        </p:nvSpPr>
        <p:spPr>
          <a:xfrm>
            <a:off x="762000" y="1828800"/>
            <a:ext cx="7543800" cy="1569660"/>
          </a:xfrm>
          <a:prstGeom prst="rect">
            <a:avLst/>
          </a:prstGeom>
          <a:noFill/>
        </p:spPr>
        <p:txBody>
          <a:bodyPr wrap="square" rtlCol="0">
            <a:spAutoFit/>
            <a:scene3d>
              <a:camera prst="orthographicFront"/>
              <a:lightRig rig="threePt" dir="t"/>
            </a:scene3d>
            <a:sp3d extrusionH="57150">
              <a:bevelT w="50800" h="38100" prst="riblet"/>
            </a:sp3d>
          </a:bodyPr>
          <a:lstStyle/>
          <a:p>
            <a:pPr algn="ctr">
              <a:tabLst>
                <a:tab pos="6343650" algn="l"/>
              </a:tabLst>
            </a:pPr>
            <a:r>
              <a:rPr lang="en-US" sz="4800" b="1" dirty="0" smtClean="0">
                <a:solidFill>
                  <a:srgbClr val="004274"/>
                </a:solidFill>
                <a:effectLst>
                  <a:outerShdw blurRad="38100" dist="38100" dir="2700000" algn="tl">
                    <a:srgbClr val="000000">
                      <a:alpha val="43137"/>
                    </a:srgbClr>
                  </a:outerShdw>
                </a:effectLst>
                <a:latin typeface="+mn-lt"/>
              </a:rPr>
              <a:t>Pennsylvania Office of Vocational Rehabilitation</a:t>
            </a:r>
            <a:endParaRPr lang="en-US" sz="4800" b="1" dirty="0">
              <a:solidFill>
                <a:srgbClr val="004274"/>
              </a:solidFill>
              <a:effectLst>
                <a:outerShdw blurRad="38100" dist="38100" dir="2700000" algn="tl">
                  <a:srgbClr val="000000">
                    <a:alpha val="43137"/>
                  </a:srgbClr>
                </a:outerShdw>
              </a:effectLst>
              <a:latin typeface="+mn-lt"/>
            </a:endParaRPr>
          </a:p>
        </p:txBody>
      </p:sp>
      <p:pic>
        <p:nvPicPr>
          <p:cNvPr id="4098" name="Picture 2"/>
          <p:cNvPicPr>
            <a:picLocks noChangeAspect="1" noChangeArrowheads="1"/>
          </p:cNvPicPr>
          <p:nvPr/>
        </p:nvPicPr>
        <p:blipFill>
          <a:blip r:embed="rId3" cstate="print"/>
          <a:srcRect/>
          <a:stretch>
            <a:fillRect/>
          </a:stretch>
        </p:blipFill>
        <p:spPr bwMode="auto">
          <a:xfrm>
            <a:off x="3124200" y="3657600"/>
            <a:ext cx="2894661" cy="82538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6" name="Flowchart: Manual Operation 5"/>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1</a:t>
            </a:fld>
            <a:endParaRPr lang="en-US" dirty="0"/>
          </a:p>
        </p:txBody>
      </p:sp>
      <p:pic>
        <p:nvPicPr>
          <p:cNvPr id="7" name="Picture 6" descr="linkedin.jpg">
            <a:hlinkClick r:id="rId4"/>
          </p:cNvPr>
          <p:cNvPicPr>
            <a:picLocks noChangeAspect="1"/>
          </p:cNvPicPr>
          <p:nvPr/>
        </p:nvPicPr>
        <p:blipFill>
          <a:blip r:embed="rId5" cstate="print"/>
          <a:stretch>
            <a:fillRect/>
          </a:stretch>
        </p:blipFill>
        <p:spPr>
          <a:xfrm>
            <a:off x="7620000" y="5334000"/>
            <a:ext cx="533400" cy="539985"/>
          </a:xfrm>
          <a:prstGeom prst="rect">
            <a:avLst/>
          </a:prstGeom>
        </p:spPr>
      </p:pic>
      <p:pic>
        <p:nvPicPr>
          <p:cNvPr id="8" name="Picture 7" descr="facebook.bmp"/>
          <p:cNvPicPr>
            <a:picLocks noChangeAspect="1"/>
          </p:cNvPicPr>
          <p:nvPr/>
        </p:nvPicPr>
        <p:blipFill>
          <a:blip r:embed="rId6" cstate="print"/>
          <a:stretch>
            <a:fillRect/>
          </a:stretch>
        </p:blipFill>
        <p:spPr>
          <a:xfrm>
            <a:off x="8229600" y="5334000"/>
            <a:ext cx="533400" cy="57027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Order of Selection</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10</a:t>
            </a:fld>
            <a:endParaRPr lang="en-US" sz="1200" dirty="0"/>
          </a:p>
        </p:txBody>
      </p:sp>
      <p:sp>
        <p:nvSpPr>
          <p:cNvPr id="13" name="TextBox 12"/>
          <p:cNvSpPr txBox="1"/>
          <p:nvPr/>
        </p:nvSpPr>
        <p:spPr>
          <a:xfrm>
            <a:off x="381000" y="1219200"/>
            <a:ext cx="8305800" cy="923330"/>
          </a:xfrm>
          <a:prstGeom prst="rect">
            <a:avLst/>
          </a:prstGeom>
          <a:noFill/>
        </p:spPr>
        <p:txBody>
          <a:bodyPr wrap="square" rtlCol="0">
            <a:spAutoFit/>
          </a:bodyPr>
          <a:lstStyle/>
          <a:p>
            <a:pPr algn="ctr"/>
            <a:r>
              <a:rPr lang="en-US" b="1" dirty="0" smtClean="0">
                <a:solidFill>
                  <a:srgbClr val="004274"/>
                </a:solidFill>
              </a:rPr>
              <a:t>Due to the availability of funds, OVR is currently implementing an Order of Selection under federal guidelines that prioritizes serving eligible individuals who are most significantly disabled (MSD) </a:t>
            </a:r>
            <a:endParaRPr lang="en-US" b="1" dirty="0">
              <a:solidFill>
                <a:srgbClr val="004274"/>
              </a:solidFill>
            </a:endParaRPr>
          </a:p>
        </p:txBody>
      </p:sp>
      <p:sp>
        <p:nvSpPr>
          <p:cNvPr id="14" name="Rounded Rectangle 13"/>
          <p:cNvSpPr/>
          <p:nvPr/>
        </p:nvSpPr>
        <p:spPr>
          <a:xfrm>
            <a:off x="533400" y="2438400"/>
            <a:ext cx="2438400" cy="15240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t>Most Significantly Disabled</a:t>
            </a:r>
            <a:endParaRPr lang="en-US" dirty="0" smtClean="0"/>
          </a:p>
          <a:p>
            <a:pPr algn="ctr"/>
            <a:r>
              <a:rPr lang="en-US" dirty="0" smtClean="0"/>
              <a:t>3 or more functional limitations</a:t>
            </a:r>
            <a:endParaRPr lang="en-US" dirty="0"/>
          </a:p>
        </p:txBody>
      </p:sp>
      <p:sp>
        <p:nvSpPr>
          <p:cNvPr id="15" name="Rounded Rectangle 14"/>
          <p:cNvSpPr/>
          <p:nvPr/>
        </p:nvSpPr>
        <p:spPr>
          <a:xfrm>
            <a:off x="3505200" y="2438400"/>
            <a:ext cx="2438400" cy="15240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t>Significantly Disabled</a:t>
            </a:r>
            <a:endParaRPr lang="en-US" dirty="0" smtClean="0"/>
          </a:p>
          <a:p>
            <a:pPr algn="ctr"/>
            <a:r>
              <a:rPr lang="en-US" dirty="0" smtClean="0"/>
              <a:t>1 or 2 functional limitations</a:t>
            </a:r>
            <a:endParaRPr lang="en-US" dirty="0"/>
          </a:p>
        </p:txBody>
      </p:sp>
      <p:sp>
        <p:nvSpPr>
          <p:cNvPr id="16" name="Rounded Rectangle 15"/>
          <p:cNvSpPr/>
          <p:nvPr/>
        </p:nvSpPr>
        <p:spPr>
          <a:xfrm>
            <a:off x="6400800" y="2438400"/>
            <a:ext cx="2438400" cy="15240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t>Not Significantly Disabled</a:t>
            </a:r>
            <a:endParaRPr lang="en-US" b="1" u="sng" dirty="0"/>
          </a:p>
        </p:txBody>
      </p:sp>
      <p:sp>
        <p:nvSpPr>
          <p:cNvPr id="17" name="TextBox 16"/>
          <p:cNvSpPr txBox="1"/>
          <p:nvPr/>
        </p:nvSpPr>
        <p:spPr>
          <a:xfrm>
            <a:off x="685800" y="4343400"/>
            <a:ext cx="7924800" cy="400110"/>
          </a:xfrm>
          <a:prstGeom prst="rect">
            <a:avLst/>
          </a:prstGeom>
          <a:noFill/>
        </p:spPr>
        <p:txBody>
          <a:bodyPr wrap="square" rtlCol="0">
            <a:spAutoFit/>
          </a:bodyPr>
          <a:lstStyle/>
          <a:p>
            <a:pPr algn="ctr"/>
            <a:r>
              <a:rPr lang="en-US" sz="2000" b="1" u="sng" dirty="0" smtClean="0">
                <a:solidFill>
                  <a:srgbClr val="004274"/>
                </a:solidFill>
              </a:rPr>
              <a:t>The functional limitation factors that are examined are:</a:t>
            </a:r>
          </a:p>
        </p:txBody>
      </p:sp>
      <p:sp>
        <p:nvSpPr>
          <p:cNvPr id="18" name="TextBox 17"/>
          <p:cNvSpPr txBox="1"/>
          <p:nvPr/>
        </p:nvSpPr>
        <p:spPr>
          <a:xfrm>
            <a:off x="2133600" y="4800600"/>
            <a:ext cx="2438400" cy="1200329"/>
          </a:xfrm>
          <a:prstGeom prst="rect">
            <a:avLst/>
          </a:prstGeom>
          <a:noFill/>
        </p:spPr>
        <p:txBody>
          <a:bodyPr wrap="square" rtlCol="0">
            <a:spAutoFit/>
          </a:bodyPr>
          <a:lstStyle/>
          <a:p>
            <a:pPr>
              <a:buFont typeface="Arial" pitchFamily="34" charset="0"/>
              <a:buChar char="•"/>
            </a:pPr>
            <a:r>
              <a:rPr lang="en-US" dirty="0" smtClean="0">
                <a:solidFill>
                  <a:srgbClr val="004274"/>
                </a:solidFill>
              </a:rPr>
              <a:t>Mobility</a:t>
            </a:r>
          </a:p>
          <a:p>
            <a:pPr>
              <a:buFont typeface="Arial" pitchFamily="34" charset="0"/>
              <a:buChar char="•"/>
            </a:pPr>
            <a:r>
              <a:rPr lang="en-US" dirty="0" smtClean="0">
                <a:solidFill>
                  <a:srgbClr val="004274"/>
                </a:solidFill>
              </a:rPr>
              <a:t>Self-Care</a:t>
            </a:r>
          </a:p>
          <a:p>
            <a:pPr>
              <a:buFont typeface="Arial" pitchFamily="34" charset="0"/>
              <a:buChar char="•"/>
            </a:pPr>
            <a:r>
              <a:rPr lang="en-US" dirty="0" smtClean="0">
                <a:solidFill>
                  <a:srgbClr val="004274"/>
                </a:solidFill>
              </a:rPr>
              <a:t>Work Tolerance</a:t>
            </a:r>
          </a:p>
          <a:p>
            <a:pPr>
              <a:buFont typeface="Arial" pitchFamily="34" charset="0"/>
              <a:buChar char="•"/>
            </a:pPr>
            <a:r>
              <a:rPr lang="en-US" dirty="0" smtClean="0">
                <a:solidFill>
                  <a:srgbClr val="004274"/>
                </a:solidFill>
              </a:rPr>
              <a:t>Interpersonal Skills</a:t>
            </a:r>
            <a:endParaRPr lang="en-US" dirty="0">
              <a:solidFill>
                <a:srgbClr val="004274"/>
              </a:solidFill>
            </a:endParaRPr>
          </a:p>
        </p:txBody>
      </p:sp>
      <p:sp>
        <p:nvSpPr>
          <p:cNvPr id="19" name="TextBox 18"/>
          <p:cNvSpPr txBox="1"/>
          <p:nvPr/>
        </p:nvSpPr>
        <p:spPr>
          <a:xfrm>
            <a:off x="4724400" y="4800600"/>
            <a:ext cx="2438400" cy="923330"/>
          </a:xfrm>
          <a:prstGeom prst="rect">
            <a:avLst/>
          </a:prstGeom>
          <a:noFill/>
        </p:spPr>
        <p:txBody>
          <a:bodyPr wrap="square" rtlCol="0">
            <a:spAutoFit/>
          </a:bodyPr>
          <a:lstStyle/>
          <a:p>
            <a:pPr>
              <a:buFont typeface="Arial" pitchFamily="34" charset="0"/>
              <a:buChar char="•"/>
            </a:pPr>
            <a:r>
              <a:rPr lang="en-US" dirty="0" smtClean="0">
                <a:solidFill>
                  <a:srgbClr val="004274"/>
                </a:solidFill>
              </a:rPr>
              <a:t>Work Skills</a:t>
            </a:r>
          </a:p>
          <a:p>
            <a:pPr>
              <a:buFont typeface="Arial" pitchFamily="34" charset="0"/>
              <a:buChar char="•"/>
            </a:pPr>
            <a:r>
              <a:rPr lang="en-US" dirty="0" smtClean="0">
                <a:solidFill>
                  <a:srgbClr val="004274"/>
                </a:solidFill>
              </a:rPr>
              <a:t>Communication</a:t>
            </a:r>
          </a:p>
          <a:p>
            <a:pPr>
              <a:buFont typeface="Arial" pitchFamily="34" charset="0"/>
              <a:buChar char="•"/>
            </a:pPr>
            <a:r>
              <a:rPr lang="en-US" dirty="0" smtClean="0">
                <a:solidFill>
                  <a:srgbClr val="004274"/>
                </a:solidFill>
              </a:rPr>
              <a:t>Self-Direction</a:t>
            </a:r>
            <a:endParaRPr lang="en-US" dirty="0">
              <a:solidFill>
                <a:srgbClr val="004274"/>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18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Individualized Plan for Employment</a:t>
            </a:r>
            <a:endParaRPr lang="en-US" sz="18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11</a:t>
            </a:fld>
            <a:endParaRPr lang="en-US" sz="1200" dirty="0"/>
          </a:p>
        </p:txBody>
      </p:sp>
      <p:sp>
        <p:nvSpPr>
          <p:cNvPr id="44" name="TextBox 43"/>
          <p:cNvSpPr txBox="1"/>
          <p:nvPr/>
        </p:nvSpPr>
        <p:spPr>
          <a:xfrm>
            <a:off x="533400" y="1219200"/>
            <a:ext cx="5562600" cy="4579715"/>
          </a:xfrm>
          <a:prstGeom prst="rect">
            <a:avLst/>
          </a:prstGeom>
          <a:gradFill>
            <a:gsLst>
              <a:gs pos="0">
                <a:srgbClr val="004274">
                  <a:alpha val="1000"/>
                </a:srgbClr>
              </a:gs>
              <a:gs pos="35000">
                <a:schemeClr val="dk1">
                  <a:tint val="37000"/>
                  <a:satMod val="300000"/>
                </a:schemeClr>
              </a:gs>
              <a:gs pos="100000">
                <a:schemeClr val="dk1">
                  <a:tint val="15000"/>
                  <a:satMod val="350000"/>
                </a:schemeClr>
              </a:gs>
            </a:gsLst>
          </a:gradFill>
          <a:ln>
            <a:noFill/>
          </a:ln>
        </p:spPr>
        <p:style>
          <a:lnRef idx="1">
            <a:schemeClr val="dk1"/>
          </a:lnRef>
          <a:fillRef idx="2">
            <a:schemeClr val="dk1"/>
          </a:fillRef>
          <a:effectRef idx="1">
            <a:schemeClr val="dk1"/>
          </a:effectRef>
          <a:fontRef idx="minor">
            <a:schemeClr val="dk1"/>
          </a:fontRef>
        </p:style>
        <p:txBody>
          <a:bodyPr wrap="square" rtlCol="0">
            <a:spAutoFit/>
          </a:bodyPr>
          <a:lstStyle/>
          <a:p>
            <a:pPr eaLnBrk="1" hangingPunct="1">
              <a:lnSpc>
                <a:spcPct val="90000"/>
              </a:lnSpc>
              <a:buFont typeface="Arial" pitchFamily="34" charset="0"/>
              <a:buChar char="•"/>
            </a:pPr>
            <a:r>
              <a:rPr lang="en-US" dirty="0" smtClean="0">
                <a:solidFill>
                  <a:schemeClr val="tx2"/>
                </a:solidFill>
              </a:rPr>
              <a:t>Individualized process</a:t>
            </a:r>
          </a:p>
          <a:p>
            <a:pPr eaLnBrk="1" hangingPunct="1">
              <a:lnSpc>
                <a:spcPct val="90000"/>
              </a:lnSpc>
            </a:pPr>
            <a:endParaRPr lang="en-US" dirty="0" smtClean="0">
              <a:solidFill>
                <a:schemeClr val="tx2"/>
              </a:solidFill>
            </a:endParaRPr>
          </a:p>
          <a:p>
            <a:pPr eaLnBrk="1" hangingPunct="1">
              <a:lnSpc>
                <a:spcPct val="90000"/>
              </a:lnSpc>
              <a:buFont typeface="Arial" pitchFamily="34" charset="0"/>
              <a:buChar char="•"/>
            </a:pPr>
            <a:r>
              <a:rPr lang="en-US" dirty="0" smtClean="0">
                <a:solidFill>
                  <a:schemeClr val="tx2"/>
                </a:solidFill>
              </a:rPr>
              <a:t>Plans developed jointly by client/customer and counselor</a:t>
            </a:r>
          </a:p>
          <a:p>
            <a:pPr eaLnBrk="1" hangingPunct="1">
              <a:lnSpc>
                <a:spcPct val="90000"/>
              </a:lnSpc>
            </a:pPr>
            <a:endParaRPr lang="en-US" dirty="0" smtClean="0">
              <a:solidFill>
                <a:schemeClr val="tx2"/>
              </a:solidFill>
            </a:endParaRPr>
          </a:p>
          <a:p>
            <a:pPr eaLnBrk="1" hangingPunct="1">
              <a:lnSpc>
                <a:spcPct val="90000"/>
              </a:lnSpc>
              <a:buFont typeface="Arial" pitchFamily="34" charset="0"/>
              <a:buChar char="•"/>
            </a:pPr>
            <a:r>
              <a:rPr lang="en-US" dirty="0" smtClean="0">
                <a:solidFill>
                  <a:schemeClr val="tx2"/>
                </a:solidFill>
              </a:rPr>
              <a:t>Needs, strengths, abilities, services to help obtain employment success</a:t>
            </a:r>
          </a:p>
          <a:p>
            <a:pPr eaLnBrk="1" hangingPunct="1">
              <a:lnSpc>
                <a:spcPct val="90000"/>
              </a:lnSpc>
              <a:buFont typeface="Arial" pitchFamily="34" charset="0"/>
              <a:buChar char="•"/>
            </a:pPr>
            <a:endParaRPr lang="en-US" dirty="0" smtClean="0">
              <a:solidFill>
                <a:schemeClr val="tx2"/>
              </a:solidFill>
            </a:endParaRPr>
          </a:p>
          <a:p>
            <a:pPr eaLnBrk="1" hangingPunct="1">
              <a:lnSpc>
                <a:spcPct val="90000"/>
              </a:lnSpc>
              <a:buFont typeface="Arial" pitchFamily="34" charset="0"/>
              <a:buChar char="•"/>
            </a:pPr>
            <a:r>
              <a:rPr lang="en-US" dirty="0" smtClean="0">
                <a:solidFill>
                  <a:schemeClr val="tx2"/>
                </a:solidFill>
              </a:rPr>
              <a:t>Must be completed within 90 days of the individual being determined eligible</a:t>
            </a:r>
          </a:p>
          <a:p>
            <a:pPr eaLnBrk="1" hangingPunct="1">
              <a:lnSpc>
                <a:spcPct val="90000"/>
              </a:lnSpc>
              <a:buFont typeface="Arial" pitchFamily="34" charset="0"/>
              <a:buChar char="•"/>
            </a:pPr>
            <a:endParaRPr lang="en-US" dirty="0" smtClean="0">
              <a:solidFill>
                <a:schemeClr val="tx2"/>
              </a:solidFill>
            </a:endParaRPr>
          </a:p>
          <a:p>
            <a:pPr eaLnBrk="1" hangingPunct="1">
              <a:lnSpc>
                <a:spcPct val="90000"/>
              </a:lnSpc>
              <a:buFont typeface="Arial" pitchFamily="34" charset="0"/>
              <a:buChar char="•"/>
            </a:pPr>
            <a:r>
              <a:rPr lang="en-US" dirty="0" smtClean="0">
                <a:solidFill>
                  <a:schemeClr val="tx2"/>
                </a:solidFill>
              </a:rPr>
              <a:t>Outlines the services needed to reach the job goal, the criteria surrounding the services and the responsibilities of the customer</a:t>
            </a:r>
          </a:p>
          <a:p>
            <a:pPr eaLnBrk="1" hangingPunct="1">
              <a:lnSpc>
                <a:spcPct val="90000"/>
              </a:lnSpc>
              <a:buFont typeface="Arial" pitchFamily="34" charset="0"/>
              <a:buChar char="•"/>
            </a:pPr>
            <a:endParaRPr lang="en-US" dirty="0" smtClean="0">
              <a:solidFill>
                <a:schemeClr val="tx2"/>
              </a:solidFill>
            </a:endParaRPr>
          </a:p>
          <a:p>
            <a:pPr eaLnBrk="1" hangingPunct="1">
              <a:lnSpc>
                <a:spcPct val="90000"/>
              </a:lnSpc>
              <a:buFont typeface="Arial" pitchFamily="34" charset="0"/>
              <a:buChar char="•"/>
            </a:pPr>
            <a:r>
              <a:rPr lang="en-US" dirty="0" smtClean="0">
                <a:solidFill>
                  <a:schemeClr val="tx2"/>
                </a:solidFill>
              </a:rPr>
              <a:t>Can be amended at any time to change the job goal, services, providers, etc.</a:t>
            </a:r>
          </a:p>
          <a:p>
            <a:pPr eaLnBrk="1" hangingPunct="1">
              <a:lnSpc>
                <a:spcPct val="90000"/>
              </a:lnSpc>
              <a:buFont typeface="Arial" pitchFamily="34" charset="0"/>
              <a:buChar char="•"/>
            </a:pPr>
            <a:endParaRPr lang="en-US" dirty="0" smtClean="0">
              <a:solidFill>
                <a:schemeClr val="tx2"/>
              </a:solidFill>
            </a:endParaRPr>
          </a:p>
        </p:txBody>
      </p:sp>
      <p:pic>
        <p:nvPicPr>
          <p:cNvPr id="32" name="Picture 31" descr="review document.jpg"/>
          <p:cNvPicPr>
            <a:picLocks noChangeAspect="1"/>
          </p:cNvPicPr>
          <p:nvPr/>
        </p:nvPicPr>
        <p:blipFill>
          <a:blip r:embed="rId5" cstate="print"/>
          <a:stretch>
            <a:fillRect/>
          </a:stretch>
        </p:blipFill>
        <p:spPr>
          <a:xfrm>
            <a:off x="5943600" y="1676400"/>
            <a:ext cx="2286001" cy="151039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33" name="Picture 32" descr="two people documenting.jpg"/>
          <p:cNvPicPr>
            <a:picLocks noChangeAspect="1"/>
          </p:cNvPicPr>
          <p:nvPr/>
        </p:nvPicPr>
        <p:blipFill>
          <a:blip r:embed="rId6" cstate="print"/>
          <a:stretch>
            <a:fillRect/>
          </a:stretch>
        </p:blipFill>
        <p:spPr>
          <a:xfrm>
            <a:off x="6019800" y="3581400"/>
            <a:ext cx="1600200" cy="16002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Case Closure</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12</a:t>
            </a:fld>
            <a:endParaRPr lang="en-US" sz="1200" dirty="0"/>
          </a:p>
        </p:txBody>
      </p:sp>
      <p:pic>
        <p:nvPicPr>
          <p:cNvPr id="14" name="Picture 13" descr="celebrating.jpg"/>
          <p:cNvPicPr>
            <a:picLocks noChangeAspect="1"/>
          </p:cNvPicPr>
          <p:nvPr/>
        </p:nvPicPr>
        <p:blipFill>
          <a:blip r:embed="rId5" cstate="print"/>
          <a:stretch>
            <a:fillRect/>
          </a:stretch>
        </p:blipFill>
        <p:spPr>
          <a:xfrm>
            <a:off x="6477000" y="1219200"/>
            <a:ext cx="1905000" cy="15240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5" name="TextBox 14"/>
          <p:cNvSpPr txBox="1"/>
          <p:nvPr/>
        </p:nvSpPr>
        <p:spPr>
          <a:xfrm>
            <a:off x="685800" y="1295400"/>
            <a:ext cx="5257800" cy="1477328"/>
          </a:xfrm>
          <a:prstGeom prst="rect">
            <a:avLst/>
          </a:prstGeom>
          <a:solidFill>
            <a:srgbClr val="004274"/>
          </a:solidFill>
          <a:ln>
            <a:solidFill>
              <a:srgbClr val="004274"/>
            </a:solidFill>
          </a:ln>
          <a:scene3d>
            <a:camera prst="orthographicFront"/>
            <a:lightRig rig="threePt" dir="t"/>
          </a:scene3d>
          <a:sp3d>
            <a:bevelT/>
          </a:sp3d>
        </p:spPr>
        <p:txBody>
          <a:bodyPr wrap="square" rtlCol="0">
            <a:spAutoFit/>
          </a:bodyPr>
          <a:lstStyle/>
          <a:p>
            <a:r>
              <a:rPr lang="en-US" dirty="0" smtClean="0">
                <a:solidFill>
                  <a:schemeClr val="bg1"/>
                </a:solidFill>
              </a:rPr>
              <a:t>An individual’s case will be closed successfully after 90 days of employment as long as the individual is satisfied, there are no barriers to employment caused by their disability and no further services are required</a:t>
            </a:r>
          </a:p>
        </p:txBody>
      </p:sp>
      <p:sp>
        <p:nvSpPr>
          <p:cNvPr id="16" name="TextBox 15"/>
          <p:cNvSpPr txBox="1"/>
          <p:nvPr/>
        </p:nvSpPr>
        <p:spPr>
          <a:xfrm>
            <a:off x="685800" y="3124200"/>
            <a:ext cx="4800600" cy="923330"/>
          </a:xfrm>
          <a:prstGeom prst="rect">
            <a:avLst/>
          </a:prstGeom>
          <a:solidFill>
            <a:srgbClr val="004274"/>
          </a:solidFill>
          <a:ln>
            <a:solidFill>
              <a:srgbClr val="004274"/>
            </a:solidFill>
          </a:ln>
          <a:scene3d>
            <a:camera prst="orthographicFront"/>
            <a:lightRig rig="threePt" dir="t"/>
          </a:scene3d>
          <a:sp3d>
            <a:bevelT/>
          </a:sp3d>
        </p:spPr>
        <p:txBody>
          <a:bodyPr wrap="square" rtlCol="0">
            <a:spAutoFit/>
          </a:bodyPr>
          <a:lstStyle/>
          <a:p>
            <a:r>
              <a:rPr lang="en-US" dirty="0" smtClean="0">
                <a:solidFill>
                  <a:schemeClr val="bg1"/>
                </a:solidFill>
              </a:rPr>
              <a:t>A case can also be closed successfully after an individual is able to </a:t>
            </a:r>
            <a:r>
              <a:rPr lang="en-US" b="1" u="sng" dirty="0" smtClean="0">
                <a:solidFill>
                  <a:schemeClr val="bg1"/>
                </a:solidFill>
              </a:rPr>
              <a:t>maintain</a:t>
            </a:r>
            <a:r>
              <a:rPr lang="en-US" dirty="0" smtClean="0">
                <a:solidFill>
                  <a:schemeClr val="bg1"/>
                </a:solidFill>
              </a:rPr>
              <a:t> employment or self-employment</a:t>
            </a:r>
          </a:p>
        </p:txBody>
      </p:sp>
      <p:sp>
        <p:nvSpPr>
          <p:cNvPr id="17" name="TextBox 16"/>
          <p:cNvSpPr txBox="1"/>
          <p:nvPr/>
        </p:nvSpPr>
        <p:spPr>
          <a:xfrm>
            <a:off x="685800" y="4419600"/>
            <a:ext cx="4800600" cy="646331"/>
          </a:xfrm>
          <a:prstGeom prst="rect">
            <a:avLst/>
          </a:prstGeom>
          <a:solidFill>
            <a:srgbClr val="004274"/>
          </a:solidFill>
          <a:ln>
            <a:solidFill>
              <a:srgbClr val="004274"/>
            </a:solidFill>
          </a:ln>
          <a:scene3d>
            <a:camera prst="orthographicFront"/>
            <a:lightRig rig="threePt" dir="t"/>
          </a:scene3d>
          <a:sp3d>
            <a:bevelT/>
          </a:sp3d>
        </p:spPr>
        <p:txBody>
          <a:bodyPr wrap="square" rtlCol="0">
            <a:spAutoFit/>
          </a:bodyPr>
          <a:lstStyle/>
          <a:p>
            <a:r>
              <a:rPr lang="en-US" dirty="0" smtClean="0">
                <a:solidFill>
                  <a:schemeClr val="bg1"/>
                </a:solidFill>
              </a:rPr>
              <a:t>Cases can also be closed unsuccessfully for a number of reasons</a:t>
            </a:r>
          </a:p>
        </p:txBody>
      </p:sp>
      <p:pic>
        <p:nvPicPr>
          <p:cNvPr id="18" name="Picture 17" descr="man celebrating.jpg"/>
          <p:cNvPicPr>
            <a:picLocks noChangeAspect="1"/>
          </p:cNvPicPr>
          <p:nvPr/>
        </p:nvPicPr>
        <p:blipFill>
          <a:blip r:embed="rId6" cstate="print"/>
          <a:stretch>
            <a:fillRect/>
          </a:stretch>
        </p:blipFill>
        <p:spPr>
          <a:xfrm rot="720851" flipH="1">
            <a:off x="6174655" y="3388090"/>
            <a:ext cx="1981895" cy="169643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orderfiller.bmp"/>
          <p:cNvPicPr>
            <a:picLocks noChangeAspect="1"/>
          </p:cNvPicPr>
          <p:nvPr/>
        </p:nvPicPr>
        <p:blipFill>
          <a:blip r:embed="rId2" cstate="print"/>
          <a:stretch>
            <a:fillRect/>
          </a:stretch>
        </p:blipFill>
        <p:spPr>
          <a:xfrm rot="1098569">
            <a:off x="6171375" y="3693481"/>
            <a:ext cx="2466667" cy="184761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2074" name="Picture 26" descr="L&amp;I logo banner"/>
          <p:cNvPicPr>
            <a:picLocks noChangeAspect="1" noChangeArrowheads="1"/>
          </p:cNvPicPr>
          <p:nvPr/>
        </p:nvPicPr>
        <p:blipFill>
          <a:blip r:embed="rId3"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4"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Post Employment Services</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5"/>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13</a:t>
            </a:fld>
            <a:endParaRPr lang="en-US" sz="1200" dirty="0"/>
          </a:p>
        </p:txBody>
      </p:sp>
      <p:sp>
        <p:nvSpPr>
          <p:cNvPr id="10" name="Rounded Rectangle 9"/>
          <p:cNvSpPr/>
          <p:nvPr/>
        </p:nvSpPr>
        <p:spPr>
          <a:xfrm>
            <a:off x="304800" y="1524000"/>
            <a:ext cx="8305800" cy="16002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If the individual’s case has been closed less than a year, and they are still employed, OVR can help to provide post-employment services if they need additional help maintaining that job.  </a:t>
            </a:r>
            <a:endParaRPr lang="en-US" dirty="0"/>
          </a:p>
        </p:txBody>
      </p:sp>
      <p:pic>
        <p:nvPicPr>
          <p:cNvPr id="11" name="Picture 10" descr="constructiondude.jpg"/>
          <p:cNvPicPr>
            <a:picLocks noChangeAspect="1"/>
          </p:cNvPicPr>
          <p:nvPr/>
        </p:nvPicPr>
        <p:blipFill>
          <a:blip r:embed="rId6" cstate="print"/>
          <a:stretch>
            <a:fillRect/>
          </a:stretch>
        </p:blipFill>
        <p:spPr>
          <a:xfrm>
            <a:off x="381000" y="3886200"/>
            <a:ext cx="1188141" cy="179195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4" name="Picture 13" descr="goodwillworker.jpg"/>
          <p:cNvPicPr>
            <a:picLocks noChangeAspect="1"/>
          </p:cNvPicPr>
          <p:nvPr/>
        </p:nvPicPr>
        <p:blipFill>
          <a:blip r:embed="rId7" cstate="print"/>
          <a:stretch>
            <a:fillRect/>
          </a:stretch>
        </p:blipFill>
        <p:spPr>
          <a:xfrm>
            <a:off x="4267200" y="3733800"/>
            <a:ext cx="2466975" cy="18478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Picture 12" descr="officelady.jpg"/>
          <p:cNvPicPr>
            <a:picLocks noChangeAspect="1"/>
          </p:cNvPicPr>
          <p:nvPr/>
        </p:nvPicPr>
        <p:blipFill>
          <a:blip r:embed="rId8" cstate="print"/>
          <a:stretch>
            <a:fillRect/>
          </a:stretch>
        </p:blipFill>
        <p:spPr>
          <a:xfrm rot="517518">
            <a:off x="1716094" y="3920360"/>
            <a:ext cx="2619375" cy="174307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76200" y="381000"/>
            <a:ext cx="6400800" cy="381000"/>
          </a:xfrm>
        </p:spPr>
        <p:txBody>
          <a:bodyPr/>
          <a:lstStyle/>
          <a:p>
            <a:r>
              <a:rPr lang="en-US" sz="2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Changes to College Training Policy</a:t>
            </a:r>
            <a:endParaRPr lang="en-US" sz="20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fontAlgn="base">
              <a:spcBef>
                <a:spcPct val="0"/>
              </a:spcBef>
              <a:spcAft>
                <a:spcPct val="0"/>
              </a:spcAft>
            </a:pPr>
            <a:r>
              <a:rPr lang="en-US" sz="1400" dirty="0">
                <a:solidFill>
                  <a:srgbClr val="FFFFFF"/>
                </a:solidFill>
                <a:latin typeface="Verdana" pitchFamily="34" charset="0"/>
              </a:rPr>
              <a:t>Link to OVR’s Website</a:t>
            </a: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pPr fontAlgn="base">
              <a:spcBef>
                <a:spcPct val="0"/>
              </a:spcBef>
              <a:spcAft>
                <a:spcPct val="0"/>
              </a:spcAft>
            </a:pPr>
            <a:endParaRPr lang="en-US" sz="1400" dirty="0">
              <a:solidFill>
                <a:srgbClr val="FFFFFF"/>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400" dirty="0">
                <a:solidFill>
                  <a:srgbClr val="FFFFFF"/>
                </a:solidFill>
              </a:rPr>
              <a:t>Link to OVR’s Website</a:t>
            </a:r>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a:pPr algn="ctr"/>
              <a:t>14</a:t>
            </a:fld>
            <a:endParaRPr lang="en-US" sz="1200" dirty="0"/>
          </a:p>
        </p:txBody>
      </p:sp>
      <p:sp>
        <p:nvSpPr>
          <p:cNvPr id="2" name="TextBox 1"/>
          <p:cNvSpPr txBox="1"/>
          <p:nvPr/>
        </p:nvSpPr>
        <p:spPr>
          <a:xfrm>
            <a:off x="573881" y="1182224"/>
            <a:ext cx="8077200" cy="4893647"/>
          </a:xfrm>
          <a:prstGeom prst="rect">
            <a:avLst/>
          </a:prstGeom>
          <a:noFill/>
        </p:spPr>
        <p:txBody>
          <a:bodyPr wrap="square" rtlCol="0">
            <a:spAutoFit/>
          </a:bodyPr>
          <a:lstStyle/>
          <a:p>
            <a:pPr marL="285750" indent="-285750">
              <a:buFont typeface="Arial" pitchFamily="34" charset="0"/>
              <a:buChar char="•"/>
            </a:pPr>
            <a:r>
              <a:rPr lang="en-US" sz="2400" b="1" dirty="0">
                <a:solidFill>
                  <a:srgbClr val="003399"/>
                </a:solidFill>
                <a:latin typeface="+mn-lt"/>
              </a:rPr>
              <a:t>Reduce maximum to community college rates for general education for the first two years of full time study, or equivalent credits, as defined by the educational institution</a:t>
            </a:r>
          </a:p>
          <a:p>
            <a:endParaRPr lang="en-US" sz="2400" b="1" dirty="0">
              <a:solidFill>
                <a:srgbClr val="003399"/>
              </a:solidFill>
              <a:latin typeface="+mn-lt"/>
            </a:endParaRPr>
          </a:p>
          <a:p>
            <a:pPr marL="285750" lvl="0" indent="-285750">
              <a:buFont typeface="Arial" pitchFamily="34" charset="0"/>
              <a:buChar char="•"/>
            </a:pPr>
            <a:r>
              <a:rPr lang="en-US" sz="2400" b="1" dirty="0">
                <a:solidFill>
                  <a:srgbClr val="003399"/>
                </a:solidFill>
                <a:latin typeface="+mn-lt"/>
              </a:rPr>
              <a:t>Reduce OVR funded books and supplies to $500 per year.  </a:t>
            </a:r>
          </a:p>
          <a:p>
            <a:endParaRPr lang="en-US" sz="2400" b="1" dirty="0">
              <a:solidFill>
                <a:srgbClr val="003399"/>
              </a:solidFill>
              <a:latin typeface="+mn-lt"/>
            </a:endParaRPr>
          </a:p>
          <a:p>
            <a:pPr marL="285750" indent="-285750">
              <a:buFont typeface="Arial" pitchFamily="34" charset="0"/>
              <a:buChar char="•"/>
            </a:pPr>
            <a:r>
              <a:rPr lang="en-US" sz="2400" b="1" dirty="0">
                <a:solidFill>
                  <a:srgbClr val="003399"/>
                </a:solidFill>
                <a:latin typeface="+mn-lt"/>
              </a:rPr>
              <a:t>Students who require disability specific services can obtain this in PA through community colleges or SSHE schools due to our MOU’s with these institutions. </a:t>
            </a:r>
            <a:r>
              <a:rPr lang="en-US" sz="2400" b="1" dirty="0">
                <a:solidFill>
                  <a:srgbClr val="003399"/>
                </a:solidFill>
                <a:latin typeface="+mn-lt"/>
              </a:rPr>
              <a:t>Therefore, paying full tuition for specialized schools </a:t>
            </a:r>
            <a:r>
              <a:rPr lang="en-US" sz="2400" b="1" dirty="0">
                <a:solidFill>
                  <a:srgbClr val="003399"/>
                </a:solidFill>
                <a:latin typeface="+mn-lt"/>
              </a:rPr>
              <a:t>is </a:t>
            </a:r>
            <a:r>
              <a:rPr lang="en-US" sz="2400" b="1" dirty="0" smtClean="0">
                <a:solidFill>
                  <a:srgbClr val="003399"/>
                </a:solidFill>
                <a:latin typeface="+mn-lt"/>
              </a:rPr>
              <a:t>unnecessary.</a:t>
            </a:r>
            <a:endParaRPr lang="en-US" sz="2400" b="1" dirty="0">
              <a:solidFill>
                <a:srgbClr val="003399"/>
              </a:solidFill>
              <a:latin typeface="+mn-lt"/>
            </a:endParaRPr>
          </a:p>
        </p:txBody>
      </p:sp>
    </p:spTree>
    <p:extLst>
      <p:ext uri="{BB962C8B-B14F-4D97-AF65-F5344CB8AC3E}">
        <p14:creationId xmlns:p14="http://schemas.microsoft.com/office/powerpoint/2010/main" val="231380780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16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Community College Reduction in Payment for all 4 years </a:t>
            </a: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fontAlgn="base">
              <a:spcBef>
                <a:spcPct val="0"/>
              </a:spcBef>
              <a:spcAft>
                <a:spcPct val="0"/>
              </a:spcAft>
            </a:pPr>
            <a:r>
              <a:rPr lang="en-US" sz="1400" dirty="0">
                <a:solidFill>
                  <a:srgbClr val="FFFFFF"/>
                </a:solidFill>
                <a:latin typeface="Verdana" pitchFamily="34" charset="0"/>
              </a:rPr>
              <a:t>Link to OVR’s Website</a:t>
            </a: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pPr fontAlgn="base">
              <a:spcBef>
                <a:spcPct val="0"/>
              </a:spcBef>
              <a:spcAft>
                <a:spcPct val="0"/>
              </a:spcAft>
            </a:pPr>
            <a:endParaRPr lang="en-US" sz="1400" dirty="0">
              <a:solidFill>
                <a:srgbClr val="FFFFFF"/>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400" dirty="0">
                <a:solidFill>
                  <a:srgbClr val="FFFFFF"/>
                </a:solidFill>
              </a:rPr>
              <a:t>Link to OVR’s Website</a:t>
            </a:r>
          </a:p>
        </p:txBody>
      </p:sp>
      <p:sp>
        <p:nvSpPr>
          <p:cNvPr id="9" name="Flowchart: Manual Operation 8"/>
          <p:cNvSpPr/>
          <p:nvPr/>
        </p:nvSpPr>
        <p:spPr>
          <a:xfrm>
            <a:off x="7839075"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a:pPr algn="ctr"/>
              <a:t>15</a:t>
            </a:fld>
            <a:endParaRPr lang="en-US" sz="1200" dirty="0"/>
          </a:p>
        </p:txBody>
      </p:sp>
      <p:sp>
        <p:nvSpPr>
          <p:cNvPr id="2" name="Rectangle 1"/>
          <p:cNvSpPr/>
          <p:nvPr/>
        </p:nvSpPr>
        <p:spPr>
          <a:xfrm>
            <a:off x="176212" y="1266999"/>
            <a:ext cx="8482013" cy="3847207"/>
          </a:xfrm>
          <a:prstGeom prst="rect">
            <a:avLst/>
          </a:prstGeom>
          <a:noFill/>
        </p:spPr>
        <p:txBody>
          <a:bodyPr wrap="square" rtlCol="0">
            <a:spAutoFit/>
          </a:bodyPr>
          <a:lstStyle/>
          <a:p>
            <a:r>
              <a:rPr lang="en-US" sz="2400" b="1" u="sng" dirty="0">
                <a:solidFill>
                  <a:srgbClr val="003399"/>
                </a:solidFill>
                <a:latin typeface="+mn-lt"/>
              </a:rPr>
              <a:t>Non-SSI/SSDI Beneficiaries/Recipients</a:t>
            </a:r>
          </a:p>
          <a:p>
            <a:pPr marL="285750" indent="-285750">
              <a:buFont typeface="Arial" pitchFamily="34" charset="0"/>
              <a:buChar char="•"/>
            </a:pPr>
            <a:endParaRPr lang="en-US" sz="2000" b="1" dirty="0">
              <a:solidFill>
                <a:srgbClr val="003399"/>
              </a:solidFill>
              <a:latin typeface="+mn-lt"/>
            </a:endParaRPr>
          </a:p>
          <a:p>
            <a:pPr marL="285750" indent="-285750">
              <a:buFont typeface="Arial" pitchFamily="34" charset="0"/>
              <a:buChar char="•"/>
            </a:pPr>
            <a:r>
              <a:rPr lang="en-US" sz="2000" b="1" dirty="0">
                <a:solidFill>
                  <a:srgbClr val="003399"/>
                </a:solidFill>
                <a:latin typeface="+mn-lt"/>
              </a:rPr>
              <a:t>Recognizing that there may be uncovered costs in certain cases, this policy establishes a maximum contribution from OVR per academic year for all customers who (1) are not recipients/beneficiaries of Supplemental Security Income (SSI) or Social Security Disability Insurance (SSDI) ; and, (2) are enrolled in an Associate or more advanced degree program.</a:t>
            </a:r>
          </a:p>
          <a:p>
            <a:pPr marL="285750" indent="-285750">
              <a:buFont typeface="Arial" pitchFamily="34" charset="0"/>
              <a:buChar char="•"/>
            </a:pPr>
            <a:endParaRPr lang="en-US" sz="2000" b="1" dirty="0">
              <a:solidFill>
                <a:srgbClr val="003399"/>
              </a:solidFill>
              <a:latin typeface="+mn-lt"/>
            </a:endParaRPr>
          </a:p>
          <a:p>
            <a:pPr marL="285750" indent="-285750">
              <a:buFont typeface="Arial" pitchFamily="34" charset="0"/>
              <a:buChar char="•"/>
            </a:pPr>
            <a:r>
              <a:rPr lang="en-US" sz="2000" b="1" dirty="0">
                <a:solidFill>
                  <a:srgbClr val="003399"/>
                </a:solidFill>
                <a:latin typeface="+mn-lt"/>
              </a:rPr>
              <a:t>The maximum contribution for non-SSA customers is the average rate for community colleges. This amount will be evaluated annually and may be adjusted by OVR. </a:t>
            </a:r>
          </a:p>
        </p:txBody>
      </p:sp>
    </p:spTree>
    <p:extLst>
      <p:ext uri="{BB962C8B-B14F-4D97-AF65-F5344CB8AC3E}">
        <p14:creationId xmlns:p14="http://schemas.microsoft.com/office/powerpoint/2010/main" val="7315938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42913" y="6022975"/>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16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Community College Reduction in Payment for First Two Years</a:t>
            </a: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fontAlgn="base">
              <a:spcBef>
                <a:spcPct val="0"/>
              </a:spcBef>
              <a:spcAft>
                <a:spcPct val="0"/>
              </a:spcAft>
            </a:pPr>
            <a:r>
              <a:rPr lang="en-US" sz="1400" dirty="0">
                <a:solidFill>
                  <a:srgbClr val="FFFFFF"/>
                </a:solidFill>
                <a:latin typeface="Verdana" pitchFamily="34" charset="0"/>
              </a:rPr>
              <a:t>Link to OVR’s Website</a:t>
            </a: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pPr fontAlgn="base">
              <a:spcBef>
                <a:spcPct val="0"/>
              </a:spcBef>
              <a:spcAft>
                <a:spcPct val="0"/>
              </a:spcAft>
            </a:pPr>
            <a:endParaRPr lang="en-US" sz="1400" dirty="0">
              <a:solidFill>
                <a:srgbClr val="FFFFFF"/>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400" dirty="0">
                <a:solidFill>
                  <a:srgbClr val="FFFFFF"/>
                </a:solidFill>
              </a:rPr>
              <a:t>Link to OVR’s Website</a:t>
            </a:r>
          </a:p>
        </p:txBody>
      </p:sp>
      <p:sp>
        <p:nvSpPr>
          <p:cNvPr id="9" name="Flowchart: Manual Operation 8"/>
          <p:cNvSpPr/>
          <p:nvPr/>
        </p:nvSpPr>
        <p:spPr>
          <a:xfrm>
            <a:off x="7839075"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a:pPr algn="ctr"/>
              <a:t>16</a:t>
            </a:fld>
            <a:endParaRPr lang="en-US" sz="1200" dirty="0"/>
          </a:p>
        </p:txBody>
      </p:sp>
      <p:sp>
        <p:nvSpPr>
          <p:cNvPr id="2" name="Rectangle 1"/>
          <p:cNvSpPr/>
          <p:nvPr/>
        </p:nvSpPr>
        <p:spPr>
          <a:xfrm>
            <a:off x="304800" y="1129433"/>
            <a:ext cx="8229600" cy="4401205"/>
          </a:xfrm>
          <a:prstGeom prst="rect">
            <a:avLst/>
          </a:prstGeom>
          <a:noFill/>
        </p:spPr>
        <p:txBody>
          <a:bodyPr wrap="square" rtlCol="0">
            <a:spAutoFit/>
          </a:bodyPr>
          <a:lstStyle/>
          <a:p>
            <a:r>
              <a:rPr lang="en-US" sz="2400" b="1" u="sng" dirty="0">
                <a:solidFill>
                  <a:srgbClr val="003399"/>
                </a:solidFill>
                <a:latin typeface="+mn-lt"/>
              </a:rPr>
              <a:t>SSI/SSDI Beneficiaries/Recipients</a:t>
            </a:r>
          </a:p>
          <a:p>
            <a:pPr marL="285750" indent="-285750">
              <a:buFont typeface="Arial" pitchFamily="34" charset="0"/>
              <a:buChar char="•"/>
            </a:pPr>
            <a:endParaRPr lang="en-US" sz="1600" b="1" dirty="0">
              <a:solidFill>
                <a:srgbClr val="003399"/>
              </a:solidFill>
              <a:latin typeface="+mn-lt"/>
            </a:endParaRPr>
          </a:p>
          <a:p>
            <a:pPr marL="285750" indent="-285750">
              <a:buFont typeface="Arial" pitchFamily="34" charset="0"/>
              <a:buChar char="•"/>
            </a:pPr>
            <a:r>
              <a:rPr lang="en-US" sz="1600" b="1" dirty="0">
                <a:solidFill>
                  <a:srgbClr val="003399"/>
                </a:solidFill>
                <a:latin typeface="+mn-lt"/>
              </a:rPr>
              <a:t>This policy also establishes a maximum tuition for OVR per academic year for all customers who (1) are recipients/beneficiaries of Supplemental Security Income (SSI) or Social Security Disability Insurance (SSDI); and, (2) are enrolled in an Associate or more advanced degree program. </a:t>
            </a:r>
            <a:endParaRPr lang="en-US" sz="1600" b="1" dirty="0">
              <a:solidFill>
                <a:srgbClr val="003399"/>
              </a:solidFill>
              <a:latin typeface="+mn-lt"/>
            </a:endParaRPr>
          </a:p>
          <a:p>
            <a:pPr marL="285750" indent="-285750">
              <a:buFont typeface="Arial" pitchFamily="34" charset="0"/>
              <a:buChar char="•"/>
            </a:pPr>
            <a:r>
              <a:rPr lang="en-US" sz="1600" b="1" dirty="0">
                <a:solidFill>
                  <a:srgbClr val="003399"/>
                </a:solidFill>
                <a:latin typeface="+mn-lt"/>
              </a:rPr>
              <a:t> </a:t>
            </a:r>
          </a:p>
          <a:p>
            <a:pPr marL="285750" indent="-285750">
              <a:buFont typeface="Arial" pitchFamily="34" charset="0"/>
              <a:buChar char="•"/>
            </a:pPr>
            <a:r>
              <a:rPr lang="en-US" sz="1600" b="1" dirty="0">
                <a:solidFill>
                  <a:srgbClr val="003399"/>
                </a:solidFill>
                <a:latin typeface="+mn-lt"/>
              </a:rPr>
              <a:t>The maximum tuition will equal the average tuition charged by Pennsylvania community colleges.  This information can be found on pacommunitycolleges.org. OVR will determine the average tuition rate yearly.  This maximum tuition amount applies to all students who have not completed two years of full time study, or equivalent credits, as defined by the educational institution. </a:t>
            </a:r>
            <a:endParaRPr lang="en-US" sz="1600" b="1" dirty="0">
              <a:solidFill>
                <a:srgbClr val="003399"/>
              </a:solidFill>
              <a:latin typeface="+mn-lt"/>
            </a:endParaRPr>
          </a:p>
          <a:p>
            <a:pPr marL="285750" indent="-285750">
              <a:buFont typeface="Arial" pitchFamily="34" charset="0"/>
              <a:buChar char="•"/>
            </a:pPr>
            <a:endParaRPr lang="en-US" sz="1600" b="1" dirty="0">
              <a:solidFill>
                <a:srgbClr val="003399"/>
              </a:solidFill>
              <a:latin typeface="+mn-lt"/>
            </a:endParaRPr>
          </a:p>
          <a:p>
            <a:pPr marL="285750" indent="-285750">
              <a:buFont typeface="Arial" pitchFamily="34" charset="0"/>
              <a:buChar char="•"/>
            </a:pPr>
            <a:r>
              <a:rPr lang="en-US" sz="1600" b="1" dirty="0">
                <a:solidFill>
                  <a:srgbClr val="003399"/>
                </a:solidFill>
                <a:latin typeface="+mn-lt"/>
              </a:rPr>
              <a:t>Upon completion of the first two years of full time study, or equivalent credits, as defined by the educational institution, the average State System of Higher Education (SSHE) rates will apply. </a:t>
            </a:r>
          </a:p>
        </p:txBody>
      </p:sp>
    </p:spTree>
    <p:extLst>
      <p:ext uri="{BB962C8B-B14F-4D97-AF65-F5344CB8AC3E}">
        <p14:creationId xmlns:p14="http://schemas.microsoft.com/office/powerpoint/2010/main" val="116808142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fontAlgn="base">
              <a:spcBef>
                <a:spcPct val="0"/>
              </a:spcBef>
              <a:spcAft>
                <a:spcPct val="0"/>
              </a:spcAft>
            </a:pPr>
            <a:r>
              <a:rPr lang="en-US" sz="1400" dirty="0">
                <a:solidFill>
                  <a:srgbClr val="FFFFFF"/>
                </a:solidFill>
                <a:latin typeface="Verdana" pitchFamily="34" charset="0"/>
              </a:rPr>
              <a:t>Link to OVR’s Website</a:t>
            </a: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pPr fontAlgn="base">
              <a:spcBef>
                <a:spcPct val="0"/>
              </a:spcBef>
              <a:spcAft>
                <a:spcPct val="0"/>
              </a:spcAft>
            </a:pPr>
            <a:endParaRPr lang="en-US" sz="1400" dirty="0">
              <a:solidFill>
                <a:srgbClr val="FFFFFF"/>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400" dirty="0">
                <a:solidFill>
                  <a:srgbClr val="FFFFFF"/>
                </a:solidFill>
              </a:rPr>
              <a:t>Link to OVR’s Website</a:t>
            </a:r>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a:pPr algn="ctr"/>
              <a:t>17</a:t>
            </a:fld>
            <a:endParaRPr lang="en-US" sz="1200" dirty="0"/>
          </a:p>
        </p:txBody>
      </p:sp>
      <p:sp>
        <p:nvSpPr>
          <p:cNvPr id="2" name="Rectangle 1"/>
          <p:cNvSpPr/>
          <p:nvPr/>
        </p:nvSpPr>
        <p:spPr>
          <a:xfrm>
            <a:off x="685800" y="1720840"/>
            <a:ext cx="7620000" cy="369332"/>
          </a:xfrm>
          <a:prstGeom prst="rect">
            <a:avLst/>
          </a:prstGeom>
        </p:spPr>
        <p:txBody>
          <a:bodyPr wrap="square">
            <a:spAutoFit/>
          </a:bodyPr>
          <a:lstStyle/>
          <a:p>
            <a:pPr lvl="0"/>
            <a:endParaRPr lang="en-US" dirty="0" smtClean="0">
              <a:latin typeface="MV Boli" pitchFamily="2" charset="0"/>
              <a:cs typeface="MV Boli" pitchFamily="2" charset="0"/>
            </a:endParaRPr>
          </a:p>
        </p:txBody>
      </p:sp>
      <p:sp>
        <p:nvSpPr>
          <p:cNvPr id="5" name="Rectangle 4"/>
          <p:cNvSpPr/>
          <p:nvPr/>
        </p:nvSpPr>
        <p:spPr>
          <a:xfrm>
            <a:off x="457200" y="1371600"/>
            <a:ext cx="7924800" cy="400110"/>
          </a:xfrm>
          <a:prstGeom prst="rect">
            <a:avLst/>
          </a:prstGeom>
        </p:spPr>
        <p:txBody>
          <a:bodyPr wrap="square">
            <a:spAutoFit/>
          </a:bodyPr>
          <a:lstStyle/>
          <a:p>
            <a:endParaRPr lang="en-US" sz="2000" dirty="0">
              <a:solidFill>
                <a:schemeClr val="bg1"/>
              </a:solidFill>
              <a:latin typeface="MV Boli" pitchFamily="2" charset="0"/>
              <a:cs typeface="MV Boli" pitchFamily="2" charset="0"/>
            </a:endParaRPr>
          </a:p>
        </p:txBody>
      </p:sp>
      <p:sp>
        <p:nvSpPr>
          <p:cNvPr id="6" name="Rectangle 5"/>
          <p:cNvSpPr/>
          <p:nvPr/>
        </p:nvSpPr>
        <p:spPr>
          <a:xfrm>
            <a:off x="1727719" y="404964"/>
            <a:ext cx="3065263" cy="461665"/>
          </a:xfrm>
          <a:prstGeom prst="rect">
            <a:avLst/>
          </a:prstGeom>
        </p:spPr>
        <p:txBody>
          <a:bodyPr wrap="none">
            <a:spAutoFit/>
          </a:bodyPr>
          <a:lstStyle/>
          <a:p>
            <a:pPr algn="ctr" fontAlgn="base">
              <a:spcBef>
                <a:spcPct val="0"/>
              </a:spcBef>
              <a:spcAft>
                <a:spcPct val="0"/>
              </a:spcAft>
            </a:pPr>
            <a:r>
              <a:rPr lang="en-US" sz="2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a typeface="+mj-ea"/>
                <a:cs typeface="+mj-cs"/>
              </a:rPr>
              <a:t>Implementation</a:t>
            </a:r>
            <a:endParaRPr lang="en-US" sz="2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a typeface="+mj-ea"/>
              <a:cs typeface="+mj-cs"/>
            </a:endParaRPr>
          </a:p>
        </p:txBody>
      </p:sp>
      <p:sp>
        <p:nvSpPr>
          <p:cNvPr id="7" name="Rectangle 6"/>
          <p:cNvSpPr/>
          <p:nvPr/>
        </p:nvSpPr>
        <p:spPr>
          <a:xfrm>
            <a:off x="457200" y="1428452"/>
            <a:ext cx="7848600" cy="3816429"/>
          </a:xfrm>
          <a:prstGeom prst="rect">
            <a:avLst/>
          </a:prstGeom>
          <a:noFill/>
        </p:spPr>
        <p:txBody>
          <a:bodyPr wrap="square" rtlCol="0">
            <a:spAutoFit/>
          </a:bodyPr>
          <a:lstStyle/>
          <a:p>
            <a:pPr lvl="1"/>
            <a:r>
              <a:rPr lang="en-US" sz="3200" dirty="0">
                <a:solidFill>
                  <a:srgbClr val="004274"/>
                </a:solidFill>
              </a:rPr>
              <a:t>The new college policy will be implemented for all new students starting with the Fall semester of 2013. </a:t>
            </a:r>
            <a:endParaRPr lang="en-US" sz="3200" dirty="0">
              <a:solidFill>
                <a:srgbClr val="004274"/>
              </a:solidFill>
            </a:endParaRPr>
          </a:p>
          <a:p>
            <a:pPr lvl="1"/>
            <a:endParaRPr lang="en-US" sz="3200" dirty="0">
              <a:solidFill>
                <a:srgbClr val="004274"/>
              </a:solidFill>
            </a:endParaRPr>
          </a:p>
          <a:p>
            <a:pPr lvl="1"/>
            <a:r>
              <a:rPr lang="en-US" sz="3200" dirty="0">
                <a:solidFill>
                  <a:srgbClr val="004274"/>
                </a:solidFill>
              </a:rPr>
              <a:t>Schools will now be required to complete and return the </a:t>
            </a:r>
            <a:r>
              <a:rPr lang="en-US" sz="3200" b="1" u="sng" dirty="0">
                <a:solidFill>
                  <a:srgbClr val="004274"/>
                </a:solidFill>
              </a:rPr>
              <a:t>OVR-</a:t>
            </a:r>
            <a:r>
              <a:rPr lang="en-US" sz="3200" b="1" u="sng" dirty="0">
                <a:solidFill>
                  <a:srgbClr val="004274"/>
                </a:solidFill>
              </a:rPr>
              <a:t>169A </a:t>
            </a:r>
            <a:r>
              <a:rPr lang="en-US" sz="3200" dirty="0">
                <a:solidFill>
                  <a:srgbClr val="004274"/>
                </a:solidFill>
              </a:rPr>
              <a:t>form.</a:t>
            </a:r>
          </a:p>
          <a:p>
            <a:pPr lvl="1"/>
            <a:endParaRPr lang="en-US" dirty="0"/>
          </a:p>
        </p:txBody>
      </p:sp>
    </p:spTree>
    <p:extLst>
      <p:ext uri="{BB962C8B-B14F-4D97-AF65-F5344CB8AC3E}">
        <p14:creationId xmlns:p14="http://schemas.microsoft.com/office/powerpoint/2010/main" val="307947894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thinking lady.bmp"/>
          <p:cNvPicPr>
            <a:picLocks noChangeAspect="1"/>
          </p:cNvPicPr>
          <p:nvPr/>
        </p:nvPicPr>
        <p:blipFill>
          <a:blip r:embed="rId2" cstate="print"/>
          <a:stretch>
            <a:fillRect/>
          </a:stretch>
        </p:blipFill>
        <p:spPr>
          <a:xfrm flipH="1">
            <a:off x="152400" y="3352800"/>
            <a:ext cx="2971800" cy="1970432"/>
          </a:xfrm>
          <a:prstGeom prst="rect">
            <a:avLst/>
          </a:prstGeom>
          <a:effectLst>
            <a:softEdge rad="63500"/>
          </a:effectLst>
        </p:spPr>
      </p:pic>
      <p:pic>
        <p:nvPicPr>
          <p:cNvPr id="2074" name="Picture 26" descr="L&amp;I logo banner"/>
          <p:cNvPicPr>
            <a:picLocks noChangeAspect="1" noChangeArrowheads="1"/>
          </p:cNvPicPr>
          <p:nvPr/>
        </p:nvPicPr>
        <p:blipFill>
          <a:blip r:embed="rId3"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4"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Post Employment Services</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5"/>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Email a Question</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18</a:t>
            </a:fld>
            <a:endParaRPr lang="en-US" sz="1200" dirty="0"/>
          </a:p>
        </p:txBody>
      </p:sp>
      <p:sp>
        <p:nvSpPr>
          <p:cNvPr id="19" name="Cloud Callout 18"/>
          <p:cNvSpPr/>
          <p:nvPr/>
        </p:nvSpPr>
        <p:spPr>
          <a:xfrm>
            <a:off x="1600200" y="1143000"/>
            <a:ext cx="3886200" cy="2362200"/>
          </a:xfrm>
          <a:prstGeom prst="cloudCallout">
            <a:avLst>
              <a:gd name="adj1" fmla="val -27451"/>
              <a:gd name="adj2" fmla="val 58871"/>
            </a:avLst>
          </a:prstGeom>
          <a:no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4274"/>
                </a:solidFill>
              </a:rPr>
              <a:t>Questions?</a:t>
            </a:r>
            <a:endParaRPr lang="en-US" sz="2800" b="1" dirty="0">
              <a:solidFill>
                <a:srgbClr val="004274"/>
              </a:solidFill>
            </a:endParaRPr>
          </a:p>
        </p:txBody>
      </p:sp>
      <p:sp>
        <p:nvSpPr>
          <p:cNvPr id="21" name="Rounded Rectangle 20"/>
          <p:cNvSpPr/>
          <p:nvPr/>
        </p:nvSpPr>
        <p:spPr>
          <a:xfrm>
            <a:off x="6172200" y="1295400"/>
            <a:ext cx="2362200" cy="27432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OVR is glad to answer any questions you may have about our program!  </a:t>
            </a:r>
            <a:endParaRPr lang="en-US" b="1" dirty="0">
              <a:solidFill>
                <a:schemeClr val="bg1"/>
              </a:solidFill>
            </a:endParaRPr>
          </a:p>
        </p:txBody>
      </p:sp>
      <p:sp>
        <p:nvSpPr>
          <p:cNvPr id="22" name="Rounded Rectangle 21"/>
          <p:cNvSpPr/>
          <p:nvPr/>
        </p:nvSpPr>
        <p:spPr>
          <a:xfrm>
            <a:off x="3429000" y="4191000"/>
            <a:ext cx="5410200" cy="15240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Please contact </a:t>
            </a:r>
            <a:r>
              <a:rPr lang="en-US" b="1" dirty="0" smtClean="0"/>
              <a:t>Mike Jacobson, VR Specialist </a:t>
            </a:r>
            <a:r>
              <a:rPr lang="en-US" dirty="0" smtClean="0"/>
              <a:t>at </a:t>
            </a:r>
            <a:r>
              <a:rPr lang="en-US" dirty="0" smtClean="0">
                <a:hlinkClick r:id="rId6"/>
              </a:rPr>
              <a:t>mijacobson@pa.gov</a:t>
            </a:r>
            <a:r>
              <a:rPr lang="en-US" dirty="0" smtClean="0"/>
              <a:t> or 1-800-922-4017</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latin typeface="Verdana" pitchFamily="34" charset="0"/>
              </a:rPr>
              <a:t>OVR’s Mission</a:t>
            </a:r>
            <a:endParaRPr lang="en-US" sz="2200" b="1"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1" name="TextBox 10"/>
          <p:cNvSpPr txBox="1"/>
          <p:nvPr/>
        </p:nvSpPr>
        <p:spPr>
          <a:xfrm>
            <a:off x="685800" y="1828800"/>
            <a:ext cx="7848600" cy="2554545"/>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3200" b="1" dirty="0" smtClean="0">
                <a:solidFill>
                  <a:srgbClr val="003399"/>
                </a:solidFill>
              </a:rPr>
              <a:t>The Pennsylvania Office of Vocational Rehabilitation (OVR) provides vocational rehabilitation services to help persons with disabilities prepare for, obtain, or maintain employment.</a:t>
            </a:r>
            <a:endParaRPr lang="en-US" sz="3200" b="1" dirty="0">
              <a:solidFill>
                <a:srgbClr val="003399"/>
              </a:solidFill>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animEffect transition="in" filter="fade">
                                      <p:cBhvr>
                                        <p:cTn id="7" dur="2000"/>
                                        <p:tgtEl>
                                          <p:spTgt spid="11">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Authority and Funding</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RSA’s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3</a:t>
            </a:fld>
            <a:endParaRPr lang="en-US" dirty="0"/>
          </a:p>
        </p:txBody>
      </p:sp>
      <p:sp>
        <p:nvSpPr>
          <p:cNvPr id="13" name="Rectangle 3"/>
          <p:cNvSpPr txBox="1">
            <a:spLocks noChangeArrowheads="1"/>
          </p:cNvSpPr>
          <p:nvPr/>
        </p:nvSpPr>
        <p:spPr bwMode="auto">
          <a:xfrm>
            <a:off x="457200" y="1295400"/>
            <a:ext cx="8229600" cy="43434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Tx/>
              <a:tabLst/>
              <a:defRPr/>
            </a:pPr>
            <a:endParaRPr kumimoji="0" lang="en-US" sz="2000" b="0" i="0" u="none" strike="noStrike" kern="0" cap="none" spc="0" normalizeH="0" baseline="0" noProof="0" dirty="0" smtClean="0">
              <a:ln>
                <a:noFill/>
              </a:ln>
              <a:solidFill>
                <a:srgbClr val="004274"/>
              </a:solidFill>
              <a:effectLst/>
              <a:uLnTx/>
              <a:uFillTx/>
              <a:latin typeface="+mn-lt"/>
              <a:ea typeface="+mn-ea"/>
              <a:cs typeface="+mn-cs"/>
            </a:endParaRPr>
          </a:p>
        </p:txBody>
      </p:sp>
      <p:sp>
        <p:nvSpPr>
          <p:cNvPr id="15" name="Flowchart: Document 14"/>
          <p:cNvSpPr/>
          <p:nvPr/>
        </p:nvSpPr>
        <p:spPr>
          <a:xfrm>
            <a:off x="304800" y="1219200"/>
            <a:ext cx="5181600" cy="1447800"/>
          </a:xfrm>
          <a:prstGeom prst="flowChartDocumen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defRPr/>
            </a:pPr>
            <a:r>
              <a:rPr lang="en-US" kern="0" dirty="0" smtClean="0">
                <a:solidFill>
                  <a:schemeClr val="bg1"/>
                </a:solidFill>
              </a:rPr>
              <a:t>OVR operates under the authority of the Rehabilitation Act of 1973 as amended in 1998 as part of Workforce Investment Act of 1998</a:t>
            </a:r>
          </a:p>
        </p:txBody>
      </p:sp>
      <p:sp>
        <p:nvSpPr>
          <p:cNvPr id="16" name="Flowchart: Document 15"/>
          <p:cNvSpPr/>
          <p:nvPr/>
        </p:nvSpPr>
        <p:spPr>
          <a:xfrm flipH="1">
            <a:off x="3810000" y="2819400"/>
            <a:ext cx="5181600" cy="1447800"/>
          </a:xfrm>
          <a:prstGeom prst="flowChartDocumen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20000"/>
              </a:spcBef>
              <a:defRPr/>
            </a:pPr>
            <a:endParaRPr lang="en-US" sz="2000" kern="0" dirty="0" smtClean="0">
              <a:solidFill>
                <a:schemeClr val="bg1"/>
              </a:solidFill>
            </a:endParaRPr>
          </a:p>
          <a:p>
            <a:pPr algn="ctr">
              <a:spcBef>
                <a:spcPct val="20000"/>
              </a:spcBef>
              <a:defRPr/>
            </a:pPr>
            <a:r>
              <a:rPr lang="en-US" sz="2000" kern="0" dirty="0" smtClean="0">
                <a:solidFill>
                  <a:schemeClr val="bg1"/>
                </a:solidFill>
              </a:rPr>
              <a:t>OVR is regulated at the Federal Level by the Rehabilitation Services Administration</a:t>
            </a:r>
          </a:p>
          <a:p>
            <a:pPr lvl="0" algn="ctr">
              <a:spcBef>
                <a:spcPct val="20000"/>
              </a:spcBef>
              <a:defRPr/>
            </a:pPr>
            <a:endParaRPr lang="en-US" sz="2000" kern="0" dirty="0" smtClean="0">
              <a:solidFill>
                <a:schemeClr val="bg1"/>
              </a:solidFill>
            </a:endParaRPr>
          </a:p>
        </p:txBody>
      </p:sp>
      <p:sp>
        <p:nvSpPr>
          <p:cNvPr id="19" name="Flowchart: Document 18"/>
          <p:cNvSpPr/>
          <p:nvPr/>
        </p:nvSpPr>
        <p:spPr>
          <a:xfrm>
            <a:off x="228600" y="4419600"/>
            <a:ext cx="5181600" cy="1447800"/>
          </a:xfrm>
          <a:prstGeom prst="flowChartDocumen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Bef>
                <a:spcPct val="20000"/>
              </a:spcBef>
              <a:defRPr/>
            </a:pPr>
            <a:endParaRPr lang="en-US" sz="2000" kern="0" dirty="0" smtClean="0">
              <a:solidFill>
                <a:schemeClr val="bg1"/>
              </a:solidFill>
            </a:endParaRPr>
          </a:p>
          <a:p>
            <a:pPr lvl="0" algn="ctr">
              <a:spcBef>
                <a:spcPct val="20000"/>
              </a:spcBef>
              <a:defRPr/>
            </a:pPr>
            <a:r>
              <a:rPr lang="en-US" sz="2000" kern="0" smtClean="0">
                <a:solidFill>
                  <a:schemeClr val="bg1"/>
                </a:solidFill>
              </a:rPr>
              <a:t>OVR’s funding </a:t>
            </a:r>
            <a:r>
              <a:rPr lang="en-US" sz="2000" kern="0" dirty="0" smtClean="0">
                <a:solidFill>
                  <a:schemeClr val="bg1"/>
                </a:solidFill>
              </a:rPr>
              <a:t>is derived through approximately 80% federal dollars and a 20% state match</a:t>
            </a:r>
          </a:p>
          <a:p>
            <a:pPr lvl="0" algn="ctr">
              <a:spcBef>
                <a:spcPct val="20000"/>
              </a:spcBef>
              <a:defRPr/>
            </a:pPr>
            <a:endParaRPr lang="en-US" sz="2000" kern="0" dirty="0" smtClean="0">
              <a:solidFill>
                <a:schemeClr val="bg1"/>
              </a:solidFill>
            </a:endParaRPr>
          </a:p>
        </p:txBody>
      </p:sp>
      <p:pic>
        <p:nvPicPr>
          <p:cNvPr id="20" name="Picture 19" descr="Rehab Act.jpg"/>
          <p:cNvPicPr>
            <a:picLocks noChangeAspect="1"/>
          </p:cNvPicPr>
          <p:nvPr/>
        </p:nvPicPr>
        <p:blipFill>
          <a:blip r:embed="rId5" cstate="print"/>
          <a:stretch>
            <a:fillRect/>
          </a:stretch>
        </p:blipFill>
        <p:spPr>
          <a:xfrm>
            <a:off x="6172200" y="1219200"/>
            <a:ext cx="2057400" cy="13765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1" name="Picture 20" descr="deptofedlogo.jpg"/>
          <p:cNvPicPr>
            <a:picLocks noChangeAspect="1"/>
          </p:cNvPicPr>
          <p:nvPr/>
        </p:nvPicPr>
        <p:blipFill>
          <a:blip r:embed="rId6" cstate="print"/>
          <a:stretch>
            <a:fillRect/>
          </a:stretch>
        </p:blipFill>
        <p:spPr>
          <a:xfrm>
            <a:off x="1447800" y="2743200"/>
            <a:ext cx="1524000" cy="1524000"/>
          </a:xfrm>
          <a:prstGeom prst="rect">
            <a:avLst/>
          </a:prstGeom>
        </p:spPr>
      </p:pic>
      <p:pic>
        <p:nvPicPr>
          <p:cNvPr id="17410" name="Picture 2" descr="http://www.mentalhealthamerica.net/images/Capitol_Building__Washington__DC.jpg"/>
          <p:cNvPicPr>
            <a:picLocks noChangeAspect="1" noChangeArrowheads="1"/>
          </p:cNvPicPr>
          <p:nvPr/>
        </p:nvPicPr>
        <p:blipFill>
          <a:blip r:embed="rId7" cstate="print"/>
          <a:srcRect/>
          <a:stretch>
            <a:fillRect/>
          </a:stretch>
        </p:blipFill>
        <p:spPr bwMode="auto">
          <a:xfrm>
            <a:off x="6096000" y="4419600"/>
            <a:ext cx="1651000" cy="12382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Locations</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OVR Office Directory</a:t>
            </a:r>
            <a:endParaRPr lang="en-US" sz="1400" dirty="0"/>
          </a:p>
        </p:txBody>
      </p:sp>
      <p:pic>
        <p:nvPicPr>
          <p:cNvPr id="15" name="Picture 14" descr="PA MAP.gif"/>
          <p:cNvPicPr>
            <a:picLocks noChangeAspect="1"/>
          </p:cNvPicPr>
          <p:nvPr/>
        </p:nvPicPr>
        <p:blipFill>
          <a:blip r:embed="rId5" cstate="print">
            <a:extLst>
              <a:ext uri="{BEBA8EAE-BF5A-486C-A8C5-ECC9F3942E4B}">
                <a14:imgProps xmlns:a14="http://schemas.microsoft.com/office/drawing/2010/main">
                  <a14:imgLayer r:embed="rId6">
                    <a14:imgEffect>
                      <a14:backgroundRemoval t="0" b="100000" l="0" r="100000"/>
                    </a14:imgEffect>
                  </a14:imgLayer>
                </a14:imgProps>
              </a:ext>
            </a:extLst>
          </a:blip>
          <a:stretch>
            <a:fillRect/>
          </a:stretch>
        </p:blipFill>
        <p:spPr>
          <a:xfrm>
            <a:off x="4114800" y="1905000"/>
            <a:ext cx="4800600" cy="2971800"/>
          </a:xfrm>
          <a:prstGeom prst="rect">
            <a:avLst/>
          </a:prstGeom>
          <a:noFill/>
          <a:effectLst>
            <a:outerShdw blurRad="63500" sx="102000" sy="102000" algn="ctr" rotWithShape="0">
              <a:prstClr val="black">
                <a:alpha val="40000"/>
              </a:prstClr>
            </a:outerShdw>
          </a:effectLst>
        </p:spPr>
      </p:pic>
      <p:sp>
        <p:nvSpPr>
          <p:cNvPr id="13" name="Oval 12">
            <a:hlinkClick r:id="" action="ppaction://noaction" highlightClick="1"/>
            <a:hlinkHover r:id="" action="ppaction://noaction" highlightClick="1"/>
          </p:cNvPr>
          <p:cNvSpPr/>
          <p:nvPr/>
        </p:nvSpPr>
        <p:spPr>
          <a:xfrm>
            <a:off x="5955030" y="3178629"/>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hlinkClick r:id="" action="ppaction://noaction" highlightClick="1"/>
            <a:hlinkHover r:id="" action="ppaction://noaction" highlightClick="1"/>
          </p:cNvPr>
          <p:cNvSpPr/>
          <p:nvPr/>
        </p:nvSpPr>
        <p:spPr>
          <a:xfrm>
            <a:off x="4594860" y="3857897"/>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hlinkHover r:id="" action="ppaction://noaction" highlightClick="1"/>
          </p:cNvPr>
          <p:cNvSpPr/>
          <p:nvPr/>
        </p:nvSpPr>
        <p:spPr>
          <a:xfrm>
            <a:off x="4354830" y="3348446"/>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hlinkClick r:id="" action="ppaction://noaction" highlightClick="1"/>
            <a:hlinkHover r:id="" action="ppaction://noaction" highlightClick="1"/>
          </p:cNvPr>
          <p:cNvSpPr/>
          <p:nvPr/>
        </p:nvSpPr>
        <p:spPr>
          <a:xfrm>
            <a:off x="4354830" y="4197531"/>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hlinkHover r:id="" action="ppaction://noaction" highlightClick="1"/>
          </p:cNvPr>
          <p:cNvSpPr/>
          <p:nvPr/>
        </p:nvSpPr>
        <p:spPr>
          <a:xfrm>
            <a:off x="4594860" y="2074817"/>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hlinkClick r:id="" action="ppaction://noaction" highlightClick="1"/>
            <a:hlinkHover r:id="" action="ppaction://noaction" highlightClick="1"/>
          </p:cNvPr>
          <p:cNvSpPr/>
          <p:nvPr/>
        </p:nvSpPr>
        <p:spPr>
          <a:xfrm>
            <a:off x="5875020" y="3857897"/>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hlinkClick r:id="" action="ppaction://noaction" highlightClick="1"/>
            <a:hlinkHover r:id="" action="ppaction://noaction" highlightClick="1"/>
          </p:cNvPr>
          <p:cNvSpPr/>
          <p:nvPr/>
        </p:nvSpPr>
        <p:spPr>
          <a:xfrm>
            <a:off x="6995160" y="3093720"/>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hlinkClick r:id="" action="ppaction://noaction" highlightClick="1"/>
            <a:hlinkHover r:id="" action="ppaction://noaction" highlightClick="1"/>
          </p:cNvPr>
          <p:cNvSpPr/>
          <p:nvPr/>
        </p:nvSpPr>
        <p:spPr>
          <a:xfrm>
            <a:off x="8435340" y="4452257"/>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hlinkClick r:id="" action="ppaction://noaction" highlightClick="1"/>
            <a:hlinkHover r:id="" action="ppaction://noaction" highlightClick="1"/>
          </p:cNvPr>
          <p:cNvSpPr/>
          <p:nvPr/>
        </p:nvSpPr>
        <p:spPr>
          <a:xfrm>
            <a:off x="7075170" y="3942806"/>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hlinkClick r:id="" action="ppaction://noaction" highlightClick="1"/>
            <a:hlinkHover r:id="" action="ppaction://noaction" highlightClick="1"/>
          </p:cNvPr>
          <p:cNvSpPr/>
          <p:nvPr/>
        </p:nvSpPr>
        <p:spPr>
          <a:xfrm>
            <a:off x="7075170" y="4537166"/>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hlinkClick r:id="" action="ppaction://noaction" highlightClick="1"/>
            <a:hlinkHover r:id="" action="ppaction://noaction" highlightClick="1"/>
          </p:cNvPr>
          <p:cNvSpPr/>
          <p:nvPr/>
        </p:nvSpPr>
        <p:spPr>
          <a:xfrm>
            <a:off x="5394960" y="4112623"/>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hlinkClick r:id="" action="ppaction://noaction" highlightClick="1"/>
            <a:hlinkHover r:id="" action="ppaction://noaction" highlightClick="1"/>
          </p:cNvPr>
          <p:cNvSpPr/>
          <p:nvPr/>
        </p:nvSpPr>
        <p:spPr>
          <a:xfrm>
            <a:off x="7795260" y="4112623"/>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hlinkClick r:id="" action="ppaction://noaction" highlightClick="1"/>
            <a:hlinkHover r:id="" action="ppaction://noaction" highlightClick="1"/>
          </p:cNvPr>
          <p:cNvSpPr/>
          <p:nvPr/>
        </p:nvSpPr>
        <p:spPr>
          <a:xfrm>
            <a:off x="7875270" y="3093720"/>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hlinkClick r:id="" action="ppaction://noaction" highlightClick="1"/>
            <a:hlinkHover r:id="" action="ppaction://noaction" highlightClick="1"/>
          </p:cNvPr>
          <p:cNvSpPr/>
          <p:nvPr/>
        </p:nvSpPr>
        <p:spPr>
          <a:xfrm>
            <a:off x="8195310" y="4367349"/>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hlinkClick r:id="" action="ppaction://noaction" highlightClick="1"/>
            <a:hlinkHover r:id="" action="ppaction://noaction" highlightClick="1"/>
          </p:cNvPr>
          <p:cNvSpPr/>
          <p:nvPr/>
        </p:nvSpPr>
        <p:spPr>
          <a:xfrm>
            <a:off x="8195310" y="3772989"/>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hlinkClick r:id="" action="ppaction://noaction" highlightClick="1"/>
            <a:hlinkHover r:id="" action="ppaction://noaction" highlightClick="1"/>
          </p:cNvPr>
          <p:cNvSpPr/>
          <p:nvPr/>
        </p:nvSpPr>
        <p:spPr>
          <a:xfrm>
            <a:off x="7155180" y="4027714"/>
            <a:ext cx="80010" cy="84909"/>
          </a:xfrm>
          <a:prstGeom prst="ellipse">
            <a:avLst/>
          </a:prstGeom>
          <a:solidFill>
            <a:srgbClr val="00B05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hlinkClick r:id="" action="ppaction://noaction" highlightClick="1"/>
            <a:hlinkHover r:id="" action="ppaction://noaction" highlightClick="1"/>
          </p:cNvPr>
          <p:cNvSpPr/>
          <p:nvPr/>
        </p:nvSpPr>
        <p:spPr>
          <a:xfrm>
            <a:off x="5474970" y="4112623"/>
            <a:ext cx="80010" cy="84909"/>
          </a:xfrm>
          <a:prstGeom prst="ellipse">
            <a:avLst/>
          </a:prstGeom>
          <a:solidFill>
            <a:schemeClr val="accent3">
              <a:lumMod val="6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lowchart: Manual Operation 36"/>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4</a:t>
            </a:fld>
            <a:endParaRPr lang="en-US" dirty="0"/>
          </a:p>
        </p:txBody>
      </p:sp>
      <p:sp>
        <p:nvSpPr>
          <p:cNvPr id="38" name="TextBox 37"/>
          <p:cNvSpPr txBox="1"/>
          <p:nvPr/>
        </p:nvSpPr>
        <p:spPr>
          <a:xfrm>
            <a:off x="152400" y="1600200"/>
            <a:ext cx="3810000" cy="1200329"/>
          </a:xfrm>
          <a:prstGeom prst="rect">
            <a:avLst/>
          </a:prstGeom>
          <a:solidFill>
            <a:srgbClr val="004274"/>
          </a:solidFill>
          <a:scene3d>
            <a:camera prst="orthographicFront"/>
            <a:lightRig rig="threePt" dir="t"/>
          </a:scene3d>
          <a:sp3d>
            <a:bevelT prst="slope"/>
          </a:sp3d>
        </p:spPr>
        <p:txBody>
          <a:bodyPr wrap="square" rtlCol="0" anchor="ctr">
            <a:spAutoFit/>
          </a:bodyPr>
          <a:lstStyle/>
          <a:p>
            <a:pPr algn="ctr"/>
            <a:endParaRPr lang="en-US" b="1" dirty="0" smtClean="0">
              <a:solidFill>
                <a:schemeClr val="bg1"/>
              </a:solidFill>
            </a:endParaRPr>
          </a:p>
          <a:p>
            <a:pPr algn="ctr"/>
            <a:r>
              <a:rPr lang="en-US" b="1" dirty="0" smtClean="0">
                <a:solidFill>
                  <a:schemeClr val="bg1"/>
                </a:solidFill>
              </a:rPr>
              <a:t>15 BVRS and 6 BBVS district offices statewide</a:t>
            </a:r>
          </a:p>
          <a:p>
            <a:r>
              <a:rPr lang="en-US" dirty="0" smtClean="0">
                <a:solidFill>
                  <a:srgbClr val="004274"/>
                </a:solidFill>
              </a:rPr>
              <a:t> </a:t>
            </a:r>
            <a:endParaRPr lang="en-US" dirty="0">
              <a:solidFill>
                <a:srgbClr val="004274"/>
              </a:solidFill>
            </a:endParaRPr>
          </a:p>
        </p:txBody>
      </p:sp>
      <p:sp>
        <p:nvSpPr>
          <p:cNvPr id="39" name="TextBox 38"/>
          <p:cNvSpPr txBox="1"/>
          <p:nvPr/>
        </p:nvSpPr>
        <p:spPr>
          <a:xfrm>
            <a:off x="152400" y="3110299"/>
            <a:ext cx="3810000" cy="923330"/>
          </a:xfrm>
          <a:prstGeom prst="rect">
            <a:avLst/>
          </a:prstGeom>
          <a:solidFill>
            <a:srgbClr val="004274"/>
          </a:solidFill>
          <a:scene3d>
            <a:camera prst="orthographicFront"/>
            <a:lightRig rig="threePt" dir="t"/>
          </a:scene3d>
          <a:sp3d>
            <a:bevelT prst="slope"/>
          </a:sp3d>
        </p:spPr>
        <p:txBody>
          <a:bodyPr wrap="square" rtlCol="0" anchor="ctr">
            <a:spAutoFit/>
          </a:bodyPr>
          <a:lstStyle/>
          <a:p>
            <a:pPr algn="ctr"/>
            <a:endParaRPr lang="en-US" b="1" dirty="0" smtClean="0">
              <a:solidFill>
                <a:schemeClr val="bg1"/>
              </a:solidFill>
            </a:endParaRPr>
          </a:p>
          <a:p>
            <a:pPr algn="ctr"/>
            <a:r>
              <a:rPr lang="en-US" b="1" dirty="0" smtClean="0">
                <a:solidFill>
                  <a:schemeClr val="bg1"/>
                </a:solidFill>
              </a:rPr>
              <a:t>OVR Central Office in Harrisburg</a:t>
            </a:r>
          </a:p>
          <a:p>
            <a:r>
              <a:rPr lang="en-US" dirty="0" smtClean="0">
                <a:solidFill>
                  <a:srgbClr val="004274"/>
                </a:solidFill>
              </a:rPr>
              <a:t> </a:t>
            </a:r>
            <a:endParaRPr lang="en-US" dirty="0">
              <a:solidFill>
                <a:srgbClr val="004274"/>
              </a:solidFill>
            </a:endParaRPr>
          </a:p>
        </p:txBody>
      </p:sp>
      <p:sp>
        <p:nvSpPr>
          <p:cNvPr id="40" name="TextBox 39"/>
          <p:cNvSpPr txBox="1"/>
          <p:nvPr/>
        </p:nvSpPr>
        <p:spPr>
          <a:xfrm>
            <a:off x="152400" y="4204901"/>
            <a:ext cx="3810000" cy="1200329"/>
          </a:xfrm>
          <a:prstGeom prst="rect">
            <a:avLst/>
          </a:prstGeom>
          <a:solidFill>
            <a:srgbClr val="004274"/>
          </a:solidFill>
          <a:scene3d>
            <a:camera prst="orthographicFront"/>
            <a:lightRig rig="threePt" dir="t"/>
          </a:scene3d>
          <a:sp3d>
            <a:bevelT prst="slope"/>
          </a:sp3d>
        </p:spPr>
        <p:txBody>
          <a:bodyPr wrap="square" rtlCol="0" anchor="ctr">
            <a:spAutoFit/>
          </a:bodyPr>
          <a:lstStyle/>
          <a:p>
            <a:pPr algn="ctr"/>
            <a:endParaRPr lang="en-US" b="1" dirty="0" smtClean="0">
              <a:solidFill>
                <a:schemeClr val="bg1"/>
              </a:solidFill>
            </a:endParaRPr>
          </a:p>
          <a:p>
            <a:pPr algn="ctr"/>
            <a:r>
              <a:rPr lang="en-US" b="1" dirty="0" smtClean="0">
                <a:solidFill>
                  <a:schemeClr val="bg1"/>
                </a:solidFill>
              </a:rPr>
              <a:t>Hiram G. Andrews Center in Johnstown</a:t>
            </a:r>
          </a:p>
          <a:p>
            <a:r>
              <a:rPr lang="en-US" dirty="0" smtClean="0">
                <a:solidFill>
                  <a:srgbClr val="004274"/>
                </a:solidFill>
              </a:rPr>
              <a:t> </a:t>
            </a:r>
            <a:endParaRPr lang="en-US" dirty="0">
              <a:solidFill>
                <a:srgbClr val="004274"/>
              </a:solidFill>
            </a:endParaRPr>
          </a:p>
        </p:txBody>
      </p:sp>
      <p:sp>
        <p:nvSpPr>
          <p:cNvPr id="42" name="Oval 41">
            <a:hlinkClick r:id="" action="ppaction://noaction" highlightClick="1"/>
            <a:hlinkHover r:id="" action="ppaction://noaction" highlightClick="1"/>
          </p:cNvPr>
          <p:cNvSpPr/>
          <p:nvPr/>
        </p:nvSpPr>
        <p:spPr>
          <a:xfrm>
            <a:off x="3733800" y="3276600"/>
            <a:ext cx="80010" cy="84909"/>
          </a:xfrm>
          <a:prstGeom prst="ellipse">
            <a:avLst/>
          </a:prstGeom>
          <a:solidFill>
            <a:srgbClr val="00B05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a:hlinkClick r:id="" action="ppaction://noaction" highlightClick="1"/>
            <a:hlinkHover r:id="" action="ppaction://noaction" highlightClick="1"/>
          </p:cNvPr>
          <p:cNvSpPr/>
          <p:nvPr/>
        </p:nvSpPr>
        <p:spPr>
          <a:xfrm>
            <a:off x="3733800" y="4343400"/>
            <a:ext cx="80010" cy="84909"/>
          </a:xfrm>
          <a:prstGeom prst="ellipse">
            <a:avLst/>
          </a:prstGeom>
          <a:solidFill>
            <a:schemeClr val="accent3">
              <a:lumMod val="6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hlinkHover r:id="" action="ppaction://noaction" highlightClick="1"/>
          </p:cNvPr>
          <p:cNvSpPr/>
          <p:nvPr/>
        </p:nvSpPr>
        <p:spPr>
          <a:xfrm>
            <a:off x="3733800" y="1752600"/>
            <a:ext cx="80010" cy="84909"/>
          </a:xfrm>
          <a:prstGeom prst="ellipse">
            <a:avLst/>
          </a:prstGeom>
          <a:solidFill>
            <a:srgbClr val="FF000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OVR Services</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5</a:t>
            </a:fld>
            <a:endParaRPr lang="en-US" dirty="0"/>
          </a:p>
        </p:txBody>
      </p:sp>
      <p:sp>
        <p:nvSpPr>
          <p:cNvPr id="10" name="TextBox 9"/>
          <p:cNvSpPr txBox="1"/>
          <p:nvPr/>
        </p:nvSpPr>
        <p:spPr>
          <a:xfrm>
            <a:off x="914400" y="1295400"/>
            <a:ext cx="7010400" cy="369332"/>
          </a:xfrm>
          <a:prstGeom prst="rect">
            <a:avLst/>
          </a:prstGeom>
          <a:noFill/>
        </p:spPr>
        <p:txBody>
          <a:bodyPr wrap="square" rtlCol="0">
            <a:spAutoFit/>
          </a:bodyPr>
          <a:lstStyle/>
          <a:p>
            <a:pPr algn="ctr"/>
            <a:r>
              <a:rPr lang="en-US" b="1" dirty="0" smtClean="0">
                <a:solidFill>
                  <a:srgbClr val="004274"/>
                </a:solidFill>
              </a:rPr>
              <a:t>OVR provides a wide range of services to eligible individuals:</a:t>
            </a:r>
            <a:endParaRPr lang="en-US" b="1" dirty="0">
              <a:solidFill>
                <a:srgbClr val="004274"/>
              </a:solidFill>
            </a:endParaRPr>
          </a:p>
        </p:txBody>
      </p:sp>
      <p:sp>
        <p:nvSpPr>
          <p:cNvPr id="13" name="Rounded Rectangle 12"/>
          <p:cNvSpPr/>
          <p:nvPr/>
        </p:nvSpPr>
        <p:spPr>
          <a:xfrm>
            <a:off x="457200" y="18288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Diagnostics</a:t>
            </a:r>
            <a:endParaRPr lang="en-US" dirty="0"/>
          </a:p>
        </p:txBody>
      </p:sp>
      <p:sp>
        <p:nvSpPr>
          <p:cNvPr id="14" name="Rounded Rectangle 13"/>
          <p:cNvSpPr/>
          <p:nvPr/>
        </p:nvSpPr>
        <p:spPr>
          <a:xfrm>
            <a:off x="3124200" y="18288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Training</a:t>
            </a:r>
            <a:endParaRPr lang="en-US" dirty="0"/>
          </a:p>
        </p:txBody>
      </p:sp>
      <p:sp>
        <p:nvSpPr>
          <p:cNvPr id="15" name="Rounded Rectangle 14"/>
          <p:cNvSpPr/>
          <p:nvPr/>
        </p:nvSpPr>
        <p:spPr>
          <a:xfrm>
            <a:off x="3124200" y="27432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Restoration</a:t>
            </a:r>
            <a:endParaRPr lang="en-US" dirty="0"/>
          </a:p>
        </p:txBody>
      </p:sp>
      <p:sp>
        <p:nvSpPr>
          <p:cNvPr id="16" name="Rounded Rectangle 15"/>
          <p:cNvSpPr/>
          <p:nvPr/>
        </p:nvSpPr>
        <p:spPr>
          <a:xfrm>
            <a:off x="3124200" y="36576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Placement Assistance</a:t>
            </a:r>
            <a:endParaRPr lang="en-US" dirty="0"/>
          </a:p>
        </p:txBody>
      </p:sp>
      <p:sp>
        <p:nvSpPr>
          <p:cNvPr id="17" name="Rounded Rectangle 16"/>
          <p:cNvSpPr/>
          <p:nvPr/>
        </p:nvSpPr>
        <p:spPr>
          <a:xfrm>
            <a:off x="457200" y="27432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Vocational Evaluation</a:t>
            </a:r>
            <a:endParaRPr lang="en-US" dirty="0"/>
          </a:p>
        </p:txBody>
      </p:sp>
      <p:sp>
        <p:nvSpPr>
          <p:cNvPr id="18" name="Rounded Rectangle 17"/>
          <p:cNvSpPr/>
          <p:nvPr/>
        </p:nvSpPr>
        <p:spPr>
          <a:xfrm>
            <a:off x="457200" y="36576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Counseling and Guidance</a:t>
            </a:r>
            <a:endParaRPr lang="en-US" dirty="0"/>
          </a:p>
        </p:txBody>
      </p:sp>
      <p:sp>
        <p:nvSpPr>
          <p:cNvPr id="19" name="Rounded Rectangle 18">
            <a:hlinkHover r:id="rId5" action="ppaction://hlinkfile"/>
          </p:cNvPr>
          <p:cNvSpPr/>
          <p:nvPr/>
        </p:nvSpPr>
        <p:spPr>
          <a:xfrm>
            <a:off x="5791200" y="18288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Assistive Technology</a:t>
            </a:r>
            <a:endParaRPr lang="en-US" dirty="0"/>
          </a:p>
        </p:txBody>
      </p:sp>
      <p:sp>
        <p:nvSpPr>
          <p:cNvPr id="20" name="Rounded Rectangle 19"/>
          <p:cNvSpPr/>
          <p:nvPr/>
        </p:nvSpPr>
        <p:spPr>
          <a:xfrm>
            <a:off x="5791200" y="27432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Support Services</a:t>
            </a:r>
            <a:endParaRPr lang="en-US" dirty="0"/>
          </a:p>
        </p:txBody>
      </p:sp>
      <p:sp>
        <p:nvSpPr>
          <p:cNvPr id="21" name="Rounded Rectangle 20"/>
          <p:cNvSpPr/>
          <p:nvPr/>
        </p:nvSpPr>
        <p:spPr>
          <a:xfrm>
            <a:off x="5791200" y="3657600"/>
            <a:ext cx="2438400" cy="762000"/>
          </a:xfrm>
          <a:prstGeom prst="roundRect">
            <a:avLst/>
          </a:prstGeom>
          <a:solidFill>
            <a:srgbClr val="3594FD"/>
          </a:solidFill>
          <a:ln>
            <a:solidFill>
              <a:srgbClr val="0042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Employer Services</a:t>
            </a:r>
            <a:endParaRPr lang="en-US" dirty="0"/>
          </a:p>
        </p:txBody>
      </p:sp>
      <p:sp>
        <p:nvSpPr>
          <p:cNvPr id="23" name="Rounded Rectangle 22"/>
          <p:cNvSpPr/>
          <p:nvPr/>
        </p:nvSpPr>
        <p:spPr>
          <a:xfrm>
            <a:off x="304800" y="4648200"/>
            <a:ext cx="8382000" cy="533400"/>
          </a:xfrm>
          <a:prstGeom prst="roundRect">
            <a:avLst/>
          </a:prstGeom>
          <a:solidFill>
            <a:srgbClr val="004274"/>
          </a:solidFill>
          <a:ln>
            <a:solidFill>
              <a:srgbClr val="3594F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Services are provided on a case by case basis, as every individual presents unique goals, skills, barriers, resources, etc.</a:t>
            </a:r>
            <a:endParaRPr lang="en-US" sz="1400" dirty="0"/>
          </a:p>
        </p:txBody>
      </p:sp>
      <p:sp>
        <p:nvSpPr>
          <p:cNvPr id="24" name="TextBox 23"/>
          <p:cNvSpPr txBox="1"/>
          <p:nvPr/>
        </p:nvSpPr>
        <p:spPr>
          <a:xfrm>
            <a:off x="304800" y="4495800"/>
            <a:ext cx="457200" cy="923330"/>
          </a:xfrm>
          <a:prstGeom prst="rect">
            <a:avLst/>
          </a:prstGeom>
          <a:solidFill>
            <a:srgbClr val="004274">
              <a:alpha val="0"/>
            </a:srgbClr>
          </a:solidFill>
        </p:spPr>
        <p:txBody>
          <a:bodyPr wrap="square" rtlCol="0">
            <a:spAutoFit/>
          </a:bodyPr>
          <a:lstStyle/>
          <a:p>
            <a:r>
              <a:rPr lang="en-US" sz="5400" dirty="0" smtClean="0">
                <a:solidFill>
                  <a:srgbClr val="FFC000"/>
                </a:solidFill>
              </a:rPr>
              <a:t>*</a:t>
            </a:r>
            <a:endParaRPr lang="en-US" sz="5400" dirty="0">
              <a:solidFill>
                <a:srgbClr val="FFC000"/>
              </a:solidFill>
            </a:endParaRPr>
          </a:p>
        </p:txBody>
      </p:sp>
      <p:sp>
        <p:nvSpPr>
          <p:cNvPr id="25" name="Rounded Rectangle 24"/>
          <p:cNvSpPr/>
          <p:nvPr/>
        </p:nvSpPr>
        <p:spPr>
          <a:xfrm>
            <a:off x="304800" y="5334000"/>
            <a:ext cx="8382000" cy="533400"/>
          </a:xfrm>
          <a:prstGeom prst="roundRect">
            <a:avLst/>
          </a:prstGeom>
          <a:solidFill>
            <a:srgbClr val="004274"/>
          </a:solidFill>
          <a:ln>
            <a:solidFill>
              <a:srgbClr val="3594F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Evaluation, counseling and placement services are free of cost.  However, all other services may require a financial contribution from the individual depending on their income</a:t>
            </a:r>
            <a:r>
              <a:rPr lang="en-US" dirty="0" smtClean="0"/>
              <a:t>.</a:t>
            </a:r>
            <a:endParaRPr lang="en-US" dirty="0"/>
          </a:p>
        </p:txBody>
      </p:sp>
      <p:sp>
        <p:nvSpPr>
          <p:cNvPr id="26" name="TextBox 25"/>
          <p:cNvSpPr txBox="1"/>
          <p:nvPr/>
        </p:nvSpPr>
        <p:spPr>
          <a:xfrm>
            <a:off x="304800" y="5181600"/>
            <a:ext cx="457200" cy="923330"/>
          </a:xfrm>
          <a:prstGeom prst="rect">
            <a:avLst/>
          </a:prstGeom>
          <a:solidFill>
            <a:srgbClr val="004274">
              <a:alpha val="0"/>
            </a:srgbClr>
          </a:solidFill>
        </p:spPr>
        <p:txBody>
          <a:bodyPr wrap="square" rtlCol="0">
            <a:spAutoFit/>
          </a:bodyPr>
          <a:lstStyle/>
          <a:p>
            <a:r>
              <a:rPr lang="en-US" sz="5400" dirty="0" smtClean="0">
                <a:solidFill>
                  <a:srgbClr val="FFC000"/>
                </a:solidFill>
              </a:rPr>
              <a:t>*</a:t>
            </a:r>
            <a:endParaRPr lang="en-US" sz="5400" dirty="0">
              <a:solidFill>
                <a:srgbClr val="FFC000"/>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3"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4"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4864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Who should seek OVR services?</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5"/>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6</a:t>
            </a:fld>
            <a:endParaRPr lang="en-US" dirty="0"/>
          </a:p>
        </p:txBody>
      </p:sp>
      <p:sp>
        <p:nvSpPr>
          <p:cNvPr id="13" name="Cube 12"/>
          <p:cNvSpPr/>
          <p:nvPr/>
        </p:nvSpPr>
        <p:spPr>
          <a:xfrm>
            <a:off x="1219200" y="4419600"/>
            <a:ext cx="6858000" cy="838200"/>
          </a:xfrm>
          <a:prstGeom prst="cube">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desire to gain or maintain competitive employment</a:t>
            </a:r>
            <a:endParaRPr lang="en-US" dirty="0"/>
          </a:p>
        </p:txBody>
      </p:sp>
      <p:sp>
        <p:nvSpPr>
          <p:cNvPr id="14" name="Cube 13"/>
          <p:cNvSpPr/>
          <p:nvPr/>
        </p:nvSpPr>
        <p:spPr>
          <a:xfrm>
            <a:off x="1295400" y="3429000"/>
            <a:ext cx="6781800" cy="838200"/>
          </a:xfrm>
          <a:prstGeom prst="cube">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Any individual with a disability that causes a substantial impediment to employment</a:t>
            </a:r>
            <a:endParaRPr lang="en-US" dirty="0"/>
          </a:p>
        </p:txBody>
      </p:sp>
      <p:sp>
        <p:nvSpPr>
          <p:cNvPr id="15" name="Cube 14"/>
          <p:cNvSpPr/>
          <p:nvPr/>
        </p:nvSpPr>
        <p:spPr>
          <a:xfrm>
            <a:off x="1295400" y="2438400"/>
            <a:ext cx="6781800" cy="838200"/>
          </a:xfrm>
          <a:prstGeom prst="cube">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ability to benefit from VR services</a:t>
            </a:r>
            <a:endParaRPr lang="en-US" dirty="0"/>
          </a:p>
        </p:txBody>
      </p:sp>
      <p:sp>
        <p:nvSpPr>
          <p:cNvPr id="16" name="Cube 15"/>
          <p:cNvSpPr/>
          <p:nvPr/>
        </p:nvSpPr>
        <p:spPr>
          <a:xfrm>
            <a:off x="1295400" y="1447800"/>
            <a:ext cx="6781800" cy="838200"/>
          </a:xfrm>
          <a:prstGeom prst="cube">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need for multiple VR services over a period of at least 6 months</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Getting Started - Referral</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1" name="TextBox 10"/>
          <p:cNvSpPr txBox="1"/>
          <p:nvPr/>
        </p:nvSpPr>
        <p:spPr>
          <a:xfrm>
            <a:off x="533400" y="1295400"/>
            <a:ext cx="7543800" cy="707886"/>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b="1" dirty="0" smtClean="0">
                <a:solidFill>
                  <a:srgbClr val="003399"/>
                </a:solidFill>
              </a:rPr>
              <a:t>You do not need any official health documentation or consultation to start the referral process</a:t>
            </a:r>
            <a:endParaRPr lang="en-US" sz="2000" b="1" dirty="0">
              <a:solidFill>
                <a:srgbClr val="003399"/>
              </a:solidFill>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7</a:t>
            </a:fld>
            <a:endParaRPr lang="en-US" dirty="0"/>
          </a:p>
        </p:txBody>
      </p:sp>
      <p:sp>
        <p:nvSpPr>
          <p:cNvPr id="10" name="TextBox 9"/>
          <p:cNvSpPr txBox="1"/>
          <p:nvPr/>
        </p:nvSpPr>
        <p:spPr>
          <a:xfrm>
            <a:off x="609600" y="2362200"/>
            <a:ext cx="7543800" cy="1015663"/>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b="1" dirty="0" smtClean="0">
                <a:solidFill>
                  <a:srgbClr val="003399"/>
                </a:solidFill>
              </a:rPr>
              <a:t>Children under the age of 18 should receive help from a parent, legal guardian or representative throughout the referral process</a:t>
            </a:r>
            <a:endParaRPr lang="en-US" sz="2000" b="1" dirty="0">
              <a:solidFill>
                <a:srgbClr val="003399"/>
              </a:solidFill>
            </a:endParaRPr>
          </a:p>
        </p:txBody>
      </p:sp>
      <p:sp>
        <p:nvSpPr>
          <p:cNvPr id="13" name="TextBox 12"/>
          <p:cNvSpPr txBox="1"/>
          <p:nvPr/>
        </p:nvSpPr>
        <p:spPr>
          <a:xfrm>
            <a:off x="609600" y="3733800"/>
            <a:ext cx="7543800" cy="1015663"/>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b="1" dirty="0" smtClean="0">
                <a:solidFill>
                  <a:srgbClr val="003399"/>
                </a:solidFill>
              </a:rPr>
              <a:t>OVR works with individuals who have any kind of impairment caused by a disability, even if the customer is not sure what their disability is or how it affects them</a:t>
            </a:r>
            <a:endParaRPr lang="en-US" sz="2000" b="1" dirty="0">
              <a:solidFill>
                <a:srgbClr val="003399"/>
              </a:solidFill>
            </a:endParaRPr>
          </a:p>
        </p:txBody>
      </p:sp>
      <p:sp>
        <p:nvSpPr>
          <p:cNvPr id="14" name="TextBox 13"/>
          <p:cNvSpPr txBox="1"/>
          <p:nvPr/>
        </p:nvSpPr>
        <p:spPr>
          <a:xfrm>
            <a:off x="685800" y="4953000"/>
            <a:ext cx="7543800" cy="707886"/>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000" b="1" dirty="0" smtClean="0">
                <a:solidFill>
                  <a:srgbClr val="003399"/>
                </a:solidFill>
              </a:rPr>
              <a:t>Once  a referral is made, an OVR representative will contact the individual within 15 days to setup an appointment</a:t>
            </a:r>
            <a:endParaRPr lang="en-US" sz="2000" b="1" dirty="0">
              <a:solidFill>
                <a:srgbClr val="0033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animEffect transition="in" filter="fade">
                                      <p:cBhvr>
                                        <p:cTn id="7" dur="2000"/>
                                        <p:tgtEl>
                                          <p:spTgt spid="11">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20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bg/>
                                          </p:spTgt>
                                        </p:tgtEl>
                                        <p:attrNameLst>
                                          <p:attrName>style.visibility</p:attrName>
                                        </p:attrNameLst>
                                      </p:cBhvr>
                                      <p:to>
                                        <p:strVal val="visible"/>
                                      </p:to>
                                    </p:set>
                                    <p:animEffect transition="in" filter="fade">
                                      <p:cBhvr>
                                        <p:cTn id="17" dur="2000"/>
                                        <p:tgtEl>
                                          <p:spTgt spid="10">
                                            <p:bg/>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20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bg/>
                                          </p:spTgt>
                                        </p:tgtEl>
                                        <p:attrNameLst>
                                          <p:attrName>style.visibility</p:attrName>
                                        </p:attrNameLst>
                                      </p:cBhvr>
                                      <p:to>
                                        <p:strVal val="visible"/>
                                      </p:to>
                                    </p:set>
                                    <p:animEffect transition="in" filter="fade">
                                      <p:cBhvr>
                                        <p:cTn id="27" dur="2000"/>
                                        <p:tgtEl>
                                          <p:spTgt spid="13">
                                            <p:bg/>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xEl>
                                              <p:pRg st="0" end="0"/>
                                            </p:txEl>
                                          </p:spTgt>
                                        </p:tgtEl>
                                        <p:attrNameLst>
                                          <p:attrName>style.visibility</p:attrName>
                                        </p:attrNameLst>
                                      </p:cBhvr>
                                      <p:to>
                                        <p:strVal val="visible"/>
                                      </p:to>
                                    </p:set>
                                    <p:animEffect transition="in" filter="fade">
                                      <p:cBhvr>
                                        <p:cTn id="32" dur="2000"/>
                                        <p:tgtEl>
                                          <p:spTgt spid="1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bg/>
                                          </p:spTgt>
                                        </p:tgtEl>
                                        <p:attrNameLst>
                                          <p:attrName>style.visibility</p:attrName>
                                        </p:attrNameLst>
                                      </p:cBhvr>
                                      <p:to>
                                        <p:strVal val="visible"/>
                                      </p:to>
                                    </p:set>
                                    <p:animEffect transition="in" filter="fade">
                                      <p:cBhvr>
                                        <p:cTn id="37" dur="2000"/>
                                        <p:tgtEl>
                                          <p:spTgt spid="14">
                                            <p:bg/>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xEl>
                                              <p:pRg st="0" end="0"/>
                                            </p:txEl>
                                          </p:spTgt>
                                        </p:tgtEl>
                                        <p:attrNameLst>
                                          <p:attrName>style.visibility</p:attrName>
                                        </p:attrNameLst>
                                      </p:cBhvr>
                                      <p:to>
                                        <p:strVal val="visible"/>
                                      </p:to>
                                    </p:set>
                                    <p:animEffect transition="in" filter="fade">
                                      <p:cBhvr>
                                        <p:cTn id="42"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animBg="1"/>
      <p:bldP spid="10" grpId="0" build="p" animBg="1"/>
      <p:bldP spid="13" grpId="0" build="p" animBg="1"/>
      <p:bldP spid="14"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Getting Started - Application</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8001000" y="6096000"/>
            <a:ext cx="3810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mtClean="0"/>
              <a:pPr algn="ctr"/>
              <a:t>8</a:t>
            </a:fld>
            <a:endParaRPr lang="en-US" dirty="0"/>
          </a:p>
        </p:txBody>
      </p:sp>
      <p:sp>
        <p:nvSpPr>
          <p:cNvPr id="10" name="Right Arrow Callout 9"/>
          <p:cNvSpPr/>
          <p:nvPr/>
        </p:nvSpPr>
        <p:spPr>
          <a:xfrm>
            <a:off x="685800" y="1447800"/>
            <a:ext cx="3810000" cy="4038600"/>
          </a:xfrm>
          <a:prstGeom prst="rightArrowCallou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A counselor will meet with the individual to explain OVR, complete the application, gather necessary information and setup any evaluations that may be needed to help determine eligibility.  Applications can also be completed online.</a:t>
            </a:r>
            <a:endParaRPr lang="en-US" dirty="0">
              <a:solidFill>
                <a:schemeClr val="bg1"/>
              </a:solidFill>
            </a:endParaRPr>
          </a:p>
        </p:txBody>
      </p:sp>
      <p:sp>
        <p:nvSpPr>
          <p:cNvPr id="14" name="Right Arrow Callout 13"/>
          <p:cNvSpPr/>
          <p:nvPr/>
        </p:nvSpPr>
        <p:spPr>
          <a:xfrm>
            <a:off x="4953000" y="1447800"/>
            <a:ext cx="3733800" cy="4038600"/>
          </a:xfrm>
          <a:prstGeom prst="rightArrowCallou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Once the application is completed, the OVR counselor is required to determine the individual’s eligibility and order of selection </a:t>
            </a:r>
            <a:r>
              <a:rPr lang="en-US" b="1" u="sng" dirty="0" smtClean="0"/>
              <a:t>within 60 days</a:t>
            </a:r>
            <a:endParaRPr lang="en-US" b="1" u="sng"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4" name="Picture 26" descr="L&amp;I logo banner"/>
          <p:cNvPicPr>
            <a:picLocks noChangeAspect="1" noChangeArrowheads="1"/>
          </p:cNvPicPr>
          <p:nvPr/>
        </p:nvPicPr>
        <p:blipFill>
          <a:blip r:embed="rId2" cstate="print"/>
          <a:srcRect/>
          <a:stretch>
            <a:fillRect/>
          </a:stretch>
        </p:blipFill>
        <p:spPr bwMode="auto">
          <a:xfrm>
            <a:off x="457200" y="381000"/>
            <a:ext cx="8253413" cy="649288"/>
          </a:xfrm>
          <a:prstGeom prst="rect">
            <a:avLst/>
          </a:prstGeom>
          <a:noFill/>
        </p:spPr>
      </p:pic>
      <p:pic>
        <p:nvPicPr>
          <p:cNvPr id="2070" name="Picture 22" descr="blue bottom banner"/>
          <p:cNvPicPr>
            <a:picLocks noChangeAspect="1" noChangeArrowheads="1"/>
          </p:cNvPicPr>
          <p:nvPr/>
        </p:nvPicPr>
        <p:blipFill>
          <a:blip r:embed="rId3" cstate="print"/>
          <a:srcRect/>
          <a:stretch>
            <a:fillRect/>
          </a:stretch>
        </p:blipFill>
        <p:spPr bwMode="auto">
          <a:xfrm>
            <a:off x="457200" y="6019800"/>
            <a:ext cx="8229600" cy="377825"/>
          </a:xfrm>
          <a:prstGeom prst="rect">
            <a:avLst/>
          </a:prstGeom>
          <a:noFill/>
        </p:spPr>
      </p:pic>
      <p:sp>
        <p:nvSpPr>
          <p:cNvPr id="2050" name="Rectangle 2"/>
          <p:cNvSpPr>
            <a:spLocks noGrp="1" noChangeArrowheads="1"/>
          </p:cNvSpPr>
          <p:nvPr>
            <p:ph type="ctrTitle"/>
          </p:nvPr>
        </p:nvSpPr>
        <p:spPr>
          <a:xfrm>
            <a:off x="304800" y="457200"/>
            <a:ext cx="5334000" cy="381000"/>
          </a:xfrm>
        </p:spPr>
        <p:txBody>
          <a:bodyPr/>
          <a:lstStyle/>
          <a:p>
            <a:r>
              <a:rPr lang="en-US" sz="2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rPr>
              <a:t>Eligibility</a:t>
            </a:r>
            <a:endParaRPr lang="en-US" sz="2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Verdana" pitchFamily="34" charset="0"/>
            </a:endParaRPr>
          </a:p>
        </p:txBody>
      </p:sp>
      <p:sp>
        <p:nvSpPr>
          <p:cNvPr id="2058" name="Rectangle 10"/>
          <p:cNvSpPr>
            <a:spLocks noChangeArrowheads="1"/>
          </p:cNvSpPr>
          <p:nvPr/>
        </p:nvSpPr>
        <p:spPr bwMode="auto">
          <a:xfrm>
            <a:off x="457200" y="6019800"/>
            <a:ext cx="7086600" cy="381000"/>
          </a:xfrm>
          <a:prstGeom prst="rect">
            <a:avLst/>
          </a:prstGeom>
          <a:noFill/>
          <a:ln w="9525">
            <a:noFill/>
            <a:miter lim="800000"/>
            <a:headEnd/>
            <a:tailEnd/>
          </a:ln>
          <a:effectLst/>
        </p:spPr>
        <p:txBody>
          <a:bodyPr anchor="ctr"/>
          <a:lstStyle/>
          <a:p>
            <a:pPr algn="r"/>
            <a:r>
              <a:rPr lang="en-US" sz="1400" dirty="0" smtClean="0">
                <a:solidFill>
                  <a:schemeClr val="bg1"/>
                </a:solidFill>
                <a:latin typeface="Verdana" pitchFamily="34" charset="0"/>
              </a:rPr>
              <a:t>Link to OVR’s Website</a:t>
            </a:r>
            <a:endParaRPr lang="en-US" sz="1400" dirty="0">
              <a:solidFill>
                <a:schemeClr val="bg1"/>
              </a:solidFill>
              <a:latin typeface="Verdana" pitchFamily="34" charset="0"/>
            </a:endParaRPr>
          </a:p>
        </p:txBody>
      </p:sp>
      <p:sp>
        <p:nvSpPr>
          <p:cNvPr id="2067" name="Rectangle 19"/>
          <p:cNvSpPr>
            <a:spLocks noChangeArrowheads="1"/>
          </p:cNvSpPr>
          <p:nvPr/>
        </p:nvSpPr>
        <p:spPr bwMode="auto">
          <a:xfrm>
            <a:off x="7543800" y="6019800"/>
            <a:ext cx="1143000" cy="381000"/>
          </a:xfrm>
          <a:prstGeom prst="rect">
            <a:avLst/>
          </a:prstGeom>
          <a:noFill/>
          <a:ln w="9525">
            <a:noFill/>
            <a:miter lim="800000"/>
            <a:headEnd/>
            <a:tailEnd/>
          </a:ln>
          <a:effectLst/>
        </p:spPr>
        <p:txBody>
          <a:bodyPr anchor="ctr"/>
          <a:lstStyle/>
          <a:p>
            <a:endParaRPr lang="en-US" sz="1400" dirty="0">
              <a:solidFill>
                <a:schemeClr val="bg1"/>
              </a:solidFill>
              <a:latin typeface="Verdana" pitchFamily="34" charset="0"/>
            </a:endParaRPr>
          </a:p>
        </p:txBody>
      </p:sp>
      <p:sp>
        <p:nvSpPr>
          <p:cNvPr id="12" name="Rectangle 11">
            <a:hlinkClick r:id="rId4"/>
          </p:cNvPr>
          <p:cNvSpPr/>
          <p:nvPr/>
        </p:nvSpPr>
        <p:spPr>
          <a:xfrm>
            <a:off x="5486400" y="6096000"/>
            <a:ext cx="1981200" cy="228600"/>
          </a:xfrm>
          <a:prstGeom prst="rect">
            <a:avLst/>
          </a:prstGeom>
          <a:solidFill>
            <a:srgbClr val="004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Link to OVR’s Website</a:t>
            </a:r>
            <a:endParaRPr lang="en-US" sz="1400" dirty="0"/>
          </a:p>
        </p:txBody>
      </p:sp>
      <p:sp>
        <p:nvSpPr>
          <p:cNvPr id="9" name="Flowchart: Manual Operation 8"/>
          <p:cNvSpPr/>
          <p:nvPr/>
        </p:nvSpPr>
        <p:spPr>
          <a:xfrm>
            <a:off x="7848600" y="6096000"/>
            <a:ext cx="609600" cy="228600"/>
          </a:xfrm>
          <a:prstGeom prst="flowChartManualOperation">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5533868-8194-4BBD-8502-399E382AA0D2}" type="slidenum">
              <a:rPr lang="en-US" sz="1200" smtClean="0"/>
              <a:pPr algn="ctr"/>
              <a:t>9</a:t>
            </a:fld>
            <a:endParaRPr lang="en-US" sz="1200" dirty="0"/>
          </a:p>
        </p:txBody>
      </p:sp>
      <p:sp>
        <p:nvSpPr>
          <p:cNvPr id="19" name="Rounded Rectangle 18"/>
          <p:cNvSpPr/>
          <p:nvPr/>
        </p:nvSpPr>
        <p:spPr>
          <a:xfrm>
            <a:off x="381000" y="1219200"/>
            <a:ext cx="8229600" cy="685800"/>
          </a:xfrm>
          <a:prstGeom prst="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There are several factors the counselor must consider when making an eligibility decision, which are based on federal regulations.  </a:t>
            </a:r>
            <a:endParaRPr lang="en-US" dirty="0"/>
          </a:p>
        </p:txBody>
      </p:sp>
      <p:sp>
        <p:nvSpPr>
          <p:cNvPr id="20" name="Snip and Round Single Corner Rectangle 19"/>
          <p:cNvSpPr/>
          <p:nvPr/>
        </p:nvSpPr>
        <p:spPr>
          <a:xfrm>
            <a:off x="685800" y="2133600"/>
            <a:ext cx="7772400" cy="3581400"/>
          </a:xfrm>
          <a:prstGeom prst="snipRoundRect">
            <a:avLst/>
          </a:prstGeom>
          <a:solidFill>
            <a:srgbClr val="004274"/>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mj-lt"/>
              <a:buAutoNum type="arabicPeriod"/>
            </a:pPr>
            <a:r>
              <a:rPr lang="en-US" dirty="0" smtClean="0"/>
              <a:t> Is there evidence of an impairment?</a:t>
            </a:r>
          </a:p>
          <a:p>
            <a:pPr marL="342900" indent="-342900">
              <a:buFont typeface="+mj-lt"/>
              <a:buAutoNum type="arabicPeriod"/>
            </a:pPr>
            <a:endParaRPr lang="en-US" dirty="0" smtClean="0"/>
          </a:p>
          <a:p>
            <a:pPr marL="342900" indent="-342900">
              <a:buFont typeface="+mj-lt"/>
              <a:buAutoNum type="arabicPeriod"/>
            </a:pPr>
            <a:r>
              <a:rPr lang="en-US" dirty="0" smtClean="0"/>
              <a:t> Does the impairment constitute a substantial impediment to employment?</a:t>
            </a:r>
          </a:p>
          <a:p>
            <a:pPr marL="800100" lvl="1" indent="-342900">
              <a:lnSpc>
                <a:spcPts val="2900"/>
              </a:lnSpc>
              <a:buFont typeface="Arial" pitchFamily="34" charset="0"/>
              <a:buChar char="•"/>
            </a:pPr>
            <a:r>
              <a:rPr lang="en-US" dirty="0" smtClean="0"/>
              <a:t> Work history, skills and experiences are considered</a:t>
            </a:r>
          </a:p>
          <a:p>
            <a:pPr marL="342900" indent="-342900">
              <a:buFont typeface="+mj-lt"/>
              <a:buAutoNum type="arabicPeriod"/>
            </a:pPr>
            <a:endParaRPr lang="en-US" dirty="0" smtClean="0"/>
          </a:p>
          <a:p>
            <a:pPr marL="342900" indent="-342900">
              <a:buFont typeface="+mj-lt"/>
              <a:buAutoNum type="arabicPeriod"/>
            </a:pPr>
            <a:r>
              <a:rPr lang="en-US" dirty="0" smtClean="0"/>
              <a:t> Does the individual require VR services to obtain employment?</a:t>
            </a:r>
          </a:p>
          <a:p>
            <a:pPr marL="342900" indent="-342900">
              <a:buFont typeface="+mj-lt"/>
              <a:buAutoNum type="arabicPeriod"/>
            </a:pPr>
            <a:endParaRPr lang="en-US" dirty="0" smtClean="0"/>
          </a:p>
          <a:p>
            <a:pPr marL="342900" indent="-342900">
              <a:buFont typeface="+mj-lt"/>
              <a:buAutoNum type="arabicPeriod"/>
            </a:pPr>
            <a:r>
              <a:rPr lang="en-US" dirty="0" smtClean="0"/>
              <a:t> Is it reasonable to presume the individual is able to benefit from a competitive employment outcome?</a:t>
            </a:r>
          </a:p>
          <a:p>
            <a:pPr lvl="1">
              <a:lnSpc>
                <a:spcPts val="2900"/>
              </a:lnSpc>
              <a:buFont typeface="Arial" pitchFamily="34" charset="0"/>
              <a:buChar char="•"/>
            </a:pPr>
            <a:r>
              <a:rPr lang="en-US" dirty="0" smtClean="0"/>
              <a:t> Trial work experiences and extended evaluations	</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6269</TotalTime>
  <Words>1199</Words>
  <Application>Microsoft Office PowerPoint</Application>
  <PresentationFormat>On-screen Show (4:3)</PresentationFormat>
  <Paragraphs>172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OVR’s Mission</vt:lpstr>
      <vt:lpstr>Authority and Funding</vt:lpstr>
      <vt:lpstr>Locations</vt:lpstr>
      <vt:lpstr>OVR Services</vt:lpstr>
      <vt:lpstr>Who should seek OVR services?</vt:lpstr>
      <vt:lpstr>Getting Started - Referral</vt:lpstr>
      <vt:lpstr>Getting Started - Application</vt:lpstr>
      <vt:lpstr>Eligibility</vt:lpstr>
      <vt:lpstr>Order of Selection</vt:lpstr>
      <vt:lpstr>Individualized Plan for Employment</vt:lpstr>
      <vt:lpstr>Case Closure</vt:lpstr>
      <vt:lpstr>Post Employment Services</vt:lpstr>
      <vt:lpstr>Changes to College Training Policy</vt:lpstr>
      <vt:lpstr>Community College Reduction in Payment for all 4 years </vt:lpstr>
      <vt:lpstr>Community College Reduction in Payment for First Two Years</vt:lpstr>
      <vt:lpstr>PowerPoint Presentation</vt:lpstr>
      <vt:lpstr>Post Employment Services</vt:lpstr>
    </vt:vector>
  </TitlesOfParts>
  <Company>Office of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Jacobson</dc:creator>
  <cp:lastModifiedBy>Mike Jacobson</cp:lastModifiedBy>
  <cp:revision>255</cp:revision>
  <dcterms:created xsi:type="dcterms:W3CDTF">2011-11-29T20:35:02Z</dcterms:created>
  <dcterms:modified xsi:type="dcterms:W3CDTF">2013-09-26T19:58:31Z</dcterms:modified>
</cp:coreProperties>
</file>