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5"/>
    <p:sldMasterId id="2147483674" r:id="rId6"/>
    <p:sldMasterId id="2147483702" r:id="rId7"/>
    <p:sldMasterId id="2147483714" r:id="rId8"/>
  </p:sldMasterIdLst>
  <p:notesMasterIdLst>
    <p:notesMasterId r:id="rId69"/>
  </p:notesMasterIdLst>
  <p:sldIdLst>
    <p:sldId id="360" r:id="rId9"/>
    <p:sldId id="358" r:id="rId10"/>
    <p:sldId id="359" r:id="rId11"/>
    <p:sldId id="444" r:id="rId12"/>
    <p:sldId id="424" r:id="rId13"/>
    <p:sldId id="442" r:id="rId14"/>
    <p:sldId id="443" r:id="rId15"/>
    <p:sldId id="363" r:id="rId16"/>
    <p:sldId id="416" r:id="rId17"/>
    <p:sldId id="446" r:id="rId18"/>
    <p:sldId id="451" r:id="rId19"/>
    <p:sldId id="452" r:id="rId20"/>
    <p:sldId id="453" r:id="rId21"/>
    <p:sldId id="454" r:id="rId22"/>
    <p:sldId id="455" r:id="rId23"/>
    <p:sldId id="456" r:id="rId24"/>
    <p:sldId id="365" r:id="rId25"/>
    <p:sldId id="366" r:id="rId26"/>
    <p:sldId id="367" r:id="rId27"/>
    <p:sldId id="418" r:id="rId28"/>
    <p:sldId id="419" r:id="rId29"/>
    <p:sldId id="428" r:id="rId30"/>
    <p:sldId id="427" r:id="rId31"/>
    <p:sldId id="445" r:id="rId32"/>
    <p:sldId id="425" r:id="rId33"/>
    <p:sldId id="429" r:id="rId34"/>
    <p:sldId id="431" r:id="rId35"/>
    <p:sldId id="430" r:id="rId36"/>
    <p:sldId id="437" r:id="rId37"/>
    <p:sldId id="438" r:id="rId38"/>
    <p:sldId id="439" r:id="rId39"/>
    <p:sldId id="440" r:id="rId40"/>
    <p:sldId id="441" r:id="rId41"/>
    <p:sldId id="378" r:id="rId42"/>
    <p:sldId id="390" r:id="rId43"/>
    <p:sldId id="392" r:id="rId44"/>
    <p:sldId id="393" r:id="rId45"/>
    <p:sldId id="396" r:id="rId46"/>
    <p:sldId id="395" r:id="rId47"/>
    <p:sldId id="394" r:id="rId48"/>
    <p:sldId id="398" r:id="rId49"/>
    <p:sldId id="399" r:id="rId50"/>
    <p:sldId id="397" r:id="rId51"/>
    <p:sldId id="400" r:id="rId52"/>
    <p:sldId id="401" r:id="rId53"/>
    <p:sldId id="403" r:id="rId54"/>
    <p:sldId id="402" r:id="rId55"/>
    <p:sldId id="404" r:id="rId56"/>
    <p:sldId id="406" r:id="rId57"/>
    <p:sldId id="407" r:id="rId58"/>
    <p:sldId id="411" r:id="rId59"/>
    <p:sldId id="408" r:id="rId60"/>
    <p:sldId id="410" r:id="rId61"/>
    <p:sldId id="412" r:id="rId62"/>
    <p:sldId id="409" r:id="rId63"/>
    <p:sldId id="413" r:id="rId64"/>
    <p:sldId id="414" r:id="rId65"/>
    <p:sldId id="389" r:id="rId66"/>
    <p:sldId id="457" r:id="rId67"/>
    <p:sldId id="388" r:id="rId6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EC"/>
    <a:srgbClr val="CDDEF3"/>
    <a:srgbClr val="DDE9F7"/>
    <a:srgbClr val="AEA8FA"/>
    <a:srgbClr val="1E497C"/>
    <a:srgbClr val="23538D"/>
    <a:srgbClr val="95C94E"/>
    <a:srgbClr val="96BC5A"/>
    <a:srgbClr val="90B957"/>
    <a:srgbClr val="94C0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790" autoAdjust="0"/>
  </p:normalViewPr>
  <p:slideViewPr>
    <p:cSldViewPr snapToObjects="1">
      <p:cViewPr varScale="1">
        <p:scale>
          <a:sx n="103" d="100"/>
          <a:sy n="103" d="100"/>
        </p:scale>
        <p:origin x="-2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slide" Target="slides/slide55.xml"/><Relationship Id="rId68" Type="http://schemas.openxmlformats.org/officeDocument/2006/relationships/slide" Target="slides/slide60.xml"/><Relationship Id="rId7" Type="http://schemas.openxmlformats.org/officeDocument/2006/relationships/slideMaster" Target="slideMasters/slideMaster3.xml"/><Relationship Id="rId71"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66" Type="http://schemas.openxmlformats.org/officeDocument/2006/relationships/slide" Target="slides/slide58.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61" Type="http://schemas.openxmlformats.org/officeDocument/2006/relationships/slide" Target="slides/slide53.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notesMaster" Target="notesMasters/notesMaster1.xml"/><Relationship Id="rId8" Type="http://schemas.openxmlformats.org/officeDocument/2006/relationships/slideMaster" Target="slideMasters/slideMaster4.xml"/><Relationship Id="rId51" Type="http://schemas.openxmlformats.org/officeDocument/2006/relationships/slide" Target="slides/slide43.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slide" Target="slides/slide59.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36A9B25-DBCC-4249-829D-B3BC1E0E411F}" type="datetimeFigureOut">
              <a:rPr/>
              <a:pPr/>
              <a:t>8/15/12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506C930-0C39-C14E-9A81-5D25950FD497}" type="slidenum">
              <a:rPr/>
              <a:pPr/>
              <a:t>‹#›</a:t>
            </a:fld>
            <a:endParaRPr lang="en-US" dirty="0"/>
          </a:p>
        </p:txBody>
      </p:sp>
    </p:spTree>
    <p:extLst>
      <p:ext uri="{BB962C8B-B14F-4D97-AF65-F5344CB8AC3E}">
        <p14:creationId xmlns:p14="http://schemas.microsoft.com/office/powerpoint/2010/main" val="32399235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BD9692-8814-4BAA-AFAA-CAD59C9653E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910004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10</a:t>
            </a:fld>
            <a:endParaRPr lang="en-US" dirty="0"/>
          </a:p>
        </p:txBody>
      </p:sp>
    </p:spTree>
    <p:extLst>
      <p:ext uri="{BB962C8B-B14F-4D97-AF65-F5344CB8AC3E}">
        <p14:creationId xmlns:p14="http://schemas.microsoft.com/office/powerpoint/2010/main" val="1227273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663893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12</a:t>
            </a:fld>
            <a:endParaRPr lang="en-US" dirty="0"/>
          </a:p>
        </p:txBody>
      </p:sp>
    </p:spTree>
    <p:extLst>
      <p:ext uri="{BB962C8B-B14F-4D97-AF65-F5344CB8AC3E}">
        <p14:creationId xmlns:p14="http://schemas.microsoft.com/office/powerpoint/2010/main" val="308834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13</a:t>
            </a:fld>
            <a:endParaRPr lang="en-US" dirty="0"/>
          </a:p>
        </p:txBody>
      </p:sp>
    </p:spTree>
    <p:extLst>
      <p:ext uri="{BB962C8B-B14F-4D97-AF65-F5344CB8AC3E}">
        <p14:creationId xmlns:p14="http://schemas.microsoft.com/office/powerpoint/2010/main" val="99829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14</a:t>
            </a:fld>
            <a:endParaRPr lang="en-US" dirty="0"/>
          </a:p>
        </p:txBody>
      </p:sp>
    </p:spTree>
    <p:extLst>
      <p:ext uri="{BB962C8B-B14F-4D97-AF65-F5344CB8AC3E}">
        <p14:creationId xmlns:p14="http://schemas.microsoft.com/office/powerpoint/2010/main" val="99829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3006503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1595258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17</a:t>
            </a:fld>
            <a:endParaRPr lang="en-US" dirty="0"/>
          </a:p>
        </p:txBody>
      </p:sp>
    </p:spTree>
    <p:extLst>
      <p:ext uri="{BB962C8B-B14F-4D97-AF65-F5344CB8AC3E}">
        <p14:creationId xmlns:p14="http://schemas.microsoft.com/office/powerpoint/2010/main" val="1497931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18</a:t>
            </a:fld>
            <a:endParaRPr lang="en-US" dirty="0"/>
          </a:p>
        </p:txBody>
      </p:sp>
    </p:spTree>
    <p:extLst>
      <p:ext uri="{BB962C8B-B14F-4D97-AF65-F5344CB8AC3E}">
        <p14:creationId xmlns:p14="http://schemas.microsoft.com/office/powerpoint/2010/main" val="3152094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19</a:t>
            </a:fld>
            <a:endParaRPr lang="en-US" dirty="0"/>
          </a:p>
        </p:txBody>
      </p:sp>
    </p:spTree>
    <p:extLst>
      <p:ext uri="{BB962C8B-B14F-4D97-AF65-F5344CB8AC3E}">
        <p14:creationId xmlns:p14="http://schemas.microsoft.com/office/powerpoint/2010/main" val="191624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a:t>
            </a:fld>
            <a:endParaRPr lang="en-US" dirty="0"/>
          </a:p>
        </p:txBody>
      </p:sp>
    </p:spTree>
    <p:extLst>
      <p:ext uri="{BB962C8B-B14F-4D97-AF65-F5344CB8AC3E}">
        <p14:creationId xmlns:p14="http://schemas.microsoft.com/office/powerpoint/2010/main" val="39977562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20</a:t>
            </a:fld>
            <a:endParaRPr lang="en-US" dirty="0"/>
          </a:p>
        </p:txBody>
      </p:sp>
    </p:spTree>
    <p:extLst>
      <p:ext uri="{BB962C8B-B14F-4D97-AF65-F5344CB8AC3E}">
        <p14:creationId xmlns:p14="http://schemas.microsoft.com/office/powerpoint/2010/main" val="201147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21</a:t>
            </a:fld>
            <a:endParaRPr lang="en-US" dirty="0"/>
          </a:p>
        </p:txBody>
      </p:sp>
    </p:spTree>
    <p:extLst>
      <p:ext uri="{BB962C8B-B14F-4D97-AF65-F5344CB8AC3E}">
        <p14:creationId xmlns:p14="http://schemas.microsoft.com/office/powerpoint/2010/main" val="159144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22</a:t>
            </a:fld>
            <a:endParaRPr lang="en-US" dirty="0"/>
          </a:p>
        </p:txBody>
      </p:sp>
    </p:spTree>
    <p:extLst>
      <p:ext uri="{BB962C8B-B14F-4D97-AF65-F5344CB8AC3E}">
        <p14:creationId xmlns:p14="http://schemas.microsoft.com/office/powerpoint/2010/main" val="159144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23</a:t>
            </a:fld>
            <a:endParaRPr lang="en-US" dirty="0"/>
          </a:p>
        </p:txBody>
      </p:sp>
    </p:spTree>
    <p:extLst>
      <p:ext uri="{BB962C8B-B14F-4D97-AF65-F5344CB8AC3E}">
        <p14:creationId xmlns:p14="http://schemas.microsoft.com/office/powerpoint/2010/main" val="159144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25</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26</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27</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28</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29</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30</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a:t>
            </a:fld>
            <a:endParaRPr lang="en-US" dirty="0"/>
          </a:p>
        </p:txBody>
      </p:sp>
    </p:spTree>
    <p:extLst>
      <p:ext uri="{BB962C8B-B14F-4D97-AF65-F5344CB8AC3E}">
        <p14:creationId xmlns:p14="http://schemas.microsoft.com/office/powerpoint/2010/main" val="21179092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31</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32</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33</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34</a:t>
            </a:fld>
            <a:endParaRPr lang="en-US" dirty="0"/>
          </a:p>
        </p:txBody>
      </p:sp>
    </p:spTree>
    <p:extLst>
      <p:ext uri="{BB962C8B-B14F-4D97-AF65-F5344CB8AC3E}">
        <p14:creationId xmlns:p14="http://schemas.microsoft.com/office/powerpoint/2010/main" val="14988762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35</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36</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37</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38</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39</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40</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a:t>
            </a:fld>
            <a:endParaRPr lang="en-US" dirty="0"/>
          </a:p>
        </p:txBody>
      </p:sp>
    </p:spTree>
    <p:extLst>
      <p:ext uri="{BB962C8B-B14F-4D97-AF65-F5344CB8AC3E}">
        <p14:creationId xmlns:p14="http://schemas.microsoft.com/office/powerpoint/2010/main" val="21179092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41</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42</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43</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44</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45</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46</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47</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48</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49</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50</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a:t>
            </a:fld>
            <a:endParaRPr lang="en-US" dirty="0"/>
          </a:p>
        </p:txBody>
      </p:sp>
    </p:spTree>
    <p:extLst>
      <p:ext uri="{BB962C8B-B14F-4D97-AF65-F5344CB8AC3E}">
        <p14:creationId xmlns:p14="http://schemas.microsoft.com/office/powerpoint/2010/main" val="211790926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51</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52</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53</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54</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55</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56</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57</a:t>
            </a:fld>
            <a:endParaRPr lang="en-US" dirty="0"/>
          </a:p>
        </p:txBody>
      </p:sp>
    </p:spTree>
    <p:extLst>
      <p:ext uri="{BB962C8B-B14F-4D97-AF65-F5344CB8AC3E}">
        <p14:creationId xmlns:p14="http://schemas.microsoft.com/office/powerpoint/2010/main" val="298912786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solidFill>
                  <a:prstClr val="black"/>
                </a:solidFill>
              </a:rPr>
              <a:pPr/>
              <a:t>58</a:t>
            </a:fld>
            <a:endParaRPr lang="en-US" dirty="0">
              <a:solidFill>
                <a:prstClr val="black"/>
              </a:solidFill>
            </a:endParaRPr>
          </a:p>
        </p:txBody>
      </p:sp>
    </p:spTree>
    <p:extLst>
      <p:ext uri="{BB962C8B-B14F-4D97-AF65-F5344CB8AC3E}">
        <p14:creationId xmlns:p14="http://schemas.microsoft.com/office/powerpoint/2010/main" val="86906361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60</a:t>
            </a:fld>
            <a:endParaRPr lang="en-US" dirty="0"/>
          </a:p>
        </p:txBody>
      </p:sp>
    </p:spTree>
    <p:extLst>
      <p:ext uri="{BB962C8B-B14F-4D97-AF65-F5344CB8AC3E}">
        <p14:creationId xmlns:p14="http://schemas.microsoft.com/office/powerpoint/2010/main" val="146941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6</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7</a:t>
            </a:fld>
            <a:endParaRPr lang="en-US" dirty="0"/>
          </a:p>
        </p:txBody>
      </p:sp>
    </p:spTree>
    <p:extLst>
      <p:ext uri="{BB962C8B-B14F-4D97-AF65-F5344CB8AC3E}">
        <p14:creationId xmlns:p14="http://schemas.microsoft.com/office/powerpoint/2010/main" val="2071011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8</a:t>
            </a:fld>
            <a:endParaRPr lang="en-US" dirty="0"/>
          </a:p>
        </p:txBody>
      </p:sp>
    </p:spTree>
    <p:extLst>
      <p:ext uri="{BB962C8B-B14F-4D97-AF65-F5344CB8AC3E}">
        <p14:creationId xmlns:p14="http://schemas.microsoft.com/office/powerpoint/2010/main" val="657141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06C930-0C39-C14E-9A81-5D25950FD497}" type="slidenum">
              <a:rPr lang="en-US" smtClean="0"/>
              <a:pPr/>
              <a:t>9</a:t>
            </a:fld>
            <a:endParaRPr lang="en-US" dirty="0"/>
          </a:p>
        </p:txBody>
      </p:sp>
    </p:spTree>
    <p:extLst>
      <p:ext uri="{BB962C8B-B14F-4D97-AF65-F5344CB8AC3E}">
        <p14:creationId xmlns:p14="http://schemas.microsoft.com/office/powerpoint/2010/main" val="657141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93629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98087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595327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923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pPr/>
              <a:t>‹#›</a:t>
            </a:fld>
            <a:endParaRPr lang="en-US"/>
          </a:p>
        </p:txBody>
      </p:sp>
    </p:spTree>
    <p:extLst>
      <p:ext uri="{BB962C8B-B14F-4D97-AF65-F5344CB8AC3E}">
        <p14:creationId xmlns:p14="http://schemas.microsoft.com/office/powerpoint/2010/main" val="1294293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688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pPr/>
              <a:t>‹#›</a:t>
            </a:fld>
            <a:endParaRPr lang="en-US"/>
          </a:p>
        </p:txBody>
      </p:sp>
    </p:spTree>
    <p:extLst>
      <p:ext uri="{BB962C8B-B14F-4D97-AF65-F5344CB8AC3E}">
        <p14:creationId xmlns:p14="http://schemas.microsoft.com/office/powerpoint/2010/main" val="1919224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ECBC3-D37B-4E67-AED1-D65B9D304F00}"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13064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3ECBC3-D37B-4E67-AED1-D65B9D304F00}" type="slidenum">
              <a:rPr lang="en-US" smtClean="0"/>
              <a:pPr/>
              <a:t>‹#›</a:t>
            </a:fld>
            <a:endParaRPr lang="en-US"/>
          </a:p>
        </p:txBody>
      </p:sp>
    </p:spTree>
    <p:extLst>
      <p:ext uri="{BB962C8B-B14F-4D97-AF65-F5344CB8AC3E}">
        <p14:creationId xmlns:p14="http://schemas.microsoft.com/office/powerpoint/2010/main" val="3765887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ECBC3-D37B-4E67-AED1-D65B9D304F00}" type="slidenum">
              <a:rPr lang="en-US" smtClean="0"/>
              <a:pPr/>
              <a:t>‹#›</a:t>
            </a:fld>
            <a:endParaRPr lang="en-US"/>
          </a:p>
        </p:txBody>
      </p:sp>
    </p:spTree>
    <p:extLst>
      <p:ext uri="{BB962C8B-B14F-4D97-AF65-F5344CB8AC3E}">
        <p14:creationId xmlns:p14="http://schemas.microsoft.com/office/powerpoint/2010/main" val="1826975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819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19" name="Footer Placeholder 18"/>
          <p:cNvSpPr>
            <a:spLocks noGrp="1"/>
          </p:cNvSpPr>
          <p:nvPr>
            <p:ph type="ftr" sz="quarter" idx="11"/>
          </p:nvPr>
        </p:nvSpPr>
        <p:spPr>
          <a:xfrm>
            <a:off x="3581400" y="76200"/>
            <a:ext cx="2895600" cy="288925"/>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1518556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pPr/>
              <a:t>‹#›</a:t>
            </a:fld>
            <a:endParaRPr lang="en-US"/>
          </a:p>
        </p:txBody>
      </p:sp>
    </p:spTree>
    <p:extLst>
      <p:ext uri="{BB962C8B-B14F-4D97-AF65-F5344CB8AC3E}">
        <p14:creationId xmlns:p14="http://schemas.microsoft.com/office/powerpoint/2010/main" val="25033631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pPr/>
              <a:t>‹#›</a:t>
            </a:fld>
            <a:endParaRPr lang="en-US"/>
          </a:p>
        </p:txBody>
      </p:sp>
    </p:spTree>
    <p:extLst>
      <p:ext uri="{BB962C8B-B14F-4D97-AF65-F5344CB8AC3E}">
        <p14:creationId xmlns:p14="http://schemas.microsoft.com/office/powerpoint/2010/main" val="28163744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90E112-C408-445E-9E66-BE9A1E01313B}"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pPr/>
              <a:t>‹#›</a:t>
            </a:fld>
            <a:endParaRPr lang="en-US"/>
          </a:p>
        </p:txBody>
      </p:sp>
    </p:spTree>
    <p:extLst>
      <p:ext uri="{BB962C8B-B14F-4D97-AF65-F5344CB8AC3E}">
        <p14:creationId xmlns:p14="http://schemas.microsoft.com/office/powerpoint/2010/main" val="11445458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Blank_Blue">
    <p:spTree>
      <p:nvGrpSpPr>
        <p:cNvPr id="1" name=""/>
        <p:cNvGrpSpPr/>
        <p:nvPr/>
      </p:nvGrpSpPr>
      <p:grpSpPr>
        <a:xfrm>
          <a:off x="0" y="0"/>
          <a:ext cx="0" cy="0"/>
          <a:chOff x="0" y="0"/>
          <a:chExt cx="0" cy="0"/>
        </a:xfrm>
      </p:grpSpPr>
      <p:pic>
        <p:nvPicPr>
          <p:cNvPr id="17" name="Picture 16" descr="FSA-4C copy.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04065" y="6319453"/>
            <a:ext cx="4111335" cy="386147"/>
          </a:xfrm>
          <a:prstGeom prst="rect">
            <a:avLst/>
          </a:prstGeom>
        </p:spPr>
      </p:pic>
      <p:sp>
        <p:nvSpPr>
          <p:cNvPr id="18" name="Rectangle 1"/>
          <p:cNvSpPr>
            <a:spLocks/>
          </p:cNvSpPr>
          <p:nvPr userDrawn="1"/>
        </p:nvSpPr>
        <p:spPr bwMode="auto">
          <a:xfrm>
            <a:off x="1650998" y="6172200"/>
            <a:ext cx="2844802" cy="699604"/>
          </a:xfrm>
          <a:prstGeom prst="rect">
            <a:avLst/>
          </a:prstGeom>
          <a:solidFill>
            <a:srgbClr val="95C94E"/>
          </a:solidFill>
          <a:ln>
            <a:noFill/>
          </a:ln>
        </p:spPr>
        <p:txBody>
          <a:bodyPr lIns="0" tIns="0" rIns="0" bIns="0"/>
          <a:lstStyle/>
          <a:p>
            <a:endParaRPr lang="en-US" dirty="0">
              <a:solidFill>
                <a:srgbClr val="2F2B20"/>
              </a:solidFill>
            </a:endParaRPr>
          </a:p>
        </p:txBody>
      </p:sp>
      <p:sp>
        <p:nvSpPr>
          <p:cNvPr id="19" name="Rectangle 1"/>
          <p:cNvSpPr>
            <a:spLocks/>
          </p:cNvSpPr>
          <p:nvPr userDrawn="1"/>
        </p:nvSpPr>
        <p:spPr bwMode="auto">
          <a:xfrm>
            <a:off x="838200" y="6173668"/>
            <a:ext cx="838200" cy="699604"/>
          </a:xfrm>
          <a:prstGeom prst="rect">
            <a:avLst/>
          </a:prstGeom>
          <a:solidFill>
            <a:srgbClr val="1D81AA"/>
          </a:solidFill>
          <a:ln>
            <a:noFill/>
          </a:ln>
        </p:spPr>
        <p:txBody>
          <a:bodyPr lIns="0" tIns="0" rIns="0" bIns="0"/>
          <a:lstStyle/>
          <a:p>
            <a:endParaRPr lang="en-US" dirty="0">
              <a:solidFill>
                <a:srgbClr val="2F2B20"/>
              </a:solidFill>
            </a:endParaRPr>
          </a:p>
        </p:txBody>
      </p:sp>
      <p:sp>
        <p:nvSpPr>
          <p:cNvPr id="20" name="Rectangle 1"/>
          <p:cNvSpPr>
            <a:spLocks/>
          </p:cNvSpPr>
          <p:nvPr userDrawn="1"/>
        </p:nvSpPr>
        <p:spPr bwMode="auto">
          <a:xfrm>
            <a:off x="-14597" y="6173668"/>
            <a:ext cx="863938" cy="699604"/>
          </a:xfrm>
          <a:prstGeom prst="rect">
            <a:avLst/>
          </a:prstGeom>
          <a:solidFill>
            <a:schemeClr val="tx1">
              <a:lumMod val="65000"/>
              <a:lumOff val="35000"/>
            </a:schemeClr>
          </a:solidFill>
          <a:ln>
            <a:noFill/>
          </a:ln>
        </p:spPr>
        <p:txBody>
          <a:bodyPr lIns="0" tIns="0" rIns="0" bIns="0"/>
          <a:lstStyle/>
          <a:p>
            <a:r>
              <a:rPr lang="en-US" dirty="0">
                <a:solidFill>
                  <a:srgbClr val="2F2B20"/>
                </a:solidFill>
              </a:rPr>
              <a:t>             </a:t>
            </a:r>
          </a:p>
        </p:txBody>
      </p:sp>
      <p:sp>
        <p:nvSpPr>
          <p:cNvPr id="21" name="Rectangle 1"/>
          <p:cNvSpPr>
            <a:spLocks/>
          </p:cNvSpPr>
          <p:nvPr userDrawn="1"/>
        </p:nvSpPr>
        <p:spPr bwMode="auto">
          <a:xfrm>
            <a:off x="5638800" y="-1160"/>
            <a:ext cx="1848172" cy="457400"/>
          </a:xfrm>
          <a:prstGeom prst="rect">
            <a:avLst/>
          </a:prstGeom>
          <a:solidFill>
            <a:srgbClr val="95C94E"/>
          </a:solidFill>
          <a:ln>
            <a:noFill/>
          </a:ln>
        </p:spPr>
        <p:txBody>
          <a:bodyPr lIns="0" tIns="0" rIns="0" bIns="0"/>
          <a:lstStyle/>
          <a:p>
            <a:endParaRPr lang="en-US" dirty="0">
              <a:solidFill>
                <a:srgbClr val="2F2B20"/>
              </a:solidFill>
            </a:endParaRPr>
          </a:p>
        </p:txBody>
      </p:sp>
      <p:sp>
        <p:nvSpPr>
          <p:cNvPr id="22" name="Rectangle 1"/>
          <p:cNvSpPr>
            <a:spLocks/>
          </p:cNvSpPr>
          <p:nvPr userDrawn="1"/>
        </p:nvSpPr>
        <p:spPr bwMode="auto">
          <a:xfrm>
            <a:off x="7460257" y="-200"/>
            <a:ext cx="838200" cy="457400"/>
          </a:xfrm>
          <a:prstGeom prst="rect">
            <a:avLst/>
          </a:prstGeom>
          <a:solidFill>
            <a:srgbClr val="1D81AA"/>
          </a:solidFill>
          <a:ln>
            <a:noFill/>
          </a:ln>
        </p:spPr>
        <p:txBody>
          <a:bodyPr lIns="0" tIns="0" rIns="0" bIns="0"/>
          <a:lstStyle/>
          <a:p>
            <a:endParaRPr lang="en-US" dirty="0">
              <a:solidFill>
                <a:srgbClr val="2F2B20"/>
              </a:solidFill>
            </a:endParaRPr>
          </a:p>
        </p:txBody>
      </p:sp>
      <p:sp>
        <p:nvSpPr>
          <p:cNvPr id="23" name="Rectangle 1"/>
          <p:cNvSpPr>
            <a:spLocks/>
          </p:cNvSpPr>
          <p:nvPr userDrawn="1"/>
        </p:nvSpPr>
        <p:spPr bwMode="auto">
          <a:xfrm>
            <a:off x="8289187" y="-200"/>
            <a:ext cx="863938" cy="457400"/>
          </a:xfrm>
          <a:prstGeom prst="rect">
            <a:avLst/>
          </a:prstGeom>
          <a:solidFill>
            <a:schemeClr val="tx1">
              <a:lumMod val="65000"/>
              <a:lumOff val="35000"/>
            </a:schemeClr>
          </a:solidFill>
          <a:ln>
            <a:noFill/>
          </a:ln>
        </p:spPr>
        <p:txBody>
          <a:bodyPr lIns="0" tIns="0" rIns="0" bIns="0"/>
          <a:lstStyle/>
          <a:p>
            <a:r>
              <a:rPr lang="en-US" dirty="0">
                <a:solidFill>
                  <a:srgbClr val="2F2B20"/>
                </a:solidFill>
              </a:rPr>
              <a:t>             </a:t>
            </a:r>
          </a:p>
        </p:txBody>
      </p:sp>
      <p:sp>
        <p:nvSpPr>
          <p:cNvPr id="11" name="Slide Number Placeholder 5"/>
          <p:cNvSpPr>
            <a:spLocks noGrp="1"/>
          </p:cNvSpPr>
          <p:nvPr>
            <p:ph type="sldNum" sz="quarter" idx="12"/>
          </p:nvPr>
        </p:nvSpPr>
        <p:spPr>
          <a:xfrm>
            <a:off x="533400" y="6400800"/>
            <a:ext cx="2133600" cy="365125"/>
          </a:xfrm>
        </p:spPr>
        <p:txBody>
          <a:bodyPr/>
          <a:lstStyle>
            <a:lvl1pPr algn="l">
              <a:defRPr sz="900">
                <a:solidFill>
                  <a:srgbClr val="F2F2F2"/>
                </a:solidFill>
                <a:latin typeface="Arial"/>
                <a:cs typeface="Arial"/>
              </a:defRPr>
            </a:lvl1pPr>
          </a:lstStyle>
          <a:p>
            <a:fld id="{6D88D7DD-9B19-7A49-BB06-36BA9927445F}" type="slidenum">
              <a:rPr lang="en-US"/>
              <a:pPr/>
              <a:t>‹#›</a:t>
            </a:fld>
            <a:endParaRPr lang="en-US" dirty="0"/>
          </a:p>
        </p:txBody>
      </p:sp>
    </p:spTree>
    <p:extLst>
      <p:ext uri="{BB962C8B-B14F-4D97-AF65-F5344CB8AC3E}">
        <p14:creationId xmlns:p14="http://schemas.microsoft.com/office/powerpoint/2010/main" val="12142016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Combo">
    <p:spTree>
      <p:nvGrpSpPr>
        <p:cNvPr id="1" name=""/>
        <p:cNvGrpSpPr/>
        <p:nvPr/>
      </p:nvGrpSpPr>
      <p:grpSpPr>
        <a:xfrm>
          <a:off x="0" y="0"/>
          <a:ext cx="0" cy="0"/>
          <a:chOff x="0" y="0"/>
          <a:chExt cx="0" cy="0"/>
        </a:xfrm>
      </p:grpSpPr>
      <p:pic>
        <p:nvPicPr>
          <p:cNvPr id="2" name="Picture 1" descr="FSA-4C copy.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04065" y="6319453"/>
            <a:ext cx="4111335" cy="386147"/>
          </a:xfrm>
          <a:prstGeom prst="rect">
            <a:avLst/>
          </a:prstGeom>
        </p:spPr>
      </p:pic>
      <p:sp>
        <p:nvSpPr>
          <p:cNvPr id="13" name="Title 12"/>
          <p:cNvSpPr>
            <a:spLocks noGrp="1"/>
          </p:cNvSpPr>
          <p:nvPr>
            <p:ph type="title"/>
          </p:nvPr>
        </p:nvSpPr>
        <p:spPr>
          <a:xfrm>
            <a:off x="381000" y="2137955"/>
            <a:ext cx="8229600" cy="738595"/>
          </a:xfrm>
          <a:prstGeom prst="rect">
            <a:avLst/>
          </a:prstGeom>
          <a:noFill/>
        </p:spPr>
        <p:txBody>
          <a:bodyPr vert="horz"/>
          <a:lstStyle>
            <a:lvl1pPr algn="l">
              <a:defRPr sz="4800">
                <a:solidFill>
                  <a:srgbClr val="208FBC"/>
                </a:solidFill>
                <a:latin typeface="Arial"/>
                <a:cs typeface="Arial"/>
              </a:defRPr>
            </a:lvl1pPr>
          </a:lstStyle>
          <a:p>
            <a:r>
              <a:rPr lang="en-US"/>
              <a:t>Click to edit Master title style</a:t>
            </a:r>
          </a:p>
        </p:txBody>
      </p:sp>
      <p:sp>
        <p:nvSpPr>
          <p:cNvPr id="10" name="Rectangle 1"/>
          <p:cNvSpPr>
            <a:spLocks/>
          </p:cNvSpPr>
          <p:nvPr userDrawn="1"/>
        </p:nvSpPr>
        <p:spPr bwMode="auto">
          <a:xfrm>
            <a:off x="1650998" y="6172200"/>
            <a:ext cx="2844802" cy="699604"/>
          </a:xfrm>
          <a:prstGeom prst="rect">
            <a:avLst/>
          </a:prstGeom>
          <a:solidFill>
            <a:srgbClr val="95C94E"/>
          </a:solidFill>
          <a:ln>
            <a:noFill/>
          </a:ln>
        </p:spPr>
        <p:txBody>
          <a:bodyPr lIns="0" tIns="0" rIns="0" bIns="0"/>
          <a:lstStyle/>
          <a:p>
            <a:endParaRPr lang="en-US" dirty="0">
              <a:solidFill>
                <a:srgbClr val="2F2B20"/>
              </a:solidFill>
            </a:endParaRPr>
          </a:p>
        </p:txBody>
      </p:sp>
      <p:sp>
        <p:nvSpPr>
          <p:cNvPr id="14" name="Rectangle 1"/>
          <p:cNvSpPr>
            <a:spLocks/>
          </p:cNvSpPr>
          <p:nvPr userDrawn="1"/>
        </p:nvSpPr>
        <p:spPr bwMode="auto">
          <a:xfrm>
            <a:off x="838200" y="6173668"/>
            <a:ext cx="838200" cy="699604"/>
          </a:xfrm>
          <a:prstGeom prst="rect">
            <a:avLst/>
          </a:prstGeom>
          <a:solidFill>
            <a:srgbClr val="1D81AA"/>
          </a:solidFill>
          <a:ln>
            <a:noFill/>
          </a:ln>
        </p:spPr>
        <p:txBody>
          <a:bodyPr lIns="0" tIns="0" rIns="0" bIns="0"/>
          <a:lstStyle/>
          <a:p>
            <a:endParaRPr lang="en-US" dirty="0">
              <a:solidFill>
                <a:srgbClr val="2F2B20"/>
              </a:solidFill>
            </a:endParaRPr>
          </a:p>
        </p:txBody>
      </p:sp>
      <p:sp>
        <p:nvSpPr>
          <p:cNvPr id="15" name="Rectangle 1"/>
          <p:cNvSpPr>
            <a:spLocks/>
          </p:cNvSpPr>
          <p:nvPr userDrawn="1"/>
        </p:nvSpPr>
        <p:spPr bwMode="auto">
          <a:xfrm>
            <a:off x="-14597" y="6173668"/>
            <a:ext cx="863938" cy="699604"/>
          </a:xfrm>
          <a:prstGeom prst="rect">
            <a:avLst/>
          </a:prstGeom>
          <a:solidFill>
            <a:schemeClr val="tx1">
              <a:lumMod val="65000"/>
              <a:lumOff val="35000"/>
            </a:schemeClr>
          </a:solidFill>
          <a:ln>
            <a:noFill/>
          </a:ln>
        </p:spPr>
        <p:txBody>
          <a:bodyPr lIns="0" tIns="0" rIns="0" bIns="0"/>
          <a:lstStyle/>
          <a:p>
            <a:r>
              <a:rPr lang="en-US" dirty="0">
                <a:solidFill>
                  <a:srgbClr val="2F2B20"/>
                </a:solidFill>
              </a:rPr>
              <a:t>             </a:t>
            </a:r>
          </a:p>
        </p:txBody>
      </p:sp>
      <p:sp>
        <p:nvSpPr>
          <p:cNvPr id="16" name="Rectangle 1"/>
          <p:cNvSpPr>
            <a:spLocks/>
          </p:cNvSpPr>
          <p:nvPr userDrawn="1"/>
        </p:nvSpPr>
        <p:spPr bwMode="auto">
          <a:xfrm>
            <a:off x="5638800" y="-1160"/>
            <a:ext cx="1848172" cy="457400"/>
          </a:xfrm>
          <a:prstGeom prst="rect">
            <a:avLst/>
          </a:prstGeom>
          <a:solidFill>
            <a:srgbClr val="95C94E"/>
          </a:solidFill>
          <a:ln>
            <a:noFill/>
          </a:ln>
        </p:spPr>
        <p:txBody>
          <a:bodyPr lIns="0" tIns="0" rIns="0" bIns="0"/>
          <a:lstStyle/>
          <a:p>
            <a:endParaRPr lang="en-US" dirty="0">
              <a:solidFill>
                <a:srgbClr val="2F2B20"/>
              </a:solidFill>
            </a:endParaRPr>
          </a:p>
        </p:txBody>
      </p:sp>
      <p:sp>
        <p:nvSpPr>
          <p:cNvPr id="17" name="Rectangle 1"/>
          <p:cNvSpPr>
            <a:spLocks/>
          </p:cNvSpPr>
          <p:nvPr userDrawn="1"/>
        </p:nvSpPr>
        <p:spPr bwMode="auto">
          <a:xfrm>
            <a:off x="7460257" y="-200"/>
            <a:ext cx="838200" cy="457400"/>
          </a:xfrm>
          <a:prstGeom prst="rect">
            <a:avLst/>
          </a:prstGeom>
          <a:solidFill>
            <a:srgbClr val="1D81AA"/>
          </a:solidFill>
          <a:ln>
            <a:noFill/>
          </a:ln>
        </p:spPr>
        <p:txBody>
          <a:bodyPr lIns="0" tIns="0" rIns="0" bIns="0"/>
          <a:lstStyle/>
          <a:p>
            <a:endParaRPr lang="en-US" dirty="0">
              <a:solidFill>
                <a:srgbClr val="2F2B20"/>
              </a:solidFill>
            </a:endParaRPr>
          </a:p>
        </p:txBody>
      </p:sp>
      <p:sp>
        <p:nvSpPr>
          <p:cNvPr id="18" name="Rectangle 1"/>
          <p:cNvSpPr>
            <a:spLocks/>
          </p:cNvSpPr>
          <p:nvPr userDrawn="1"/>
        </p:nvSpPr>
        <p:spPr bwMode="auto">
          <a:xfrm>
            <a:off x="8289187" y="-200"/>
            <a:ext cx="863938" cy="457400"/>
          </a:xfrm>
          <a:prstGeom prst="rect">
            <a:avLst/>
          </a:prstGeom>
          <a:solidFill>
            <a:schemeClr val="tx1">
              <a:lumMod val="65000"/>
              <a:lumOff val="35000"/>
            </a:schemeClr>
          </a:solidFill>
          <a:ln>
            <a:noFill/>
          </a:ln>
        </p:spPr>
        <p:txBody>
          <a:bodyPr lIns="0" tIns="0" rIns="0" bIns="0"/>
          <a:lstStyle/>
          <a:p>
            <a:r>
              <a:rPr lang="en-US" dirty="0">
                <a:solidFill>
                  <a:srgbClr val="2F2B20"/>
                </a:solidFill>
              </a:rPr>
              <a:t>             </a:t>
            </a:r>
          </a:p>
        </p:txBody>
      </p:sp>
      <p:sp>
        <p:nvSpPr>
          <p:cNvPr id="20" name="Content Placeholder 10"/>
          <p:cNvSpPr>
            <a:spLocks noGrp="1"/>
          </p:cNvSpPr>
          <p:nvPr userDrawn="1">
            <p:ph sz="quarter" idx="11"/>
          </p:nvPr>
        </p:nvSpPr>
        <p:spPr>
          <a:xfrm>
            <a:off x="424032" y="5486400"/>
            <a:ext cx="7021286" cy="596677"/>
          </a:xfrm>
          <a:prstGeom prst="rect">
            <a:avLst/>
          </a:prstGeom>
        </p:spPr>
        <p:txBody>
          <a:bodyPr vert="horz"/>
          <a:lstStyle>
            <a:lvl1pPr marL="0" indent="0" algn="l">
              <a:buNone/>
              <a:defRPr sz="2200">
                <a:solidFill>
                  <a:srgbClr val="208FBC"/>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23288230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Blank_Blue">
    <p:spTree>
      <p:nvGrpSpPr>
        <p:cNvPr id="1" name=""/>
        <p:cNvGrpSpPr/>
        <p:nvPr/>
      </p:nvGrpSpPr>
      <p:grpSpPr>
        <a:xfrm>
          <a:off x="0" y="0"/>
          <a:ext cx="0" cy="0"/>
          <a:chOff x="0" y="0"/>
          <a:chExt cx="0" cy="0"/>
        </a:xfrm>
      </p:grpSpPr>
      <p:pic>
        <p:nvPicPr>
          <p:cNvPr id="10" name="Picture 9" descr="FSA-4C copy.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04065" y="6319453"/>
            <a:ext cx="4111335" cy="386147"/>
          </a:xfrm>
          <a:prstGeom prst="rect">
            <a:avLst/>
          </a:prstGeom>
        </p:spPr>
      </p:pic>
      <p:sp>
        <p:nvSpPr>
          <p:cNvPr id="11" name="Rectangle 1"/>
          <p:cNvSpPr>
            <a:spLocks/>
          </p:cNvSpPr>
          <p:nvPr userDrawn="1"/>
        </p:nvSpPr>
        <p:spPr bwMode="auto">
          <a:xfrm>
            <a:off x="1650998" y="6172200"/>
            <a:ext cx="2844802" cy="699604"/>
          </a:xfrm>
          <a:prstGeom prst="rect">
            <a:avLst/>
          </a:prstGeom>
          <a:solidFill>
            <a:srgbClr val="95C94E"/>
          </a:solidFill>
          <a:ln>
            <a:noFill/>
          </a:ln>
        </p:spPr>
        <p:txBody>
          <a:bodyPr lIns="0" tIns="0" rIns="0" bIns="0"/>
          <a:lstStyle/>
          <a:p>
            <a:endParaRPr lang="en-US" dirty="0">
              <a:solidFill>
                <a:srgbClr val="2F2B20"/>
              </a:solidFill>
            </a:endParaRPr>
          </a:p>
        </p:txBody>
      </p:sp>
      <p:sp>
        <p:nvSpPr>
          <p:cNvPr id="13" name="Rectangle 1"/>
          <p:cNvSpPr>
            <a:spLocks/>
          </p:cNvSpPr>
          <p:nvPr userDrawn="1"/>
        </p:nvSpPr>
        <p:spPr bwMode="auto">
          <a:xfrm>
            <a:off x="838200" y="6173668"/>
            <a:ext cx="838200" cy="699604"/>
          </a:xfrm>
          <a:prstGeom prst="rect">
            <a:avLst/>
          </a:prstGeom>
          <a:solidFill>
            <a:srgbClr val="1D81AA"/>
          </a:solidFill>
          <a:ln>
            <a:noFill/>
          </a:ln>
        </p:spPr>
        <p:txBody>
          <a:bodyPr lIns="0" tIns="0" rIns="0" bIns="0"/>
          <a:lstStyle/>
          <a:p>
            <a:endParaRPr lang="en-US" dirty="0">
              <a:solidFill>
                <a:srgbClr val="2F2B20"/>
              </a:solidFill>
            </a:endParaRPr>
          </a:p>
        </p:txBody>
      </p:sp>
      <p:sp>
        <p:nvSpPr>
          <p:cNvPr id="15" name="Rectangle 1"/>
          <p:cNvSpPr>
            <a:spLocks/>
          </p:cNvSpPr>
          <p:nvPr userDrawn="1"/>
        </p:nvSpPr>
        <p:spPr bwMode="auto">
          <a:xfrm>
            <a:off x="-14597" y="6173668"/>
            <a:ext cx="863938" cy="699604"/>
          </a:xfrm>
          <a:prstGeom prst="rect">
            <a:avLst/>
          </a:prstGeom>
          <a:solidFill>
            <a:schemeClr val="tx1">
              <a:lumMod val="65000"/>
              <a:lumOff val="35000"/>
            </a:schemeClr>
          </a:solidFill>
          <a:ln>
            <a:noFill/>
          </a:ln>
        </p:spPr>
        <p:txBody>
          <a:bodyPr lIns="0" tIns="0" rIns="0" bIns="0"/>
          <a:lstStyle/>
          <a:p>
            <a:r>
              <a:rPr lang="en-US" dirty="0">
                <a:solidFill>
                  <a:srgbClr val="2F2B20"/>
                </a:solidFill>
              </a:rPr>
              <a:t>             </a:t>
            </a:r>
          </a:p>
        </p:txBody>
      </p:sp>
      <p:sp>
        <p:nvSpPr>
          <p:cNvPr id="17" name="Rectangle 1"/>
          <p:cNvSpPr>
            <a:spLocks/>
          </p:cNvSpPr>
          <p:nvPr userDrawn="1"/>
        </p:nvSpPr>
        <p:spPr bwMode="auto">
          <a:xfrm>
            <a:off x="5638800" y="-1160"/>
            <a:ext cx="1848172" cy="457400"/>
          </a:xfrm>
          <a:prstGeom prst="rect">
            <a:avLst/>
          </a:prstGeom>
          <a:solidFill>
            <a:srgbClr val="95C94E"/>
          </a:solidFill>
          <a:ln>
            <a:noFill/>
          </a:ln>
        </p:spPr>
        <p:txBody>
          <a:bodyPr lIns="0" tIns="0" rIns="0" bIns="0"/>
          <a:lstStyle/>
          <a:p>
            <a:endParaRPr lang="en-US" dirty="0">
              <a:solidFill>
                <a:srgbClr val="2F2B20"/>
              </a:solidFill>
            </a:endParaRPr>
          </a:p>
        </p:txBody>
      </p:sp>
      <p:sp>
        <p:nvSpPr>
          <p:cNvPr id="18" name="Rectangle 1"/>
          <p:cNvSpPr>
            <a:spLocks/>
          </p:cNvSpPr>
          <p:nvPr userDrawn="1"/>
        </p:nvSpPr>
        <p:spPr bwMode="auto">
          <a:xfrm>
            <a:off x="7460257" y="-200"/>
            <a:ext cx="838200" cy="457400"/>
          </a:xfrm>
          <a:prstGeom prst="rect">
            <a:avLst/>
          </a:prstGeom>
          <a:solidFill>
            <a:srgbClr val="1D81AA"/>
          </a:solidFill>
          <a:ln>
            <a:noFill/>
          </a:ln>
        </p:spPr>
        <p:txBody>
          <a:bodyPr lIns="0" tIns="0" rIns="0" bIns="0"/>
          <a:lstStyle/>
          <a:p>
            <a:endParaRPr lang="en-US" dirty="0">
              <a:solidFill>
                <a:srgbClr val="2F2B20"/>
              </a:solidFill>
            </a:endParaRPr>
          </a:p>
        </p:txBody>
      </p:sp>
      <p:sp>
        <p:nvSpPr>
          <p:cNvPr id="19" name="Rectangle 1"/>
          <p:cNvSpPr>
            <a:spLocks/>
          </p:cNvSpPr>
          <p:nvPr userDrawn="1"/>
        </p:nvSpPr>
        <p:spPr bwMode="auto">
          <a:xfrm>
            <a:off x="8289187" y="-200"/>
            <a:ext cx="863938" cy="457400"/>
          </a:xfrm>
          <a:prstGeom prst="rect">
            <a:avLst/>
          </a:prstGeom>
          <a:solidFill>
            <a:schemeClr val="tx1">
              <a:lumMod val="65000"/>
              <a:lumOff val="35000"/>
            </a:schemeClr>
          </a:solidFill>
          <a:ln>
            <a:noFill/>
          </a:ln>
        </p:spPr>
        <p:txBody>
          <a:bodyPr lIns="0" tIns="0" rIns="0" bIns="0"/>
          <a:lstStyle/>
          <a:p>
            <a:r>
              <a:rPr lang="en-US" dirty="0">
                <a:solidFill>
                  <a:srgbClr val="2F2B20"/>
                </a:solidFill>
              </a:rPr>
              <a:t>             </a:t>
            </a:r>
          </a:p>
        </p:txBody>
      </p:sp>
      <p:sp>
        <p:nvSpPr>
          <p:cNvPr id="2" name="Title 1"/>
          <p:cNvSpPr>
            <a:spLocks noGrp="1"/>
          </p:cNvSpPr>
          <p:nvPr>
            <p:ph type="title" hasCustomPrompt="1"/>
          </p:nvPr>
        </p:nvSpPr>
        <p:spPr>
          <a:xfrm>
            <a:off x="459708" y="414325"/>
            <a:ext cx="8554162" cy="647698"/>
          </a:xfrm>
          <a:prstGeom prst="rect">
            <a:avLst/>
          </a:prstGeom>
        </p:spPr>
        <p:txBody>
          <a:bodyPr/>
          <a:lstStyle>
            <a:lvl1pPr algn="l">
              <a:defRPr sz="4000">
                <a:solidFill>
                  <a:srgbClr val="595959"/>
                </a:solidFill>
                <a:latin typeface="Arial"/>
                <a:cs typeface="Arial"/>
              </a:defRPr>
            </a:lvl1pPr>
          </a:lstStyle>
          <a:p>
            <a:r>
              <a:rPr lang="en-US"/>
              <a:t>CLICK TO EDIT MASTER TITLE STYLE</a:t>
            </a:r>
          </a:p>
        </p:txBody>
      </p:sp>
      <p:cxnSp>
        <p:nvCxnSpPr>
          <p:cNvPr id="14" name="Straight Connector 13"/>
          <p:cNvCxnSpPr/>
          <p:nvPr userDrawn="1"/>
        </p:nvCxnSpPr>
        <p:spPr>
          <a:xfrm>
            <a:off x="240844" y="1062023"/>
            <a:ext cx="8645528" cy="0"/>
          </a:xfrm>
          <a:prstGeom prst="line">
            <a:avLst/>
          </a:prstGeom>
          <a:ln w="50800" cmpd="sng">
            <a:solidFill>
              <a:srgbClr val="595959"/>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5"/>
          <p:cNvSpPr>
            <a:spLocks noGrp="1"/>
          </p:cNvSpPr>
          <p:nvPr>
            <p:ph type="sldNum" sz="quarter" idx="12"/>
          </p:nvPr>
        </p:nvSpPr>
        <p:spPr>
          <a:xfrm>
            <a:off x="533400" y="6400800"/>
            <a:ext cx="2133600" cy="365125"/>
          </a:xfrm>
        </p:spPr>
        <p:txBody>
          <a:bodyPr/>
          <a:lstStyle>
            <a:lvl1pPr algn="l">
              <a:defRPr sz="900">
                <a:solidFill>
                  <a:srgbClr val="F2F2F2"/>
                </a:solidFill>
                <a:latin typeface="Arial"/>
                <a:cs typeface="Arial"/>
              </a:defRPr>
            </a:lvl1pPr>
          </a:lstStyle>
          <a:p>
            <a:fld id="{6D88D7DD-9B19-7A49-BB06-36BA9927445F}" type="slidenum">
              <a:rPr lang="en-US"/>
              <a:pPr/>
              <a:t>‹#›</a:t>
            </a:fld>
            <a:endParaRPr lang="en-US" dirty="0"/>
          </a:p>
        </p:txBody>
      </p:sp>
    </p:spTree>
    <p:extLst>
      <p:ext uri="{BB962C8B-B14F-4D97-AF65-F5344CB8AC3E}">
        <p14:creationId xmlns:p14="http://schemas.microsoft.com/office/powerpoint/2010/main" val="2544182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2"/>
          <p:cNvSpPr>
            <a:spLocks/>
          </p:cNvSpPr>
          <p:nvPr userDrawn="1"/>
        </p:nvSpPr>
        <p:spPr bwMode="auto">
          <a:xfrm>
            <a:off x="0" y="6329363"/>
            <a:ext cx="4495800" cy="538162"/>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endParaRPr lang="en-US" dirty="0">
              <a:solidFill>
                <a:srgbClr val="2F2B20"/>
              </a:solidFill>
            </a:endParaRPr>
          </a:p>
        </p:txBody>
      </p:sp>
      <p:pic>
        <p:nvPicPr>
          <p:cNvPr id="3" name="Picture 3" descr="FSA-4C copy.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7888" y="6334125"/>
            <a:ext cx="42878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1"/>
          <p:cNvSpPr>
            <a:spLocks/>
          </p:cNvSpPr>
          <p:nvPr userDrawn="1"/>
        </p:nvSpPr>
        <p:spPr bwMode="auto">
          <a:xfrm>
            <a:off x="-14288" y="0"/>
            <a:ext cx="9167813" cy="322263"/>
          </a:xfrm>
          <a:prstGeom prst="rect">
            <a:avLst/>
          </a:prstGeom>
          <a:solidFill>
            <a:srgbClr val="95C94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endParaRPr lang="en-US" dirty="0">
              <a:solidFill>
                <a:srgbClr val="2F2B20"/>
              </a:solidFill>
            </a:endParaRPr>
          </a:p>
        </p:txBody>
      </p:sp>
      <p:sp>
        <p:nvSpPr>
          <p:cNvPr id="5" name="Slide Number Placeholder 5"/>
          <p:cNvSpPr>
            <a:spLocks noGrp="1"/>
          </p:cNvSpPr>
          <p:nvPr>
            <p:ph type="sldNum" sz="quarter" idx="10"/>
          </p:nvPr>
        </p:nvSpPr>
        <p:spPr>
          <a:xfrm>
            <a:off x="533400" y="6400800"/>
            <a:ext cx="2133600" cy="365125"/>
          </a:xfrm>
        </p:spPr>
        <p:txBody>
          <a:bodyPr/>
          <a:lstStyle>
            <a:lvl1pPr algn="l">
              <a:defRPr sz="900">
                <a:solidFill>
                  <a:srgbClr val="F2F2F2"/>
                </a:solidFill>
                <a:latin typeface="Arial" charset="0"/>
              </a:defRPr>
            </a:lvl1pPr>
          </a:lstStyle>
          <a:p>
            <a:fld id="{A51568E1-9EED-B543-9556-BB126349D636}" type="slidenum">
              <a:rPr lang="en-US"/>
              <a:pPr/>
              <a:t>‹#›</a:t>
            </a:fld>
            <a:endParaRPr lang="en-US" dirty="0"/>
          </a:p>
        </p:txBody>
      </p:sp>
    </p:spTree>
    <p:extLst>
      <p:ext uri="{BB962C8B-B14F-4D97-AF65-F5344CB8AC3E}">
        <p14:creationId xmlns:p14="http://schemas.microsoft.com/office/powerpoint/2010/main" val="20513020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2" name="Picture 1"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044" y="5845502"/>
            <a:ext cx="5828521" cy="547430"/>
          </a:xfrm>
          <a:prstGeom prst="rect">
            <a:avLst/>
          </a:prstGeom>
        </p:spPr>
      </p:pic>
      <p:sp>
        <p:nvSpPr>
          <p:cNvPr id="11" name="Rectangle 1"/>
          <p:cNvSpPr>
            <a:spLocks/>
          </p:cNvSpPr>
          <p:nvPr userDrawn="1"/>
        </p:nvSpPr>
        <p:spPr bwMode="auto">
          <a:xfrm>
            <a:off x="1" y="0"/>
            <a:ext cx="9146460" cy="5486398"/>
          </a:xfrm>
          <a:prstGeom prst="rect">
            <a:avLst/>
          </a:prstGeom>
          <a:solidFill>
            <a:srgbClr val="95C94E"/>
          </a:solidFill>
          <a:ln>
            <a:noFill/>
          </a:ln>
        </p:spPr>
        <p:txBody>
          <a:bodyPr lIns="0" tIns="0" rIns="0" bIns="0"/>
          <a:lstStyle/>
          <a:p>
            <a:endParaRPr lang="en-US" dirty="0">
              <a:solidFill>
                <a:prstClr val="black"/>
              </a:solidFill>
            </a:endParaRPr>
          </a:p>
        </p:txBody>
      </p:sp>
      <p:sp>
        <p:nvSpPr>
          <p:cNvPr id="7" name="Subtitle 2"/>
          <p:cNvSpPr>
            <a:spLocks noGrp="1"/>
          </p:cNvSpPr>
          <p:nvPr>
            <p:ph type="subTitle" idx="1"/>
          </p:nvPr>
        </p:nvSpPr>
        <p:spPr>
          <a:xfrm>
            <a:off x="410190" y="2667000"/>
            <a:ext cx="8425545" cy="704850"/>
          </a:xfrm>
          <a:prstGeom prst="rect">
            <a:avLst/>
          </a:prstGeom>
        </p:spPr>
        <p:txBody>
          <a:bodyPr vert="horz"/>
          <a:lstStyle>
            <a:lvl1pPr marL="0" indent="0" algn="l">
              <a:buNone/>
              <a:defRPr sz="2400" b="0">
                <a:solidFill>
                  <a:schemeClr val="bg1">
                    <a:lumMod val="95000"/>
                  </a:schemeClr>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8" name="Content Placeholder 10"/>
          <p:cNvSpPr>
            <a:spLocks noGrp="1"/>
          </p:cNvSpPr>
          <p:nvPr>
            <p:ph sz="quarter" idx="10"/>
          </p:nvPr>
        </p:nvSpPr>
        <p:spPr>
          <a:xfrm>
            <a:off x="1650998" y="4790091"/>
            <a:ext cx="7021286" cy="596677"/>
          </a:xfrm>
          <a:prstGeom prst="rect">
            <a:avLst/>
          </a:prstGeom>
        </p:spPr>
        <p:txBody>
          <a:bodyPr vert="horz"/>
          <a:lstStyle>
            <a:lvl1pPr marL="0" indent="0" algn="r">
              <a:buNone/>
              <a:defRPr sz="2200">
                <a:solidFill>
                  <a:srgbClr val="FFFFFF"/>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
        <p:nvSpPr>
          <p:cNvPr id="13" name="Title 12"/>
          <p:cNvSpPr>
            <a:spLocks noGrp="1"/>
          </p:cNvSpPr>
          <p:nvPr>
            <p:ph type="title"/>
          </p:nvPr>
        </p:nvSpPr>
        <p:spPr>
          <a:xfrm>
            <a:off x="381000" y="2004605"/>
            <a:ext cx="8229600" cy="738595"/>
          </a:xfrm>
          <a:prstGeom prst="rect">
            <a:avLst/>
          </a:prstGeom>
        </p:spPr>
        <p:txBody>
          <a:bodyPr vert="horz"/>
          <a:lstStyle>
            <a:lvl1pPr algn="l">
              <a:defRPr sz="4800">
                <a:solidFill>
                  <a:schemeClr val="bg1">
                    <a:lumMod val="95000"/>
                  </a:schemeClr>
                </a:solidFill>
                <a:latin typeface="Arial"/>
                <a:cs typeface="Arial"/>
              </a:defRPr>
            </a:lvl1pPr>
          </a:lstStyle>
          <a:p>
            <a:r>
              <a:rPr lang="en-US"/>
              <a:t>Click to edit Master title style</a:t>
            </a:r>
          </a:p>
        </p:txBody>
      </p:sp>
    </p:spTree>
    <p:extLst>
      <p:ext uri="{BB962C8B-B14F-4D97-AF65-F5344CB8AC3E}">
        <p14:creationId xmlns:p14="http://schemas.microsoft.com/office/powerpoint/2010/main" val="6616011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2" name="Picture 1"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044" y="671770"/>
            <a:ext cx="5828521" cy="547430"/>
          </a:xfrm>
          <a:prstGeom prst="rect">
            <a:avLst/>
          </a:prstGeom>
        </p:spPr>
      </p:pic>
      <p:sp>
        <p:nvSpPr>
          <p:cNvPr id="7" name="Subtitle 2"/>
          <p:cNvSpPr>
            <a:spLocks noGrp="1"/>
          </p:cNvSpPr>
          <p:nvPr>
            <p:ph type="subTitle" idx="1"/>
          </p:nvPr>
        </p:nvSpPr>
        <p:spPr>
          <a:xfrm>
            <a:off x="410190" y="3481795"/>
            <a:ext cx="8425545" cy="704850"/>
          </a:xfrm>
          <a:prstGeom prst="rect">
            <a:avLst/>
          </a:prstGeom>
        </p:spPr>
        <p:txBody>
          <a:bodyPr vert="horz"/>
          <a:lstStyle>
            <a:lvl1pPr marL="0" indent="0" algn="l">
              <a:buNone/>
              <a:defRPr sz="2400" b="0">
                <a:solidFill>
                  <a:schemeClr val="tx1">
                    <a:lumMod val="65000"/>
                    <a:lumOff val="35000"/>
                  </a:schemeClr>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13" name="Title 12"/>
          <p:cNvSpPr>
            <a:spLocks noGrp="1"/>
          </p:cNvSpPr>
          <p:nvPr>
            <p:ph type="title"/>
          </p:nvPr>
        </p:nvSpPr>
        <p:spPr>
          <a:xfrm>
            <a:off x="381000" y="2819400"/>
            <a:ext cx="8229600" cy="738595"/>
          </a:xfrm>
          <a:prstGeom prst="rect">
            <a:avLst/>
          </a:prstGeom>
        </p:spPr>
        <p:txBody>
          <a:bodyPr vert="horz"/>
          <a:lstStyle>
            <a:lvl1pPr algn="l">
              <a:defRPr sz="4800">
                <a:solidFill>
                  <a:schemeClr val="tx1">
                    <a:lumMod val="65000"/>
                    <a:lumOff val="35000"/>
                  </a:schemeClr>
                </a:solidFill>
                <a:latin typeface="Arial"/>
                <a:cs typeface="Arial"/>
              </a:defRPr>
            </a:lvl1pPr>
          </a:lstStyle>
          <a:p>
            <a:r>
              <a:rPr lang="en-US"/>
              <a:t>Click to edit Master title style</a:t>
            </a:r>
          </a:p>
        </p:txBody>
      </p:sp>
      <p:sp>
        <p:nvSpPr>
          <p:cNvPr id="10"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dirty="0">
              <a:solidFill>
                <a:prstClr val="black"/>
              </a:solidFill>
            </a:endParaRPr>
          </a:p>
        </p:txBody>
      </p:sp>
      <p:sp>
        <p:nvSpPr>
          <p:cNvPr id="12" name="Rectangle 1"/>
          <p:cNvSpPr>
            <a:spLocks/>
          </p:cNvSpPr>
          <p:nvPr userDrawn="1"/>
        </p:nvSpPr>
        <p:spPr bwMode="auto">
          <a:xfrm>
            <a:off x="0" y="6536383"/>
            <a:ext cx="9167722" cy="321617"/>
          </a:xfrm>
          <a:prstGeom prst="rect">
            <a:avLst/>
          </a:prstGeom>
          <a:solidFill>
            <a:srgbClr val="95C94E"/>
          </a:solidFill>
          <a:ln>
            <a:noFill/>
          </a:ln>
        </p:spPr>
        <p:txBody>
          <a:bodyPr lIns="0" tIns="0" rIns="0" bIns="0"/>
          <a:lstStyle/>
          <a:p>
            <a:endParaRPr lang="en-US" dirty="0">
              <a:solidFill>
                <a:prstClr val="black"/>
              </a:solidFill>
            </a:endParaRPr>
          </a:p>
        </p:txBody>
      </p:sp>
      <p:sp>
        <p:nvSpPr>
          <p:cNvPr id="14" name="Content Placeholder 10"/>
          <p:cNvSpPr>
            <a:spLocks noGrp="1"/>
          </p:cNvSpPr>
          <p:nvPr>
            <p:ph sz="quarter" idx="11"/>
          </p:nvPr>
        </p:nvSpPr>
        <p:spPr>
          <a:xfrm>
            <a:off x="410190" y="5727923"/>
            <a:ext cx="7021286" cy="596677"/>
          </a:xfrm>
          <a:prstGeom prst="rect">
            <a:avLst/>
          </a:prstGeom>
        </p:spPr>
        <p:txBody>
          <a:bodyPr vert="horz"/>
          <a:lstStyle>
            <a:lvl1pPr marL="0" indent="0" algn="l">
              <a:buNone/>
              <a:defRPr sz="2200">
                <a:solidFill>
                  <a:srgbClr val="595959"/>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42829901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Section">
    <p:spTree>
      <p:nvGrpSpPr>
        <p:cNvPr id="1" name=""/>
        <p:cNvGrpSpPr/>
        <p:nvPr/>
      </p:nvGrpSpPr>
      <p:grpSpPr>
        <a:xfrm>
          <a:off x="0" y="0"/>
          <a:ext cx="0" cy="0"/>
          <a:chOff x="0" y="0"/>
          <a:chExt cx="0" cy="0"/>
        </a:xfrm>
      </p:grpSpPr>
      <p:sp>
        <p:nvSpPr>
          <p:cNvPr id="9"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dirty="0">
              <a:solidFill>
                <a:prstClr val="black"/>
              </a:solidFill>
            </a:endParaRPr>
          </a:p>
        </p:txBody>
      </p:sp>
      <p:pic>
        <p:nvPicPr>
          <p:cNvPr id="13" name="Picture 12"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2" name="Title 1"/>
          <p:cNvSpPr>
            <a:spLocks noGrp="1"/>
          </p:cNvSpPr>
          <p:nvPr>
            <p:ph type="title" hasCustomPrompt="1"/>
          </p:nvPr>
        </p:nvSpPr>
        <p:spPr>
          <a:xfrm>
            <a:off x="459708" y="414325"/>
            <a:ext cx="8554162" cy="647698"/>
          </a:xfrm>
          <a:prstGeom prst="rect">
            <a:avLst/>
          </a:prstGeom>
        </p:spPr>
        <p:txBody>
          <a:bodyPr/>
          <a:lstStyle>
            <a:lvl1pPr algn="l">
              <a:defRPr sz="4000">
                <a:solidFill>
                  <a:schemeClr val="tx1">
                    <a:lumMod val="65000"/>
                    <a:lumOff val="35000"/>
                  </a:schemeClr>
                </a:solidFill>
                <a:latin typeface="Arial"/>
                <a:cs typeface="Arial"/>
              </a:defRPr>
            </a:lvl1pPr>
          </a:lstStyle>
          <a:p>
            <a:r>
              <a:rPr lang="en-US"/>
              <a:t>CLICK TO EDIT MASTER TITLE STYLE</a:t>
            </a:r>
          </a:p>
        </p:txBody>
      </p:sp>
      <p:sp>
        <p:nvSpPr>
          <p:cNvPr id="3" name="Content Placeholder 2"/>
          <p:cNvSpPr>
            <a:spLocks noGrp="1"/>
          </p:cNvSpPr>
          <p:nvPr>
            <p:ph idx="1"/>
          </p:nvPr>
        </p:nvSpPr>
        <p:spPr>
          <a:xfrm>
            <a:off x="533400" y="1524000"/>
            <a:ext cx="8229600" cy="4525963"/>
          </a:xfrm>
          <a:prstGeom prst="rect">
            <a:avLst/>
          </a:prstGeom>
        </p:spPr>
        <p:txBody>
          <a:bodyPr/>
          <a:lstStyle>
            <a:lvl1pPr marL="230188" indent="-230188">
              <a:buSzPct val="80000"/>
              <a:defRPr sz="2400">
                <a:solidFill>
                  <a:srgbClr val="535353"/>
                </a:solidFill>
                <a:latin typeface="Arial"/>
                <a:cs typeface="Arial"/>
              </a:defRPr>
            </a:lvl1pPr>
            <a:lvl2pPr marL="404813" indent="-174625">
              <a:buSzPct val="75000"/>
              <a:buFont typeface="Arial"/>
              <a:buChar char="•"/>
              <a:defRPr sz="2000">
                <a:solidFill>
                  <a:srgbClr val="535353"/>
                </a:solidFill>
                <a:latin typeface="Arial"/>
                <a:cs typeface="Arial"/>
              </a:defRPr>
            </a:lvl2pPr>
            <a:lvl3pPr marL="623888" indent="-163513">
              <a:buSzPct val="80000"/>
              <a:defRPr sz="1600">
                <a:solidFill>
                  <a:srgbClr val="535353"/>
                </a:solidFill>
                <a:latin typeface="Arial"/>
                <a:cs typeface="Arial"/>
              </a:defRPr>
            </a:lvl3pPr>
            <a:lvl4pPr marL="854075" indent="-230188">
              <a:defRPr sz="1100">
                <a:solidFill>
                  <a:srgbClr val="535353"/>
                </a:solidFill>
                <a:latin typeface="Arial"/>
                <a:cs typeface="Arial"/>
              </a:defRPr>
            </a:lvl4pPr>
            <a:lvl5pPr>
              <a:defRPr sz="1200">
                <a:solidFill>
                  <a:srgbClr val="535353"/>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533400" y="6400800"/>
            <a:ext cx="2133600" cy="365125"/>
          </a:xfrm>
        </p:spPr>
        <p:txBody>
          <a:bodyPr/>
          <a:lstStyle>
            <a:lvl1pPr algn="l">
              <a:defRPr sz="900">
                <a:solidFill>
                  <a:schemeClr val="bg1">
                    <a:lumMod val="95000"/>
                  </a:schemeClr>
                </a:solidFill>
                <a:latin typeface="Arial"/>
                <a:cs typeface="Arial"/>
              </a:defRPr>
            </a:lvl1pPr>
          </a:lstStyle>
          <a:p>
            <a:fld id="{6D88D7DD-9B19-7A49-BB06-36BA9927445F}" type="slidenum">
              <a:rPr lang="en-US">
                <a:solidFill>
                  <a:prstClr val="white">
                    <a:lumMod val="95000"/>
                  </a:prstClr>
                </a:solidFill>
              </a:rPr>
              <a:pPr/>
              <a:t>‹#›</a:t>
            </a:fld>
            <a:endParaRPr lang="en-US" dirty="0">
              <a:solidFill>
                <a:prstClr val="white">
                  <a:lumMod val="95000"/>
                </a:prstClr>
              </a:solidFill>
            </a:endParaRPr>
          </a:p>
        </p:txBody>
      </p:sp>
      <p:sp>
        <p:nvSpPr>
          <p:cNvPr id="11"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dirty="0">
              <a:solidFill>
                <a:prstClr val="black"/>
              </a:solidFill>
            </a:endParaRPr>
          </a:p>
        </p:txBody>
      </p:sp>
      <p:cxnSp>
        <p:nvCxnSpPr>
          <p:cNvPr id="14" name="Straight Connector 13"/>
          <p:cNvCxnSpPr/>
          <p:nvPr userDrawn="1"/>
        </p:nvCxnSpPr>
        <p:spPr>
          <a:xfrm>
            <a:off x="240844" y="1062023"/>
            <a:ext cx="8645528" cy="0"/>
          </a:xfrm>
          <a:prstGeom prst="line">
            <a:avLst/>
          </a:prstGeom>
          <a:ln w="50800"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223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white"/>
              </a:solidFill>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31178998"/>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Blank">
    <p:spTree>
      <p:nvGrpSpPr>
        <p:cNvPr id="1" name=""/>
        <p:cNvGrpSpPr/>
        <p:nvPr/>
      </p:nvGrpSpPr>
      <p:grpSpPr>
        <a:xfrm>
          <a:off x="0" y="0"/>
          <a:ext cx="0" cy="0"/>
          <a:chOff x="0" y="0"/>
          <a:chExt cx="0" cy="0"/>
        </a:xfrm>
      </p:grpSpPr>
      <p:sp>
        <p:nvSpPr>
          <p:cNvPr id="8"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dirty="0">
              <a:solidFill>
                <a:prstClr val="black"/>
              </a:solidFill>
            </a:endParaRPr>
          </a:p>
        </p:txBody>
      </p:sp>
      <p:pic>
        <p:nvPicPr>
          <p:cNvPr id="9" name="Picture 8"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16"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dirty="0">
              <a:solidFill>
                <a:prstClr val="black"/>
              </a:solidFill>
            </a:endParaRPr>
          </a:p>
        </p:txBody>
      </p:sp>
      <p:sp>
        <p:nvSpPr>
          <p:cNvPr id="2" name="Title 1"/>
          <p:cNvSpPr>
            <a:spLocks noGrp="1"/>
          </p:cNvSpPr>
          <p:nvPr>
            <p:ph type="title" hasCustomPrompt="1"/>
          </p:nvPr>
        </p:nvSpPr>
        <p:spPr>
          <a:xfrm>
            <a:off x="459708" y="414325"/>
            <a:ext cx="8554162" cy="647698"/>
          </a:xfrm>
          <a:prstGeom prst="rect">
            <a:avLst/>
          </a:prstGeom>
        </p:spPr>
        <p:txBody>
          <a:bodyPr/>
          <a:lstStyle>
            <a:lvl1pPr algn="l">
              <a:defRPr sz="4000">
                <a:solidFill>
                  <a:srgbClr val="595959"/>
                </a:solidFill>
                <a:latin typeface="Arial"/>
                <a:cs typeface="Arial"/>
              </a:defRPr>
            </a:lvl1pPr>
          </a:lstStyle>
          <a:p>
            <a:r>
              <a:rPr lang="en-US"/>
              <a:t>CLICK TO EDIT MASTER TITLE STYLE</a:t>
            </a:r>
          </a:p>
        </p:txBody>
      </p:sp>
      <p:cxnSp>
        <p:nvCxnSpPr>
          <p:cNvPr id="14" name="Straight Connector 13"/>
          <p:cNvCxnSpPr/>
          <p:nvPr userDrawn="1"/>
        </p:nvCxnSpPr>
        <p:spPr>
          <a:xfrm>
            <a:off x="240844" y="1062023"/>
            <a:ext cx="8645528" cy="0"/>
          </a:xfrm>
          <a:prstGeom prst="line">
            <a:avLst/>
          </a:prstGeom>
          <a:ln w="50800" cmpd="sng">
            <a:solidFill>
              <a:srgbClr val="595959"/>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5"/>
          <p:cNvSpPr>
            <a:spLocks noGrp="1"/>
          </p:cNvSpPr>
          <p:nvPr>
            <p:ph type="sldNum" sz="quarter" idx="12"/>
          </p:nvPr>
        </p:nvSpPr>
        <p:spPr>
          <a:xfrm>
            <a:off x="533400" y="6400800"/>
            <a:ext cx="2133600" cy="365125"/>
          </a:xfrm>
        </p:spPr>
        <p:txBody>
          <a:bodyPr/>
          <a:lstStyle>
            <a:lvl1pPr algn="l">
              <a:defRPr sz="900">
                <a:solidFill>
                  <a:srgbClr val="F2F2F2"/>
                </a:solidFill>
                <a:latin typeface="Arial"/>
                <a:cs typeface="Arial"/>
              </a:defRPr>
            </a:lvl1pPr>
          </a:lstStyle>
          <a:p>
            <a:fld id="{6D88D7DD-9B19-7A49-BB06-36BA9927445F}" type="slidenum">
              <a:rPr lang="en-US"/>
              <a:pPr/>
              <a:t>‹#›</a:t>
            </a:fld>
            <a:endParaRPr lang="en-US" dirty="0"/>
          </a:p>
        </p:txBody>
      </p:sp>
    </p:spTree>
    <p:extLst>
      <p:ext uri="{BB962C8B-B14F-4D97-AF65-F5344CB8AC3E}">
        <p14:creationId xmlns:p14="http://schemas.microsoft.com/office/powerpoint/2010/main" val="1761648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dirty="0">
              <a:solidFill>
                <a:prstClr val="black"/>
              </a:solidFill>
            </a:endParaRPr>
          </a:p>
        </p:txBody>
      </p:sp>
      <p:pic>
        <p:nvPicPr>
          <p:cNvPr id="7" name="Picture 6"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13"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dirty="0">
              <a:solidFill>
                <a:prstClr val="black"/>
              </a:solidFill>
            </a:endParaRPr>
          </a:p>
        </p:txBody>
      </p:sp>
      <p:sp>
        <p:nvSpPr>
          <p:cNvPr id="11" name="Slide Number Placeholder 5"/>
          <p:cNvSpPr>
            <a:spLocks noGrp="1"/>
          </p:cNvSpPr>
          <p:nvPr>
            <p:ph type="sldNum" sz="quarter" idx="12"/>
          </p:nvPr>
        </p:nvSpPr>
        <p:spPr>
          <a:xfrm>
            <a:off x="533400" y="6400800"/>
            <a:ext cx="2133600" cy="365125"/>
          </a:xfrm>
        </p:spPr>
        <p:txBody>
          <a:bodyPr/>
          <a:lstStyle>
            <a:lvl1pPr algn="l">
              <a:defRPr sz="900">
                <a:solidFill>
                  <a:srgbClr val="F2F2F2"/>
                </a:solidFill>
                <a:latin typeface="Arial"/>
                <a:cs typeface="Arial"/>
              </a:defRPr>
            </a:lvl1pPr>
          </a:lstStyle>
          <a:p>
            <a:fld id="{6D88D7DD-9B19-7A49-BB06-36BA9927445F}" type="slidenum">
              <a:rPr lang="en-US"/>
              <a:pPr/>
              <a:t>‹#›</a:t>
            </a:fld>
            <a:endParaRPr lang="en-US" dirty="0"/>
          </a:p>
        </p:txBody>
      </p:sp>
    </p:spTree>
    <p:extLst>
      <p:ext uri="{BB962C8B-B14F-4D97-AF65-F5344CB8AC3E}">
        <p14:creationId xmlns:p14="http://schemas.microsoft.com/office/powerpoint/2010/main" val="25557594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2" name="Picture 1"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044" y="5845502"/>
            <a:ext cx="5828521" cy="547430"/>
          </a:xfrm>
          <a:prstGeom prst="rect">
            <a:avLst/>
          </a:prstGeom>
        </p:spPr>
      </p:pic>
      <p:sp>
        <p:nvSpPr>
          <p:cNvPr id="11" name="Rectangle 1"/>
          <p:cNvSpPr>
            <a:spLocks/>
          </p:cNvSpPr>
          <p:nvPr userDrawn="1"/>
        </p:nvSpPr>
        <p:spPr bwMode="auto">
          <a:xfrm>
            <a:off x="1" y="0"/>
            <a:ext cx="9146460" cy="5486398"/>
          </a:xfrm>
          <a:prstGeom prst="rect">
            <a:avLst/>
          </a:prstGeom>
          <a:solidFill>
            <a:srgbClr val="95C94E"/>
          </a:solidFill>
          <a:ln>
            <a:noFill/>
          </a:ln>
        </p:spPr>
        <p:txBody>
          <a:bodyPr lIns="0" tIns="0" rIns="0" bIns="0"/>
          <a:lstStyle/>
          <a:p>
            <a:endParaRPr lang="en-US" dirty="0">
              <a:solidFill>
                <a:prstClr val="black"/>
              </a:solidFill>
            </a:endParaRPr>
          </a:p>
        </p:txBody>
      </p:sp>
      <p:sp>
        <p:nvSpPr>
          <p:cNvPr id="7" name="Subtitle 2"/>
          <p:cNvSpPr>
            <a:spLocks noGrp="1"/>
          </p:cNvSpPr>
          <p:nvPr>
            <p:ph type="subTitle" idx="1"/>
          </p:nvPr>
        </p:nvSpPr>
        <p:spPr>
          <a:xfrm>
            <a:off x="410190" y="2667000"/>
            <a:ext cx="8425545" cy="704850"/>
          </a:xfrm>
          <a:prstGeom prst="rect">
            <a:avLst/>
          </a:prstGeom>
        </p:spPr>
        <p:txBody>
          <a:bodyPr vert="horz"/>
          <a:lstStyle>
            <a:lvl1pPr marL="0" indent="0" algn="l">
              <a:buNone/>
              <a:defRPr sz="2400" b="0">
                <a:solidFill>
                  <a:schemeClr val="bg1">
                    <a:lumMod val="95000"/>
                  </a:schemeClr>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8" name="Content Placeholder 10"/>
          <p:cNvSpPr>
            <a:spLocks noGrp="1"/>
          </p:cNvSpPr>
          <p:nvPr>
            <p:ph sz="quarter" idx="10"/>
          </p:nvPr>
        </p:nvSpPr>
        <p:spPr>
          <a:xfrm>
            <a:off x="1650998" y="4790091"/>
            <a:ext cx="7021286" cy="596677"/>
          </a:xfrm>
          <a:prstGeom prst="rect">
            <a:avLst/>
          </a:prstGeom>
        </p:spPr>
        <p:txBody>
          <a:bodyPr vert="horz"/>
          <a:lstStyle>
            <a:lvl1pPr marL="0" indent="0" algn="r">
              <a:buNone/>
              <a:defRPr sz="2200">
                <a:solidFill>
                  <a:srgbClr val="FFFFFF"/>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
        <p:nvSpPr>
          <p:cNvPr id="13" name="Title 12"/>
          <p:cNvSpPr>
            <a:spLocks noGrp="1"/>
          </p:cNvSpPr>
          <p:nvPr>
            <p:ph type="title"/>
          </p:nvPr>
        </p:nvSpPr>
        <p:spPr>
          <a:xfrm>
            <a:off x="381000" y="2004605"/>
            <a:ext cx="8229600" cy="738595"/>
          </a:xfrm>
          <a:prstGeom prst="rect">
            <a:avLst/>
          </a:prstGeom>
        </p:spPr>
        <p:txBody>
          <a:bodyPr vert="horz"/>
          <a:lstStyle>
            <a:lvl1pPr algn="l">
              <a:defRPr sz="4800">
                <a:solidFill>
                  <a:schemeClr val="bg1">
                    <a:lumMod val="95000"/>
                  </a:schemeClr>
                </a:solidFill>
                <a:latin typeface="Arial"/>
                <a:cs typeface="Arial"/>
              </a:defRPr>
            </a:lvl1pPr>
          </a:lstStyle>
          <a:p>
            <a:r>
              <a:rPr lang="en-US"/>
              <a:t>Click to edit Master title style</a:t>
            </a:r>
          </a:p>
        </p:txBody>
      </p:sp>
    </p:spTree>
    <p:extLst>
      <p:ext uri="{BB962C8B-B14F-4D97-AF65-F5344CB8AC3E}">
        <p14:creationId xmlns:p14="http://schemas.microsoft.com/office/powerpoint/2010/main" val="21008025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2" name="Picture 1"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044" y="671770"/>
            <a:ext cx="5828521" cy="547430"/>
          </a:xfrm>
          <a:prstGeom prst="rect">
            <a:avLst/>
          </a:prstGeom>
        </p:spPr>
      </p:pic>
      <p:sp>
        <p:nvSpPr>
          <p:cNvPr id="7" name="Subtitle 2"/>
          <p:cNvSpPr>
            <a:spLocks noGrp="1"/>
          </p:cNvSpPr>
          <p:nvPr>
            <p:ph type="subTitle" idx="1"/>
          </p:nvPr>
        </p:nvSpPr>
        <p:spPr>
          <a:xfrm>
            <a:off x="410190" y="3481795"/>
            <a:ext cx="8425545" cy="704850"/>
          </a:xfrm>
          <a:prstGeom prst="rect">
            <a:avLst/>
          </a:prstGeom>
        </p:spPr>
        <p:txBody>
          <a:bodyPr vert="horz"/>
          <a:lstStyle>
            <a:lvl1pPr marL="0" indent="0" algn="l">
              <a:buNone/>
              <a:defRPr sz="2400" b="0">
                <a:solidFill>
                  <a:schemeClr val="tx1">
                    <a:lumMod val="65000"/>
                    <a:lumOff val="35000"/>
                  </a:schemeClr>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13" name="Title 12"/>
          <p:cNvSpPr>
            <a:spLocks noGrp="1"/>
          </p:cNvSpPr>
          <p:nvPr>
            <p:ph type="title"/>
          </p:nvPr>
        </p:nvSpPr>
        <p:spPr>
          <a:xfrm>
            <a:off x="381000" y="2819400"/>
            <a:ext cx="8229600" cy="738595"/>
          </a:xfrm>
          <a:prstGeom prst="rect">
            <a:avLst/>
          </a:prstGeom>
        </p:spPr>
        <p:txBody>
          <a:bodyPr vert="horz"/>
          <a:lstStyle>
            <a:lvl1pPr algn="l">
              <a:defRPr sz="4800">
                <a:solidFill>
                  <a:schemeClr val="tx1">
                    <a:lumMod val="65000"/>
                    <a:lumOff val="35000"/>
                  </a:schemeClr>
                </a:solidFill>
                <a:latin typeface="Arial"/>
                <a:cs typeface="Arial"/>
              </a:defRPr>
            </a:lvl1pPr>
          </a:lstStyle>
          <a:p>
            <a:r>
              <a:rPr lang="en-US"/>
              <a:t>Click to edit Master title style</a:t>
            </a:r>
          </a:p>
        </p:txBody>
      </p:sp>
      <p:sp>
        <p:nvSpPr>
          <p:cNvPr id="10"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dirty="0">
              <a:solidFill>
                <a:prstClr val="black"/>
              </a:solidFill>
            </a:endParaRPr>
          </a:p>
        </p:txBody>
      </p:sp>
      <p:sp>
        <p:nvSpPr>
          <p:cNvPr id="12" name="Rectangle 1"/>
          <p:cNvSpPr>
            <a:spLocks/>
          </p:cNvSpPr>
          <p:nvPr userDrawn="1"/>
        </p:nvSpPr>
        <p:spPr bwMode="auto">
          <a:xfrm>
            <a:off x="0" y="6536383"/>
            <a:ext cx="9167722" cy="321617"/>
          </a:xfrm>
          <a:prstGeom prst="rect">
            <a:avLst/>
          </a:prstGeom>
          <a:solidFill>
            <a:srgbClr val="95C94E"/>
          </a:solidFill>
          <a:ln>
            <a:noFill/>
          </a:ln>
        </p:spPr>
        <p:txBody>
          <a:bodyPr lIns="0" tIns="0" rIns="0" bIns="0"/>
          <a:lstStyle/>
          <a:p>
            <a:endParaRPr lang="en-US" dirty="0">
              <a:solidFill>
                <a:prstClr val="black"/>
              </a:solidFill>
            </a:endParaRPr>
          </a:p>
        </p:txBody>
      </p:sp>
      <p:sp>
        <p:nvSpPr>
          <p:cNvPr id="14" name="Content Placeholder 10"/>
          <p:cNvSpPr>
            <a:spLocks noGrp="1"/>
          </p:cNvSpPr>
          <p:nvPr>
            <p:ph sz="quarter" idx="11"/>
          </p:nvPr>
        </p:nvSpPr>
        <p:spPr>
          <a:xfrm>
            <a:off x="410190" y="5727923"/>
            <a:ext cx="7021286" cy="596677"/>
          </a:xfrm>
          <a:prstGeom prst="rect">
            <a:avLst/>
          </a:prstGeom>
        </p:spPr>
        <p:txBody>
          <a:bodyPr vert="horz"/>
          <a:lstStyle>
            <a:lvl1pPr marL="0" indent="0" algn="l">
              <a:buNone/>
              <a:defRPr sz="2200">
                <a:solidFill>
                  <a:srgbClr val="595959"/>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22496916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Section">
    <p:spTree>
      <p:nvGrpSpPr>
        <p:cNvPr id="1" name=""/>
        <p:cNvGrpSpPr/>
        <p:nvPr/>
      </p:nvGrpSpPr>
      <p:grpSpPr>
        <a:xfrm>
          <a:off x="0" y="0"/>
          <a:ext cx="0" cy="0"/>
          <a:chOff x="0" y="0"/>
          <a:chExt cx="0" cy="0"/>
        </a:xfrm>
      </p:grpSpPr>
      <p:sp>
        <p:nvSpPr>
          <p:cNvPr id="9"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dirty="0">
              <a:solidFill>
                <a:prstClr val="black"/>
              </a:solidFill>
            </a:endParaRPr>
          </a:p>
        </p:txBody>
      </p:sp>
      <p:pic>
        <p:nvPicPr>
          <p:cNvPr id="13" name="Picture 12"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2" name="Title 1"/>
          <p:cNvSpPr>
            <a:spLocks noGrp="1"/>
          </p:cNvSpPr>
          <p:nvPr>
            <p:ph type="title" hasCustomPrompt="1"/>
          </p:nvPr>
        </p:nvSpPr>
        <p:spPr>
          <a:xfrm>
            <a:off x="459708" y="414325"/>
            <a:ext cx="8554162" cy="647698"/>
          </a:xfrm>
          <a:prstGeom prst="rect">
            <a:avLst/>
          </a:prstGeom>
        </p:spPr>
        <p:txBody>
          <a:bodyPr/>
          <a:lstStyle>
            <a:lvl1pPr algn="l">
              <a:defRPr sz="4000">
                <a:solidFill>
                  <a:schemeClr val="tx1">
                    <a:lumMod val="65000"/>
                    <a:lumOff val="35000"/>
                  </a:schemeClr>
                </a:solidFill>
                <a:latin typeface="Arial"/>
                <a:cs typeface="Arial"/>
              </a:defRPr>
            </a:lvl1pPr>
          </a:lstStyle>
          <a:p>
            <a:r>
              <a:rPr lang="en-US"/>
              <a:t>CLICK TO EDIT MASTER TITLE STYLE</a:t>
            </a:r>
          </a:p>
        </p:txBody>
      </p:sp>
      <p:sp>
        <p:nvSpPr>
          <p:cNvPr id="3" name="Content Placeholder 2"/>
          <p:cNvSpPr>
            <a:spLocks noGrp="1"/>
          </p:cNvSpPr>
          <p:nvPr>
            <p:ph idx="1"/>
          </p:nvPr>
        </p:nvSpPr>
        <p:spPr>
          <a:xfrm>
            <a:off x="533400" y="1524000"/>
            <a:ext cx="8229600" cy="4525963"/>
          </a:xfrm>
          <a:prstGeom prst="rect">
            <a:avLst/>
          </a:prstGeom>
        </p:spPr>
        <p:txBody>
          <a:bodyPr/>
          <a:lstStyle>
            <a:lvl1pPr marL="230188" indent="-230188">
              <a:buSzPct val="80000"/>
              <a:defRPr sz="2400">
                <a:solidFill>
                  <a:srgbClr val="535353"/>
                </a:solidFill>
                <a:latin typeface="Arial"/>
                <a:cs typeface="Arial"/>
              </a:defRPr>
            </a:lvl1pPr>
            <a:lvl2pPr marL="404813" indent="-174625">
              <a:buSzPct val="75000"/>
              <a:buFont typeface="Arial"/>
              <a:buChar char="•"/>
              <a:defRPr sz="2000">
                <a:solidFill>
                  <a:srgbClr val="535353"/>
                </a:solidFill>
                <a:latin typeface="Arial"/>
                <a:cs typeface="Arial"/>
              </a:defRPr>
            </a:lvl2pPr>
            <a:lvl3pPr marL="623888" indent="-163513">
              <a:buSzPct val="80000"/>
              <a:defRPr sz="1600">
                <a:solidFill>
                  <a:srgbClr val="535353"/>
                </a:solidFill>
                <a:latin typeface="Arial"/>
                <a:cs typeface="Arial"/>
              </a:defRPr>
            </a:lvl3pPr>
            <a:lvl4pPr marL="854075" indent="-230188">
              <a:defRPr sz="1100">
                <a:solidFill>
                  <a:srgbClr val="535353"/>
                </a:solidFill>
                <a:latin typeface="Arial"/>
                <a:cs typeface="Arial"/>
              </a:defRPr>
            </a:lvl4pPr>
            <a:lvl5pPr>
              <a:defRPr sz="1200">
                <a:solidFill>
                  <a:srgbClr val="535353"/>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533400" y="6400800"/>
            <a:ext cx="2133600" cy="365125"/>
          </a:xfrm>
        </p:spPr>
        <p:txBody>
          <a:bodyPr/>
          <a:lstStyle>
            <a:lvl1pPr algn="l">
              <a:defRPr sz="900">
                <a:solidFill>
                  <a:schemeClr val="bg1">
                    <a:lumMod val="95000"/>
                  </a:schemeClr>
                </a:solidFill>
                <a:latin typeface="Arial"/>
                <a:cs typeface="Arial"/>
              </a:defRPr>
            </a:lvl1pPr>
          </a:lstStyle>
          <a:p>
            <a:fld id="{6D88D7DD-9B19-7A49-BB06-36BA9927445F}" type="slidenum">
              <a:rPr lang="en-US">
                <a:solidFill>
                  <a:prstClr val="white">
                    <a:lumMod val="95000"/>
                  </a:prstClr>
                </a:solidFill>
              </a:rPr>
              <a:pPr/>
              <a:t>‹#›</a:t>
            </a:fld>
            <a:endParaRPr lang="en-US" dirty="0">
              <a:solidFill>
                <a:prstClr val="white">
                  <a:lumMod val="95000"/>
                </a:prstClr>
              </a:solidFill>
            </a:endParaRPr>
          </a:p>
        </p:txBody>
      </p:sp>
      <p:sp>
        <p:nvSpPr>
          <p:cNvPr id="11"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dirty="0">
              <a:solidFill>
                <a:prstClr val="black"/>
              </a:solidFill>
            </a:endParaRPr>
          </a:p>
        </p:txBody>
      </p:sp>
      <p:cxnSp>
        <p:nvCxnSpPr>
          <p:cNvPr id="14" name="Straight Connector 13"/>
          <p:cNvCxnSpPr/>
          <p:nvPr userDrawn="1"/>
        </p:nvCxnSpPr>
        <p:spPr>
          <a:xfrm>
            <a:off x="240844" y="1062023"/>
            <a:ext cx="8645528" cy="0"/>
          </a:xfrm>
          <a:prstGeom prst="line">
            <a:avLst/>
          </a:prstGeom>
          <a:ln w="50800"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117990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Blank">
    <p:spTree>
      <p:nvGrpSpPr>
        <p:cNvPr id="1" name=""/>
        <p:cNvGrpSpPr/>
        <p:nvPr/>
      </p:nvGrpSpPr>
      <p:grpSpPr>
        <a:xfrm>
          <a:off x="0" y="0"/>
          <a:ext cx="0" cy="0"/>
          <a:chOff x="0" y="0"/>
          <a:chExt cx="0" cy="0"/>
        </a:xfrm>
      </p:grpSpPr>
      <p:sp>
        <p:nvSpPr>
          <p:cNvPr id="8"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dirty="0">
              <a:solidFill>
                <a:prstClr val="black"/>
              </a:solidFill>
            </a:endParaRPr>
          </a:p>
        </p:txBody>
      </p:sp>
      <p:pic>
        <p:nvPicPr>
          <p:cNvPr id="9" name="Picture 8"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16"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dirty="0">
              <a:solidFill>
                <a:prstClr val="black"/>
              </a:solidFill>
            </a:endParaRPr>
          </a:p>
        </p:txBody>
      </p:sp>
      <p:sp>
        <p:nvSpPr>
          <p:cNvPr id="2" name="Title 1"/>
          <p:cNvSpPr>
            <a:spLocks noGrp="1"/>
          </p:cNvSpPr>
          <p:nvPr>
            <p:ph type="title" hasCustomPrompt="1"/>
          </p:nvPr>
        </p:nvSpPr>
        <p:spPr>
          <a:xfrm>
            <a:off x="459708" y="414325"/>
            <a:ext cx="8554162" cy="647698"/>
          </a:xfrm>
          <a:prstGeom prst="rect">
            <a:avLst/>
          </a:prstGeom>
        </p:spPr>
        <p:txBody>
          <a:bodyPr/>
          <a:lstStyle>
            <a:lvl1pPr algn="l">
              <a:defRPr sz="4000">
                <a:solidFill>
                  <a:srgbClr val="595959"/>
                </a:solidFill>
                <a:latin typeface="Arial"/>
                <a:cs typeface="Arial"/>
              </a:defRPr>
            </a:lvl1pPr>
          </a:lstStyle>
          <a:p>
            <a:r>
              <a:rPr lang="en-US"/>
              <a:t>CLICK TO EDIT MASTER TITLE STYLE</a:t>
            </a:r>
          </a:p>
        </p:txBody>
      </p:sp>
      <p:cxnSp>
        <p:nvCxnSpPr>
          <p:cNvPr id="14" name="Straight Connector 13"/>
          <p:cNvCxnSpPr/>
          <p:nvPr userDrawn="1"/>
        </p:nvCxnSpPr>
        <p:spPr>
          <a:xfrm>
            <a:off x="240844" y="1062023"/>
            <a:ext cx="8645528" cy="0"/>
          </a:xfrm>
          <a:prstGeom prst="line">
            <a:avLst/>
          </a:prstGeom>
          <a:ln w="50800" cmpd="sng">
            <a:solidFill>
              <a:srgbClr val="595959"/>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5"/>
          <p:cNvSpPr>
            <a:spLocks noGrp="1"/>
          </p:cNvSpPr>
          <p:nvPr>
            <p:ph type="sldNum" sz="quarter" idx="12"/>
          </p:nvPr>
        </p:nvSpPr>
        <p:spPr>
          <a:xfrm>
            <a:off x="533400" y="6400800"/>
            <a:ext cx="2133600" cy="365125"/>
          </a:xfrm>
        </p:spPr>
        <p:txBody>
          <a:bodyPr/>
          <a:lstStyle>
            <a:lvl1pPr algn="l">
              <a:defRPr sz="900">
                <a:solidFill>
                  <a:srgbClr val="F2F2F2"/>
                </a:solidFill>
                <a:latin typeface="Arial"/>
                <a:cs typeface="Arial"/>
              </a:defRPr>
            </a:lvl1pPr>
          </a:lstStyle>
          <a:p>
            <a:fld id="{6D88D7DD-9B19-7A49-BB06-36BA9927445F}" type="slidenum">
              <a:rPr lang="en-US"/>
              <a:pPr/>
              <a:t>‹#›</a:t>
            </a:fld>
            <a:endParaRPr lang="en-US" dirty="0"/>
          </a:p>
        </p:txBody>
      </p:sp>
    </p:spTree>
    <p:extLst>
      <p:ext uri="{BB962C8B-B14F-4D97-AF65-F5344CB8AC3E}">
        <p14:creationId xmlns:p14="http://schemas.microsoft.com/office/powerpoint/2010/main" val="31101358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dirty="0">
              <a:solidFill>
                <a:prstClr val="black"/>
              </a:solidFill>
            </a:endParaRPr>
          </a:p>
        </p:txBody>
      </p:sp>
      <p:pic>
        <p:nvPicPr>
          <p:cNvPr id="7" name="Picture 6"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13"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dirty="0">
              <a:solidFill>
                <a:prstClr val="black"/>
              </a:solidFill>
            </a:endParaRPr>
          </a:p>
        </p:txBody>
      </p:sp>
      <p:sp>
        <p:nvSpPr>
          <p:cNvPr id="11" name="Slide Number Placeholder 5"/>
          <p:cNvSpPr>
            <a:spLocks noGrp="1"/>
          </p:cNvSpPr>
          <p:nvPr>
            <p:ph type="sldNum" sz="quarter" idx="12"/>
          </p:nvPr>
        </p:nvSpPr>
        <p:spPr>
          <a:xfrm>
            <a:off x="533400" y="6400800"/>
            <a:ext cx="2133600" cy="365125"/>
          </a:xfrm>
        </p:spPr>
        <p:txBody>
          <a:bodyPr/>
          <a:lstStyle>
            <a:lvl1pPr algn="l">
              <a:defRPr sz="900">
                <a:solidFill>
                  <a:srgbClr val="F2F2F2"/>
                </a:solidFill>
                <a:latin typeface="Arial"/>
                <a:cs typeface="Arial"/>
              </a:defRPr>
            </a:lvl1pPr>
          </a:lstStyle>
          <a:p>
            <a:fld id="{6D88D7DD-9B19-7A49-BB06-36BA9927445F}" type="slidenum">
              <a:rPr lang="en-US"/>
              <a:pPr/>
              <a:t>‹#›</a:t>
            </a:fld>
            <a:endParaRPr lang="en-US" dirty="0"/>
          </a:p>
        </p:txBody>
      </p:sp>
    </p:spTree>
    <p:extLst>
      <p:ext uri="{BB962C8B-B14F-4D97-AF65-F5344CB8AC3E}">
        <p14:creationId xmlns:p14="http://schemas.microsoft.com/office/powerpoint/2010/main" val="729751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718239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8229600" y="6477000"/>
            <a:ext cx="762000" cy="246888"/>
          </a:xfrm>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Tree>
    <p:extLst>
      <p:ext uri="{BB962C8B-B14F-4D97-AF65-F5344CB8AC3E}">
        <p14:creationId xmlns:p14="http://schemas.microsoft.com/office/powerpoint/2010/main" val="667206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15536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64587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4236429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990E112-C408-445E-9E66-BE9A1E01313B}" type="datetimeFigureOut">
              <a:rPr lang="en-US" smtClean="0">
                <a:solidFill>
                  <a:srgbClr val="F0A22E">
                    <a:shade val="75000"/>
                  </a:srgbClr>
                </a:solidFill>
              </a:rPr>
              <a:pPr/>
              <a:t>10/22/2013</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8B3ECBC3-D37B-4E67-AED1-D65B9D304F00}"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4211395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3.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4.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defTabSz="914400"/>
            <a:fld id="{7990E112-C408-445E-9E66-BE9A1E01313B}" type="datetimeFigureOut">
              <a:rPr lang="en-US" smtClean="0">
                <a:solidFill>
                  <a:srgbClr val="F0A22E">
                    <a:shade val="75000"/>
                  </a:srgbClr>
                </a:solidFill>
              </a:rPr>
              <a:pPr defTabSz="914400"/>
              <a:t>10/22/2013</a:t>
            </a:fld>
            <a:endParaRPr lang="en-US">
              <a:solidFill>
                <a:srgbClr val="F0A22E">
                  <a:shade val="75000"/>
                </a:srgb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defTabSz="914400"/>
            <a:endParaRPr lang="en-US">
              <a:solidFill>
                <a:srgbClr val="F0A22E">
                  <a:shade val="75000"/>
                </a:srgb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defTabSz="914400"/>
            <a:fld id="{8B3ECBC3-D37B-4E67-AED1-D65B9D304F00}" type="slidenum">
              <a:rPr lang="en-US" smtClean="0">
                <a:solidFill>
                  <a:srgbClr val="F0A22E">
                    <a:shade val="75000"/>
                  </a:srgbClr>
                </a:solidFill>
              </a:rPr>
              <a:pPr defTabSz="914400"/>
              <a:t>‹#›</a:t>
            </a:fld>
            <a:endParaRPr lang="en-US">
              <a:solidFill>
                <a:srgbClr val="F0A22E">
                  <a:shade val="75000"/>
                </a:srgb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Tree>
    <p:extLst>
      <p:ext uri="{BB962C8B-B14F-4D97-AF65-F5344CB8AC3E}">
        <p14:creationId xmlns:p14="http://schemas.microsoft.com/office/powerpoint/2010/main" val="170201319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defTabSz="914400"/>
            <a:fld id="{7990E112-C408-445E-9E66-BE9A1E01313B}" type="datetimeFigureOut">
              <a:rPr lang="en-US" smtClean="0"/>
              <a:pPr defTabSz="914400"/>
              <a:t>10/22/2013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defTabSz="914400"/>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defTabSz="914400"/>
            <a:fld id="{8B3ECBC3-D37B-4E67-AED1-D65B9D304F00}" type="slidenum">
              <a:rPr lang="en-US" smtClean="0"/>
              <a:pPr defTabSz="914400"/>
              <a:t>‹#›</a:t>
            </a:fld>
            <a:endParaRPr lang="en-US"/>
          </a:p>
        </p:txBody>
      </p:sp>
    </p:spTree>
    <p:extLst>
      <p:ext uri="{BB962C8B-B14F-4D97-AF65-F5344CB8AC3E}">
        <p14:creationId xmlns:p14="http://schemas.microsoft.com/office/powerpoint/2010/main" val="166732598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8D7DD-9B19-7A49-BB06-36BA9927445F}" type="slidenum">
              <a:rPr>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5202673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8D7DD-9B19-7A49-BB06-36BA9927445F}" type="slidenum">
              <a:rPr>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732397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8.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1.xml"/><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mailto:CODSupport@ed.gov"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mailto:CODSupport@ed.gov"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ifap.ed.gov/dpcletters/GEN1218.html" TargetMode="External"/><Relationship Id="rId2" Type="http://schemas.openxmlformats.org/officeDocument/2006/relationships/notesSlide" Target="../notesSlides/notesSlide57.xml"/><Relationship Id="rId1" Type="http://schemas.openxmlformats.org/officeDocument/2006/relationships/slideLayout" Target="../slideLayouts/slideLayout3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mailto:cdavis@pheaa.org" TargetMode="External"/><Relationship Id="rId2" Type="http://schemas.openxmlformats.org/officeDocument/2006/relationships/notesSlide" Target="../notesSlides/notesSlide5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76200" y="914400"/>
            <a:ext cx="6008914" cy="3505200"/>
          </a:xfrm>
          <a:prstGeom prst="rect">
            <a:avLst/>
          </a:prstGeom>
        </p:spPr>
      </p:pic>
      <p:sp>
        <p:nvSpPr>
          <p:cNvPr id="10" name="Rectangle 9"/>
          <p:cNvSpPr/>
          <p:nvPr/>
        </p:nvSpPr>
        <p:spPr>
          <a:xfrm>
            <a:off x="5791200" y="2819400"/>
            <a:ext cx="141514" cy="7620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9000" y="2152650"/>
            <a:ext cx="2717800" cy="2038350"/>
          </a:xfrm>
          <a:prstGeom prst="rect">
            <a:avLst/>
          </a:prstGeom>
          <a:ln w="228600" cap="sq" cmpd="thickThin">
            <a:solidFill>
              <a:srgbClr val="000000"/>
            </a:solidFill>
            <a:prstDash val="solid"/>
            <a:miter lim="800000"/>
          </a:ln>
          <a:effectLst>
            <a:innerShdw blurRad="76200">
              <a:srgbClr val="000000"/>
            </a:innerShdw>
          </a:effectLst>
        </p:spPr>
      </p:pic>
      <p:sp>
        <p:nvSpPr>
          <p:cNvPr id="5" name="Subtitle 4"/>
          <p:cNvSpPr>
            <a:spLocks noGrp="1"/>
          </p:cNvSpPr>
          <p:nvPr>
            <p:ph type="subTitle" idx="1"/>
          </p:nvPr>
        </p:nvSpPr>
        <p:spPr>
          <a:xfrm>
            <a:off x="685800" y="4572000"/>
            <a:ext cx="6400800" cy="1524000"/>
          </a:xfrm>
        </p:spPr>
        <p:txBody>
          <a:bodyPr>
            <a:normAutofit/>
          </a:bodyPr>
          <a:lstStyle/>
          <a:p>
            <a:pPr algn="ctr"/>
            <a:r>
              <a:rPr lang="en-US" sz="3600" dirty="0" smtClean="0"/>
              <a:t>PELL GRANT Lifetime Eligibility Used (LEU)</a:t>
            </a:r>
            <a:endParaRPr lang="en-US" sz="3600" dirty="0"/>
          </a:p>
        </p:txBody>
      </p:sp>
    </p:spTree>
    <p:extLst>
      <p:ext uri="{BB962C8B-B14F-4D97-AF65-F5344CB8AC3E}">
        <p14:creationId xmlns:p14="http://schemas.microsoft.com/office/powerpoint/2010/main" val="268929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the school find the </a:t>
            </a:r>
            <a:r>
              <a:rPr lang="en-US" dirty="0" err="1" smtClean="0"/>
              <a:t>pell</a:t>
            </a:r>
            <a:r>
              <a:rPr lang="en-US" dirty="0" smtClean="0"/>
              <a:t> </a:t>
            </a:r>
            <a:r>
              <a:rPr lang="en-US" dirty="0" err="1" smtClean="0"/>
              <a:t>leu</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pPr defTabSz="457200">
              <a:spcBef>
                <a:spcPct val="5000"/>
              </a:spcBef>
              <a:spcAft>
                <a:spcPts val="688"/>
              </a:spcAft>
              <a:buClrTx/>
              <a:buSzTx/>
              <a:buFont typeface="Arial" pitchFamily="34" charset="0"/>
              <a:buChar char="•"/>
              <a:defRPr/>
            </a:pPr>
            <a:r>
              <a:rPr lang="en-US" dirty="0" smtClean="0">
                <a:solidFill>
                  <a:prstClr val="black"/>
                </a:solidFill>
                <a:latin typeface="Arial" pitchFamily="34" charset="0"/>
                <a:cs typeface="Arial" pitchFamily="34" charset="0"/>
              </a:rPr>
              <a:t>In 2012-2013 schools utilized  the COD Pell </a:t>
            </a:r>
            <a:r>
              <a:rPr lang="en-US" dirty="0">
                <a:solidFill>
                  <a:prstClr val="black"/>
                </a:solidFill>
                <a:latin typeface="Arial" pitchFamily="34" charset="0"/>
                <a:cs typeface="Arial" pitchFamily="34" charset="0"/>
              </a:rPr>
              <a:t>LEU Report to identify </a:t>
            </a:r>
            <a:r>
              <a:rPr lang="en-US" dirty="0" smtClean="0">
                <a:solidFill>
                  <a:prstClr val="black"/>
                </a:solidFill>
                <a:latin typeface="Arial" pitchFamily="34" charset="0"/>
                <a:cs typeface="Arial" pitchFamily="34" charset="0"/>
              </a:rPr>
              <a:t>Pell-eligible </a:t>
            </a:r>
            <a:r>
              <a:rPr lang="en-US" dirty="0">
                <a:solidFill>
                  <a:prstClr val="black"/>
                </a:solidFill>
                <a:latin typeface="Arial" pitchFamily="34" charset="0"/>
                <a:cs typeface="Arial" pitchFamily="34" charset="0"/>
              </a:rPr>
              <a:t>CPS applicants with LEUs greater than or equal to </a:t>
            </a:r>
            <a:r>
              <a:rPr lang="en-US" dirty="0" smtClean="0">
                <a:solidFill>
                  <a:prstClr val="black"/>
                </a:solidFill>
                <a:latin typeface="Arial" pitchFamily="34" charset="0"/>
                <a:cs typeface="Arial" pitchFamily="34" charset="0"/>
              </a:rPr>
              <a:t>450%</a:t>
            </a:r>
            <a:endParaRPr lang="en-US" dirty="0">
              <a:solidFill>
                <a:prstClr val="black"/>
              </a:solidFill>
              <a:latin typeface="Arial" pitchFamily="34" charset="0"/>
              <a:cs typeface="Arial" pitchFamily="34" charset="0"/>
            </a:endParaRPr>
          </a:p>
          <a:p>
            <a:pPr defTabSz="457200">
              <a:spcBef>
                <a:spcPct val="5000"/>
              </a:spcBef>
              <a:spcAft>
                <a:spcPts val="688"/>
              </a:spcAft>
              <a:buClrTx/>
              <a:buSzTx/>
              <a:buFont typeface="Arial" pitchFamily="34" charset="0"/>
              <a:buChar char="•"/>
              <a:defRPr/>
            </a:pPr>
            <a:r>
              <a:rPr lang="en-US" dirty="0" smtClean="0">
                <a:solidFill>
                  <a:prstClr val="black"/>
                </a:solidFill>
                <a:latin typeface="Arial" pitchFamily="34" charset="0"/>
                <a:cs typeface="Arial" pitchFamily="34" charset="0"/>
              </a:rPr>
              <a:t>For </a:t>
            </a:r>
            <a:r>
              <a:rPr lang="en-US" dirty="0">
                <a:solidFill>
                  <a:prstClr val="black"/>
                </a:solidFill>
                <a:latin typeface="Arial" pitchFamily="34" charset="0"/>
                <a:cs typeface="Arial" pitchFamily="34" charset="0"/>
              </a:rPr>
              <a:t>2013-2014, the Pell LEU Report </a:t>
            </a:r>
            <a:r>
              <a:rPr lang="en-US" dirty="0" smtClean="0">
                <a:solidFill>
                  <a:prstClr val="black"/>
                </a:solidFill>
                <a:latin typeface="Arial" pitchFamily="34" charset="0"/>
                <a:cs typeface="Arial" pitchFamily="34" charset="0"/>
              </a:rPr>
              <a:t>is </a:t>
            </a:r>
            <a:r>
              <a:rPr lang="en-US" dirty="0">
                <a:solidFill>
                  <a:prstClr val="black"/>
                </a:solidFill>
                <a:latin typeface="Arial" pitchFamily="34" charset="0"/>
                <a:cs typeface="Arial" pitchFamily="34" charset="0"/>
              </a:rPr>
              <a:t>available via SAIG, not COD Reporting website</a:t>
            </a:r>
          </a:p>
          <a:p>
            <a:endParaRPr lang="en-US" dirty="0" smtClean="0"/>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537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D88D7DD-9B19-7A49-BB06-36BA9927445F}" type="slidenum">
              <a:rPr lang="en-US">
                <a:solidFill>
                  <a:prstClr val="white">
                    <a:lumMod val="95000"/>
                  </a:prstClr>
                </a:solidFill>
              </a:rPr>
              <a:pPr/>
              <a:t>11</a:t>
            </a:fld>
            <a:endParaRPr lang="en-US" dirty="0">
              <a:solidFill>
                <a:prstClr val="white">
                  <a:lumMod val="95000"/>
                </a:prstClr>
              </a:solidFill>
            </a:endParaRPr>
          </a:p>
        </p:txBody>
      </p:sp>
      <p:sp>
        <p:nvSpPr>
          <p:cNvPr id="6" name="Rectangle 3"/>
          <p:cNvSpPr txBox="1">
            <a:spLocks noChangeArrowheads="1"/>
          </p:cNvSpPr>
          <p:nvPr/>
        </p:nvSpPr>
        <p:spPr bwMode="auto">
          <a:xfrm>
            <a:off x="381000" y="1600200"/>
            <a:ext cx="8382000" cy="4343400"/>
          </a:xfrm>
          <a:prstGeom prst="rect">
            <a:avLst/>
          </a:prstGeom>
          <a:noFill/>
          <a:ln w="9525">
            <a:noFill/>
            <a:miter lim="800000"/>
            <a:headEnd/>
            <a:tailEnd/>
          </a:ln>
        </p:spPr>
        <p:txBody>
          <a:bodyPr/>
          <a:lstStyle/>
          <a:p>
            <a:pPr indent="-342900">
              <a:spcBef>
                <a:spcPct val="5000"/>
              </a:spcBef>
              <a:spcAft>
                <a:spcPts val="688"/>
              </a:spcAft>
              <a:defRPr/>
            </a:pPr>
            <a:r>
              <a:rPr lang="en-US" sz="2400" dirty="0">
                <a:solidFill>
                  <a:prstClr val="black"/>
                </a:solidFill>
                <a:latin typeface="Arial" pitchFamily="34" charset="0"/>
                <a:cs typeface="Arial" pitchFamily="34" charset="0"/>
              </a:rPr>
              <a:t>Two Pell LEU </a:t>
            </a:r>
            <a:r>
              <a:rPr lang="en-US" sz="2400" b="1" dirty="0">
                <a:solidFill>
                  <a:prstClr val="black"/>
                </a:solidFill>
                <a:latin typeface="Arial" pitchFamily="34" charset="0"/>
                <a:cs typeface="Arial" pitchFamily="34" charset="0"/>
              </a:rPr>
              <a:t>warning</a:t>
            </a:r>
            <a:r>
              <a:rPr lang="en-US" sz="2400" dirty="0">
                <a:solidFill>
                  <a:prstClr val="black"/>
                </a:solidFill>
                <a:latin typeface="Arial" pitchFamily="34" charset="0"/>
                <a:cs typeface="Arial" pitchFamily="34" charset="0"/>
              </a:rPr>
              <a:t> edits are given with origination and/or disbursement record:</a:t>
            </a:r>
          </a:p>
          <a:p>
            <a:pPr indent="-342900">
              <a:spcBef>
                <a:spcPct val="5000"/>
              </a:spcBef>
              <a:spcAft>
                <a:spcPts val="688"/>
              </a:spcAft>
              <a:defRPr/>
            </a:pPr>
            <a:endParaRPr lang="en-US" sz="2400" dirty="0">
              <a:solidFill>
                <a:prstClr val="black"/>
              </a:solidFill>
              <a:latin typeface="Arial" pitchFamily="34" charset="0"/>
              <a:cs typeface="Arial" pitchFamily="34" charset="0"/>
            </a:endParaRPr>
          </a:p>
          <a:p>
            <a:pPr lvl="2" indent="-342900">
              <a:spcBef>
                <a:spcPct val="5000"/>
              </a:spcBef>
              <a:spcAft>
                <a:spcPts val="625"/>
              </a:spcAft>
              <a:defRPr/>
            </a:pPr>
            <a:endParaRPr lang="en-US" dirty="0" smtClean="0">
              <a:solidFill>
                <a:prstClr val="black"/>
              </a:solidFill>
            </a:endParaRPr>
          </a:p>
          <a:p>
            <a:pPr lvl="2" indent="-342900">
              <a:spcBef>
                <a:spcPct val="5000"/>
              </a:spcBef>
              <a:spcAft>
                <a:spcPts val="625"/>
              </a:spcAft>
              <a:buFont typeface="Arial" pitchFamily="34" charset="0"/>
              <a:buChar char="•"/>
              <a:defRPr/>
            </a:pPr>
            <a:endParaRPr lang="en-US" dirty="0" smtClean="0">
              <a:solidFill>
                <a:prstClr val="black"/>
              </a:solidFill>
            </a:endParaRPr>
          </a:p>
          <a:p>
            <a:pPr lvl="1">
              <a:lnSpc>
                <a:spcPct val="90000"/>
              </a:lnSpc>
              <a:spcBef>
                <a:spcPct val="5000"/>
              </a:spcBef>
              <a:spcAft>
                <a:spcPct val="5000"/>
              </a:spcAft>
              <a:defRPr/>
            </a:pPr>
            <a:endParaRPr lang="en-US" dirty="0">
              <a:solidFill>
                <a:prstClr val="black"/>
              </a:solidFill>
            </a:endParaRPr>
          </a:p>
          <a:p>
            <a:pPr indent="-342900">
              <a:spcBef>
                <a:spcPct val="5000"/>
              </a:spcBef>
              <a:spcAft>
                <a:spcPct val="5000"/>
              </a:spcAft>
              <a:defRPr/>
            </a:pPr>
            <a:endParaRPr lang="en-US" dirty="0">
              <a:solidFill>
                <a:prstClr val="black"/>
              </a:solidFill>
            </a:endParaRPr>
          </a:p>
          <a:p>
            <a:pPr indent="-342900">
              <a:spcBef>
                <a:spcPct val="5000"/>
              </a:spcBef>
              <a:spcAft>
                <a:spcPct val="5000"/>
              </a:spcAft>
              <a:defRPr/>
            </a:pPr>
            <a:endParaRPr lang="en-US" sz="1000" dirty="0">
              <a:solidFill>
                <a:prstClr val="black"/>
              </a:solidFill>
            </a:endParaRPr>
          </a:p>
          <a:p>
            <a:pPr indent="-342900">
              <a:spcBef>
                <a:spcPct val="5000"/>
              </a:spcBef>
              <a:spcAft>
                <a:spcPct val="5000"/>
              </a:spcAft>
              <a:defRPr/>
            </a:pPr>
            <a:endParaRPr lang="en-US" dirty="0">
              <a:solidFill>
                <a:prstClr val="black"/>
              </a:solidFill>
            </a:endParaRPr>
          </a:p>
          <a:p>
            <a:pPr marL="1143000" lvl="2" indent="-228600">
              <a:lnSpc>
                <a:spcPct val="80000"/>
              </a:lnSpc>
              <a:spcBef>
                <a:spcPct val="5000"/>
              </a:spcBef>
              <a:spcAft>
                <a:spcPct val="5000"/>
              </a:spcAft>
              <a:defRPr/>
            </a:pPr>
            <a:endParaRPr lang="en-US" sz="3200" dirty="0">
              <a:solidFill>
                <a:prstClr val="black"/>
              </a:solidFill>
            </a:endParaRPr>
          </a:p>
          <a:p>
            <a:pPr marL="1143000" lvl="2" indent="-228600">
              <a:lnSpc>
                <a:spcPct val="80000"/>
              </a:lnSpc>
              <a:spcBef>
                <a:spcPct val="5000"/>
              </a:spcBef>
              <a:spcAft>
                <a:spcPct val="5000"/>
              </a:spcAft>
              <a:defRPr/>
            </a:pPr>
            <a:endParaRPr lang="en-US" dirty="0">
              <a:solidFill>
                <a:prstClr val="black"/>
              </a:solidFill>
            </a:endParaRPr>
          </a:p>
          <a:p>
            <a:pPr marL="1143000" lvl="2" indent="-228600">
              <a:lnSpc>
                <a:spcPct val="80000"/>
              </a:lnSpc>
              <a:spcBef>
                <a:spcPct val="5000"/>
              </a:spcBef>
              <a:spcAft>
                <a:spcPct val="5000"/>
              </a:spcAft>
              <a:defRPr/>
            </a:pPr>
            <a:endParaRPr lang="en-US" dirty="0">
              <a:solidFill>
                <a:prstClr val="black"/>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39615376"/>
              </p:ext>
            </p:extLst>
          </p:nvPr>
        </p:nvGraphicFramePr>
        <p:xfrm>
          <a:off x="1109663" y="2743200"/>
          <a:ext cx="6924675" cy="1752600"/>
        </p:xfrm>
        <a:graphic>
          <a:graphicData uri="http://schemas.openxmlformats.org/drawingml/2006/table">
            <a:tbl>
              <a:tblPr firstRow="1" bandRow="1">
                <a:tableStyleId>{5C22544A-7EE6-4342-B048-85BDC9FD1C3A}</a:tableStyleId>
              </a:tblPr>
              <a:tblGrid>
                <a:gridCol w="1371017"/>
                <a:gridCol w="5553658"/>
              </a:tblGrid>
              <a:tr h="370445">
                <a:tc>
                  <a:txBody>
                    <a:bodyPr/>
                    <a:lstStyle/>
                    <a:p>
                      <a:pPr algn="ctr"/>
                      <a:r>
                        <a:rPr lang="en-US" sz="1800" baseline="0" dirty="0" smtClean="0">
                          <a:latin typeface="Arial" pitchFamily="34" charset="0"/>
                          <a:cs typeface="Arial" pitchFamily="34" charset="0"/>
                        </a:rPr>
                        <a:t>Edit #</a:t>
                      </a:r>
                      <a:endParaRPr lang="en-US" sz="1800" dirty="0">
                        <a:latin typeface="Arial" pitchFamily="34" charset="0"/>
                        <a:cs typeface="Arial" pitchFamily="34" charset="0"/>
                      </a:endParaRPr>
                    </a:p>
                  </a:txBody>
                  <a:tcPr marT="45672" marB="45672"/>
                </a:tc>
                <a:tc>
                  <a:txBody>
                    <a:bodyPr/>
                    <a:lstStyle/>
                    <a:p>
                      <a:pPr algn="ctr"/>
                      <a:r>
                        <a:rPr lang="en-US" sz="1800" dirty="0" smtClean="0">
                          <a:latin typeface="Arial" pitchFamily="34" charset="0"/>
                          <a:cs typeface="Arial" pitchFamily="34" charset="0"/>
                        </a:rPr>
                        <a:t>Message</a:t>
                      </a:r>
                      <a:endParaRPr lang="en-US" sz="1800" dirty="0">
                        <a:latin typeface="Arial" pitchFamily="34" charset="0"/>
                        <a:cs typeface="Arial" pitchFamily="34" charset="0"/>
                      </a:endParaRPr>
                    </a:p>
                  </a:txBody>
                  <a:tcPr marT="45672" marB="45672"/>
                </a:tc>
              </a:tr>
              <a:tr h="696355">
                <a:tc>
                  <a:txBody>
                    <a:bodyPr/>
                    <a:lstStyle/>
                    <a:p>
                      <a:pPr algn="ctr"/>
                      <a:r>
                        <a:rPr lang="en-US" sz="1800" dirty="0" smtClean="0">
                          <a:latin typeface="Arial" pitchFamily="34" charset="0"/>
                          <a:cs typeface="Arial" pitchFamily="34" charset="0"/>
                        </a:rPr>
                        <a:t>177</a:t>
                      </a:r>
                      <a:endParaRPr lang="en-US" sz="1800" dirty="0">
                        <a:latin typeface="Arial" pitchFamily="34" charset="0"/>
                        <a:cs typeface="Arial" pitchFamily="34" charset="0"/>
                      </a:endParaRPr>
                    </a:p>
                  </a:txBody>
                  <a:tcPr marT="45672" marB="45672"/>
                </a:tc>
                <a:tc>
                  <a:txBody>
                    <a:bodyPr/>
                    <a:lstStyle/>
                    <a:p>
                      <a:r>
                        <a:rPr lang="en-US" sz="1800" kern="1200" dirty="0" smtClean="0">
                          <a:latin typeface="Arial" pitchFamily="34" charset="0"/>
                          <a:cs typeface="Arial" pitchFamily="34" charset="0"/>
                        </a:rPr>
                        <a:t>Lifetime Percentage</a:t>
                      </a:r>
                      <a:r>
                        <a:rPr lang="en-US" sz="1800" kern="1200" baseline="0" dirty="0" smtClean="0">
                          <a:latin typeface="Arial" pitchFamily="34" charset="0"/>
                          <a:cs typeface="Arial" pitchFamily="34" charset="0"/>
                        </a:rPr>
                        <a:t> </a:t>
                      </a:r>
                      <a:r>
                        <a:rPr lang="en-US" sz="1800" kern="1200" dirty="0" smtClean="0">
                          <a:latin typeface="Arial" pitchFamily="34" charset="0"/>
                          <a:cs typeface="Arial" pitchFamily="34" charset="0"/>
                        </a:rPr>
                        <a:t>of Eligibility Used is near the lifetime limit</a:t>
                      </a:r>
                      <a:endParaRPr lang="en-US" sz="1800" dirty="0">
                        <a:latin typeface="Arial" pitchFamily="34" charset="0"/>
                        <a:cs typeface="Arial" pitchFamily="34" charset="0"/>
                      </a:endParaRPr>
                    </a:p>
                  </a:txBody>
                  <a:tcPr marT="45672" marB="45672"/>
                </a:tc>
              </a:tr>
              <a:tr h="685800">
                <a:tc>
                  <a:txBody>
                    <a:bodyPr/>
                    <a:lstStyle/>
                    <a:p>
                      <a:pPr algn="ctr"/>
                      <a:r>
                        <a:rPr lang="en-US" sz="1800" dirty="0" smtClean="0">
                          <a:latin typeface="Arial" pitchFamily="34" charset="0"/>
                          <a:cs typeface="Arial" pitchFamily="34" charset="0"/>
                        </a:rPr>
                        <a:t>178</a:t>
                      </a:r>
                      <a:endParaRPr lang="en-US" sz="1800" dirty="0">
                        <a:latin typeface="Arial" pitchFamily="34" charset="0"/>
                        <a:cs typeface="Arial" pitchFamily="34" charset="0"/>
                      </a:endParaRPr>
                    </a:p>
                  </a:txBody>
                  <a:tcPr marT="45672" marB="45672"/>
                </a:tc>
                <a:tc>
                  <a:txBody>
                    <a:bodyPr/>
                    <a:lstStyle/>
                    <a:p>
                      <a:r>
                        <a:rPr lang="en-US" sz="1800" kern="1200" dirty="0" smtClean="0">
                          <a:latin typeface="Arial" pitchFamily="34" charset="0"/>
                          <a:cs typeface="Arial" pitchFamily="34" charset="0"/>
                        </a:rPr>
                        <a:t>Lifetime Percentage of Eligibility Used has exceeded the lifetime limit</a:t>
                      </a:r>
                      <a:endParaRPr lang="en-US" sz="1800" dirty="0">
                        <a:latin typeface="Arial" pitchFamily="34" charset="0"/>
                        <a:cs typeface="Arial" pitchFamily="34" charset="0"/>
                      </a:endParaRPr>
                    </a:p>
                  </a:txBody>
                  <a:tcPr marT="45672" marB="45672"/>
                </a:tc>
              </a:tr>
            </a:tbl>
          </a:graphicData>
        </a:graphic>
      </p:graphicFrame>
      <p:sp>
        <p:nvSpPr>
          <p:cNvPr id="9" name="Title 1"/>
          <p:cNvSpPr>
            <a:spLocks noGrp="1"/>
          </p:cNvSpPr>
          <p:nvPr>
            <p:ph type="title"/>
          </p:nvPr>
        </p:nvSpPr>
        <p:spPr>
          <a:xfrm>
            <a:off x="990600" y="304800"/>
            <a:ext cx="9141492" cy="647698"/>
          </a:xfrm>
        </p:spPr>
        <p:txBody>
          <a:bodyPr>
            <a:normAutofit fontScale="90000"/>
          </a:bodyPr>
          <a:lstStyle/>
          <a:p>
            <a:pPr>
              <a:spcBef>
                <a:spcPts val="1000"/>
              </a:spcBef>
            </a:pPr>
            <a:r>
              <a:rPr lang="en-US" b="1" dirty="0" smtClean="0"/>
              <a:t>Pell LEU within COD</a:t>
            </a:r>
            <a:r>
              <a:rPr lang="en-US" sz="3600" b="1" dirty="0" smtClean="0"/>
              <a:t/>
            </a:r>
            <a:br>
              <a:rPr lang="en-US" sz="3600" b="1" dirty="0" smtClean="0"/>
            </a:br>
            <a:r>
              <a:rPr lang="en-US" sz="2000" b="1" dirty="0" smtClean="0"/>
              <a:t>COD Warning Edits</a:t>
            </a:r>
            <a:endParaRPr lang="en-US" sz="2000" b="1" dirty="0"/>
          </a:p>
        </p:txBody>
      </p:sp>
    </p:spTree>
    <p:extLst>
      <p:ext uri="{BB962C8B-B14F-4D97-AF65-F5344CB8AC3E}">
        <p14:creationId xmlns:p14="http://schemas.microsoft.com/office/powerpoint/2010/main" val="2587184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 reports</a:t>
            </a:r>
            <a:endParaRPr lang="en-US" dirty="0"/>
          </a:p>
        </p:txBody>
      </p:sp>
      <p:sp>
        <p:nvSpPr>
          <p:cNvPr id="3" name="Content Placeholder 2"/>
          <p:cNvSpPr>
            <a:spLocks noGrp="1"/>
          </p:cNvSpPr>
          <p:nvPr>
            <p:ph idx="1"/>
          </p:nvPr>
        </p:nvSpPr>
        <p:spPr>
          <a:xfrm>
            <a:off x="2154520" y="1554162"/>
            <a:ext cx="6837080" cy="4525963"/>
          </a:xfrm>
        </p:spPr>
        <p:txBody>
          <a:bodyPr/>
          <a:lstStyle/>
          <a:p>
            <a:pPr marL="0" lvl="0" indent="0" defTabSz="457200">
              <a:spcBef>
                <a:spcPct val="5000"/>
              </a:spcBef>
              <a:spcAft>
                <a:spcPts val="688"/>
              </a:spcAft>
              <a:buClrTx/>
              <a:buSzPct val="80000"/>
              <a:buNone/>
              <a:defRPr/>
            </a:pPr>
            <a:r>
              <a:rPr lang="en-US" dirty="0">
                <a:solidFill>
                  <a:srgbClr val="535353"/>
                </a:solidFill>
                <a:latin typeface="Arial" pitchFamily="34" charset="0"/>
                <a:cs typeface="Arial" pitchFamily="34" charset="0"/>
              </a:rPr>
              <a:t>COD also provides the LEU on the following Pell Grant SAIG reports: </a:t>
            </a:r>
          </a:p>
          <a:p>
            <a:pPr marL="623888" lvl="2" indent="-342900" defTabSz="457200">
              <a:spcBef>
                <a:spcPct val="5000"/>
              </a:spcBef>
              <a:spcAft>
                <a:spcPct val="5000"/>
              </a:spcAft>
              <a:buClrTx/>
              <a:buSzPct val="80000"/>
              <a:buFont typeface="Arial" pitchFamily="34" charset="0"/>
              <a:buChar char="•"/>
              <a:defRPr/>
            </a:pPr>
            <a:r>
              <a:rPr lang="en-US" sz="3200" dirty="0">
                <a:solidFill>
                  <a:srgbClr val="535353"/>
                </a:solidFill>
                <a:latin typeface="Arial" pitchFamily="34" charset="0"/>
                <a:cs typeface="Arial" pitchFamily="34" charset="0"/>
              </a:rPr>
              <a:t>Pell Grant Multiple Reporting Record (MRR)</a:t>
            </a:r>
          </a:p>
          <a:p>
            <a:pPr marL="623888" lvl="2" indent="-342900" defTabSz="457200">
              <a:spcBef>
                <a:spcPct val="5000"/>
              </a:spcBef>
              <a:spcAft>
                <a:spcPct val="5000"/>
              </a:spcAft>
              <a:buClrTx/>
              <a:buSzPct val="80000"/>
              <a:buFont typeface="Arial" pitchFamily="34" charset="0"/>
              <a:buChar char="•"/>
              <a:defRPr/>
            </a:pPr>
            <a:r>
              <a:rPr lang="en-US" sz="3200" dirty="0">
                <a:solidFill>
                  <a:srgbClr val="535353"/>
                </a:solidFill>
                <a:latin typeface="Arial" pitchFamily="34" charset="0"/>
                <a:cs typeface="Arial" pitchFamily="34" charset="0"/>
              </a:rPr>
              <a:t>Pell Grant Reconciliation Report</a:t>
            </a:r>
          </a:p>
          <a:p>
            <a:pPr marL="623888" lvl="2" indent="-342900" defTabSz="457200">
              <a:spcBef>
                <a:spcPct val="5000"/>
              </a:spcBef>
              <a:spcAft>
                <a:spcPct val="5000"/>
              </a:spcAft>
              <a:buClrTx/>
              <a:buSzPct val="80000"/>
              <a:buFont typeface="Arial" pitchFamily="34" charset="0"/>
              <a:buChar char="•"/>
              <a:defRPr/>
            </a:pPr>
            <a:r>
              <a:rPr lang="en-US" sz="3200" dirty="0">
                <a:solidFill>
                  <a:srgbClr val="535353"/>
                </a:solidFill>
                <a:latin typeface="Arial" pitchFamily="34" charset="0"/>
                <a:cs typeface="Arial" pitchFamily="34" charset="0"/>
              </a:rPr>
              <a:t>Pell Grant Year to Date File</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922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a:t>
            </a:r>
            <a:r>
              <a:rPr lang="en-US" dirty="0" err="1" smtClean="0"/>
              <a:t>Leu</a:t>
            </a:r>
            <a:r>
              <a:rPr lang="en-US" dirty="0" smtClean="0"/>
              <a:t> from cps</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pPr marL="914400" lvl="2" indent="-342900" defTabSz="457200">
              <a:spcBef>
                <a:spcPct val="5000"/>
              </a:spcBef>
              <a:spcAft>
                <a:spcPct val="5000"/>
              </a:spcAft>
              <a:buClrTx/>
              <a:buSzTx/>
              <a:buFont typeface="Arial" pitchFamily="34" charset="0"/>
              <a:buChar char="•"/>
              <a:defRPr/>
            </a:pPr>
            <a:r>
              <a:rPr lang="en-US" sz="3200" dirty="0">
                <a:solidFill>
                  <a:prstClr val="black"/>
                </a:solidFill>
                <a:latin typeface="Arial" pitchFamily="34" charset="0"/>
                <a:cs typeface="Arial" pitchFamily="34" charset="0"/>
              </a:rPr>
              <a:t>The new Pell Lifetime Eligibility Used field provides the percentage of the total Pell Grant eligibility used by the applicant</a:t>
            </a:r>
          </a:p>
          <a:p>
            <a:pPr marL="1371600" lvl="3" indent="-342900" defTabSz="457200">
              <a:spcBef>
                <a:spcPct val="5000"/>
              </a:spcBef>
              <a:spcAft>
                <a:spcPct val="5000"/>
              </a:spcAft>
              <a:buClrTx/>
              <a:buSzTx/>
              <a:buFont typeface="Arial" pitchFamily="34" charset="0"/>
              <a:buChar char="•"/>
              <a:defRPr/>
            </a:pPr>
            <a:r>
              <a:rPr lang="en-US" sz="3200" dirty="0">
                <a:solidFill>
                  <a:prstClr val="black"/>
                </a:solidFill>
                <a:latin typeface="Arial" pitchFamily="34" charset="0"/>
                <a:cs typeface="Arial" pitchFamily="34" charset="0"/>
              </a:rPr>
              <a:t>This percentage prints on the ISIR in the format 9999.999</a:t>
            </a:r>
            <a:r>
              <a:rPr lang="en-US" sz="3200" dirty="0" smtClean="0">
                <a:solidFill>
                  <a:prstClr val="black"/>
                </a:solidFill>
                <a:latin typeface="Arial" pitchFamily="34" charset="0"/>
                <a:cs typeface="Arial" pitchFamily="34" charset="0"/>
              </a:rPr>
              <a:t>%</a:t>
            </a:r>
            <a:endParaRPr lang="en-US" sz="3200" dirty="0">
              <a:solidFill>
                <a:prstClr val="black"/>
              </a:solidFill>
              <a:latin typeface="Arial" pitchFamily="34" charset="0"/>
              <a:cs typeface="Arial" pitchFamily="34" charset="0"/>
            </a:endParaRP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490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a:t>
            </a:r>
            <a:r>
              <a:rPr lang="en-US" dirty="0" err="1" smtClean="0"/>
              <a:t>Leu</a:t>
            </a:r>
            <a:r>
              <a:rPr lang="en-US" dirty="0" smtClean="0"/>
              <a:t> from cps</a:t>
            </a:r>
            <a:endParaRPr lang="en-US" dirty="0"/>
          </a:p>
        </p:txBody>
      </p:sp>
      <p:sp>
        <p:nvSpPr>
          <p:cNvPr id="3" name="Content Placeholder 2"/>
          <p:cNvSpPr>
            <a:spLocks noGrp="1"/>
          </p:cNvSpPr>
          <p:nvPr>
            <p:ph idx="1"/>
          </p:nvPr>
        </p:nvSpPr>
        <p:spPr>
          <a:xfrm>
            <a:off x="2154520" y="1554162"/>
            <a:ext cx="6837080" cy="4525963"/>
          </a:xfrm>
        </p:spPr>
        <p:txBody>
          <a:bodyPr>
            <a:normAutofit fontScale="92500"/>
          </a:bodyPr>
          <a:lstStyle/>
          <a:p>
            <a:pPr marL="914400" lvl="2" indent="-342900" defTabSz="457200">
              <a:spcBef>
                <a:spcPct val="5000"/>
              </a:spcBef>
              <a:spcAft>
                <a:spcPct val="5000"/>
              </a:spcAft>
              <a:buClrTx/>
              <a:buSzTx/>
              <a:buFont typeface="Arial" pitchFamily="34" charset="0"/>
              <a:buChar char="•"/>
              <a:defRPr/>
            </a:pPr>
            <a:r>
              <a:rPr lang="en-US" dirty="0" smtClean="0">
                <a:solidFill>
                  <a:prstClr val="black"/>
                </a:solidFill>
                <a:latin typeface="Arial" pitchFamily="34" charset="0"/>
                <a:cs typeface="Arial" pitchFamily="34" charset="0"/>
              </a:rPr>
              <a:t>NSLDS </a:t>
            </a:r>
            <a:r>
              <a:rPr lang="en-US" dirty="0">
                <a:solidFill>
                  <a:prstClr val="black"/>
                </a:solidFill>
                <a:latin typeface="Arial" pitchFamily="34" charset="0"/>
                <a:cs typeface="Arial" pitchFamily="34" charset="0"/>
              </a:rPr>
              <a:t>Pell Lifetime Limit Pre-Screening Flag </a:t>
            </a:r>
          </a:p>
          <a:p>
            <a:pPr marL="1371600" lvl="3" indent="-342900" defTabSz="457200">
              <a:spcBef>
                <a:spcPct val="5000"/>
              </a:spcBef>
              <a:spcAft>
                <a:spcPct val="5000"/>
              </a:spcAft>
              <a:buClrTx/>
              <a:buSzTx/>
              <a:buFont typeface="Arial" pitchFamily="34" charset="0"/>
              <a:buChar char="•"/>
              <a:defRPr/>
            </a:pPr>
            <a:r>
              <a:rPr lang="en-US" sz="2400" dirty="0">
                <a:solidFill>
                  <a:prstClr val="black"/>
                </a:solidFill>
                <a:latin typeface="Arial" pitchFamily="34" charset="0"/>
                <a:cs typeface="Arial" pitchFamily="34" charset="0"/>
              </a:rPr>
              <a:t>Three Pell Lifetime Limit Flags identify whether an applicant is close to or exceeding </a:t>
            </a:r>
            <a:r>
              <a:rPr lang="en-US" sz="2400" dirty="0" smtClean="0">
                <a:solidFill>
                  <a:prstClr val="black"/>
                </a:solidFill>
                <a:latin typeface="Arial" pitchFamily="34" charset="0"/>
                <a:cs typeface="Arial" pitchFamily="34" charset="0"/>
              </a:rPr>
              <a:t>his total Grant </a:t>
            </a:r>
            <a:r>
              <a:rPr lang="en-US" sz="2400" dirty="0">
                <a:solidFill>
                  <a:prstClr val="black"/>
                </a:solidFill>
                <a:latin typeface="Arial" pitchFamily="34" charset="0"/>
                <a:cs typeface="Arial" pitchFamily="34" charset="0"/>
              </a:rPr>
              <a:t>eligibility limit</a:t>
            </a:r>
          </a:p>
          <a:p>
            <a:pPr marL="1828800" lvl="4" indent="-342900" defTabSz="457200">
              <a:spcBef>
                <a:spcPct val="5000"/>
              </a:spcBef>
              <a:spcAft>
                <a:spcPct val="5000"/>
              </a:spcAft>
              <a:buClrTx/>
              <a:buSzTx/>
              <a:buFont typeface="Arial" pitchFamily="34" charset="0"/>
              <a:buChar char="•"/>
              <a:defRPr/>
            </a:pPr>
            <a:r>
              <a:rPr lang="en-US" sz="2400" b="1" dirty="0">
                <a:solidFill>
                  <a:prstClr val="black"/>
                </a:solidFill>
                <a:latin typeface="Arial" pitchFamily="34" charset="0"/>
                <a:cs typeface="Arial" pitchFamily="34" charset="0"/>
              </a:rPr>
              <a:t>H</a:t>
            </a:r>
            <a:r>
              <a:rPr lang="en-US" sz="2400" dirty="0">
                <a:solidFill>
                  <a:prstClr val="black"/>
                </a:solidFill>
                <a:latin typeface="Arial" pitchFamily="34" charset="0"/>
                <a:cs typeface="Arial" pitchFamily="34" charset="0"/>
              </a:rPr>
              <a:t> High (450% to &lt;500%)</a:t>
            </a:r>
          </a:p>
          <a:p>
            <a:pPr marL="1828800" lvl="4" indent="-342900" defTabSz="457200">
              <a:spcBef>
                <a:spcPct val="5000"/>
              </a:spcBef>
              <a:spcAft>
                <a:spcPct val="5000"/>
              </a:spcAft>
              <a:buClrTx/>
              <a:buSzTx/>
              <a:buFont typeface="Arial" pitchFamily="34" charset="0"/>
              <a:buChar char="•"/>
              <a:defRPr/>
            </a:pPr>
            <a:r>
              <a:rPr lang="en-US" sz="2400" b="1" dirty="0">
                <a:solidFill>
                  <a:prstClr val="black"/>
                </a:solidFill>
                <a:latin typeface="Arial" pitchFamily="34" charset="0"/>
                <a:cs typeface="Arial" pitchFamily="34" charset="0"/>
              </a:rPr>
              <a:t>C</a:t>
            </a:r>
            <a:r>
              <a:rPr lang="en-US" sz="2400" dirty="0">
                <a:solidFill>
                  <a:prstClr val="black"/>
                </a:solidFill>
                <a:latin typeface="Arial" pitchFamily="34" charset="0"/>
                <a:cs typeface="Arial" pitchFamily="34" charset="0"/>
              </a:rPr>
              <a:t> Close (500% to &lt;600%)</a:t>
            </a:r>
          </a:p>
          <a:p>
            <a:pPr marL="1828800" lvl="4" indent="-342900" defTabSz="457200">
              <a:spcBef>
                <a:spcPct val="5000"/>
              </a:spcBef>
              <a:spcAft>
                <a:spcPct val="5000"/>
              </a:spcAft>
              <a:buClrTx/>
              <a:buSzTx/>
              <a:buFont typeface="Arial" pitchFamily="34" charset="0"/>
              <a:buChar char="•"/>
              <a:defRPr/>
            </a:pPr>
            <a:r>
              <a:rPr lang="en-US" sz="2400" b="1" dirty="0">
                <a:solidFill>
                  <a:prstClr val="black"/>
                </a:solidFill>
                <a:latin typeface="Arial" pitchFamily="34" charset="0"/>
                <a:cs typeface="Arial" pitchFamily="34" charset="0"/>
              </a:rPr>
              <a:t>E</a:t>
            </a:r>
            <a:r>
              <a:rPr lang="en-US" sz="2400" dirty="0">
                <a:solidFill>
                  <a:prstClr val="black"/>
                </a:solidFill>
                <a:latin typeface="Arial" pitchFamily="34" charset="0"/>
                <a:cs typeface="Arial" pitchFamily="34" charset="0"/>
              </a:rPr>
              <a:t> Meets or Exceeds (600% or greater)</a:t>
            </a:r>
          </a:p>
          <a:p>
            <a:pPr marL="914400" lvl="2" indent="-342900" defTabSz="457200">
              <a:spcBef>
                <a:spcPct val="5000"/>
              </a:spcBef>
              <a:spcAft>
                <a:spcPct val="5000"/>
              </a:spcAft>
              <a:buClrTx/>
              <a:buSzTx/>
              <a:buFont typeface="Arial" pitchFamily="34" charset="0"/>
              <a:buChar char="•"/>
              <a:defRPr/>
            </a:pPr>
            <a:r>
              <a:rPr lang="en-US" dirty="0">
                <a:solidFill>
                  <a:prstClr val="black"/>
                </a:solidFill>
                <a:latin typeface="Arial" pitchFamily="34" charset="0"/>
                <a:cs typeface="Arial" pitchFamily="34" charset="0"/>
              </a:rPr>
              <a:t>2013-2014 ISIR Guide was published on 10/29/2012 </a:t>
            </a:r>
          </a:p>
          <a:p>
            <a:pPr marL="1371600" lvl="3" indent="-342900" defTabSz="457200">
              <a:spcBef>
                <a:spcPct val="5000"/>
              </a:spcBef>
              <a:spcAft>
                <a:spcPct val="5000"/>
              </a:spcAft>
              <a:buClrTx/>
              <a:buSzTx/>
              <a:buFont typeface="Arial" pitchFamily="34" charset="0"/>
              <a:buChar char="•"/>
              <a:defRPr/>
            </a:pPr>
            <a:r>
              <a:rPr lang="en-US" sz="2400" dirty="0">
                <a:solidFill>
                  <a:prstClr val="black"/>
                </a:solidFill>
                <a:latin typeface="Arial" pitchFamily="34" charset="0"/>
                <a:cs typeface="Arial" pitchFamily="34" charset="0"/>
              </a:rPr>
              <a:t>http://ifap.ed.gov/isirguide/1314ISIRGuide.html</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408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D88D7DD-9B19-7A49-BB06-36BA9927445F}" type="slidenum">
              <a:rPr lang="en-US">
                <a:solidFill>
                  <a:prstClr val="white">
                    <a:lumMod val="95000"/>
                  </a:prstClr>
                </a:solidFill>
              </a:rPr>
              <a:pPr/>
              <a:t>15</a:t>
            </a:fld>
            <a:endParaRPr lang="en-US" dirty="0">
              <a:solidFill>
                <a:prstClr val="white">
                  <a:lumMod val="95000"/>
                </a:prstClr>
              </a:solidFill>
            </a:endParaRPr>
          </a:p>
        </p:txBody>
      </p:sp>
      <p:sp>
        <p:nvSpPr>
          <p:cNvPr id="6" name="Rectangle 3"/>
          <p:cNvSpPr txBox="1">
            <a:spLocks noChangeArrowheads="1"/>
          </p:cNvSpPr>
          <p:nvPr/>
        </p:nvSpPr>
        <p:spPr bwMode="auto">
          <a:xfrm>
            <a:off x="381000" y="1600200"/>
            <a:ext cx="8382000" cy="4343400"/>
          </a:xfrm>
          <a:prstGeom prst="rect">
            <a:avLst/>
          </a:prstGeom>
          <a:noFill/>
          <a:ln w="9525">
            <a:noFill/>
            <a:miter lim="800000"/>
            <a:headEnd/>
            <a:tailEnd/>
          </a:ln>
        </p:spPr>
        <p:txBody>
          <a:bodyPr/>
          <a:lstStyle/>
          <a:p>
            <a:pPr indent="-342900">
              <a:spcBef>
                <a:spcPct val="5000"/>
              </a:spcBef>
              <a:spcAft>
                <a:spcPts val="688"/>
              </a:spcAft>
              <a:defRPr/>
            </a:pPr>
            <a:r>
              <a:rPr lang="en-US" sz="2400" dirty="0" smtClean="0">
                <a:solidFill>
                  <a:prstClr val="black"/>
                </a:solidFill>
                <a:latin typeface="Arial" pitchFamily="34" charset="0"/>
                <a:cs typeface="Arial" pitchFamily="34" charset="0"/>
              </a:rPr>
              <a:t>Starting with 2013-2014 award year, the following is available via NSLDS:</a:t>
            </a:r>
            <a:endParaRPr lang="en-US" sz="2400" dirty="0">
              <a:solidFill>
                <a:prstClr val="black"/>
              </a:solidFill>
              <a:latin typeface="Arial" pitchFamily="34" charset="0"/>
              <a:cs typeface="Arial" pitchFamily="34" charset="0"/>
            </a:endParaRPr>
          </a:p>
          <a:p>
            <a:pPr lvl="2" indent="-342900">
              <a:spcBef>
                <a:spcPct val="5000"/>
              </a:spcBef>
              <a:spcAft>
                <a:spcPct val="5000"/>
              </a:spcAft>
              <a:buFont typeface="Arial" pitchFamily="34" charset="0"/>
              <a:buChar char="•"/>
              <a:defRPr/>
            </a:pPr>
            <a:r>
              <a:rPr lang="en-US" sz="2000" dirty="0" smtClean="0">
                <a:solidFill>
                  <a:prstClr val="black"/>
                </a:solidFill>
                <a:latin typeface="Arial" pitchFamily="34" charset="0"/>
                <a:cs typeface="Arial" pitchFamily="34" charset="0"/>
              </a:rPr>
              <a:t>NSLDS will start sending the Pell LEU% to CPS for inclusion on the ISIR</a:t>
            </a:r>
          </a:p>
          <a:p>
            <a:pPr lvl="2" indent="-342900">
              <a:spcBef>
                <a:spcPct val="5000"/>
              </a:spcBef>
              <a:spcAft>
                <a:spcPct val="5000"/>
              </a:spcAft>
              <a:buFont typeface="Arial" pitchFamily="34" charset="0"/>
              <a:buChar char="•"/>
              <a:defRPr/>
            </a:pPr>
            <a:endParaRPr lang="en-US" sz="2000" dirty="0" smtClean="0">
              <a:solidFill>
                <a:prstClr val="black"/>
              </a:solidFill>
              <a:latin typeface="Arial" pitchFamily="34" charset="0"/>
              <a:cs typeface="Arial" pitchFamily="34" charset="0"/>
            </a:endParaRPr>
          </a:p>
          <a:p>
            <a:pPr lvl="2" indent="-342900">
              <a:spcBef>
                <a:spcPct val="5000"/>
              </a:spcBef>
              <a:spcAft>
                <a:spcPct val="5000"/>
              </a:spcAft>
              <a:buFont typeface="Arial" pitchFamily="34" charset="0"/>
              <a:buChar char="•"/>
              <a:defRPr/>
            </a:pPr>
            <a:r>
              <a:rPr lang="en-US" sz="2000" dirty="0" smtClean="0">
                <a:solidFill>
                  <a:prstClr val="black"/>
                </a:solidFill>
                <a:latin typeface="Arial" pitchFamily="34" charset="0"/>
                <a:cs typeface="Arial" pitchFamily="34" charset="0"/>
              </a:rPr>
              <a:t>NSLDS </a:t>
            </a:r>
            <a:r>
              <a:rPr lang="en-US" sz="2000" dirty="0">
                <a:solidFill>
                  <a:prstClr val="black"/>
                </a:solidFill>
                <a:latin typeface="Arial" pitchFamily="34" charset="0"/>
                <a:cs typeface="Arial" pitchFamily="34" charset="0"/>
              </a:rPr>
              <a:t>Professional Access </a:t>
            </a:r>
            <a:r>
              <a:rPr lang="en-US" sz="2000" dirty="0" smtClean="0">
                <a:solidFill>
                  <a:prstClr val="black"/>
                </a:solidFill>
                <a:latin typeface="Arial" pitchFamily="34" charset="0"/>
                <a:cs typeface="Arial" pitchFamily="34" charset="0"/>
              </a:rPr>
              <a:t> website </a:t>
            </a:r>
            <a:r>
              <a:rPr lang="en-US" sz="2000" dirty="0">
                <a:solidFill>
                  <a:prstClr val="black"/>
                </a:solidFill>
                <a:latin typeface="Arial" pitchFamily="34" charset="0"/>
                <a:cs typeface="Arial" pitchFamily="34" charset="0"/>
              </a:rPr>
              <a:t>to display Pell Grant Warning Icons – “Close to </a:t>
            </a:r>
            <a:r>
              <a:rPr lang="en-US" sz="2000" dirty="0" smtClean="0">
                <a:solidFill>
                  <a:prstClr val="black"/>
                </a:solidFill>
                <a:latin typeface="Arial" pitchFamily="34" charset="0"/>
                <a:cs typeface="Arial" pitchFamily="34" charset="0"/>
              </a:rPr>
              <a:t>Pell </a:t>
            </a:r>
            <a:r>
              <a:rPr lang="en-US" sz="2000" dirty="0">
                <a:solidFill>
                  <a:prstClr val="black"/>
                </a:solidFill>
                <a:latin typeface="Arial" pitchFamily="34" charset="0"/>
                <a:cs typeface="Arial" pitchFamily="34" charset="0"/>
              </a:rPr>
              <a:t>Grant LEU Limit” and </a:t>
            </a:r>
            <a:r>
              <a:rPr lang="en-US" sz="2000" dirty="0" smtClean="0">
                <a:solidFill>
                  <a:prstClr val="black"/>
                </a:solidFill>
                <a:latin typeface="Arial" pitchFamily="34" charset="0"/>
                <a:cs typeface="Arial" pitchFamily="34" charset="0"/>
              </a:rPr>
              <a:t>“Meets or Exceeds </a:t>
            </a:r>
            <a:r>
              <a:rPr lang="en-US" sz="2000" dirty="0">
                <a:solidFill>
                  <a:prstClr val="black"/>
                </a:solidFill>
                <a:latin typeface="Arial" pitchFamily="34" charset="0"/>
                <a:cs typeface="Arial" pitchFamily="34" charset="0"/>
              </a:rPr>
              <a:t>Pell </a:t>
            </a:r>
            <a:r>
              <a:rPr lang="en-US" sz="2000" dirty="0" smtClean="0">
                <a:solidFill>
                  <a:prstClr val="black"/>
                </a:solidFill>
                <a:latin typeface="Arial" pitchFamily="34" charset="0"/>
                <a:cs typeface="Arial" pitchFamily="34" charset="0"/>
              </a:rPr>
              <a:t>Grant </a:t>
            </a:r>
            <a:r>
              <a:rPr lang="en-US" sz="2000" dirty="0">
                <a:solidFill>
                  <a:prstClr val="black"/>
                </a:solidFill>
                <a:latin typeface="Arial" pitchFamily="34" charset="0"/>
                <a:cs typeface="Arial" pitchFamily="34" charset="0"/>
              </a:rPr>
              <a:t>LEU Limit”</a:t>
            </a:r>
          </a:p>
          <a:p>
            <a:pPr marL="1143000" lvl="2" indent="-228600">
              <a:lnSpc>
                <a:spcPct val="80000"/>
              </a:lnSpc>
              <a:spcBef>
                <a:spcPct val="5000"/>
              </a:spcBef>
              <a:spcAft>
                <a:spcPct val="5000"/>
              </a:spcAft>
              <a:defRPr/>
            </a:pPr>
            <a:endParaRPr lang="en-US" sz="3200" dirty="0">
              <a:solidFill>
                <a:prstClr val="black"/>
              </a:solidFill>
            </a:endParaRPr>
          </a:p>
          <a:p>
            <a:pPr marL="1143000" lvl="2" indent="-228600">
              <a:lnSpc>
                <a:spcPct val="80000"/>
              </a:lnSpc>
              <a:spcBef>
                <a:spcPct val="5000"/>
              </a:spcBef>
              <a:spcAft>
                <a:spcPct val="5000"/>
              </a:spcAft>
              <a:defRPr/>
            </a:pPr>
            <a:endParaRPr lang="en-US" dirty="0">
              <a:solidFill>
                <a:prstClr val="black"/>
              </a:solidFill>
            </a:endParaRPr>
          </a:p>
          <a:p>
            <a:pPr marL="1143000" lvl="2" indent="-228600">
              <a:lnSpc>
                <a:spcPct val="80000"/>
              </a:lnSpc>
              <a:spcBef>
                <a:spcPct val="5000"/>
              </a:spcBef>
              <a:spcAft>
                <a:spcPct val="5000"/>
              </a:spcAft>
              <a:defRPr/>
            </a:pPr>
            <a:endParaRPr lang="en-US" dirty="0">
              <a:solidFill>
                <a:prstClr val="black"/>
              </a:solidFill>
            </a:endParaRPr>
          </a:p>
        </p:txBody>
      </p:sp>
      <p:sp>
        <p:nvSpPr>
          <p:cNvPr id="8" name="Title 1"/>
          <p:cNvSpPr>
            <a:spLocks noGrp="1"/>
          </p:cNvSpPr>
          <p:nvPr>
            <p:ph type="title"/>
          </p:nvPr>
        </p:nvSpPr>
        <p:spPr>
          <a:xfrm>
            <a:off x="459708" y="419102"/>
            <a:ext cx="9141492" cy="647698"/>
          </a:xfrm>
        </p:spPr>
        <p:txBody>
          <a:bodyPr>
            <a:normAutofit fontScale="90000"/>
          </a:bodyPr>
          <a:lstStyle/>
          <a:p>
            <a:r>
              <a:rPr lang="en-US" b="1" dirty="0" smtClean="0"/>
              <a:t>Pell LEU within NSLDS</a:t>
            </a:r>
            <a:r>
              <a:rPr lang="en-US" sz="3200" b="1" dirty="0" smtClean="0"/>
              <a:t/>
            </a:r>
            <a:br>
              <a:rPr lang="en-US" sz="3200" b="1" dirty="0" smtClean="0"/>
            </a:br>
            <a:r>
              <a:rPr lang="en-US" sz="2000" b="1" dirty="0" smtClean="0"/>
              <a:t>Warning Icons</a:t>
            </a:r>
            <a:endParaRPr lang="en-US" sz="2000" b="1" dirty="0"/>
          </a:p>
        </p:txBody>
      </p:sp>
      <p:pic>
        <p:nvPicPr>
          <p:cNvPr id="1026" name="Picture 2" descr="Description: cid:image003.png@01CDBCCC.049116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3325" y="4533122"/>
            <a:ext cx="8382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descr="Description: cid:image004.png@01CDBCCC.049116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4495022"/>
            <a:ext cx="13335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458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D88D7DD-9B19-7A49-BB06-36BA9927445F}" type="slidenum">
              <a:rPr lang="en-US">
                <a:solidFill>
                  <a:prstClr val="white">
                    <a:lumMod val="95000"/>
                  </a:prstClr>
                </a:solidFill>
              </a:rPr>
              <a:pPr/>
              <a:t>16</a:t>
            </a:fld>
            <a:endParaRPr lang="en-US" dirty="0">
              <a:solidFill>
                <a:prstClr val="white">
                  <a:lumMod val="95000"/>
                </a:prstClr>
              </a:solidFill>
            </a:endParaRPr>
          </a:p>
        </p:txBody>
      </p:sp>
      <p:sp>
        <p:nvSpPr>
          <p:cNvPr id="6" name="Rectangle 3"/>
          <p:cNvSpPr txBox="1">
            <a:spLocks noChangeArrowheads="1"/>
          </p:cNvSpPr>
          <p:nvPr/>
        </p:nvSpPr>
        <p:spPr bwMode="auto">
          <a:xfrm>
            <a:off x="381000" y="1600200"/>
            <a:ext cx="8382000" cy="4343400"/>
          </a:xfrm>
          <a:prstGeom prst="rect">
            <a:avLst/>
          </a:prstGeom>
          <a:noFill/>
          <a:ln w="9525">
            <a:noFill/>
            <a:miter lim="800000"/>
            <a:headEnd/>
            <a:tailEnd/>
          </a:ln>
        </p:spPr>
        <p:txBody>
          <a:bodyPr/>
          <a:lstStyle/>
          <a:p>
            <a:pPr indent="-342900">
              <a:spcBef>
                <a:spcPct val="5000"/>
              </a:spcBef>
              <a:spcAft>
                <a:spcPts val="688"/>
              </a:spcAft>
              <a:defRPr/>
            </a:pPr>
            <a:r>
              <a:rPr lang="en-US" sz="2400" dirty="0" smtClean="0">
                <a:solidFill>
                  <a:prstClr val="black"/>
                </a:solidFill>
                <a:latin typeface="Arial" pitchFamily="34" charset="0"/>
                <a:cs typeface="Arial" pitchFamily="34" charset="0"/>
              </a:rPr>
              <a:t>NSLDS will also provide reason codes to reflect the new Pell LEU limits.</a:t>
            </a:r>
            <a:endParaRPr lang="en-US" sz="2400" dirty="0">
              <a:solidFill>
                <a:prstClr val="black"/>
              </a:solidFill>
              <a:latin typeface="Arial" pitchFamily="34" charset="0"/>
              <a:cs typeface="Arial" pitchFamily="34" charset="0"/>
            </a:endParaRPr>
          </a:p>
          <a:p>
            <a:pPr lvl="2" indent="-342900">
              <a:spcBef>
                <a:spcPct val="5000"/>
              </a:spcBef>
              <a:spcAft>
                <a:spcPct val="5000"/>
              </a:spcAft>
              <a:buFont typeface="Arial" pitchFamily="34" charset="0"/>
              <a:buChar char="•"/>
              <a:defRPr/>
            </a:pPr>
            <a:r>
              <a:rPr lang="en-US" sz="2000" dirty="0" smtClean="0">
                <a:solidFill>
                  <a:prstClr val="black"/>
                </a:solidFill>
                <a:latin typeface="Arial" pitchFamily="34" charset="0"/>
                <a:cs typeface="Arial" pitchFamily="34" charset="0"/>
              </a:rPr>
              <a:t>Only </a:t>
            </a:r>
            <a:r>
              <a:rPr lang="en-US" sz="2000" dirty="0">
                <a:solidFill>
                  <a:prstClr val="black"/>
                </a:solidFill>
                <a:latin typeface="Arial" pitchFamily="34" charset="0"/>
                <a:cs typeface="Arial" pitchFamily="34" charset="0"/>
              </a:rPr>
              <a:t>students who are Pell Grant eligible will be considered for </a:t>
            </a:r>
            <a:r>
              <a:rPr lang="en-US" sz="2000" dirty="0" smtClean="0">
                <a:solidFill>
                  <a:prstClr val="black"/>
                </a:solidFill>
                <a:latin typeface="Arial" pitchFamily="34" charset="0"/>
                <a:cs typeface="Arial" pitchFamily="34" charset="0"/>
              </a:rPr>
              <a:t>post-screening </a:t>
            </a:r>
            <a:r>
              <a:rPr lang="en-US" sz="2000" dirty="0">
                <a:solidFill>
                  <a:prstClr val="black"/>
                </a:solidFill>
                <a:latin typeface="Arial" pitchFamily="34" charset="0"/>
                <a:cs typeface="Arial" pitchFamily="34" charset="0"/>
              </a:rPr>
              <a:t>with the following reason codes:</a:t>
            </a:r>
          </a:p>
          <a:p>
            <a:pPr lvl="2" indent="-342900">
              <a:spcBef>
                <a:spcPct val="5000"/>
              </a:spcBef>
              <a:spcAft>
                <a:spcPct val="5000"/>
              </a:spcAft>
              <a:buFont typeface="Arial" pitchFamily="34" charset="0"/>
              <a:buChar char="•"/>
              <a:defRPr/>
            </a:pPr>
            <a:endParaRPr lang="en-US" dirty="0">
              <a:solidFill>
                <a:prstClr val="black"/>
              </a:solidFill>
              <a:latin typeface="Arial" pitchFamily="34" charset="0"/>
              <a:cs typeface="Arial" pitchFamily="34" charset="0"/>
            </a:endParaRPr>
          </a:p>
          <a:p>
            <a:pPr indent="-342900">
              <a:spcBef>
                <a:spcPct val="5000"/>
              </a:spcBef>
              <a:spcAft>
                <a:spcPct val="5000"/>
              </a:spcAft>
              <a:defRPr/>
            </a:pPr>
            <a:endParaRPr lang="en-US" dirty="0">
              <a:solidFill>
                <a:prstClr val="black"/>
              </a:solidFill>
            </a:endParaRPr>
          </a:p>
          <a:p>
            <a:pPr marL="1143000" lvl="2" indent="-228600">
              <a:lnSpc>
                <a:spcPct val="80000"/>
              </a:lnSpc>
              <a:spcBef>
                <a:spcPct val="5000"/>
              </a:spcBef>
              <a:spcAft>
                <a:spcPct val="5000"/>
              </a:spcAft>
              <a:defRPr/>
            </a:pPr>
            <a:endParaRPr lang="en-US" sz="3200" dirty="0">
              <a:solidFill>
                <a:prstClr val="black"/>
              </a:solidFill>
            </a:endParaRPr>
          </a:p>
          <a:p>
            <a:pPr marL="1143000" lvl="2" indent="-228600">
              <a:lnSpc>
                <a:spcPct val="80000"/>
              </a:lnSpc>
              <a:spcBef>
                <a:spcPct val="5000"/>
              </a:spcBef>
              <a:spcAft>
                <a:spcPct val="5000"/>
              </a:spcAft>
              <a:defRPr/>
            </a:pPr>
            <a:endParaRPr lang="en-US" dirty="0">
              <a:solidFill>
                <a:prstClr val="black"/>
              </a:solidFill>
            </a:endParaRPr>
          </a:p>
          <a:p>
            <a:pPr marL="1143000" lvl="2" indent="-228600">
              <a:lnSpc>
                <a:spcPct val="80000"/>
              </a:lnSpc>
              <a:spcBef>
                <a:spcPct val="5000"/>
              </a:spcBef>
              <a:spcAft>
                <a:spcPct val="5000"/>
              </a:spcAft>
              <a:defRPr/>
            </a:pPr>
            <a:endParaRPr lang="en-US" dirty="0">
              <a:solidFill>
                <a:prstClr val="black"/>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425447111"/>
              </p:ext>
            </p:extLst>
          </p:nvPr>
        </p:nvGraphicFramePr>
        <p:xfrm>
          <a:off x="482204" y="3352800"/>
          <a:ext cx="8179593" cy="1950816"/>
        </p:xfrm>
        <a:graphic>
          <a:graphicData uri="http://schemas.openxmlformats.org/drawingml/2006/table">
            <a:tbl>
              <a:tblPr firstRow="1" bandRow="1">
                <a:tableStyleId>{5C22544A-7EE6-4342-B048-85BDC9FD1C3A}</a:tableStyleId>
              </a:tblPr>
              <a:tblGrid>
                <a:gridCol w="880804"/>
                <a:gridCol w="3793589"/>
                <a:gridCol w="3505200"/>
              </a:tblGrid>
              <a:tr h="370445">
                <a:tc>
                  <a:txBody>
                    <a:bodyPr/>
                    <a:lstStyle/>
                    <a:p>
                      <a:pPr algn="ctr"/>
                      <a:r>
                        <a:rPr lang="en-US" sz="1600" dirty="0" smtClean="0">
                          <a:latin typeface="Arial" pitchFamily="34" charset="0"/>
                          <a:cs typeface="Arial" pitchFamily="34" charset="0"/>
                        </a:rPr>
                        <a:t>Code</a:t>
                      </a:r>
                      <a:endParaRPr lang="en-US" sz="1600" dirty="0">
                        <a:latin typeface="Arial" pitchFamily="34" charset="0"/>
                        <a:cs typeface="Arial" pitchFamily="34" charset="0"/>
                      </a:endParaRPr>
                    </a:p>
                  </a:txBody>
                  <a:tcPr marT="45672" marB="45672"/>
                </a:tc>
                <a:tc>
                  <a:txBody>
                    <a:bodyPr/>
                    <a:lstStyle/>
                    <a:p>
                      <a:pPr algn="ctr"/>
                      <a:r>
                        <a:rPr lang="en-US" sz="1600" dirty="0" smtClean="0">
                          <a:latin typeface="Arial" pitchFamily="34" charset="0"/>
                          <a:cs typeface="Arial" pitchFamily="34" charset="0"/>
                        </a:rPr>
                        <a:t>Warning</a:t>
                      </a:r>
                      <a:endParaRPr lang="en-US" sz="1600" dirty="0">
                        <a:latin typeface="Arial" pitchFamily="34" charset="0"/>
                        <a:cs typeface="Arial" pitchFamily="34" charset="0"/>
                      </a:endParaRPr>
                    </a:p>
                  </a:txBody>
                  <a:tcPr marT="45672" marB="45672"/>
                </a:tc>
                <a:tc>
                  <a:txBody>
                    <a:bodyPr/>
                    <a:lstStyle/>
                    <a:p>
                      <a:pPr algn="ctr"/>
                      <a:r>
                        <a:rPr lang="en-US" sz="1600" dirty="0" smtClean="0">
                          <a:latin typeface="Arial" pitchFamily="34" charset="0"/>
                          <a:cs typeface="Arial" pitchFamily="34" charset="0"/>
                        </a:rPr>
                        <a:t>Threshold</a:t>
                      </a:r>
                      <a:endParaRPr lang="en-US" sz="1600" dirty="0">
                        <a:latin typeface="Arial" pitchFamily="34" charset="0"/>
                        <a:cs typeface="Arial" pitchFamily="34" charset="0"/>
                      </a:endParaRPr>
                    </a:p>
                  </a:txBody>
                  <a:tcPr marT="45672" marB="45672"/>
                </a:tc>
              </a:tr>
              <a:tr h="391555">
                <a:tc>
                  <a:txBody>
                    <a:bodyPr/>
                    <a:lstStyle/>
                    <a:p>
                      <a:pPr algn="ctr"/>
                      <a:r>
                        <a:rPr lang="en-US" sz="1600" dirty="0" smtClean="0">
                          <a:latin typeface="Arial" pitchFamily="34" charset="0"/>
                          <a:cs typeface="Arial" pitchFamily="34" charset="0"/>
                        </a:rPr>
                        <a:t>E</a:t>
                      </a:r>
                      <a:endParaRPr lang="en-US" sz="1600" dirty="0">
                        <a:latin typeface="Arial" pitchFamily="34" charset="0"/>
                        <a:cs typeface="Arial" pitchFamily="34" charset="0"/>
                      </a:endParaRPr>
                    </a:p>
                  </a:txBody>
                  <a:tcPr marT="45672" marB="45672"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Meets or</a:t>
                      </a:r>
                      <a:r>
                        <a:rPr lang="en-US" sz="1600" baseline="0" dirty="0" smtClean="0">
                          <a:latin typeface="Arial" pitchFamily="34" charset="0"/>
                          <a:cs typeface="Arial" pitchFamily="34" charset="0"/>
                        </a:rPr>
                        <a:t> Exceeds Pell Grant LEU Limit</a:t>
                      </a:r>
                      <a:endParaRPr lang="en-US" sz="1600" dirty="0" smtClean="0">
                        <a:latin typeface="Arial" pitchFamily="34" charset="0"/>
                        <a:cs typeface="Arial" pitchFamily="34" charset="0"/>
                      </a:endParaRPr>
                    </a:p>
                  </a:txBody>
                  <a:tcPr marT="45672" marB="45672"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Greater than or equal to 600.000%</a:t>
                      </a:r>
                    </a:p>
                  </a:txBody>
                  <a:tcPr marT="45672" marB="45672" anchor="ctr"/>
                </a:tc>
              </a:tr>
              <a:tr h="381000">
                <a:tc>
                  <a:txBody>
                    <a:bodyPr/>
                    <a:lstStyle/>
                    <a:p>
                      <a:pPr algn="ctr"/>
                      <a:r>
                        <a:rPr lang="en-US" sz="1600" dirty="0" smtClean="0">
                          <a:latin typeface="Arial" pitchFamily="34" charset="0"/>
                          <a:cs typeface="Arial" pitchFamily="34" charset="0"/>
                        </a:rPr>
                        <a:t>C</a:t>
                      </a:r>
                      <a:endParaRPr lang="en-US" sz="1600" dirty="0">
                        <a:latin typeface="Arial" pitchFamily="34" charset="0"/>
                        <a:cs typeface="Arial" pitchFamily="34" charset="0"/>
                      </a:endParaRPr>
                    </a:p>
                  </a:txBody>
                  <a:tcPr marT="45672" marB="45672"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Close to Pell Grant LEU Limit</a:t>
                      </a:r>
                    </a:p>
                  </a:txBody>
                  <a:tcPr marT="45672" marB="45672"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Between 500.001% and 599.999%</a:t>
                      </a:r>
                    </a:p>
                  </a:txBody>
                  <a:tcPr marT="45672" marB="45672" anchor="ctr"/>
                </a:tc>
              </a:tr>
              <a:tr h="457200">
                <a:tc>
                  <a:txBody>
                    <a:bodyPr/>
                    <a:lstStyle/>
                    <a:p>
                      <a:pPr algn="ctr"/>
                      <a:r>
                        <a:rPr lang="en-US" sz="1600" dirty="0" smtClean="0">
                          <a:latin typeface="Arial" pitchFamily="34" charset="0"/>
                          <a:cs typeface="Arial" pitchFamily="34" charset="0"/>
                        </a:rPr>
                        <a:t>H</a:t>
                      </a:r>
                      <a:endParaRPr lang="en-US" sz="1600" dirty="0">
                        <a:latin typeface="Arial" pitchFamily="34" charset="0"/>
                        <a:cs typeface="Arial" pitchFamily="34" charset="0"/>
                      </a:endParaRPr>
                    </a:p>
                  </a:txBody>
                  <a:tcPr marT="45672" marB="45672"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High Percentage Warning</a:t>
                      </a:r>
                    </a:p>
                  </a:txBody>
                  <a:tcPr marT="45672" marB="45672"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Between 400.000% and 500.000%* </a:t>
                      </a:r>
                    </a:p>
                  </a:txBody>
                  <a:tcPr marT="45672" marB="45672" anchor="ctr"/>
                </a:tc>
              </a:tr>
              <a:tr h="350616">
                <a:tc>
                  <a:txBody>
                    <a:bodyPr/>
                    <a:lstStyle/>
                    <a:p>
                      <a:pPr algn="ctr"/>
                      <a:r>
                        <a:rPr lang="en-US" sz="1600" dirty="0" smtClean="0">
                          <a:latin typeface="Arial" pitchFamily="34" charset="0"/>
                          <a:cs typeface="Arial" pitchFamily="34" charset="0"/>
                        </a:rPr>
                        <a:t>N</a:t>
                      </a:r>
                      <a:endParaRPr lang="en-US" sz="1600" dirty="0">
                        <a:latin typeface="Arial" pitchFamily="34" charset="0"/>
                        <a:cs typeface="Arial" pitchFamily="34" charset="0"/>
                      </a:endParaRPr>
                    </a:p>
                  </a:txBody>
                  <a:tcPr marT="45672" marB="45672"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No Problem</a:t>
                      </a:r>
                    </a:p>
                  </a:txBody>
                  <a:tcPr marT="45672" marB="45672"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Less </a:t>
                      </a:r>
                      <a:r>
                        <a:rPr lang="en-US" sz="1600" smtClean="0">
                          <a:latin typeface="Arial" pitchFamily="34" charset="0"/>
                          <a:cs typeface="Arial" pitchFamily="34" charset="0"/>
                        </a:rPr>
                        <a:t>than</a:t>
                      </a:r>
                      <a:r>
                        <a:rPr lang="en-US" sz="1600" baseline="0" smtClean="0">
                          <a:latin typeface="Arial" pitchFamily="34" charset="0"/>
                          <a:cs typeface="Arial" pitchFamily="34" charset="0"/>
                        </a:rPr>
                        <a:t> or equal to 399.999</a:t>
                      </a:r>
                      <a:r>
                        <a:rPr lang="en-US" sz="1600" baseline="0" dirty="0" smtClean="0">
                          <a:latin typeface="Arial" pitchFamily="34" charset="0"/>
                          <a:cs typeface="Arial" pitchFamily="34" charset="0"/>
                        </a:rPr>
                        <a:t>%</a:t>
                      </a:r>
                      <a:endParaRPr lang="en-US" sz="1600" dirty="0" smtClean="0">
                        <a:latin typeface="Arial" pitchFamily="34" charset="0"/>
                        <a:cs typeface="Arial" pitchFamily="34" charset="0"/>
                      </a:endParaRPr>
                    </a:p>
                  </a:txBody>
                  <a:tcPr marT="45672" marB="45672" anchor="ctr"/>
                </a:tc>
              </a:tr>
            </a:tbl>
          </a:graphicData>
        </a:graphic>
      </p:graphicFrame>
      <p:sp>
        <p:nvSpPr>
          <p:cNvPr id="2" name="TextBox 1"/>
          <p:cNvSpPr txBox="1"/>
          <p:nvPr/>
        </p:nvSpPr>
        <p:spPr>
          <a:xfrm>
            <a:off x="5410200" y="5438001"/>
            <a:ext cx="3403997" cy="276999"/>
          </a:xfrm>
          <a:prstGeom prst="rect">
            <a:avLst/>
          </a:prstGeom>
          <a:noFill/>
        </p:spPr>
        <p:txBody>
          <a:bodyPr wrap="square" rtlCol="0">
            <a:spAutoFit/>
          </a:bodyPr>
          <a:lstStyle/>
          <a:p>
            <a:r>
              <a:rPr lang="en-US" sz="1200" i="1" dirty="0" smtClean="0">
                <a:solidFill>
                  <a:prstClr val="black"/>
                </a:solidFill>
                <a:latin typeface="Arial" pitchFamily="34" charset="0"/>
                <a:cs typeface="Arial" pitchFamily="34" charset="0"/>
              </a:rPr>
              <a:t>*previously between 450.000% and 500.000%</a:t>
            </a:r>
            <a:endParaRPr lang="en-US" sz="1200" i="1" dirty="0">
              <a:solidFill>
                <a:prstClr val="black"/>
              </a:solidFill>
              <a:latin typeface="Arial" pitchFamily="34" charset="0"/>
              <a:cs typeface="Arial" pitchFamily="34" charset="0"/>
            </a:endParaRPr>
          </a:p>
        </p:txBody>
      </p:sp>
      <p:sp>
        <p:nvSpPr>
          <p:cNvPr id="9" name="Title 1"/>
          <p:cNvSpPr>
            <a:spLocks noGrp="1"/>
          </p:cNvSpPr>
          <p:nvPr>
            <p:ph type="title"/>
          </p:nvPr>
        </p:nvSpPr>
        <p:spPr>
          <a:xfrm>
            <a:off x="459708" y="419102"/>
            <a:ext cx="9141492" cy="647698"/>
          </a:xfrm>
        </p:spPr>
        <p:txBody>
          <a:bodyPr>
            <a:normAutofit fontScale="90000"/>
          </a:bodyPr>
          <a:lstStyle/>
          <a:p>
            <a:r>
              <a:rPr lang="en-US" b="1" dirty="0" smtClean="0"/>
              <a:t>Pell LEU within NSLDS</a:t>
            </a:r>
            <a:r>
              <a:rPr lang="en-US" sz="3200" b="1" dirty="0" smtClean="0"/>
              <a:t/>
            </a:r>
            <a:br>
              <a:rPr lang="en-US" sz="3200" b="1" dirty="0" smtClean="0"/>
            </a:br>
            <a:r>
              <a:rPr lang="en-US" sz="2000" b="1" dirty="0" smtClean="0"/>
              <a:t>Reason Codes</a:t>
            </a:r>
            <a:endParaRPr lang="en-US" sz="2000" b="1" dirty="0"/>
          </a:p>
        </p:txBody>
      </p:sp>
    </p:spTree>
    <p:extLst>
      <p:ext uri="{BB962C8B-B14F-4D97-AF65-F5344CB8AC3E}">
        <p14:creationId xmlns:p14="http://schemas.microsoft.com/office/powerpoint/2010/main" val="785617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Notifying students of </a:t>
            </a:r>
            <a:r>
              <a:rPr lang="en-US" dirty="0" err="1" smtClean="0"/>
              <a:t>pell</a:t>
            </a:r>
            <a:r>
              <a:rPr lang="en-US" dirty="0" smtClean="0"/>
              <a:t> </a:t>
            </a:r>
            <a:r>
              <a:rPr lang="en-US" dirty="0" err="1" smtClean="0"/>
              <a:t>leu</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dirty="0">
                <a:solidFill>
                  <a:prstClr val="black"/>
                </a:solidFill>
                <a:latin typeface="Arial" pitchFamily="34" charset="0"/>
                <a:cs typeface="Arial" pitchFamily="34" charset="0"/>
              </a:rPr>
              <a:t>For the 2013-2014 award year, students can determine their Pell LEU by:</a:t>
            </a:r>
          </a:p>
          <a:p>
            <a:pPr marL="914400" lvl="2" indent="-342900" defTabSz="457200">
              <a:spcBef>
                <a:spcPct val="5000"/>
              </a:spcBef>
              <a:spcAft>
                <a:spcPct val="5000"/>
              </a:spcAft>
              <a:buClrTx/>
              <a:buSzTx/>
              <a:buFont typeface="Arial" pitchFamily="34" charset="0"/>
              <a:buChar char="•"/>
              <a:defRPr/>
            </a:pPr>
            <a:r>
              <a:rPr lang="en-US" sz="2000" dirty="0">
                <a:solidFill>
                  <a:prstClr val="black"/>
                </a:solidFill>
                <a:latin typeface="Arial" pitchFamily="34" charset="0"/>
                <a:cs typeface="Arial" pitchFamily="34" charset="0"/>
              </a:rPr>
              <a:t>Additional comments </a:t>
            </a:r>
            <a:r>
              <a:rPr lang="en-US" sz="2000" dirty="0" smtClean="0">
                <a:solidFill>
                  <a:prstClr val="black"/>
                </a:solidFill>
                <a:latin typeface="Arial" pitchFamily="34" charset="0"/>
                <a:cs typeface="Arial" pitchFamily="34" charset="0"/>
              </a:rPr>
              <a:t>were added </a:t>
            </a:r>
            <a:r>
              <a:rPr lang="en-US" sz="2000" dirty="0">
                <a:solidFill>
                  <a:prstClr val="black"/>
                </a:solidFill>
                <a:latin typeface="Arial" pitchFamily="34" charset="0"/>
                <a:cs typeface="Arial" pitchFamily="34" charset="0"/>
              </a:rPr>
              <a:t>to the SAR consistent with the student’s Pell history at the time of the SAR (pre-screening) &amp; from NSLDS post-screening if LEU changes</a:t>
            </a:r>
          </a:p>
          <a:p>
            <a:pPr marL="914400" lvl="2" indent="-342900" defTabSz="457200">
              <a:spcBef>
                <a:spcPct val="5000"/>
              </a:spcBef>
              <a:spcAft>
                <a:spcPct val="5000"/>
              </a:spcAft>
              <a:buClrTx/>
              <a:buSzTx/>
              <a:buFont typeface="Arial" pitchFamily="34" charset="0"/>
              <a:buChar char="•"/>
              <a:defRPr/>
            </a:pPr>
            <a:r>
              <a:rPr lang="en-US" sz="2000" dirty="0">
                <a:solidFill>
                  <a:prstClr val="black"/>
                </a:solidFill>
                <a:latin typeface="Arial" pitchFamily="34" charset="0"/>
                <a:cs typeface="Arial" pitchFamily="34" charset="0"/>
              </a:rPr>
              <a:t>SAR </a:t>
            </a:r>
            <a:r>
              <a:rPr lang="en-US" sz="2000" dirty="0" smtClean="0">
                <a:solidFill>
                  <a:prstClr val="black"/>
                </a:solidFill>
                <a:latin typeface="Arial" pitchFamily="34" charset="0"/>
                <a:cs typeface="Arial" pitchFamily="34" charset="0"/>
              </a:rPr>
              <a:t>comments </a:t>
            </a:r>
            <a:r>
              <a:rPr lang="en-US" sz="2000" dirty="0">
                <a:solidFill>
                  <a:prstClr val="black"/>
                </a:solidFill>
                <a:latin typeface="Arial" pitchFamily="34" charset="0"/>
                <a:cs typeface="Arial" pitchFamily="34" charset="0"/>
              </a:rPr>
              <a:t>refer to the equivalent of “school year”</a:t>
            </a:r>
          </a:p>
          <a:p>
            <a:pPr marL="914400" lvl="2" indent="-342900" defTabSz="457200">
              <a:spcBef>
                <a:spcPct val="5000"/>
              </a:spcBef>
              <a:spcAft>
                <a:spcPct val="5000"/>
              </a:spcAft>
              <a:buClrTx/>
              <a:buSzTx/>
              <a:buFont typeface="Arial" pitchFamily="34" charset="0"/>
              <a:buChar char="•"/>
              <a:defRPr/>
            </a:pPr>
            <a:r>
              <a:rPr lang="en-US" sz="2000" dirty="0">
                <a:solidFill>
                  <a:prstClr val="black"/>
                </a:solidFill>
                <a:latin typeface="Arial" pitchFamily="34" charset="0"/>
                <a:cs typeface="Arial" pitchFamily="34" charset="0"/>
              </a:rPr>
              <a:t>SAR Codes 345-357 contain new or revised comments</a:t>
            </a:r>
          </a:p>
          <a:p>
            <a:pPr marL="914400" lvl="2" indent="-342900" defTabSz="457200">
              <a:spcBef>
                <a:spcPct val="5000"/>
              </a:spcBef>
              <a:spcAft>
                <a:spcPct val="5000"/>
              </a:spcAft>
              <a:buClrTx/>
              <a:buSzTx/>
              <a:buFont typeface="Arial" pitchFamily="34" charset="0"/>
              <a:buChar char="•"/>
              <a:defRPr/>
            </a:pPr>
            <a:r>
              <a:rPr lang="en-US" sz="2000" dirty="0">
                <a:solidFill>
                  <a:prstClr val="black"/>
                </a:solidFill>
                <a:latin typeface="Arial" pitchFamily="34" charset="0"/>
                <a:cs typeface="Arial" pitchFamily="34" charset="0"/>
              </a:rPr>
              <a:t>See SAR Comment Codes and Text Guide October 2012</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132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Notifying students of </a:t>
            </a:r>
            <a:r>
              <a:rPr lang="en-US" dirty="0" err="1" smtClean="0"/>
              <a:t>pell</a:t>
            </a:r>
            <a:r>
              <a:rPr lang="en-US" dirty="0" smtClean="0"/>
              <a:t> </a:t>
            </a:r>
            <a:r>
              <a:rPr lang="en-US" dirty="0" err="1" smtClean="0"/>
              <a:t>leu</a:t>
            </a:r>
            <a:endParaRPr lang="en-US" dirty="0"/>
          </a:p>
        </p:txBody>
      </p:sp>
      <p:sp>
        <p:nvSpPr>
          <p:cNvPr id="3" name="Content Placeholder 2"/>
          <p:cNvSpPr>
            <a:spLocks noGrp="1"/>
          </p:cNvSpPr>
          <p:nvPr>
            <p:ph idx="1"/>
          </p:nvPr>
        </p:nvSpPr>
        <p:spPr>
          <a:xfrm>
            <a:off x="2154520" y="1554162"/>
            <a:ext cx="6837080" cy="4525963"/>
          </a:xfrm>
        </p:spPr>
        <p:txBody>
          <a:bodyPr/>
          <a:lstStyle/>
          <a:p>
            <a:pPr marL="914400" lvl="2" indent="-342900" defTabSz="457200">
              <a:spcBef>
                <a:spcPct val="5000"/>
              </a:spcBef>
              <a:spcAft>
                <a:spcPct val="5000"/>
              </a:spcAft>
              <a:buClrTx/>
              <a:buSzTx/>
              <a:buFont typeface="Arial" pitchFamily="34" charset="0"/>
              <a:buChar char="•"/>
              <a:defRPr/>
            </a:pPr>
            <a:r>
              <a:rPr lang="en-US" dirty="0" err="1">
                <a:solidFill>
                  <a:prstClr val="black"/>
                </a:solidFill>
                <a:latin typeface="Arial" pitchFamily="34" charset="0"/>
                <a:cs typeface="Arial" pitchFamily="34" charset="0"/>
              </a:rPr>
              <a:t>MyStudentData</a:t>
            </a:r>
            <a:r>
              <a:rPr lang="en-US" dirty="0">
                <a:solidFill>
                  <a:prstClr val="black"/>
                </a:solidFill>
                <a:latin typeface="Arial" pitchFamily="34" charset="0"/>
                <a:cs typeface="Arial" pitchFamily="34" charset="0"/>
              </a:rPr>
              <a:t> allows students to download their loan, grant, and aid overpayment history but does not display Pell LEU</a:t>
            </a:r>
          </a:p>
          <a:p>
            <a:pPr marL="914400" lvl="2" indent="-342900" defTabSz="457200">
              <a:spcBef>
                <a:spcPct val="5000"/>
              </a:spcBef>
              <a:spcAft>
                <a:spcPct val="5000"/>
              </a:spcAft>
              <a:buClrTx/>
              <a:buSzTx/>
              <a:buFont typeface="Arial" pitchFamily="34" charset="0"/>
              <a:buChar char="•"/>
              <a:defRPr/>
            </a:pPr>
            <a:r>
              <a:rPr lang="en-US" dirty="0">
                <a:solidFill>
                  <a:prstClr val="black"/>
                </a:solidFill>
                <a:latin typeface="Arial" pitchFamily="34" charset="0"/>
                <a:cs typeface="Arial" pitchFamily="34" charset="0"/>
              </a:rPr>
              <a:t>To minimize confusion, do not refer to </a:t>
            </a:r>
            <a:r>
              <a:rPr lang="en-US" dirty="0" err="1">
                <a:solidFill>
                  <a:prstClr val="black"/>
                </a:solidFill>
                <a:latin typeface="Arial" pitchFamily="34" charset="0"/>
                <a:cs typeface="Arial" pitchFamily="34" charset="0"/>
              </a:rPr>
              <a:t>MyStudentData</a:t>
            </a:r>
            <a:r>
              <a:rPr lang="en-US" dirty="0">
                <a:solidFill>
                  <a:prstClr val="black"/>
                </a:solidFill>
                <a:latin typeface="Arial" pitchFamily="34" charset="0"/>
                <a:cs typeface="Arial" pitchFamily="34" charset="0"/>
              </a:rPr>
              <a:t> Download for LEU</a:t>
            </a:r>
          </a:p>
          <a:p>
            <a:pPr marL="914400" lvl="2" indent="-342900" defTabSz="457200">
              <a:spcBef>
                <a:spcPct val="5000"/>
              </a:spcBef>
              <a:spcAft>
                <a:spcPct val="5000"/>
              </a:spcAft>
              <a:buClrTx/>
              <a:buSzTx/>
              <a:buFont typeface="Arial" pitchFamily="34" charset="0"/>
              <a:buChar char="•"/>
              <a:defRPr/>
            </a:pPr>
            <a:r>
              <a:rPr lang="en-US" dirty="0">
                <a:solidFill>
                  <a:prstClr val="black"/>
                </a:solidFill>
                <a:latin typeface="Arial" pitchFamily="34" charset="0"/>
                <a:cs typeface="Arial" pitchFamily="34" charset="0"/>
              </a:rPr>
              <a:t>Institutions may provide transcripts from COD</a:t>
            </a:r>
          </a:p>
          <a:p>
            <a:pPr marL="0" indent="0">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381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 Transcript</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r>
              <a:rPr lang="en-US" sz="2000" dirty="0" smtClean="0"/>
              <a:t>COD Transcript can be provided to the student by the school</a:t>
            </a:r>
            <a:endParaRPr lang="en-US" sz="2000"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a:srcRect/>
          <a:stretch>
            <a:fillRect/>
          </a:stretch>
        </p:blipFill>
        <p:spPr bwMode="auto">
          <a:xfrm>
            <a:off x="3505200" y="2018930"/>
            <a:ext cx="4845050" cy="4525963"/>
          </a:xfrm>
          <a:prstGeom prst="rect">
            <a:avLst/>
          </a:prstGeom>
          <a:ln w="19050" cap="sq">
            <a:solidFill>
              <a:sysClr val="windowText" lastClr="000000"/>
            </a:solidFill>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062097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on </a:t>
            </a:r>
            <a:r>
              <a:rPr lang="en-US" dirty="0" err="1" smtClean="0"/>
              <a:t>pell</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pPr marL="0" lvl="0" defTabSz="457200">
              <a:spcBef>
                <a:spcPct val="5000"/>
              </a:spcBef>
              <a:spcAft>
                <a:spcPts val="688"/>
              </a:spcAft>
              <a:buClrTx/>
              <a:buSzTx/>
              <a:buNone/>
              <a:defRPr/>
            </a:pPr>
            <a:r>
              <a:rPr lang="en-US" sz="2400" dirty="0">
                <a:solidFill>
                  <a:prstClr val="black"/>
                </a:solidFill>
                <a:latin typeface="Arial" pitchFamily="34" charset="0"/>
                <a:cs typeface="Arial" pitchFamily="34" charset="0"/>
              </a:rPr>
              <a:t>The Consolidated Appropriations Act, P.L. 112-74 was enacted on December 23, 2011. </a:t>
            </a:r>
          </a:p>
          <a:p>
            <a:pPr marL="914400" lvl="2" indent="-342900" defTabSz="457200">
              <a:spcBef>
                <a:spcPct val="5000"/>
              </a:spcBef>
              <a:spcAft>
                <a:spcPct val="5000"/>
              </a:spcAft>
              <a:buClrTx/>
              <a:buSzTx/>
              <a:buFont typeface="Arial" pitchFamily="34" charset="0"/>
              <a:buChar char="•"/>
              <a:defRPr/>
            </a:pPr>
            <a:r>
              <a:rPr lang="en-US" dirty="0" smtClean="0">
                <a:solidFill>
                  <a:prstClr val="black"/>
                </a:solidFill>
                <a:latin typeface="Arial" pitchFamily="34" charset="0"/>
                <a:cs typeface="Arial" pitchFamily="34" charset="0"/>
              </a:rPr>
              <a:t>Effective </a:t>
            </a:r>
            <a:r>
              <a:rPr lang="en-US" dirty="0">
                <a:solidFill>
                  <a:prstClr val="black"/>
                </a:solidFill>
                <a:latin typeface="Arial" pitchFamily="34" charset="0"/>
                <a:cs typeface="Arial" pitchFamily="34" charset="0"/>
              </a:rPr>
              <a:t>beginning with the 2012-2013 award </a:t>
            </a:r>
            <a:r>
              <a:rPr lang="en-US" dirty="0" smtClean="0">
                <a:solidFill>
                  <a:prstClr val="black"/>
                </a:solidFill>
                <a:latin typeface="Arial" pitchFamily="34" charset="0"/>
                <a:cs typeface="Arial" pitchFamily="34" charset="0"/>
              </a:rPr>
              <a:t>year the duration </a:t>
            </a:r>
            <a:r>
              <a:rPr lang="en-US" dirty="0">
                <a:solidFill>
                  <a:prstClr val="black"/>
                </a:solidFill>
                <a:latin typeface="Arial" pitchFamily="34" charset="0"/>
                <a:cs typeface="Arial" pitchFamily="34" charset="0"/>
              </a:rPr>
              <a:t>of a student’s Federal Pell Grant eligibility is limited to 12 semesters (or its equivalent</a:t>
            </a:r>
            <a:r>
              <a:rPr lang="en-US" dirty="0" smtClean="0">
                <a:solidFill>
                  <a:prstClr val="black"/>
                </a:solidFill>
                <a:latin typeface="Arial" pitchFamily="34" charset="0"/>
                <a:cs typeface="Arial" pitchFamily="34" charset="0"/>
              </a:rPr>
              <a:t>)</a:t>
            </a:r>
            <a:endParaRPr lang="en-US" dirty="0">
              <a:solidFill>
                <a:prstClr val="black"/>
              </a:solidFill>
              <a:latin typeface="Arial" pitchFamily="34" charset="0"/>
              <a:cs typeface="Arial" pitchFamily="34" charset="0"/>
            </a:endParaRPr>
          </a:p>
          <a:p>
            <a:pPr marL="914400" lvl="2" indent="-342900" defTabSz="457200">
              <a:spcBef>
                <a:spcPct val="5000"/>
              </a:spcBef>
              <a:spcAft>
                <a:spcPct val="5000"/>
              </a:spcAft>
              <a:buClrTx/>
              <a:buSzTx/>
              <a:buFont typeface="Arial" pitchFamily="34" charset="0"/>
              <a:buChar char="•"/>
              <a:defRPr/>
            </a:pPr>
            <a:r>
              <a:rPr lang="en-US" dirty="0">
                <a:solidFill>
                  <a:prstClr val="black"/>
                </a:solidFill>
                <a:latin typeface="Arial" pitchFamily="34" charset="0"/>
                <a:cs typeface="Arial" pitchFamily="34" charset="0"/>
              </a:rPr>
              <a:t>Not limited to students who received their first Federal Pell Grant on or after the 2008-2009 award year</a:t>
            </a:r>
          </a:p>
          <a:p>
            <a:pPr marL="914400" lvl="2" indent="-342900" defTabSz="457200">
              <a:spcBef>
                <a:spcPct val="5000"/>
              </a:spcBef>
              <a:spcAft>
                <a:spcPct val="5000"/>
              </a:spcAft>
              <a:buClrTx/>
              <a:buSzTx/>
              <a:buFont typeface="Arial" pitchFamily="34" charset="0"/>
              <a:buChar char="•"/>
              <a:defRPr/>
            </a:pPr>
            <a:r>
              <a:rPr lang="en-US" dirty="0">
                <a:solidFill>
                  <a:prstClr val="black"/>
                </a:solidFill>
                <a:latin typeface="Arial" pitchFamily="34" charset="0"/>
                <a:cs typeface="Arial" pitchFamily="34" charset="0"/>
              </a:rPr>
              <a:t>Includes all Pell Grant/Basic Grant disbursements back to the 1973-1974 award year</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0422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Awards over 600% LEU</a:t>
            </a:r>
            <a:endParaRPr lang="en-US" dirty="0"/>
          </a:p>
        </p:txBody>
      </p:sp>
      <p:sp>
        <p:nvSpPr>
          <p:cNvPr id="3" name="Content Placeholder 2"/>
          <p:cNvSpPr>
            <a:spLocks noGrp="1"/>
          </p:cNvSpPr>
          <p:nvPr>
            <p:ph idx="1"/>
          </p:nvPr>
        </p:nvSpPr>
        <p:spPr>
          <a:xfrm>
            <a:off x="2154520" y="1554162"/>
            <a:ext cx="6837080" cy="4525963"/>
          </a:xfrm>
        </p:spPr>
        <p:txBody>
          <a:bodyPr/>
          <a:lstStyle/>
          <a:p>
            <a:pPr marL="914400" lvl="2" indent="-342900" defTabSz="457200">
              <a:spcBef>
                <a:spcPct val="5000"/>
              </a:spcBef>
              <a:spcAft>
                <a:spcPct val="5000"/>
              </a:spcAft>
              <a:buClrTx/>
              <a:buSzTx/>
              <a:buFont typeface="Arial" pitchFamily="34" charset="0"/>
              <a:buChar char="•"/>
              <a:defRPr/>
            </a:pPr>
            <a:r>
              <a:rPr lang="en-US" sz="2000" dirty="0">
                <a:solidFill>
                  <a:prstClr val="black"/>
                </a:solidFill>
                <a:latin typeface="Arial" pitchFamily="34" charset="0"/>
                <a:cs typeface="Arial" pitchFamily="34" charset="0"/>
              </a:rPr>
              <a:t>There is NO HARD REJECT EDIT in COD or </a:t>
            </a:r>
            <a:r>
              <a:rPr lang="en-US" sz="2000" dirty="0" err="1">
                <a:solidFill>
                  <a:prstClr val="black"/>
                </a:solidFill>
                <a:latin typeface="Arial" pitchFamily="34" charset="0"/>
                <a:cs typeface="Arial" pitchFamily="34" charset="0"/>
              </a:rPr>
              <a:t>EDExpress</a:t>
            </a:r>
            <a:r>
              <a:rPr lang="en-US" sz="2000" dirty="0">
                <a:solidFill>
                  <a:prstClr val="black"/>
                </a:solidFill>
                <a:latin typeface="Arial" pitchFamily="34" charset="0"/>
                <a:cs typeface="Arial" pitchFamily="34" charset="0"/>
              </a:rPr>
              <a:t> that prevents an institution from disbursing Pell awards to a student with an LEU of &gt; 600% in the 2012-2013 and 2013-2014 award years</a:t>
            </a:r>
          </a:p>
          <a:p>
            <a:pPr marL="914400" lvl="2" indent="-342900" defTabSz="457200">
              <a:spcBef>
                <a:spcPct val="5000"/>
              </a:spcBef>
              <a:spcAft>
                <a:spcPct val="5000"/>
              </a:spcAft>
              <a:buClrTx/>
              <a:buSzTx/>
              <a:buFont typeface="Arial" pitchFamily="34" charset="0"/>
              <a:buChar char="•"/>
              <a:defRPr/>
            </a:pPr>
            <a:r>
              <a:rPr lang="en-US" sz="2000" dirty="0">
                <a:solidFill>
                  <a:prstClr val="black"/>
                </a:solidFill>
                <a:latin typeface="Arial" pitchFamily="34" charset="0"/>
                <a:cs typeface="Arial" pitchFamily="34" charset="0"/>
              </a:rPr>
              <a:t>There is no provision in the law to ‘disregard’ Pell Grant in the calculation of a student’s LEU in a case of fraud or a Closed School Discharge as there is in the discharging of loans</a:t>
            </a:r>
          </a:p>
          <a:p>
            <a:pPr marL="914400" lvl="2" indent="-342900" defTabSz="457200">
              <a:spcBef>
                <a:spcPct val="5000"/>
              </a:spcBef>
              <a:spcAft>
                <a:spcPct val="5000"/>
              </a:spcAft>
              <a:buClrTx/>
              <a:buSzTx/>
              <a:buFont typeface="Arial" pitchFamily="34" charset="0"/>
              <a:buChar char="•"/>
              <a:defRPr/>
            </a:pPr>
            <a:r>
              <a:rPr lang="en-US" sz="2000" dirty="0">
                <a:solidFill>
                  <a:prstClr val="black"/>
                </a:solidFill>
                <a:latin typeface="Arial" pitchFamily="34" charset="0"/>
                <a:cs typeface="Arial" pitchFamily="34" charset="0"/>
              </a:rPr>
              <a:t>Compliance will be monitored and added to audit and program review procedures</a:t>
            </a:r>
          </a:p>
          <a:p>
            <a:pPr marL="914400" lvl="2" indent="-342900" defTabSz="457200">
              <a:spcBef>
                <a:spcPct val="5000"/>
              </a:spcBef>
              <a:spcAft>
                <a:spcPct val="5000"/>
              </a:spcAft>
              <a:buClrTx/>
              <a:buSzTx/>
              <a:buFont typeface="Arial" pitchFamily="34" charset="0"/>
              <a:buChar char="•"/>
              <a:defRPr/>
            </a:pPr>
            <a:r>
              <a:rPr lang="en-US" sz="2000" dirty="0">
                <a:solidFill>
                  <a:prstClr val="black"/>
                </a:solidFill>
                <a:latin typeface="Arial" pitchFamily="34" charset="0"/>
                <a:cs typeface="Arial" pitchFamily="34" charset="0"/>
              </a:rPr>
              <a:t>New edits are planned for 2014-2015 to prevent </a:t>
            </a:r>
            <a:r>
              <a:rPr lang="en-US" sz="2000" dirty="0" err="1">
                <a:solidFill>
                  <a:prstClr val="black"/>
                </a:solidFill>
                <a:latin typeface="Arial" pitchFamily="34" charset="0"/>
                <a:cs typeface="Arial" pitchFamily="34" charset="0"/>
              </a:rPr>
              <a:t>overawarding</a:t>
            </a:r>
            <a:r>
              <a:rPr lang="en-US" sz="2000" dirty="0">
                <a:solidFill>
                  <a:prstClr val="black"/>
                </a:solidFill>
                <a:latin typeface="Arial" pitchFamily="34" charset="0"/>
                <a:cs typeface="Arial" pitchFamily="34" charset="0"/>
              </a:rPr>
              <a:t> and reject disbursements that result in </a:t>
            </a:r>
            <a:r>
              <a:rPr lang="en-US" sz="2000" dirty="0" err="1">
                <a:solidFill>
                  <a:prstClr val="black"/>
                </a:solidFill>
                <a:latin typeface="Arial" pitchFamily="34" charset="0"/>
                <a:cs typeface="Arial" pitchFamily="34" charset="0"/>
              </a:rPr>
              <a:t>overawarding</a:t>
            </a:r>
            <a:r>
              <a:rPr lang="en-US" sz="2000" dirty="0">
                <a:solidFill>
                  <a:prstClr val="black"/>
                </a:solidFill>
                <a:latin typeface="Arial" pitchFamily="34" charset="0"/>
                <a:cs typeface="Arial" pitchFamily="34" charset="0"/>
              </a:rPr>
              <a:t> </a:t>
            </a: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800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Awards over 600% Pell LEU</a:t>
            </a:r>
            <a:endParaRPr lang="en-US" dirty="0"/>
          </a:p>
        </p:txBody>
      </p:sp>
      <p:sp>
        <p:nvSpPr>
          <p:cNvPr id="3" name="Content Placeholder 2"/>
          <p:cNvSpPr>
            <a:spLocks noGrp="1"/>
          </p:cNvSpPr>
          <p:nvPr>
            <p:ph idx="1"/>
          </p:nvPr>
        </p:nvSpPr>
        <p:spPr>
          <a:xfrm>
            <a:off x="2154520" y="1554162"/>
            <a:ext cx="6837080" cy="4525963"/>
          </a:xfrm>
        </p:spPr>
        <p:txBody>
          <a:bodyPr/>
          <a:lstStyle/>
          <a:p>
            <a:pPr marL="914400" lvl="2" indent="-342900" defTabSz="457200">
              <a:spcBef>
                <a:spcPct val="5000"/>
              </a:spcBef>
              <a:spcAft>
                <a:spcPct val="5000"/>
              </a:spcAft>
              <a:buClrTx/>
              <a:buSzTx/>
              <a:buFont typeface="Arial" pitchFamily="34" charset="0"/>
              <a:buChar char="•"/>
              <a:defRPr/>
            </a:pPr>
            <a:r>
              <a:rPr lang="en-US" sz="2400" dirty="0">
                <a:solidFill>
                  <a:prstClr val="black"/>
                </a:solidFill>
                <a:latin typeface="Arial" pitchFamily="34" charset="0"/>
                <a:cs typeface="Arial" pitchFamily="34" charset="0"/>
              </a:rPr>
              <a:t>Institution may be liable for the overpayment if it had information at the time of disbursement that indicated that the student would exceed 600% LEU</a:t>
            </a:r>
          </a:p>
          <a:p>
            <a:pPr marL="914400" lvl="2" indent="-342900" defTabSz="457200">
              <a:spcBef>
                <a:spcPct val="5000"/>
              </a:spcBef>
              <a:spcAft>
                <a:spcPct val="5000"/>
              </a:spcAft>
              <a:buClrTx/>
              <a:buSzTx/>
              <a:buFont typeface="Arial" pitchFamily="34" charset="0"/>
              <a:buChar char="•"/>
              <a:defRPr/>
            </a:pPr>
            <a:r>
              <a:rPr lang="en-US" sz="2400" dirty="0">
                <a:solidFill>
                  <a:prstClr val="black"/>
                </a:solidFill>
                <a:latin typeface="Arial" pitchFamily="34" charset="0"/>
                <a:cs typeface="Arial" pitchFamily="34" charset="0"/>
              </a:rPr>
              <a:t>Rounding </a:t>
            </a:r>
            <a:r>
              <a:rPr lang="en-US" sz="2400" dirty="0" smtClean="0">
                <a:solidFill>
                  <a:prstClr val="black"/>
                </a:solidFill>
                <a:latin typeface="Arial" pitchFamily="34" charset="0"/>
                <a:cs typeface="Arial" pitchFamily="34" charset="0"/>
              </a:rPr>
              <a:t>rules – COD calculates a student’s LEU to the third decimal point.  Schools may not round the three-decimal LEU percentage because doing so may result in the student not receiving his full Pell eligibility or exceeding the 600% statutory limitation. </a:t>
            </a:r>
          </a:p>
          <a:p>
            <a:pPr marL="571500" lvl="2" indent="0" defTabSz="457200">
              <a:spcBef>
                <a:spcPct val="5000"/>
              </a:spcBef>
              <a:spcAft>
                <a:spcPct val="5000"/>
              </a:spcAft>
              <a:buClrTx/>
              <a:buSzTx/>
              <a:buNone/>
              <a:defRPr/>
            </a:pPr>
            <a:endParaRPr lang="en-US" sz="2000" dirty="0">
              <a:solidFill>
                <a:prstClr val="black"/>
              </a:solidFill>
              <a:latin typeface="Arial" pitchFamily="34" charset="0"/>
              <a:cs typeface="Arial" pitchFamily="34" charset="0"/>
            </a:endParaRPr>
          </a:p>
          <a:p>
            <a:pPr marL="0" indent="0">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2724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Awards over 600% Pell LEU</a:t>
            </a:r>
            <a:endParaRPr lang="en-US" dirty="0"/>
          </a:p>
        </p:txBody>
      </p:sp>
      <p:sp>
        <p:nvSpPr>
          <p:cNvPr id="3" name="Content Placeholder 2"/>
          <p:cNvSpPr>
            <a:spLocks noGrp="1"/>
          </p:cNvSpPr>
          <p:nvPr>
            <p:ph idx="1"/>
          </p:nvPr>
        </p:nvSpPr>
        <p:spPr>
          <a:xfrm>
            <a:off x="2154520" y="1554162"/>
            <a:ext cx="6837080" cy="4525963"/>
          </a:xfrm>
        </p:spPr>
        <p:txBody>
          <a:bodyPr/>
          <a:lstStyle/>
          <a:p>
            <a:pPr marL="914400" lvl="2" indent="-342900" defTabSz="457200">
              <a:spcBef>
                <a:spcPct val="5000"/>
              </a:spcBef>
              <a:spcAft>
                <a:spcPct val="5000"/>
              </a:spcAft>
              <a:buClrTx/>
              <a:buSzTx/>
              <a:buFont typeface="Arial" pitchFamily="34" charset="0"/>
              <a:buChar char="•"/>
              <a:defRPr/>
            </a:pPr>
            <a:r>
              <a:rPr lang="en-US" sz="2400" dirty="0" smtClean="0">
                <a:solidFill>
                  <a:prstClr val="black"/>
                </a:solidFill>
                <a:latin typeface="Arial" pitchFamily="34" charset="0"/>
                <a:cs typeface="Arial" pitchFamily="34" charset="0"/>
              </a:rPr>
              <a:t>When calculating the student’s Pell Grant annual award schools should truncate (e.g., $1,233.567 truncated to $1,233.56)  If you award in whole dollars, the award may be increased to the next higher dollar as long as a subsequent disbursement is reduced to the next lower dollar.</a:t>
            </a:r>
          </a:p>
          <a:p>
            <a:pPr marL="914400" lvl="2" indent="-342900" defTabSz="457200">
              <a:spcBef>
                <a:spcPct val="5000"/>
              </a:spcBef>
              <a:spcAft>
                <a:spcPct val="5000"/>
              </a:spcAft>
              <a:buClrTx/>
              <a:buSzTx/>
              <a:buFont typeface="Arial" pitchFamily="34" charset="0"/>
              <a:buChar char="•"/>
              <a:defRPr/>
            </a:pPr>
            <a:endParaRPr lang="en-US" sz="2000" dirty="0">
              <a:solidFill>
                <a:prstClr val="black"/>
              </a:solidFill>
              <a:latin typeface="Arial" pitchFamily="34" charset="0"/>
              <a:cs typeface="Arial" pitchFamily="34" charset="0"/>
            </a:endParaRPr>
          </a:p>
          <a:p>
            <a:pPr marL="0" indent="0">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1641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Awards over 600% Pell LEU</a:t>
            </a:r>
            <a:endParaRPr lang="en-US" dirty="0"/>
          </a:p>
        </p:txBody>
      </p:sp>
      <p:sp>
        <p:nvSpPr>
          <p:cNvPr id="3" name="Content Placeholder 2"/>
          <p:cNvSpPr>
            <a:spLocks noGrp="1"/>
          </p:cNvSpPr>
          <p:nvPr>
            <p:ph idx="1"/>
          </p:nvPr>
        </p:nvSpPr>
        <p:spPr>
          <a:xfrm>
            <a:off x="2154520" y="1554162"/>
            <a:ext cx="6837080" cy="4525963"/>
          </a:xfrm>
        </p:spPr>
        <p:txBody>
          <a:bodyPr/>
          <a:lstStyle/>
          <a:p>
            <a:pPr marL="914400" lvl="2" indent="-342900">
              <a:spcBef>
                <a:spcPct val="5000"/>
              </a:spcBef>
              <a:spcAft>
                <a:spcPct val="5000"/>
              </a:spcAft>
              <a:buSzTx/>
              <a:buFont typeface="Arial" pitchFamily="34" charset="0"/>
              <a:buChar char="•"/>
              <a:defRPr/>
            </a:pPr>
            <a:r>
              <a:rPr lang="en-US" sz="2800" dirty="0">
                <a:solidFill>
                  <a:prstClr val="black"/>
                </a:solidFill>
                <a:latin typeface="Arial" pitchFamily="34" charset="0"/>
                <a:cs typeface="Arial" pitchFamily="34" charset="0"/>
              </a:rPr>
              <a:t>Student is liable for any Pell Grant overpayment</a:t>
            </a:r>
          </a:p>
          <a:p>
            <a:pPr marL="914400" lvl="2" indent="-342900">
              <a:spcBef>
                <a:spcPct val="5000"/>
              </a:spcBef>
              <a:spcAft>
                <a:spcPct val="5000"/>
              </a:spcAft>
              <a:buSzTx/>
              <a:buFont typeface="Arial" pitchFamily="34" charset="0"/>
              <a:buChar char="•"/>
              <a:defRPr/>
            </a:pPr>
            <a:r>
              <a:rPr lang="en-US" sz="2800" dirty="0">
                <a:solidFill>
                  <a:prstClr val="black"/>
                </a:solidFill>
                <a:latin typeface="Arial" pitchFamily="34" charset="0"/>
                <a:cs typeface="Arial" pitchFamily="34" charset="0"/>
              </a:rPr>
              <a:t>Institution should follow the normal procedures for handling an overpayment:</a:t>
            </a:r>
          </a:p>
          <a:p>
            <a:pPr marL="1371600" lvl="3" indent="-342900">
              <a:spcBef>
                <a:spcPct val="5000"/>
              </a:spcBef>
              <a:spcAft>
                <a:spcPct val="5000"/>
              </a:spcAft>
              <a:buFont typeface="Arial" pitchFamily="34" charset="0"/>
              <a:buChar char="•"/>
              <a:defRPr/>
            </a:pPr>
            <a:r>
              <a:rPr lang="en-US" sz="2800" dirty="0">
                <a:solidFill>
                  <a:prstClr val="black"/>
                </a:solidFill>
                <a:latin typeface="Arial" pitchFamily="34" charset="0"/>
                <a:cs typeface="Arial" pitchFamily="34" charset="0"/>
              </a:rPr>
              <a:t>Contact student and enter into satisfactory repayment arrangements</a:t>
            </a:r>
          </a:p>
          <a:p>
            <a:pPr marL="1371600" lvl="3" indent="-342900">
              <a:spcBef>
                <a:spcPct val="5000"/>
              </a:spcBef>
              <a:spcAft>
                <a:spcPct val="5000"/>
              </a:spcAft>
              <a:buFont typeface="Arial" pitchFamily="34" charset="0"/>
              <a:buChar char="•"/>
              <a:defRPr/>
            </a:pPr>
            <a:r>
              <a:rPr lang="en-US" sz="2800" dirty="0">
                <a:solidFill>
                  <a:prstClr val="black"/>
                </a:solidFill>
                <a:latin typeface="Arial" pitchFamily="34" charset="0"/>
                <a:cs typeface="Arial" pitchFamily="34" charset="0"/>
              </a:rPr>
              <a:t>Refer to the Department for collection</a:t>
            </a:r>
          </a:p>
          <a:p>
            <a:pPr marL="571500" lvl="2" indent="0" defTabSz="457200">
              <a:spcBef>
                <a:spcPct val="5000"/>
              </a:spcBef>
              <a:spcAft>
                <a:spcPct val="5000"/>
              </a:spcAft>
              <a:buClrTx/>
              <a:buSzTx/>
              <a:buNone/>
              <a:defRPr/>
            </a:pPr>
            <a:endParaRPr lang="en-US" sz="2000" dirty="0">
              <a:solidFill>
                <a:prstClr val="black"/>
              </a:solidFill>
              <a:latin typeface="Arial" pitchFamily="34" charset="0"/>
              <a:cs typeface="Arial" pitchFamily="34" charset="0"/>
            </a:endParaRPr>
          </a:p>
          <a:p>
            <a:pPr marL="0" indent="0">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872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Pell Grant Eligibility</a:t>
            </a:r>
            <a:endParaRPr lang="en-US" dirty="0"/>
          </a:p>
        </p:txBody>
      </p:sp>
      <p:sp>
        <p:nvSpPr>
          <p:cNvPr id="3" name="Content Placeholder 2"/>
          <p:cNvSpPr>
            <a:spLocks noGrp="1"/>
          </p:cNvSpPr>
          <p:nvPr>
            <p:ph idx="1"/>
          </p:nvPr>
        </p:nvSpPr>
        <p:spPr/>
        <p:txBody>
          <a:bodyPr/>
          <a:lstStyle/>
          <a:p>
            <a:r>
              <a:rPr lang="en-US" dirty="0" smtClean="0"/>
              <a:t>LEU of 500% or Less:  Student is eligible to receive up to 100% of the full scheduled award for the award year because the student has at least 100% of LEU remaining</a:t>
            </a:r>
          </a:p>
          <a:p>
            <a:r>
              <a:rPr lang="en-US" dirty="0" smtClean="0"/>
              <a:t>LEU of 600% or More:  Student has no remaining eligibility and may not receive additional Pell Grant funds</a:t>
            </a:r>
          </a:p>
          <a:p>
            <a:r>
              <a:rPr lang="en-US" dirty="0" smtClean="0"/>
              <a:t>LEU Greater than 500% but less than 600%:  Student may receive a partial Pell Grant award of the difference between 600% and the student’s LEU</a:t>
            </a:r>
            <a:endParaRPr lang="en-US" dirty="0"/>
          </a:p>
        </p:txBody>
      </p:sp>
    </p:spTree>
    <p:extLst>
      <p:ext uri="{BB962C8B-B14F-4D97-AF65-F5344CB8AC3E}">
        <p14:creationId xmlns:p14="http://schemas.microsoft.com/office/powerpoint/2010/main" val="1717859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a:solidFill>
                  <a:prstClr val="black"/>
                </a:solidFill>
                <a:latin typeface="Arial" pitchFamily="34" charset="0"/>
                <a:cs typeface="Arial" pitchFamily="34" charset="0"/>
              </a:rPr>
              <a:t>Example </a:t>
            </a:r>
            <a:r>
              <a:rPr lang="en-US" sz="2400" b="1" u="sng" dirty="0" smtClean="0">
                <a:solidFill>
                  <a:prstClr val="black"/>
                </a:solidFill>
                <a:latin typeface="Arial" pitchFamily="34" charset="0"/>
                <a:cs typeface="Arial" pitchFamily="34" charset="0"/>
              </a:rPr>
              <a:t>1</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Background:  </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LEU prior to 2013-2014 award year:  534.255%</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Program Type:  Semester based / credit hour</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EFC: 0</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2013-2014 Scheduled Award:  $5,645</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Enrollment Status:  Full time for both semesters</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Annual Award:  $5,645</a:t>
            </a: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523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a:solidFill>
                  <a:prstClr val="black"/>
                </a:solidFill>
                <a:latin typeface="Arial" pitchFamily="34" charset="0"/>
                <a:cs typeface="Arial" pitchFamily="34" charset="0"/>
              </a:rPr>
              <a:t>Example </a:t>
            </a:r>
            <a:r>
              <a:rPr lang="en-US" sz="2400" b="1" u="sng" dirty="0" smtClean="0">
                <a:solidFill>
                  <a:prstClr val="black"/>
                </a:solidFill>
                <a:latin typeface="Arial" pitchFamily="34" charset="0"/>
                <a:cs typeface="Arial" pitchFamily="34" charset="0"/>
              </a:rPr>
              <a:t>1</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Award Calculation:</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Subtract the student’s LEU from 600.000%:  600.000% -  534.255 = 65.745%</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Multiply the result by the Scheduled Award:  65.745 x $5,645 = $3,711.30525 which is truncated to $3,711.30</a:t>
            </a:r>
          </a:p>
          <a:p>
            <a:pPr marL="0" lvl="0" defTabSz="457200">
              <a:spcBef>
                <a:spcPct val="5000"/>
              </a:spcBef>
              <a:spcAft>
                <a:spcPts val="688"/>
              </a:spcAft>
              <a:buClrTx/>
              <a:buSzTx/>
              <a:buNone/>
              <a:defRPr/>
            </a:pPr>
            <a:endParaRPr lang="en-US" sz="2000"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endParaRPr lang="en-US" sz="2000" b="1" i="1" dirty="0">
              <a:solidFill>
                <a:prstClr val="black"/>
              </a:solidFill>
              <a:latin typeface="Arial" pitchFamily="34" charset="0"/>
              <a:cs typeface="Arial" pitchFamily="34" charset="0"/>
            </a:endParaRP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9378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a:solidFill>
                  <a:prstClr val="black"/>
                </a:solidFill>
                <a:latin typeface="Arial" pitchFamily="34" charset="0"/>
                <a:cs typeface="Arial" pitchFamily="34" charset="0"/>
              </a:rPr>
              <a:t>Example </a:t>
            </a:r>
            <a:r>
              <a:rPr lang="en-US" sz="2400" b="1" u="sng" dirty="0" smtClean="0">
                <a:solidFill>
                  <a:prstClr val="black"/>
                </a:solidFill>
                <a:latin typeface="Arial" pitchFamily="34" charset="0"/>
                <a:cs typeface="Arial" pitchFamily="34" charset="0"/>
              </a:rPr>
              <a:t>1</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Payment Period Distribution:</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First Semester:  $2822.50 (the lesser of ½ of the Annual Award of $5,645 or the student’s remaining eligibility of $3,711.30)</a:t>
            </a:r>
          </a:p>
          <a:p>
            <a:pPr marL="0" lvl="0" defTabSz="457200">
              <a:spcBef>
                <a:spcPct val="5000"/>
              </a:spcBef>
              <a:spcAft>
                <a:spcPts val="688"/>
              </a:spcAft>
              <a:buClrTx/>
              <a:buSzTx/>
              <a:buNone/>
              <a:defRPr/>
            </a:pPr>
            <a:endParaRPr lang="en-US" sz="2000"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Second Semester:  $888.80 (the lesser of one-half of the Annual Award of $5,645 or the student’s remaining eligibility after the prior payment period(s) or $3,711.30 - $2,822.50 = $888.80)</a:t>
            </a:r>
          </a:p>
          <a:p>
            <a:pPr marL="0" lvl="0" defTabSz="457200">
              <a:spcBef>
                <a:spcPct val="5000"/>
              </a:spcBef>
              <a:spcAft>
                <a:spcPts val="688"/>
              </a:spcAft>
              <a:buClrTx/>
              <a:buSzTx/>
              <a:buNone/>
              <a:defRPr/>
            </a:pPr>
            <a:endParaRPr lang="en-US" sz="2000"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endParaRPr lang="en-US" sz="2000" b="1" i="1" dirty="0">
              <a:solidFill>
                <a:prstClr val="black"/>
              </a:solidFill>
              <a:latin typeface="Arial" pitchFamily="34" charset="0"/>
              <a:cs typeface="Arial" pitchFamily="34" charset="0"/>
            </a:endParaRP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226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a:solidFill>
                  <a:prstClr val="black"/>
                </a:solidFill>
                <a:latin typeface="Arial" pitchFamily="34" charset="0"/>
                <a:cs typeface="Arial" pitchFamily="34" charset="0"/>
              </a:rPr>
              <a:t>Example </a:t>
            </a:r>
            <a:r>
              <a:rPr lang="en-US" sz="2400" b="1" u="sng" dirty="0" smtClean="0">
                <a:solidFill>
                  <a:prstClr val="black"/>
                </a:solidFill>
                <a:latin typeface="Arial" pitchFamily="34" charset="0"/>
                <a:cs typeface="Arial" pitchFamily="34" charset="0"/>
              </a:rPr>
              <a:t>2</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Background:  </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LEU prior to 2013-2014 award year:  555.500%</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Program Type:  Semester based / credit hour</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EFC: 1550</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2013-2014 Scheduled Award:  $4,095</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Enrollment Status:  TQT first semester, full time second semester </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Annual Award:  $3,583 (the total of one half of the three-quarter time annual award for the first semester, and one half of the full-time annual award for the second semester ($1,535.50 + $2047.50 = $3,583)</a:t>
            </a: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995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smtClean="0">
                <a:solidFill>
                  <a:prstClr val="black"/>
                </a:solidFill>
                <a:latin typeface="Arial" pitchFamily="34" charset="0"/>
                <a:cs typeface="Arial" pitchFamily="34" charset="0"/>
              </a:rPr>
              <a:t>Example 2 </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Award Calculation:</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Subtract the student’s LEU from 600.000%:  600.000% - 555.500% = 44.500%</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Multiply the result by the scheduled award:  44.500% x $4,095 = $1,822.275 which is truncated to $1,822.27.</a:t>
            </a: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657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on </a:t>
            </a:r>
            <a:r>
              <a:rPr lang="en-US" dirty="0" err="1" smtClean="0"/>
              <a:t>pell</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pPr marL="914400" lvl="2" indent="-342900" defTabSz="457200">
              <a:spcBef>
                <a:spcPct val="5000"/>
              </a:spcBef>
              <a:spcAft>
                <a:spcPct val="5000"/>
              </a:spcAft>
              <a:buClrTx/>
              <a:buSzTx/>
              <a:buFont typeface="Arial" pitchFamily="34" charset="0"/>
              <a:buChar char="•"/>
              <a:defRPr/>
            </a:pPr>
            <a:r>
              <a:rPr lang="en-US" sz="2800" dirty="0" smtClean="0">
                <a:solidFill>
                  <a:prstClr val="black"/>
                </a:solidFill>
                <a:latin typeface="Arial" pitchFamily="34" charset="0"/>
                <a:cs typeface="Arial" pitchFamily="34" charset="0"/>
              </a:rPr>
              <a:t>Calculation of twelve </a:t>
            </a:r>
            <a:r>
              <a:rPr lang="en-US" sz="2800" dirty="0">
                <a:solidFill>
                  <a:prstClr val="black"/>
                </a:solidFill>
                <a:latin typeface="Arial" pitchFamily="34" charset="0"/>
                <a:cs typeface="Arial" pitchFamily="34" charset="0"/>
              </a:rPr>
              <a:t>semester </a:t>
            </a:r>
            <a:r>
              <a:rPr lang="en-US" sz="2800" dirty="0" smtClean="0">
                <a:solidFill>
                  <a:prstClr val="black"/>
                </a:solidFill>
                <a:latin typeface="Arial" pitchFamily="34" charset="0"/>
                <a:cs typeface="Arial" pitchFamily="34" charset="0"/>
              </a:rPr>
              <a:t>equivalency: </a:t>
            </a:r>
          </a:p>
          <a:p>
            <a:pPr marL="1371600" lvl="3" indent="-342900" defTabSz="457200">
              <a:spcBef>
                <a:spcPct val="5000"/>
              </a:spcBef>
              <a:spcAft>
                <a:spcPct val="5000"/>
              </a:spcAft>
              <a:buClrTx/>
              <a:buSzTx/>
              <a:buFont typeface="Arial" pitchFamily="34" charset="0"/>
              <a:buChar char="•"/>
              <a:defRPr/>
            </a:pPr>
            <a:r>
              <a:rPr lang="en-US" sz="2400" dirty="0" smtClean="0">
                <a:solidFill>
                  <a:prstClr val="black"/>
                </a:solidFill>
                <a:latin typeface="Arial" pitchFamily="34" charset="0"/>
                <a:cs typeface="Arial" pitchFamily="34" charset="0"/>
              </a:rPr>
              <a:t>Determine scheduled award</a:t>
            </a:r>
          </a:p>
          <a:p>
            <a:pPr marL="1371600" lvl="3" indent="-342900" defTabSz="457200">
              <a:spcBef>
                <a:spcPct val="5000"/>
              </a:spcBef>
              <a:spcAft>
                <a:spcPct val="5000"/>
              </a:spcAft>
              <a:buClrTx/>
              <a:buSzTx/>
              <a:buFont typeface="Arial" pitchFamily="34" charset="0"/>
              <a:buChar char="•"/>
              <a:defRPr/>
            </a:pPr>
            <a:r>
              <a:rPr lang="en-US" sz="2400" dirty="0" smtClean="0">
                <a:solidFill>
                  <a:prstClr val="black"/>
                </a:solidFill>
                <a:latin typeface="Arial" pitchFamily="34" charset="0"/>
                <a:cs typeface="Arial" pitchFamily="34" charset="0"/>
              </a:rPr>
              <a:t>If full scheduled award was disbursed, student used 100% of Pell for the year</a:t>
            </a:r>
          </a:p>
          <a:p>
            <a:pPr marL="1371600" lvl="3" indent="-342900" defTabSz="457200">
              <a:spcBef>
                <a:spcPct val="5000"/>
              </a:spcBef>
              <a:spcAft>
                <a:spcPct val="5000"/>
              </a:spcAft>
              <a:buClrTx/>
              <a:buSzTx/>
              <a:buFont typeface="Arial" pitchFamily="34" charset="0"/>
              <a:buChar char="•"/>
              <a:defRPr/>
            </a:pPr>
            <a:r>
              <a:rPr lang="en-US" sz="2400" dirty="0" smtClean="0">
                <a:solidFill>
                  <a:prstClr val="black"/>
                </a:solidFill>
                <a:latin typeface="Arial" pitchFamily="34" charset="0"/>
                <a:cs typeface="Arial" pitchFamily="34" charset="0"/>
              </a:rPr>
              <a:t>If student enrolled less than full time, or not for the full academic year (or both) the student would receive less than the full scheduled award and would use less than 100%</a:t>
            </a:r>
            <a:endParaRPr lang="en-US" sz="2400" dirty="0">
              <a:solidFill>
                <a:prstClr val="black"/>
              </a:solidFill>
              <a:latin typeface="Arial" pitchFamily="34" charset="0"/>
              <a:cs typeface="Arial" pitchFamily="34" charset="0"/>
            </a:endParaRP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6033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smtClean="0">
                <a:solidFill>
                  <a:prstClr val="black"/>
                </a:solidFill>
                <a:latin typeface="Arial" pitchFamily="34" charset="0"/>
                <a:cs typeface="Arial" pitchFamily="34" charset="0"/>
              </a:rPr>
              <a:t>Example 2 </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Payment Period Distribution:</a:t>
            </a:r>
          </a:p>
          <a:p>
            <a:pPr marL="0" lvl="0" defTabSz="457200">
              <a:spcBef>
                <a:spcPct val="5000"/>
              </a:spcBef>
              <a:spcAft>
                <a:spcPts val="688"/>
              </a:spcAft>
              <a:buClrTx/>
              <a:buSzTx/>
              <a:buNone/>
              <a:defRPr/>
            </a:pPr>
            <a:endParaRPr lang="en-US" sz="2000"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First Semester:  $1,535.50 which is the lesser of one-half of the three quarter time annual award of $3,071 ($1,535.50) or the student’s remaining eligibility of $1,822.27.</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Second Semester:  $286.77 which is the lesser of one-half of the full-time annual award of $4,095 ($2,047.50) or the student’s remaining eligibility after the prior payment periods ($1,822.27 - $1,535.50 = $286.77)</a:t>
            </a:r>
            <a:endParaRPr lang="en-US" sz="2000" dirty="0">
              <a:solidFill>
                <a:prstClr val="black"/>
              </a:solidFill>
              <a:latin typeface="Arial" pitchFamily="34" charset="0"/>
              <a:cs typeface="Arial" pitchFamily="34" charset="0"/>
            </a:endParaRP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982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a:solidFill>
                  <a:prstClr val="black"/>
                </a:solidFill>
                <a:latin typeface="Arial" pitchFamily="34" charset="0"/>
                <a:cs typeface="Arial" pitchFamily="34" charset="0"/>
              </a:rPr>
              <a:t>Example </a:t>
            </a:r>
            <a:r>
              <a:rPr lang="en-US" b="1" u="sng" dirty="0">
                <a:solidFill>
                  <a:prstClr val="black"/>
                </a:solidFill>
                <a:latin typeface="Arial" pitchFamily="34" charset="0"/>
                <a:cs typeface="Arial" pitchFamily="34" charset="0"/>
              </a:rPr>
              <a:t>3</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Background:  </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LEU prior to 2013-2014 award year:  550.000%</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Program Type:  900 clock hour program in 22 weeks of instructional time </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EFC: 0</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2013-2014 Scheduled Award:  $5,645</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Enrollment Status:  Full time in clock hour program</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Annual Award:  $4,776.54 (reduced because the student’s program is only 22 weeks.  See FSA Handbook, Volume 3, Chapter 3, Pell Grant Formula 4) </a:t>
            </a: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6506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a:solidFill>
                  <a:prstClr val="black"/>
                </a:solidFill>
                <a:latin typeface="Arial" pitchFamily="34" charset="0"/>
                <a:cs typeface="Arial" pitchFamily="34" charset="0"/>
              </a:rPr>
              <a:t>Example </a:t>
            </a:r>
            <a:r>
              <a:rPr lang="en-US" b="1" u="sng" dirty="0">
                <a:solidFill>
                  <a:prstClr val="black"/>
                </a:solidFill>
                <a:latin typeface="Arial" pitchFamily="34" charset="0"/>
                <a:cs typeface="Arial" pitchFamily="34" charset="0"/>
              </a:rPr>
              <a:t>3</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Award Calculation:</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Subtract the student’s LEU from 600.000%:  600.000% -  550.000% = 50.000% </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Multiply the result by the Scheduled Award (not the annual award):  50.000% x  $5,645 = $2,822.50</a:t>
            </a:r>
          </a:p>
          <a:p>
            <a:pPr marL="0" lvl="0" defTabSz="457200">
              <a:spcBef>
                <a:spcPct val="5000"/>
              </a:spcBef>
              <a:spcAft>
                <a:spcPts val="688"/>
              </a:spcAft>
              <a:buClrTx/>
              <a:buSzTx/>
              <a:buNone/>
              <a:defRPr/>
            </a:pPr>
            <a:endParaRPr lang="en-US" sz="2000"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endParaRPr lang="en-US" sz="2000" b="1" i="1" dirty="0">
              <a:solidFill>
                <a:prstClr val="black"/>
              </a:solidFill>
              <a:latin typeface="Arial" pitchFamily="34" charset="0"/>
              <a:cs typeface="Arial" pitchFamily="34" charset="0"/>
            </a:endParaRP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8420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Calculation </a:t>
            </a:r>
            <a:r>
              <a:rPr lang="en-US" dirty="0"/>
              <a:t>E</a:t>
            </a:r>
            <a:r>
              <a:rPr lang="en-US" dirty="0" smtClean="0"/>
              <a:t>xamples</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a:solidFill>
                  <a:prstClr val="black"/>
                </a:solidFill>
                <a:latin typeface="Arial" pitchFamily="34" charset="0"/>
                <a:cs typeface="Arial" pitchFamily="34" charset="0"/>
              </a:rPr>
              <a:t>Example </a:t>
            </a:r>
            <a:r>
              <a:rPr lang="en-US" b="1" u="sng" dirty="0">
                <a:solidFill>
                  <a:prstClr val="black"/>
                </a:solidFill>
                <a:latin typeface="Arial" pitchFamily="34" charset="0"/>
                <a:cs typeface="Arial" pitchFamily="34" charset="0"/>
              </a:rPr>
              <a:t>3</a:t>
            </a:r>
            <a:endParaRPr lang="en-US" sz="2400" b="1" u="sng"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Payment Period Distribution:</a:t>
            </a: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First Payment Period:  $2,388.26 which is the lesser of one-half of the annual award of $4,776.53 ($2,388.26) or the student’s remaining eligibility of $2,822.50</a:t>
            </a:r>
          </a:p>
          <a:p>
            <a:pPr marL="0" lvl="0" defTabSz="457200">
              <a:spcBef>
                <a:spcPct val="5000"/>
              </a:spcBef>
              <a:spcAft>
                <a:spcPts val="688"/>
              </a:spcAft>
              <a:buClrTx/>
              <a:buSzTx/>
              <a:buNone/>
              <a:defRPr/>
            </a:pPr>
            <a:endParaRPr lang="en-US" sz="2000" dirty="0" smtClean="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Second Payment Period: (after the student successfully completes the first payment period of 450 clock hours and 11 weeks):  $434.24 which is the lesser of the student’s remaining eligibility after prior payment periods ($2,822.50 - $2,388.26 = $434.24 or one half of the annual award of $4,776.54 ($2,388.26)  </a:t>
            </a:r>
          </a:p>
          <a:p>
            <a:pPr marL="0" lvl="0" defTabSz="457200">
              <a:spcBef>
                <a:spcPct val="5000"/>
              </a:spcBef>
              <a:spcAft>
                <a:spcPts val="688"/>
              </a:spcAft>
              <a:buClrTx/>
              <a:buSzTx/>
              <a:buNone/>
              <a:defRPr/>
            </a:pPr>
            <a:endParaRPr lang="en-US" sz="2000"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endParaRPr lang="en-US" sz="2000"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endParaRPr lang="en-US" sz="2000" b="1" i="1" dirty="0">
              <a:solidFill>
                <a:prstClr val="black"/>
              </a:solidFill>
              <a:latin typeface="Arial" pitchFamily="34" charset="0"/>
              <a:cs typeface="Arial" pitchFamily="34" charset="0"/>
            </a:endParaRP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4564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Incorrect </a:t>
            </a:r>
            <a:r>
              <a:rPr lang="en-US" dirty="0" err="1" smtClean="0"/>
              <a:t>pell</a:t>
            </a:r>
            <a:r>
              <a:rPr lang="en-US" dirty="0" smtClean="0"/>
              <a:t> grant data</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pPr defTabSz="457200">
              <a:spcBef>
                <a:spcPct val="5000"/>
              </a:spcBef>
              <a:spcAft>
                <a:spcPts val="688"/>
              </a:spcAft>
              <a:buClrTx/>
              <a:buSzTx/>
              <a:buFont typeface="Arial" pitchFamily="34" charset="0"/>
              <a:buChar char="•"/>
              <a:defRPr/>
            </a:pPr>
            <a:r>
              <a:rPr lang="en-US" sz="2800" dirty="0">
                <a:solidFill>
                  <a:prstClr val="black"/>
                </a:solidFill>
                <a:latin typeface="Arial" pitchFamily="34" charset="0"/>
                <a:cs typeface="Arial" pitchFamily="34" charset="0"/>
              </a:rPr>
              <a:t>If the Pell Grant data is </a:t>
            </a:r>
            <a:r>
              <a:rPr lang="en-US" sz="2800" dirty="0" smtClean="0">
                <a:solidFill>
                  <a:prstClr val="black"/>
                </a:solidFill>
                <a:latin typeface="Arial" pitchFamily="34" charset="0"/>
                <a:cs typeface="Arial" pitchFamily="34" charset="0"/>
              </a:rPr>
              <a:t>alleged to be wrong, the student and the school must follow the dispute escalation process outlined in the attachment to the June  2013 electronic announcement</a:t>
            </a:r>
          </a:p>
          <a:p>
            <a:pPr defTabSz="457200">
              <a:spcBef>
                <a:spcPct val="5000"/>
              </a:spcBef>
              <a:spcAft>
                <a:spcPts val="688"/>
              </a:spcAft>
              <a:buClrTx/>
              <a:buSzTx/>
              <a:buFont typeface="Arial" pitchFamily="34" charset="0"/>
              <a:buChar char="•"/>
              <a:defRPr/>
            </a:pPr>
            <a:r>
              <a:rPr lang="en-US" sz="2800" dirty="0" smtClean="0">
                <a:solidFill>
                  <a:prstClr val="black"/>
                </a:solidFill>
                <a:latin typeface="Arial" pitchFamily="34" charset="0"/>
                <a:cs typeface="Arial" pitchFamily="34" charset="0"/>
              </a:rPr>
              <a:t>Most </a:t>
            </a:r>
            <a:r>
              <a:rPr lang="en-US" sz="2800" dirty="0">
                <a:solidFill>
                  <a:prstClr val="black"/>
                </a:solidFill>
                <a:latin typeface="Arial" pitchFamily="34" charset="0"/>
                <a:cs typeface="Arial" pitchFamily="34" charset="0"/>
              </a:rPr>
              <a:t>common claim to date is that the student did not attend an institution listed or receive the funding listed in the LEU history </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4599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Pell grant </a:t>
            </a:r>
            <a:r>
              <a:rPr lang="en-US" sz="2800" dirty="0" err="1" smtClean="0"/>
              <a:t>leu</a:t>
            </a:r>
            <a:r>
              <a:rPr lang="en-US" sz="2800" dirty="0" smtClean="0"/>
              <a:t> Non-dispute issues</a:t>
            </a:r>
            <a:endParaRPr lang="en-US" sz="2800" dirty="0"/>
          </a:p>
        </p:txBody>
      </p:sp>
      <p:sp>
        <p:nvSpPr>
          <p:cNvPr id="3" name="Content Placeholder 2"/>
          <p:cNvSpPr>
            <a:spLocks noGrp="1"/>
          </p:cNvSpPr>
          <p:nvPr>
            <p:ph idx="1"/>
          </p:nvPr>
        </p:nvSpPr>
        <p:spPr>
          <a:xfrm>
            <a:off x="2154520" y="1554162"/>
            <a:ext cx="6837080" cy="4525963"/>
          </a:xfrm>
        </p:spPr>
        <p:txBody>
          <a:bodyPr>
            <a:normAutofit fontScale="92500" lnSpcReduction="10000"/>
          </a:bodyPr>
          <a:lstStyle/>
          <a:p>
            <a:r>
              <a:rPr lang="en-US" dirty="0" smtClean="0"/>
              <a:t>Error in reporting determined by current or former school</a:t>
            </a:r>
          </a:p>
          <a:p>
            <a:pPr lvl="1">
              <a:buFont typeface="Wingdings" pitchFamily="2" charset="2"/>
              <a:buChar char="q"/>
            </a:pPr>
            <a:r>
              <a:rPr lang="en-US" dirty="0"/>
              <a:t>Award year still active (currently 2007-2008 through 2013-2014)</a:t>
            </a:r>
          </a:p>
          <a:p>
            <a:pPr lvl="2">
              <a:buFont typeface="Wingdings" pitchFamily="2" charset="2"/>
              <a:buChar char="q"/>
            </a:pPr>
            <a:r>
              <a:rPr lang="en-US" dirty="0"/>
              <a:t>School corrects the Student’s COD records by sending award and disbursement corrections to COD</a:t>
            </a:r>
          </a:p>
          <a:p>
            <a:pPr lvl="2">
              <a:buFont typeface="Wingdings" pitchFamily="2" charset="2"/>
              <a:buChar char="q"/>
            </a:pPr>
            <a:r>
              <a:rPr lang="en-US" dirty="0"/>
              <a:t>Return any associated Pell funds to </a:t>
            </a:r>
            <a:r>
              <a:rPr lang="en-US" dirty="0" smtClean="0"/>
              <a:t>G5</a:t>
            </a:r>
          </a:p>
          <a:p>
            <a:r>
              <a:rPr lang="en-US" dirty="0" smtClean="0"/>
              <a:t>Not considered a dispute.  Decision from ED not needed</a:t>
            </a:r>
          </a:p>
          <a:p>
            <a:r>
              <a:rPr lang="en-US" dirty="0" smtClean="0"/>
              <a:t>Do not escalate to ED</a:t>
            </a: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409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School or student may dispute accuracy of student’s Pell Grant data.</a:t>
            </a:r>
          </a:p>
          <a:p>
            <a:r>
              <a:rPr lang="en-US" dirty="0" smtClean="0"/>
              <a:t>Student must:</a:t>
            </a:r>
          </a:p>
          <a:p>
            <a:pPr lvl="1">
              <a:buFont typeface="Wingdings" pitchFamily="2" charset="2"/>
              <a:buChar char="q"/>
            </a:pPr>
            <a:r>
              <a:rPr lang="en-US" dirty="0" smtClean="0"/>
              <a:t>File FAFSA for the current award year</a:t>
            </a:r>
          </a:p>
          <a:p>
            <a:pPr lvl="1">
              <a:buFont typeface="Wingdings" pitchFamily="2" charset="2"/>
              <a:buChar char="q"/>
            </a:pPr>
            <a:r>
              <a:rPr lang="en-US" dirty="0" smtClean="0"/>
              <a:t>Provide all documentation requested by current school</a:t>
            </a:r>
          </a:p>
          <a:p>
            <a:pPr lvl="1">
              <a:buFont typeface="Wingdings" pitchFamily="2" charset="2"/>
              <a:buChar char="q"/>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8930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	</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r>
              <a:rPr lang="en-US" dirty="0" smtClean="0"/>
              <a:t>Student Statement: The student must provide a  signed, dated statement that provides:</a:t>
            </a:r>
          </a:p>
          <a:p>
            <a:pPr lvl="1">
              <a:buFont typeface="Wingdings" pitchFamily="2" charset="2"/>
              <a:buChar char="q"/>
            </a:pPr>
            <a:r>
              <a:rPr lang="en-US" dirty="0" smtClean="0"/>
              <a:t>Name of the student’s current school</a:t>
            </a:r>
          </a:p>
          <a:p>
            <a:pPr lvl="1">
              <a:buFont typeface="Wingdings" pitchFamily="2" charset="2"/>
              <a:buChar char="q"/>
            </a:pPr>
            <a:r>
              <a:rPr lang="en-US" dirty="0" smtClean="0"/>
              <a:t>Name of the school that reported the alleged inaccurate information</a:t>
            </a:r>
          </a:p>
          <a:p>
            <a:pPr lvl="1">
              <a:buFont typeface="Wingdings" pitchFamily="2" charset="2"/>
              <a:buChar char="q"/>
            </a:pPr>
            <a:r>
              <a:rPr lang="en-US" dirty="0" smtClean="0"/>
              <a:t>Award year and disputed amount</a:t>
            </a:r>
          </a:p>
          <a:p>
            <a:pPr lvl="1">
              <a:buFont typeface="Wingdings" pitchFamily="2" charset="2"/>
              <a:buChar char="q"/>
            </a:pPr>
            <a:r>
              <a:rPr lang="en-US" dirty="0" smtClean="0"/>
              <a:t>Reason the student believes the Pell LEU is inaccurate</a:t>
            </a:r>
          </a:p>
          <a:p>
            <a:pPr lvl="1">
              <a:buFont typeface="Wingdings" pitchFamily="2" charset="2"/>
              <a:buChar char="q"/>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19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School must:</a:t>
            </a:r>
          </a:p>
          <a:p>
            <a:pPr lvl="1">
              <a:buFont typeface="Wingdings" pitchFamily="2" charset="2"/>
              <a:buChar char="q"/>
            </a:pPr>
            <a:r>
              <a:rPr lang="en-US" dirty="0" smtClean="0"/>
              <a:t>Check the Pell LEU History Screen on the COD Web site</a:t>
            </a:r>
          </a:p>
          <a:p>
            <a:pPr lvl="1">
              <a:buFont typeface="Wingdings" pitchFamily="2" charset="2"/>
              <a:buChar char="q"/>
            </a:pPr>
            <a:r>
              <a:rPr lang="en-US" dirty="0" smtClean="0"/>
              <a:t>Determine if disputed amount, if resolved would bring the Pell LEU to less than 600%</a:t>
            </a:r>
          </a:p>
          <a:p>
            <a:pPr lvl="2">
              <a:buFont typeface="Wingdings" pitchFamily="2" charset="2"/>
              <a:buChar char="q"/>
            </a:pPr>
            <a:r>
              <a:rPr lang="en-US" dirty="0" smtClean="0"/>
              <a:t>If no, inform student he would remain ineligible for Pell even if disputed amount is adjusted</a:t>
            </a:r>
          </a:p>
          <a:p>
            <a:pPr lvl="2">
              <a:buFont typeface="Wingdings" pitchFamily="2" charset="2"/>
              <a:buChar char="q"/>
            </a:pPr>
            <a:r>
              <a:rPr lang="en-US" dirty="0" smtClean="0"/>
              <a:t>Do not escalate the matter to ED</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1467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LEU Dispute process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Determine if the student’s identifiers (DOB or SSN) have changed</a:t>
            </a:r>
          </a:p>
          <a:p>
            <a:r>
              <a:rPr lang="en-US" dirty="0" smtClean="0"/>
              <a:t>Check all known combinations on the Pell LEU History Search page</a:t>
            </a:r>
          </a:p>
          <a:p>
            <a:pPr lvl="1">
              <a:buFont typeface="Wingdings" pitchFamily="2" charset="2"/>
              <a:buChar char="q"/>
            </a:pPr>
            <a:r>
              <a:rPr lang="en-US" dirty="0" smtClean="0"/>
              <a:t>If there may be a discrepancy in student identifiers, escalate to ED</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2567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on </a:t>
            </a:r>
            <a:r>
              <a:rPr lang="en-US" dirty="0" err="1" smtClean="0"/>
              <a:t>pell</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pPr marL="914400" lvl="2" indent="-342900" defTabSz="457200">
              <a:spcBef>
                <a:spcPct val="5000"/>
              </a:spcBef>
              <a:spcAft>
                <a:spcPct val="5000"/>
              </a:spcAft>
              <a:buClrTx/>
              <a:buSzTx/>
              <a:buFont typeface="Arial" pitchFamily="34" charset="0"/>
              <a:buChar char="•"/>
              <a:defRPr/>
            </a:pPr>
            <a:r>
              <a:rPr lang="en-US" sz="2800" dirty="0" smtClean="0">
                <a:solidFill>
                  <a:prstClr val="black"/>
                </a:solidFill>
                <a:latin typeface="Arial" pitchFamily="34" charset="0"/>
                <a:cs typeface="Arial" pitchFamily="34" charset="0"/>
              </a:rPr>
              <a:t>The </a:t>
            </a:r>
            <a:r>
              <a:rPr lang="en-US" sz="2800" dirty="0">
                <a:solidFill>
                  <a:prstClr val="black"/>
                </a:solidFill>
                <a:latin typeface="Arial" pitchFamily="34" charset="0"/>
                <a:cs typeface="Arial" pitchFamily="34" charset="0"/>
              </a:rPr>
              <a:t>total of the annual percentages is the student’s lifetime eligibility used (LEU) limit </a:t>
            </a:r>
          </a:p>
          <a:p>
            <a:pPr marL="914400" lvl="2" indent="-342900" defTabSz="457200">
              <a:spcBef>
                <a:spcPct val="5000"/>
              </a:spcBef>
              <a:spcAft>
                <a:spcPct val="5000"/>
              </a:spcAft>
              <a:buClrTx/>
              <a:buSzTx/>
              <a:buFont typeface="Arial" pitchFamily="34" charset="0"/>
              <a:buChar char="•"/>
              <a:defRPr/>
            </a:pPr>
            <a:r>
              <a:rPr lang="en-US" sz="2800" dirty="0">
                <a:solidFill>
                  <a:prstClr val="black"/>
                </a:solidFill>
                <a:latin typeface="Arial" pitchFamily="34" charset="0"/>
                <a:cs typeface="Arial" pitchFamily="34" charset="0"/>
              </a:rPr>
              <a:t>When a student reaches 600% LEU, he/she has reached his/her Federal Pell Grant eligibility limit</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20642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dispute process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Determine through COD, NSLDS, and institution records whether the student received other forms of aid during the disputed timeframe</a:t>
            </a:r>
          </a:p>
          <a:p>
            <a:r>
              <a:rPr lang="en-US" dirty="0" smtClean="0"/>
              <a:t>ED will deny the dispute unless there is documentation to explain how student received other aid, but not Pell</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9890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dispute process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Determine if a reporting error was made by the current school</a:t>
            </a:r>
          </a:p>
          <a:p>
            <a:r>
              <a:rPr lang="en-US" dirty="0" smtClean="0"/>
              <a:t>If yes, correct data (refer back to slide regarding Pell Grant LEU non-dispute issues)</a:t>
            </a:r>
          </a:p>
          <a:p>
            <a:r>
              <a:rPr lang="en-US" dirty="0" smtClean="0"/>
              <a:t>Do not file dispute with ED</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9236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If error was made by one or more of the student’s former schools</a:t>
            </a:r>
          </a:p>
          <a:p>
            <a:pPr lvl="1">
              <a:buFont typeface="Wingdings" pitchFamily="2" charset="2"/>
              <a:buChar char="q"/>
            </a:pPr>
            <a:r>
              <a:rPr lang="en-US" dirty="0" smtClean="0"/>
              <a:t>Current school must contact the former school(s) to determine if an error was made</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77697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normAutofit fontScale="92500"/>
          </a:bodyPr>
          <a:lstStyle/>
          <a:p>
            <a:r>
              <a:rPr lang="en-US" sz="2800" dirty="0" smtClean="0"/>
              <a:t>Former school agrees an error was made:</a:t>
            </a:r>
          </a:p>
          <a:p>
            <a:pPr lvl="1">
              <a:buFont typeface="Wingdings" pitchFamily="2" charset="2"/>
              <a:buChar char="q"/>
            </a:pPr>
            <a:r>
              <a:rPr lang="en-US" dirty="0" smtClean="0"/>
              <a:t>Former school must follow procedures for former schools</a:t>
            </a:r>
          </a:p>
          <a:p>
            <a:pPr lvl="1">
              <a:buFont typeface="Wingdings" pitchFamily="2" charset="2"/>
              <a:buChar char="q"/>
            </a:pPr>
            <a:r>
              <a:rPr lang="en-US" dirty="0" smtClean="0"/>
              <a:t>Current school </a:t>
            </a:r>
            <a:r>
              <a:rPr lang="en-US" dirty="0">
                <a:solidFill>
                  <a:srgbClr val="4E3B30"/>
                </a:solidFill>
              </a:rPr>
              <a:t>must allow time for former school to submit corrections and review COD Pell History Screen to confirm adjustments are </a:t>
            </a:r>
            <a:r>
              <a:rPr lang="en-US" dirty="0" smtClean="0">
                <a:solidFill>
                  <a:srgbClr val="4E3B30"/>
                </a:solidFill>
              </a:rPr>
              <a:t>made</a:t>
            </a:r>
          </a:p>
          <a:p>
            <a:pPr lvl="1">
              <a:buFont typeface="Wingdings" pitchFamily="2" charset="2"/>
              <a:buChar char="q"/>
            </a:pPr>
            <a:r>
              <a:rPr lang="en-US" dirty="0" smtClean="0">
                <a:solidFill>
                  <a:srgbClr val="4E3B30"/>
                </a:solidFill>
              </a:rPr>
              <a:t>New Pell Grant disbursement submissions will continue to be rejected until Pell Grant data is adjusted</a:t>
            </a:r>
            <a:endParaRPr lang="en-US" dirty="0" smtClean="0"/>
          </a:p>
          <a:p>
            <a:pPr marL="914400" lvl="2" indent="0">
              <a:buNone/>
            </a:pP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2061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pPr marL="342900" lvl="1" indent="-342900">
              <a:buFont typeface="Wingdings 2"/>
              <a:buChar char=""/>
            </a:pPr>
            <a:r>
              <a:rPr lang="en-US" sz="3600" dirty="0"/>
              <a:t>If former school believes the COD information it provided is </a:t>
            </a:r>
            <a:r>
              <a:rPr lang="en-US" sz="3600" dirty="0" smtClean="0"/>
              <a:t>correct, </a:t>
            </a:r>
            <a:r>
              <a:rPr lang="en-US" sz="3600" dirty="0"/>
              <a:t>or does not respond to current school’s request, the current school must coordinate the dispute on behalf of the student and escalate the case to </a:t>
            </a:r>
            <a:r>
              <a:rPr lang="en-US" sz="3600" dirty="0" smtClean="0"/>
              <a:t>ED</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269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lstStyle/>
          <a:p>
            <a:pPr marL="342900" lvl="1" indent="-342900">
              <a:buFont typeface="Wingdings 2"/>
              <a:buChar char=""/>
            </a:pPr>
            <a:r>
              <a:rPr lang="en-US" dirty="0" smtClean="0"/>
              <a:t>Upon </a:t>
            </a:r>
            <a:r>
              <a:rPr lang="en-US" dirty="0"/>
              <a:t>receiving a case number from ED, current school must request former school to submit documentation to ED to support its assertion that the student did receive the reported Pell Grant funds</a:t>
            </a:r>
          </a:p>
          <a:p>
            <a:pPr marL="342900" lvl="1" indent="-342900">
              <a:buFont typeface="Wingdings 2"/>
              <a:buChar char=""/>
            </a:pPr>
            <a:r>
              <a:rPr lang="en-US" dirty="0"/>
              <a:t>Former school must use the case number provided by ED when submitting the documentation</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59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Former school is expected to cooperate</a:t>
            </a:r>
          </a:p>
          <a:p>
            <a:r>
              <a:rPr lang="en-US" dirty="0" smtClean="0"/>
              <a:t>If the former school does not cooperate, the current school’s escalation to ED will result in direct follow-up by ED with the former school.</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428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normAutofit fontScale="92500"/>
          </a:bodyPr>
          <a:lstStyle/>
          <a:p>
            <a:r>
              <a:rPr lang="en-US" dirty="0" smtClean="0"/>
              <a:t>Steps the former school must take when contacted by the student’s current school about a Pell Grant LEU dispute:</a:t>
            </a:r>
          </a:p>
          <a:p>
            <a:pPr lvl="1">
              <a:buFont typeface="Wingdings" pitchFamily="2" charset="2"/>
              <a:buChar char="q"/>
            </a:pPr>
            <a:r>
              <a:rPr lang="en-US" dirty="0" smtClean="0"/>
              <a:t>Determine if it has records related to the student that indicate the student did receive the disputed Pell funds (e.g., enrollment information, copies of accounting transactions or cancelled checks indicating funds were disbursed)</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03917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r>
              <a:rPr lang="en-US" dirty="0" smtClean="0"/>
              <a:t>Determine through COD, NSLDS and institution records whether the student received other forms of aid during the disputed timeframe</a:t>
            </a:r>
          </a:p>
          <a:p>
            <a:r>
              <a:rPr lang="en-US" dirty="0" smtClean="0"/>
              <a:t>ED will deny a dispute unless there is documentation to explain why the student received other aid but not Pell during the same timeframe.</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7074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process</a:t>
            </a:r>
            <a:endParaRPr lang="en-US" dirty="0"/>
          </a:p>
        </p:txBody>
      </p:sp>
      <p:sp>
        <p:nvSpPr>
          <p:cNvPr id="3" name="Content Placeholder 2"/>
          <p:cNvSpPr>
            <a:spLocks noGrp="1"/>
          </p:cNvSpPr>
          <p:nvPr>
            <p:ph idx="1"/>
          </p:nvPr>
        </p:nvSpPr>
        <p:spPr>
          <a:xfrm>
            <a:off x="2154520" y="1554162"/>
            <a:ext cx="6837080" cy="4525963"/>
          </a:xfrm>
        </p:spPr>
        <p:txBody>
          <a:bodyPr/>
          <a:lstStyle/>
          <a:p>
            <a:pPr marL="0" indent="0">
              <a:buNone/>
            </a:pPr>
            <a:r>
              <a:rPr lang="en-US" dirty="0" smtClean="0"/>
              <a:t>If the former school determines there was a reporting error, it must correct the error.  This is not considered a dispute.</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264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on </a:t>
            </a:r>
            <a:r>
              <a:rPr lang="en-US" dirty="0" err="1" smtClean="0"/>
              <a:t>pell</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pPr marL="571500" lvl="2" indent="0" defTabSz="457200">
              <a:spcBef>
                <a:spcPct val="5000"/>
              </a:spcBef>
              <a:spcAft>
                <a:spcPct val="5000"/>
              </a:spcAft>
              <a:buClrTx/>
              <a:buSzTx/>
              <a:buNone/>
              <a:defRPr/>
            </a:pPr>
            <a:r>
              <a:rPr lang="en-US" sz="3200" dirty="0" smtClean="0">
                <a:solidFill>
                  <a:prstClr val="black"/>
                </a:solidFill>
                <a:latin typeface="Arial" pitchFamily="34" charset="0"/>
                <a:cs typeface="Arial" pitchFamily="34" charset="0"/>
              </a:rPr>
              <a:t>Calculation:  Total of student’s actual disbursements for the award year divided by the student’s scheduled award for the award year equals the percent used for the award year</a:t>
            </a:r>
          </a:p>
          <a:p>
            <a:pPr marL="0" indent="0">
              <a:buNone/>
            </a:pP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69263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grant </a:t>
            </a:r>
            <a:r>
              <a:rPr lang="en-US" dirty="0" err="1" smtClean="0"/>
              <a:t>leu</a:t>
            </a:r>
            <a:r>
              <a:rPr lang="en-US" dirty="0" smtClean="0"/>
              <a:t> dispute procedures</a:t>
            </a:r>
            <a:endParaRPr lang="en-US" dirty="0"/>
          </a:p>
        </p:txBody>
      </p:sp>
      <p:sp>
        <p:nvSpPr>
          <p:cNvPr id="3" name="Content Placeholder 2"/>
          <p:cNvSpPr>
            <a:spLocks noGrp="1"/>
          </p:cNvSpPr>
          <p:nvPr>
            <p:ph idx="1"/>
          </p:nvPr>
        </p:nvSpPr>
        <p:spPr>
          <a:xfrm>
            <a:off x="2154520" y="1554162"/>
            <a:ext cx="6837080" cy="4525963"/>
          </a:xfrm>
        </p:spPr>
        <p:txBody>
          <a:bodyPr>
            <a:normAutofit fontScale="92500" lnSpcReduction="10000"/>
          </a:bodyPr>
          <a:lstStyle/>
          <a:p>
            <a:r>
              <a:rPr lang="en-US" dirty="0" smtClean="0"/>
              <a:t>If former school believes its reporting is correct, the former school must cooperate with the current school and provide documentation to ED regarding its assertion that the Pell Grant LEU information is accurate</a:t>
            </a:r>
          </a:p>
          <a:p>
            <a:r>
              <a:rPr lang="en-US" dirty="0" smtClean="0"/>
              <a:t>The former school must use the case number provided by the current school when submitting documentation to ED</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7609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Escalation process</a:t>
            </a:r>
            <a:endParaRPr lang="en-US" dirty="0"/>
          </a:p>
        </p:txBody>
      </p:sp>
      <p:sp>
        <p:nvSpPr>
          <p:cNvPr id="3" name="Content Placeholder 2"/>
          <p:cNvSpPr>
            <a:spLocks noGrp="1"/>
          </p:cNvSpPr>
          <p:nvPr>
            <p:ph idx="1"/>
          </p:nvPr>
        </p:nvSpPr>
        <p:spPr>
          <a:xfrm>
            <a:off x="2154520" y="1554162"/>
            <a:ext cx="6837080" cy="4525963"/>
          </a:xfrm>
        </p:spPr>
        <p:txBody>
          <a:bodyPr>
            <a:normAutofit fontScale="92500" lnSpcReduction="10000"/>
          </a:bodyPr>
          <a:lstStyle/>
          <a:p>
            <a:r>
              <a:rPr lang="en-US" dirty="0" smtClean="0"/>
              <a:t>Current school must contact COD School Relations Center at 800.474.7268 or </a:t>
            </a:r>
            <a:r>
              <a:rPr lang="en-US" dirty="0" smtClean="0">
                <a:hlinkClick r:id="rId3"/>
              </a:rPr>
              <a:t>CODSupport@ed.gov</a:t>
            </a:r>
            <a:r>
              <a:rPr lang="en-US" dirty="0" smtClean="0"/>
              <a:t>. </a:t>
            </a:r>
            <a:endParaRPr lang="en-US" dirty="0"/>
          </a:p>
          <a:p>
            <a:r>
              <a:rPr lang="en-US" dirty="0" smtClean="0"/>
              <a:t>A case number will be assigned to the dispute</a:t>
            </a:r>
          </a:p>
          <a:p>
            <a:r>
              <a:rPr lang="en-US" dirty="0" smtClean="0"/>
              <a:t>Current school will be advised on the next steps and documentation that will be required based on the case details</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822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Escalation process</a:t>
            </a:r>
            <a:endParaRPr lang="en-US" dirty="0"/>
          </a:p>
        </p:txBody>
      </p:sp>
      <p:sp>
        <p:nvSpPr>
          <p:cNvPr id="3" name="Content Placeholder 2"/>
          <p:cNvSpPr>
            <a:spLocks noGrp="1"/>
          </p:cNvSpPr>
          <p:nvPr>
            <p:ph idx="1"/>
          </p:nvPr>
        </p:nvSpPr>
        <p:spPr>
          <a:xfrm>
            <a:off x="2154520" y="1554162"/>
            <a:ext cx="6837080" cy="4525963"/>
          </a:xfrm>
        </p:spPr>
        <p:txBody>
          <a:bodyPr>
            <a:normAutofit fontScale="92500" lnSpcReduction="10000"/>
          </a:bodyPr>
          <a:lstStyle/>
          <a:p>
            <a:r>
              <a:rPr lang="en-US" dirty="0" smtClean="0"/>
              <a:t>Current school must include the signed statement from the student attesting that the student did not receive the Pell Grant funds and/or did not attend the school during the timeframe in question</a:t>
            </a:r>
          </a:p>
          <a:p>
            <a:r>
              <a:rPr lang="en-US" dirty="0" smtClean="0"/>
              <a:t>Other possible forms of documentation that may be requested include:  proof of birthdate, name, and/or SSN</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7156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Escalation process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Current school must provide the case number to the former school</a:t>
            </a:r>
          </a:p>
          <a:p>
            <a:r>
              <a:rPr lang="en-US" dirty="0" smtClean="0"/>
              <a:t>Former school must reference the case number when it submits documentation to ED</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3514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Escalation process</a:t>
            </a:r>
            <a:endParaRPr lang="en-US" dirty="0"/>
          </a:p>
        </p:txBody>
      </p:sp>
      <p:sp>
        <p:nvSpPr>
          <p:cNvPr id="3" name="Content Placeholder 2"/>
          <p:cNvSpPr>
            <a:spLocks noGrp="1"/>
          </p:cNvSpPr>
          <p:nvPr>
            <p:ph idx="1"/>
          </p:nvPr>
        </p:nvSpPr>
        <p:spPr>
          <a:xfrm>
            <a:off x="2154520" y="1554162"/>
            <a:ext cx="6837080" cy="4525963"/>
          </a:xfrm>
        </p:spPr>
        <p:txBody>
          <a:bodyPr>
            <a:normAutofit fontScale="92500" lnSpcReduction="20000"/>
          </a:bodyPr>
          <a:lstStyle/>
          <a:p>
            <a:r>
              <a:rPr lang="en-US" dirty="0" smtClean="0"/>
              <a:t>Documents must be emailed to the COD School Relations Center </a:t>
            </a:r>
            <a:r>
              <a:rPr lang="en-US" dirty="0" smtClean="0">
                <a:hlinkClick r:id="rId3"/>
              </a:rPr>
              <a:t>CODSupport@ed.gov</a:t>
            </a:r>
            <a:r>
              <a:rPr lang="en-US" dirty="0" smtClean="0"/>
              <a:t> with the case number identified</a:t>
            </a:r>
          </a:p>
          <a:p>
            <a:r>
              <a:rPr lang="en-US" dirty="0" smtClean="0"/>
              <a:t>Documentation must be appropriately encrypted if it contains Personally Identifying Information (PII)</a:t>
            </a:r>
          </a:p>
          <a:p>
            <a:r>
              <a:rPr lang="en-US" dirty="0" smtClean="0"/>
              <a:t>COD School Relations Center can instruct the school on how to encrypt the documentation if necessary</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228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Escalation process</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r>
              <a:rPr lang="en-US" dirty="0" smtClean="0"/>
              <a:t>ED will review the dispute and supporting documents and may ask for additional information</a:t>
            </a:r>
          </a:p>
          <a:p>
            <a:r>
              <a:rPr lang="en-US" dirty="0" smtClean="0"/>
              <a:t>When a decision is made ED will provide schools with either a denial notification or an approval notification</a:t>
            </a:r>
          </a:p>
          <a:p>
            <a:pPr lvl="1">
              <a:buFont typeface="Wingdings" pitchFamily="2" charset="2"/>
              <a:buChar char="q"/>
            </a:pP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0469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Escalation process</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pPr lvl="1">
              <a:buFont typeface="Wingdings" pitchFamily="2" charset="2"/>
              <a:buChar char="q"/>
            </a:pPr>
            <a:r>
              <a:rPr lang="en-US" sz="3600" dirty="0" smtClean="0"/>
              <a:t>If denied, the current </a:t>
            </a:r>
            <a:r>
              <a:rPr lang="en-US" sz="3600" dirty="0"/>
              <a:t>school will not be able to disburse additional Pell</a:t>
            </a:r>
          </a:p>
          <a:p>
            <a:pPr lvl="1">
              <a:buFont typeface="Wingdings" pitchFamily="2" charset="2"/>
              <a:buChar char="q"/>
            </a:pPr>
            <a:r>
              <a:rPr lang="en-US" sz="3600" dirty="0" smtClean="0"/>
              <a:t>If approved ED will include the </a:t>
            </a:r>
            <a:r>
              <a:rPr lang="en-US" sz="3600" dirty="0"/>
              <a:t>amount of the student’s Pell LEU.  Current school will be able to disburse additional Pell</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83798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Escalation process</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r>
              <a:rPr lang="en-US" dirty="0" smtClean="0"/>
              <a:t>Beginning on June 30, 2013 Pell adjustments could be found on the new Pell LEU Adjustment section of the COD Web site’s Pell LEU History Screen</a:t>
            </a:r>
          </a:p>
          <a:p>
            <a:r>
              <a:rPr lang="en-US" dirty="0" smtClean="0"/>
              <a:t>ED will provide the current school with a letter that can be given to the student documenting ED’s decision regarding the dispute</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39488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D88D7DD-9B19-7A49-BB06-36BA9927445F}" type="slidenum">
              <a:rPr lang="en-US">
                <a:solidFill>
                  <a:prstClr val="white">
                    <a:lumMod val="95000"/>
                  </a:prstClr>
                </a:solidFill>
              </a:rPr>
              <a:pPr/>
              <a:t>58</a:t>
            </a:fld>
            <a:endParaRPr lang="en-US" dirty="0">
              <a:solidFill>
                <a:prstClr val="white">
                  <a:lumMod val="95000"/>
                </a:prstClr>
              </a:solidFill>
            </a:endParaRPr>
          </a:p>
        </p:txBody>
      </p:sp>
      <p:sp>
        <p:nvSpPr>
          <p:cNvPr id="6" name="Rectangle 3"/>
          <p:cNvSpPr txBox="1">
            <a:spLocks noChangeArrowheads="1"/>
          </p:cNvSpPr>
          <p:nvPr/>
        </p:nvSpPr>
        <p:spPr bwMode="auto">
          <a:xfrm>
            <a:off x="381000" y="1600200"/>
            <a:ext cx="8382000" cy="4343400"/>
          </a:xfrm>
          <a:prstGeom prst="rect">
            <a:avLst/>
          </a:prstGeom>
          <a:noFill/>
          <a:ln w="9525">
            <a:noFill/>
            <a:miter lim="800000"/>
            <a:headEnd/>
            <a:tailEnd/>
          </a:ln>
        </p:spPr>
        <p:txBody>
          <a:bodyPr/>
          <a:lstStyle/>
          <a:p>
            <a:pPr marL="0" lvl="2" indent="-342900">
              <a:spcBef>
                <a:spcPct val="5000"/>
              </a:spcBef>
              <a:spcAft>
                <a:spcPts val="688"/>
              </a:spcAft>
              <a:defRPr/>
            </a:pPr>
            <a:r>
              <a:rPr lang="en-US" sz="2000" dirty="0">
                <a:solidFill>
                  <a:prstClr val="black"/>
                </a:solidFill>
                <a:latin typeface="Arial" pitchFamily="34" charset="0"/>
                <a:cs typeface="Arial" pitchFamily="34" charset="0"/>
              </a:rPr>
              <a:t>See Dear Colleague letter, GEN-12-18 </a:t>
            </a:r>
            <a:r>
              <a:rPr lang="en-US" sz="2000" dirty="0">
                <a:solidFill>
                  <a:prstClr val="black"/>
                </a:solidFill>
                <a:latin typeface="Arial" pitchFamily="34" charset="0"/>
                <a:cs typeface="Arial" pitchFamily="34" charset="0"/>
                <a:hlinkClick r:id="rId3"/>
              </a:rPr>
              <a:t>http://</a:t>
            </a:r>
            <a:r>
              <a:rPr lang="en-US" sz="2000" dirty="0" smtClean="0">
                <a:solidFill>
                  <a:prstClr val="black"/>
                </a:solidFill>
                <a:latin typeface="Arial" pitchFamily="34" charset="0"/>
                <a:cs typeface="Arial" pitchFamily="34" charset="0"/>
                <a:hlinkClick r:id="rId3"/>
              </a:rPr>
              <a:t>ifap.ed.gov/dpcletters/GEN1218.html</a:t>
            </a:r>
            <a:endParaRPr lang="en-US" sz="2000" dirty="0" smtClean="0">
              <a:solidFill>
                <a:prstClr val="black"/>
              </a:solidFill>
              <a:latin typeface="Arial" pitchFamily="34" charset="0"/>
              <a:cs typeface="Arial" pitchFamily="34" charset="0"/>
            </a:endParaRPr>
          </a:p>
          <a:p>
            <a:pPr indent="-342900">
              <a:spcBef>
                <a:spcPct val="5000"/>
              </a:spcBef>
              <a:spcAft>
                <a:spcPts val="688"/>
              </a:spcAft>
              <a:defRPr/>
            </a:pPr>
            <a:r>
              <a:rPr lang="en-US" sz="2400" dirty="0" smtClean="0">
                <a:solidFill>
                  <a:prstClr val="black"/>
                </a:solidFill>
                <a:latin typeface="Arial" pitchFamily="34" charset="0"/>
                <a:cs typeface="Arial" pitchFamily="34" charset="0"/>
              </a:rPr>
              <a:t>A student may:</a:t>
            </a:r>
          </a:p>
          <a:p>
            <a:pPr lvl="2" indent="-342900">
              <a:spcBef>
                <a:spcPct val="5000"/>
              </a:spcBef>
              <a:spcAft>
                <a:spcPct val="5000"/>
              </a:spcAft>
              <a:buFont typeface="Arial" pitchFamily="34" charset="0"/>
              <a:buChar char="•"/>
              <a:defRPr/>
            </a:pPr>
            <a:r>
              <a:rPr lang="en-US" sz="2000" dirty="0" smtClean="0">
                <a:solidFill>
                  <a:prstClr val="black"/>
                </a:solidFill>
                <a:latin typeface="Arial" pitchFamily="34" charset="0"/>
                <a:cs typeface="Arial" pitchFamily="34" charset="0"/>
              </a:rPr>
              <a:t>Decline </a:t>
            </a:r>
            <a:r>
              <a:rPr lang="en-US" sz="2000" dirty="0">
                <a:solidFill>
                  <a:prstClr val="black"/>
                </a:solidFill>
                <a:latin typeface="Arial" pitchFamily="34" charset="0"/>
                <a:cs typeface="Arial" pitchFamily="34" charset="0"/>
              </a:rPr>
              <a:t>all or a part of a Pell Grant award </a:t>
            </a:r>
            <a:endParaRPr lang="en-US" sz="2000" dirty="0" smtClean="0">
              <a:solidFill>
                <a:prstClr val="black"/>
              </a:solidFill>
              <a:latin typeface="Arial" pitchFamily="34" charset="0"/>
              <a:cs typeface="Arial" pitchFamily="34" charset="0"/>
            </a:endParaRPr>
          </a:p>
          <a:p>
            <a:pPr lvl="2" indent="-342900">
              <a:spcBef>
                <a:spcPct val="5000"/>
              </a:spcBef>
              <a:spcAft>
                <a:spcPct val="5000"/>
              </a:spcAft>
              <a:buFont typeface="Arial" pitchFamily="34" charset="0"/>
              <a:buChar char="•"/>
              <a:defRPr/>
            </a:pPr>
            <a:r>
              <a:rPr lang="en-US" sz="2000" dirty="0" smtClean="0">
                <a:solidFill>
                  <a:prstClr val="black"/>
                </a:solidFill>
                <a:latin typeface="Arial" pitchFamily="34" charset="0"/>
                <a:cs typeface="Arial" pitchFamily="34" charset="0"/>
              </a:rPr>
              <a:t>Return, during an award year, </a:t>
            </a:r>
            <a:r>
              <a:rPr lang="en-US" sz="2000" dirty="0">
                <a:solidFill>
                  <a:prstClr val="black"/>
                </a:solidFill>
                <a:latin typeface="Arial" pitchFamily="34" charset="0"/>
                <a:cs typeface="Arial" pitchFamily="34" charset="0"/>
              </a:rPr>
              <a:t>all or a part of a disbursement already made within the same award </a:t>
            </a:r>
            <a:r>
              <a:rPr lang="en-US" sz="2000" dirty="0" smtClean="0">
                <a:solidFill>
                  <a:prstClr val="black"/>
                </a:solidFill>
                <a:latin typeface="Arial" pitchFamily="34" charset="0"/>
                <a:cs typeface="Arial" pitchFamily="34" charset="0"/>
              </a:rPr>
              <a:t>year</a:t>
            </a:r>
            <a:endParaRPr lang="en-US" sz="2000" dirty="0">
              <a:solidFill>
                <a:prstClr val="black"/>
              </a:solidFill>
              <a:latin typeface="Arial" pitchFamily="34" charset="0"/>
              <a:cs typeface="Arial" pitchFamily="34" charset="0"/>
            </a:endParaRPr>
          </a:p>
          <a:p>
            <a:pPr indent="-342900">
              <a:spcBef>
                <a:spcPct val="5000"/>
              </a:spcBef>
              <a:spcAft>
                <a:spcPct val="5000"/>
              </a:spcAft>
              <a:defRPr/>
            </a:pPr>
            <a:r>
              <a:rPr lang="en-US" sz="2400" dirty="0" smtClean="0">
                <a:solidFill>
                  <a:prstClr val="black"/>
                </a:solidFill>
                <a:latin typeface="Arial" pitchFamily="34" charset="0"/>
                <a:cs typeface="Arial" pitchFamily="34" charset="0"/>
              </a:rPr>
              <a:t>The student </a:t>
            </a:r>
            <a:r>
              <a:rPr lang="en-US" sz="2400" dirty="0">
                <a:solidFill>
                  <a:prstClr val="black"/>
                </a:solidFill>
                <a:latin typeface="Arial" pitchFamily="34" charset="0"/>
                <a:cs typeface="Arial" pitchFamily="34" charset="0"/>
              </a:rPr>
              <a:t>must provide </a:t>
            </a:r>
            <a:r>
              <a:rPr lang="en-US" sz="2400" dirty="0" smtClean="0">
                <a:solidFill>
                  <a:prstClr val="black"/>
                </a:solidFill>
                <a:latin typeface="Arial" pitchFamily="34" charset="0"/>
                <a:cs typeface="Arial" pitchFamily="34" charset="0"/>
              </a:rPr>
              <a:t>a signed</a:t>
            </a:r>
            <a:r>
              <a:rPr lang="en-US" sz="2400" dirty="0">
                <a:solidFill>
                  <a:prstClr val="black"/>
                </a:solidFill>
                <a:latin typeface="Arial" pitchFamily="34" charset="0"/>
                <a:cs typeface="Arial" pitchFamily="34" charset="0"/>
              </a:rPr>
              <a:t>, written </a:t>
            </a:r>
            <a:r>
              <a:rPr lang="en-US" sz="2400" dirty="0" smtClean="0">
                <a:solidFill>
                  <a:prstClr val="black"/>
                </a:solidFill>
                <a:latin typeface="Arial" pitchFamily="34" charset="0"/>
                <a:cs typeface="Arial" pitchFamily="34" charset="0"/>
              </a:rPr>
              <a:t>statement:</a:t>
            </a:r>
            <a:endParaRPr lang="en-US" sz="2400" dirty="0">
              <a:solidFill>
                <a:prstClr val="black"/>
              </a:solidFill>
              <a:latin typeface="Arial" pitchFamily="34" charset="0"/>
              <a:cs typeface="Arial" pitchFamily="34" charset="0"/>
            </a:endParaRPr>
          </a:p>
          <a:p>
            <a:pPr lvl="2" indent="-342900">
              <a:spcBef>
                <a:spcPct val="5000"/>
              </a:spcBef>
              <a:spcAft>
                <a:spcPct val="5000"/>
              </a:spcAft>
              <a:buFont typeface="Arial" pitchFamily="34" charset="0"/>
              <a:buChar char="•"/>
              <a:defRPr/>
            </a:pPr>
            <a:r>
              <a:rPr lang="en-US" sz="2000" dirty="0" smtClean="0">
                <a:solidFill>
                  <a:prstClr val="black"/>
                </a:solidFill>
                <a:latin typeface="Arial" pitchFamily="34" charset="0"/>
                <a:cs typeface="Arial" pitchFamily="34" charset="0"/>
              </a:rPr>
              <a:t>Clearly </a:t>
            </a:r>
            <a:r>
              <a:rPr lang="en-US" sz="2000" dirty="0">
                <a:solidFill>
                  <a:prstClr val="black"/>
                </a:solidFill>
                <a:latin typeface="Arial" pitchFamily="34" charset="0"/>
                <a:cs typeface="Arial" pitchFamily="34" charset="0"/>
              </a:rPr>
              <a:t>indicating his/her decline/return of Pell Grant funds </a:t>
            </a:r>
          </a:p>
          <a:p>
            <a:pPr lvl="2" indent="-342900">
              <a:spcBef>
                <a:spcPct val="5000"/>
              </a:spcBef>
              <a:spcAft>
                <a:spcPct val="5000"/>
              </a:spcAft>
              <a:buFont typeface="Arial" pitchFamily="34" charset="0"/>
              <a:buChar char="•"/>
              <a:defRPr/>
            </a:pPr>
            <a:r>
              <a:rPr lang="en-US" sz="2000" dirty="0" smtClean="0">
                <a:solidFill>
                  <a:prstClr val="black"/>
                </a:solidFill>
                <a:latin typeface="Arial" pitchFamily="34" charset="0"/>
                <a:cs typeface="Arial" pitchFamily="34" charset="0"/>
              </a:rPr>
              <a:t>Acknowledges </a:t>
            </a:r>
            <a:r>
              <a:rPr lang="en-US" sz="2000" dirty="0">
                <a:solidFill>
                  <a:prstClr val="black"/>
                </a:solidFill>
                <a:latin typeface="Arial" pitchFamily="34" charset="0"/>
                <a:cs typeface="Arial" pitchFamily="34" charset="0"/>
              </a:rPr>
              <a:t>that funds may not be available at a later </a:t>
            </a:r>
            <a:r>
              <a:rPr lang="en-US" sz="2000" dirty="0" smtClean="0">
                <a:solidFill>
                  <a:prstClr val="black"/>
                </a:solidFill>
                <a:latin typeface="Arial" pitchFamily="34" charset="0"/>
                <a:cs typeface="Arial" pitchFamily="34" charset="0"/>
              </a:rPr>
              <a:t>date</a:t>
            </a:r>
          </a:p>
          <a:p>
            <a:pPr indent="-342900">
              <a:spcBef>
                <a:spcPct val="5000"/>
              </a:spcBef>
              <a:spcAft>
                <a:spcPct val="5000"/>
              </a:spcAft>
              <a:defRPr/>
            </a:pPr>
            <a:endParaRPr lang="en-US" dirty="0">
              <a:solidFill>
                <a:prstClr val="black"/>
              </a:solidFill>
            </a:endParaRPr>
          </a:p>
          <a:p>
            <a:pPr marL="1143000" lvl="2" indent="-228600">
              <a:lnSpc>
                <a:spcPct val="80000"/>
              </a:lnSpc>
              <a:spcBef>
                <a:spcPct val="5000"/>
              </a:spcBef>
              <a:spcAft>
                <a:spcPct val="5000"/>
              </a:spcAft>
              <a:defRPr/>
            </a:pPr>
            <a:endParaRPr lang="en-US" sz="3200" dirty="0">
              <a:solidFill>
                <a:prstClr val="black"/>
              </a:solidFill>
            </a:endParaRPr>
          </a:p>
          <a:p>
            <a:pPr marL="1143000" lvl="2" indent="-228600">
              <a:lnSpc>
                <a:spcPct val="80000"/>
              </a:lnSpc>
              <a:spcBef>
                <a:spcPct val="5000"/>
              </a:spcBef>
              <a:spcAft>
                <a:spcPct val="5000"/>
              </a:spcAft>
              <a:defRPr/>
            </a:pPr>
            <a:endParaRPr lang="en-US" dirty="0">
              <a:solidFill>
                <a:prstClr val="black"/>
              </a:solidFill>
            </a:endParaRPr>
          </a:p>
          <a:p>
            <a:pPr marL="1143000" lvl="2" indent="-228600">
              <a:lnSpc>
                <a:spcPct val="80000"/>
              </a:lnSpc>
              <a:spcBef>
                <a:spcPct val="5000"/>
              </a:spcBef>
              <a:spcAft>
                <a:spcPct val="5000"/>
              </a:spcAft>
              <a:defRPr/>
            </a:pPr>
            <a:endParaRPr lang="en-US" dirty="0">
              <a:solidFill>
                <a:prstClr val="black"/>
              </a:solidFill>
            </a:endParaRPr>
          </a:p>
        </p:txBody>
      </p:sp>
      <p:sp>
        <p:nvSpPr>
          <p:cNvPr id="7" name="Title 1"/>
          <p:cNvSpPr>
            <a:spLocks noGrp="1"/>
          </p:cNvSpPr>
          <p:nvPr>
            <p:ph type="title"/>
          </p:nvPr>
        </p:nvSpPr>
        <p:spPr>
          <a:xfrm>
            <a:off x="459708" y="419102"/>
            <a:ext cx="9141492" cy="647698"/>
          </a:xfrm>
        </p:spPr>
        <p:txBody>
          <a:bodyPr/>
          <a:lstStyle/>
          <a:p>
            <a:r>
              <a:rPr lang="en-US" b="1" dirty="0" smtClean="0"/>
              <a:t>Declining a Pell Grant</a:t>
            </a:r>
            <a:r>
              <a:rPr lang="en-US" sz="3200" b="1" dirty="0" smtClean="0"/>
              <a:t/>
            </a:r>
            <a:br>
              <a:rPr lang="en-US" sz="3200" b="1" dirty="0" smtClean="0"/>
            </a:br>
            <a:r>
              <a:rPr lang="en-US" sz="2000" b="1" dirty="0"/>
              <a:t>May a student decline or return a Pell Grant?</a:t>
            </a:r>
          </a:p>
        </p:txBody>
      </p:sp>
      <p:sp>
        <p:nvSpPr>
          <p:cNvPr id="8" name="Rounded Rectangle 4"/>
          <p:cNvSpPr>
            <a:spLocks noChangeArrowheads="1"/>
          </p:cNvSpPr>
          <p:nvPr/>
        </p:nvSpPr>
        <p:spPr bwMode="auto">
          <a:xfrm>
            <a:off x="1371600" y="5181600"/>
            <a:ext cx="6324600" cy="733286"/>
          </a:xfrm>
          <a:prstGeom prst="roundRect">
            <a:avLst>
              <a:gd name="adj" fmla="val 16667"/>
            </a:avLst>
          </a:prstGeom>
          <a:solidFill>
            <a:schemeClr val="accent1">
              <a:lumMod val="40000"/>
              <a:lumOff val="60000"/>
            </a:schemeClr>
          </a:solidFill>
          <a:ln w="25400" algn="ctr">
            <a:solidFill>
              <a:schemeClr val="accent1"/>
            </a:solidFill>
            <a:round/>
            <a:headEnd/>
            <a:tailEnd/>
          </a:ln>
        </p:spPr>
        <p:txBody>
          <a:bodyPr/>
          <a:lstStyle/>
          <a:p>
            <a:endParaRPr lang="en-US" sz="4400" dirty="0">
              <a:solidFill>
                <a:prstClr val="black"/>
              </a:solidFill>
              <a:latin typeface="Arial" pitchFamily="34" charset="0"/>
              <a:cs typeface="Arial" pitchFamily="34" charset="0"/>
            </a:endParaRPr>
          </a:p>
        </p:txBody>
      </p:sp>
      <p:sp>
        <p:nvSpPr>
          <p:cNvPr id="9" name="Rectangle 8"/>
          <p:cNvSpPr>
            <a:spLocks noChangeArrowheads="1"/>
          </p:cNvSpPr>
          <p:nvPr/>
        </p:nvSpPr>
        <p:spPr bwMode="auto">
          <a:xfrm>
            <a:off x="1371600" y="5207000"/>
            <a:ext cx="7848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14300" lvl="1"/>
            <a:r>
              <a:rPr lang="en-US" b="1" i="1" dirty="0">
                <a:solidFill>
                  <a:prstClr val="black"/>
                </a:solidFill>
                <a:latin typeface="Arial" pitchFamily="34" charset="0"/>
                <a:cs typeface="Arial" pitchFamily="34" charset="0"/>
              </a:rPr>
              <a:t>Note: </a:t>
            </a:r>
            <a:r>
              <a:rPr lang="en-US" dirty="0" smtClean="0">
                <a:solidFill>
                  <a:prstClr val="black"/>
                </a:solidFill>
                <a:latin typeface="Arial" pitchFamily="34" charset="0"/>
                <a:cs typeface="Arial" pitchFamily="34" charset="0"/>
              </a:rPr>
              <a:t>An institution may </a:t>
            </a:r>
            <a:r>
              <a:rPr lang="en-US" dirty="0">
                <a:solidFill>
                  <a:prstClr val="black"/>
                </a:solidFill>
                <a:latin typeface="Arial" pitchFamily="34" charset="0"/>
                <a:cs typeface="Arial" pitchFamily="34" charset="0"/>
              </a:rPr>
              <a:t>not package need-based </a:t>
            </a:r>
            <a:r>
              <a:rPr lang="en-US" dirty="0" smtClean="0">
                <a:solidFill>
                  <a:prstClr val="black"/>
                </a:solidFill>
                <a:latin typeface="Arial" pitchFamily="34" charset="0"/>
                <a:cs typeface="Arial" pitchFamily="34" charset="0"/>
              </a:rPr>
              <a:t>Title IV aid</a:t>
            </a:r>
          </a:p>
          <a:p>
            <a:pPr marL="114300" lvl="1"/>
            <a:r>
              <a:rPr lang="en-US" dirty="0" smtClean="0">
                <a:solidFill>
                  <a:prstClr val="black"/>
                </a:solidFill>
                <a:latin typeface="Arial" pitchFamily="34" charset="0"/>
                <a:cs typeface="Arial" pitchFamily="34" charset="0"/>
              </a:rPr>
              <a:t> </a:t>
            </a:r>
            <a:r>
              <a:rPr lang="en-US" dirty="0">
                <a:solidFill>
                  <a:prstClr val="black"/>
                </a:solidFill>
                <a:latin typeface="Arial" pitchFamily="34" charset="0"/>
                <a:cs typeface="Arial" pitchFamily="34" charset="0"/>
              </a:rPr>
              <a:t>to </a:t>
            </a:r>
            <a:r>
              <a:rPr lang="en-US" dirty="0" smtClean="0">
                <a:solidFill>
                  <a:prstClr val="black"/>
                </a:solidFill>
                <a:latin typeface="Arial" pitchFamily="34" charset="0"/>
                <a:cs typeface="Arial" pitchFamily="34" charset="0"/>
              </a:rPr>
              <a:t>compensate</a:t>
            </a:r>
            <a:r>
              <a:rPr lang="en-US" dirty="0">
                <a:solidFill>
                  <a:prstClr val="black"/>
                </a:solidFill>
                <a:latin typeface="Arial" pitchFamily="34" charset="0"/>
                <a:cs typeface="Arial" pitchFamily="34" charset="0"/>
              </a:rPr>
              <a:t>. </a:t>
            </a:r>
            <a:endParaRPr lang="en-US"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38408554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92500" lnSpcReduction="20000"/>
          </a:bodyPr>
          <a:lstStyle/>
          <a:p>
            <a:pPr>
              <a:buFont typeface="Arial" pitchFamily="34" charset="0"/>
              <a:buChar char="•"/>
            </a:pPr>
            <a:r>
              <a:rPr lang="en-US" sz="2800" dirty="0" smtClean="0"/>
              <a:t>Resources used to develop this presentation include</a:t>
            </a:r>
            <a:r>
              <a:rPr lang="en-US" sz="2800" dirty="0" smtClean="0"/>
              <a:t>:</a:t>
            </a:r>
          </a:p>
          <a:p>
            <a:pPr>
              <a:buFont typeface="Arial" pitchFamily="34" charset="0"/>
              <a:buChar char="•"/>
            </a:pPr>
            <a:r>
              <a:rPr lang="en-US" sz="2800" dirty="0" smtClean="0"/>
              <a:t>*ED 2013 NASFAA Presentation:  Pell Grant Duration of Eligibility Limitation</a:t>
            </a:r>
          </a:p>
          <a:p>
            <a:pPr>
              <a:buFont typeface="Arial" pitchFamily="34" charset="0"/>
              <a:buChar char="•"/>
            </a:pPr>
            <a:r>
              <a:rPr lang="en-US" sz="2800" dirty="0" smtClean="0"/>
              <a:t>*GEN-13-14 Federal Pell Grant Duration of Eligibility and Lifetime Eligibility Used</a:t>
            </a:r>
          </a:p>
          <a:p>
            <a:pPr>
              <a:buFont typeface="Arial" pitchFamily="34" charset="0"/>
              <a:buChar char="•"/>
            </a:pPr>
            <a:r>
              <a:rPr lang="en-US" sz="2800" dirty="0" smtClean="0"/>
              <a:t>June 27, 2013 Electronic Announcement</a:t>
            </a:r>
            <a:r>
              <a:rPr lang="en-US" sz="2800" dirty="0"/>
              <a:t>: Guidance on the Pell Grant Lifetime Eligibility Used Dispute Escalation Process</a:t>
            </a:r>
            <a:endParaRPr lang="en-US" sz="2800" dirty="0" smtClean="0"/>
          </a:p>
          <a:p>
            <a:pPr lvl="1">
              <a:buFont typeface="Arial" pitchFamily="34" charset="0"/>
              <a:buChar char="•"/>
            </a:pPr>
            <a:endParaRPr lang="en-US" dirty="0"/>
          </a:p>
          <a:p>
            <a:pPr marL="457200" lvl="1" indent="0">
              <a:buNone/>
            </a:pPr>
            <a:r>
              <a:rPr lang="en-US" sz="2400" dirty="0" smtClean="0"/>
              <a:t>*Some slides used in this presentation were copied from the NASFAA Presentation.  Examples provided in this presentation were copied from GEN-13-14</a:t>
            </a:r>
            <a:endParaRPr lang="en-US" sz="2400" dirty="0" smtClean="0"/>
          </a:p>
          <a:p>
            <a:pPr lvl="1">
              <a:buFont typeface="Arial" pitchFamily="34" charset="0"/>
              <a:buChar char="•"/>
            </a:pPr>
            <a:endParaRPr lang="en-US" dirty="0" smtClean="0"/>
          </a:p>
          <a:p>
            <a:pPr>
              <a:buFont typeface="Arial" pitchFamily="34" charset="0"/>
              <a:buChar char="•"/>
            </a:pPr>
            <a:endParaRPr lang="en-US" dirty="0"/>
          </a:p>
        </p:txBody>
      </p:sp>
    </p:spTree>
    <p:extLst>
      <p:ext uri="{BB962C8B-B14F-4D97-AF65-F5344CB8AC3E}">
        <p14:creationId xmlns:p14="http://schemas.microsoft.com/office/powerpoint/2010/main" val="3276002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LEU </a:t>
            </a:r>
            <a:r>
              <a:rPr lang="en-US" dirty="0"/>
              <a:t>C</a:t>
            </a:r>
            <a:r>
              <a:rPr lang="en-US" dirty="0" smtClean="0"/>
              <a:t>alculation Example</a:t>
            </a:r>
            <a:endParaRPr lang="en-US" dirty="0"/>
          </a:p>
        </p:txBody>
      </p:sp>
      <p:sp>
        <p:nvSpPr>
          <p:cNvPr id="3" name="Content Placeholder 2"/>
          <p:cNvSpPr>
            <a:spLocks noGrp="1"/>
          </p:cNvSpPr>
          <p:nvPr>
            <p:ph idx="1"/>
          </p:nvPr>
        </p:nvSpPr>
        <p:spPr>
          <a:xfrm>
            <a:off x="2154520" y="1554162"/>
            <a:ext cx="6837080" cy="4525963"/>
          </a:xfrm>
        </p:spPr>
        <p:txBody>
          <a:bodyPr/>
          <a:lstStyle/>
          <a:p>
            <a:pPr marL="0" lvl="0" defTabSz="457200">
              <a:spcBef>
                <a:spcPct val="5000"/>
              </a:spcBef>
              <a:spcAft>
                <a:spcPts val="688"/>
              </a:spcAft>
              <a:buClrTx/>
              <a:buSzTx/>
              <a:buNone/>
              <a:defRPr/>
            </a:pPr>
            <a:r>
              <a:rPr lang="en-US" sz="2400" b="1" u="sng" dirty="0">
                <a:solidFill>
                  <a:prstClr val="black"/>
                </a:solidFill>
                <a:latin typeface="Arial" pitchFamily="34" charset="0"/>
                <a:cs typeface="Arial" pitchFamily="34" charset="0"/>
              </a:rPr>
              <a:t>Example </a:t>
            </a:r>
          </a:p>
          <a:p>
            <a:pPr marL="0" lvl="0" defTabSz="457200">
              <a:spcBef>
                <a:spcPct val="5000"/>
              </a:spcBef>
              <a:spcAft>
                <a:spcPts val="688"/>
              </a:spcAft>
              <a:buClrTx/>
              <a:buSzTx/>
              <a:buNone/>
              <a:defRPr/>
            </a:pPr>
            <a:r>
              <a:rPr lang="en-US" sz="2000" b="1" i="1" dirty="0" smtClean="0">
                <a:solidFill>
                  <a:prstClr val="black"/>
                </a:solidFill>
                <a:latin typeface="Arial" pitchFamily="34" charset="0"/>
                <a:cs typeface="Arial" pitchFamily="34" charset="0"/>
              </a:rPr>
              <a:t>Scenario: </a:t>
            </a:r>
            <a:r>
              <a:rPr lang="en-US" sz="2000" dirty="0">
                <a:solidFill>
                  <a:prstClr val="black"/>
                </a:solidFill>
                <a:latin typeface="Arial" pitchFamily="34" charset="0"/>
                <a:cs typeface="Arial" pitchFamily="34" charset="0"/>
              </a:rPr>
              <a:t>Student is full-time in a semester program and has 0 EFC and a $5,550 scheduled </a:t>
            </a:r>
            <a:r>
              <a:rPr lang="en-US" sz="2000" dirty="0" smtClean="0">
                <a:solidFill>
                  <a:prstClr val="black"/>
                </a:solidFill>
                <a:latin typeface="Arial" pitchFamily="34" charset="0"/>
                <a:cs typeface="Arial" pitchFamily="34" charset="0"/>
              </a:rPr>
              <a:t>award.  If the student only enrolled in the fall 2011 semester and only received $2,775 for her full-time enrollment, she would have used 50% of her 2011-2012 scheduled award.</a:t>
            </a:r>
          </a:p>
          <a:p>
            <a:pPr marL="0" lvl="0" defTabSz="457200">
              <a:spcBef>
                <a:spcPct val="5000"/>
              </a:spcBef>
              <a:spcAft>
                <a:spcPts val="688"/>
              </a:spcAft>
              <a:buClrTx/>
              <a:buSzTx/>
              <a:buNone/>
              <a:defRPr/>
            </a:pPr>
            <a:endParaRPr lang="en-US" sz="2000" dirty="0">
              <a:solidFill>
                <a:prstClr val="black"/>
              </a:solidFill>
              <a:latin typeface="Arial" pitchFamily="34" charset="0"/>
              <a:cs typeface="Arial" pitchFamily="34" charset="0"/>
            </a:endParaRPr>
          </a:p>
          <a:p>
            <a:pPr marL="0" lvl="0" defTabSz="457200">
              <a:spcBef>
                <a:spcPct val="5000"/>
              </a:spcBef>
              <a:spcAft>
                <a:spcPts val="688"/>
              </a:spcAft>
              <a:buClrTx/>
              <a:buSzTx/>
              <a:buNone/>
              <a:defRPr/>
            </a:pPr>
            <a:r>
              <a:rPr lang="en-US" sz="2000" dirty="0" smtClean="0">
                <a:solidFill>
                  <a:prstClr val="black"/>
                </a:solidFill>
                <a:latin typeface="Arial" pitchFamily="34" charset="0"/>
                <a:cs typeface="Arial" pitchFamily="34" charset="0"/>
              </a:rPr>
              <a:t>If this same student in 2012-2013 has an EFC of 1000, with a scheduled award of $4,600 and enrolls TQT for both semesters, she will use 75% of her scheduled award for 2012-2013.</a:t>
            </a:r>
            <a:endParaRPr lang="en-US" sz="2000" dirty="0">
              <a:solidFill>
                <a:prstClr val="black"/>
              </a:solidFill>
              <a:latin typeface="Arial" pitchFamily="34" charset="0"/>
              <a:cs typeface="Arial" pitchFamily="34" charset="0"/>
            </a:endParaRP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8013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Cindy Davis</a:t>
            </a:r>
          </a:p>
          <a:p>
            <a:r>
              <a:rPr lang="en-US" dirty="0" smtClean="0"/>
              <a:t>Compliance Services</a:t>
            </a:r>
          </a:p>
          <a:p>
            <a:r>
              <a:rPr lang="en-US" dirty="0" smtClean="0"/>
              <a:t>PHEAA</a:t>
            </a:r>
          </a:p>
          <a:p>
            <a:r>
              <a:rPr lang="en-US" dirty="0" smtClean="0"/>
              <a:t>717.720.2182</a:t>
            </a:r>
          </a:p>
          <a:p>
            <a:r>
              <a:rPr lang="en-US" dirty="0" smtClean="0">
                <a:hlinkClick r:id="rId3"/>
              </a:rPr>
              <a:t>cdavis@pheaa.org</a:t>
            </a:r>
            <a:endParaRPr lang="en-US" dirty="0" smtClean="0"/>
          </a:p>
          <a:p>
            <a:r>
              <a:rPr lang="en-US" dirty="0" smtClean="0"/>
              <a:t>cmpolicy@aesSuccess.org</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869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LEU Calculation </a:t>
            </a:r>
            <a:r>
              <a:rPr lang="en-US" dirty="0"/>
              <a:t>E</a:t>
            </a:r>
            <a:r>
              <a:rPr lang="en-US" dirty="0" smtClean="0"/>
              <a:t>xample</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pPr marL="0" indent="0">
              <a:buNone/>
            </a:pPr>
            <a:r>
              <a:rPr lang="en-US" dirty="0" smtClean="0"/>
              <a:t>In the example from the prior slide, if the student had not received a Pell grant for any other award year, her usage would be 125% (50% from the 2011-2012 award year and 75% from the 2012-2013 award year)</a:t>
            </a:r>
          </a:p>
          <a:p>
            <a:pPr marL="0" indent="0">
              <a:buNone/>
            </a:pPr>
            <a:endParaRPr lang="en-US" dirty="0"/>
          </a:p>
          <a:p>
            <a:pPr marL="0" indent="0">
              <a:buNone/>
            </a:pPr>
            <a:r>
              <a:rPr lang="en-US" dirty="0" smtClean="0"/>
              <a:t>Remaining eligibility for this student is 475%  (600% - 125%)</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114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award history</a:t>
            </a:r>
            <a:endParaRPr lang="en-US" dirty="0"/>
          </a:p>
        </p:txBody>
      </p:sp>
      <p:sp>
        <p:nvSpPr>
          <p:cNvPr id="3" name="Content Placeholder 2"/>
          <p:cNvSpPr>
            <a:spLocks noGrp="1"/>
          </p:cNvSpPr>
          <p:nvPr>
            <p:ph idx="1"/>
          </p:nvPr>
        </p:nvSpPr>
        <p:spPr>
          <a:xfrm>
            <a:off x="2154520" y="1554162"/>
            <a:ext cx="6837080" cy="4525963"/>
          </a:xfrm>
        </p:spPr>
        <p:txBody>
          <a:bodyPr>
            <a:noAutofit/>
          </a:bodyPr>
          <a:lstStyle/>
          <a:p>
            <a:pPr marL="0" lvl="0" defTabSz="457200">
              <a:spcBef>
                <a:spcPct val="5000"/>
              </a:spcBef>
              <a:spcAft>
                <a:spcPts val="688"/>
              </a:spcAft>
              <a:buClrTx/>
              <a:buSzTx/>
              <a:buNone/>
              <a:defRPr/>
            </a:pPr>
            <a:r>
              <a:rPr lang="en-US" sz="2800" dirty="0">
                <a:solidFill>
                  <a:prstClr val="black"/>
                </a:solidFill>
                <a:latin typeface="Arial" pitchFamily="34" charset="0"/>
                <a:cs typeface="Arial" pitchFamily="34" charset="0"/>
              </a:rPr>
              <a:t>I</a:t>
            </a:r>
            <a:r>
              <a:rPr lang="en-US" sz="2800" dirty="0" smtClean="0">
                <a:solidFill>
                  <a:prstClr val="black"/>
                </a:solidFill>
                <a:latin typeface="Arial" pitchFamily="34" charset="0"/>
                <a:cs typeface="Arial" pitchFamily="34" charset="0"/>
              </a:rPr>
              <a:t>n </a:t>
            </a:r>
            <a:r>
              <a:rPr lang="en-US" sz="2800" dirty="0">
                <a:solidFill>
                  <a:prstClr val="black"/>
                </a:solidFill>
                <a:latin typeface="Arial" pitchFamily="34" charset="0"/>
                <a:cs typeface="Arial" pitchFamily="34" charset="0"/>
              </a:rPr>
              <a:t>July 2012, the COD System modified the existing LEU functionality:</a:t>
            </a:r>
          </a:p>
          <a:p>
            <a:pPr marL="914400" lvl="2" indent="-342900" defTabSz="457200">
              <a:spcBef>
                <a:spcPct val="5000"/>
              </a:spcBef>
              <a:spcAft>
                <a:spcPct val="5000"/>
              </a:spcAft>
              <a:buClrTx/>
              <a:buSzTx/>
              <a:buFont typeface="Arial" pitchFamily="34" charset="0"/>
              <a:buChar char="•"/>
              <a:defRPr/>
            </a:pPr>
            <a:r>
              <a:rPr lang="en-US" dirty="0">
                <a:solidFill>
                  <a:prstClr val="black"/>
                </a:solidFill>
                <a:latin typeface="Arial" pitchFamily="34" charset="0"/>
                <a:cs typeface="Arial" pitchFamily="34" charset="0"/>
              </a:rPr>
              <a:t>Returning the Pell LEU % in the common record response for </a:t>
            </a:r>
            <a:r>
              <a:rPr lang="en-US" b="1" dirty="0">
                <a:solidFill>
                  <a:prstClr val="black"/>
                </a:solidFill>
                <a:latin typeface="Arial" pitchFamily="34" charset="0"/>
                <a:cs typeface="Arial" pitchFamily="34" charset="0"/>
              </a:rPr>
              <a:t>ALL</a:t>
            </a:r>
            <a:r>
              <a:rPr lang="en-US" dirty="0">
                <a:solidFill>
                  <a:prstClr val="black"/>
                </a:solidFill>
                <a:latin typeface="Arial" pitchFamily="34" charset="0"/>
                <a:cs typeface="Arial" pitchFamily="34" charset="0"/>
              </a:rPr>
              <a:t> Pell recipients	</a:t>
            </a:r>
          </a:p>
          <a:p>
            <a:pPr marL="914400" lvl="2" indent="-342900" defTabSz="457200">
              <a:spcBef>
                <a:spcPct val="5000"/>
              </a:spcBef>
              <a:spcAft>
                <a:spcPct val="5000"/>
              </a:spcAft>
              <a:buClrTx/>
              <a:buSzTx/>
              <a:buFont typeface="Arial" pitchFamily="34" charset="0"/>
              <a:buChar char="•"/>
              <a:defRPr/>
            </a:pPr>
            <a:r>
              <a:rPr lang="en-US" dirty="0">
                <a:solidFill>
                  <a:prstClr val="black"/>
                </a:solidFill>
                <a:latin typeface="Arial" pitchFamily="34" charset="0"/>
                <a:cs typeface="Arial" pitchFamily="34" charset="0"/>
              </a:rPr>
              <a:t>Modifying COD Warning Edits to reflect new limits</a:t>
            </a:r>
          </a:p>
          <a:p>
            <a:pPr marL="914400" lvl="2" indent="-342900" defTabSz="457200">
              <a:spcBef>
                <a:spcPct val="5000"/>
              </a:spcBef>
              <a:spcAft>
                <a:spcPct val="5000"/>
              </a:spcAft>
              <a:buClrTx/>
              <a:buSzTx/>
              <a:buFont typeface="Arial" pitchFamily="34" charset="0"/>
              <a:buChar char="•"/>
              <a:defRPr/>
            </a:pPr>
            <a:r>
              <a:rPr lang="en-US" dirty="0">
                <a:solidFill>
                  <a:prstClr val="black"/>
                </a:solidFill>
                <a:latin typeface="Arial" pitchFamily="34" charset="0"/>
                <a:cs typeface="Arial" pitchFamily="34" charset="0"/>
              </a:rPr>
              <a:t>Providing the LEU % on the Pell Grant Multiple Reporting Record (MRR), Pell Grant Reconciliation Report, and Pell Grant Year to Date File</a:t>
            </a:r>
          </a:p>
          <a:p>
            <a:pPr marL="571500" lvl="2" indent="0" defTabSz="457200">
              <a:spcBef>
                <a:spcPct val="5000"/>
              </a:spcBef>
              <a:spcAft>
                <a:spcPct val="5000"/>
              </a:spcAft>
              <a:buClrTx/>
              <a:buSzTx/>
              <a:buNone/>
              <a:defRPr/>
            </a:pPr>
            <a:endParaRPr lang="en-US" sz="2800" dirty="0">
              <a:solidFill>
                <a:prstClr val="black"/>
              </a:solidFill>
              <a:latin typeface="Arial" pitchFamily="34" charset="0"/>
              <a:cs typeface="Arial" pitchFamily="34" charset="0"/>
            </a:endParaRPr>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825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Pell award history</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pPr marL="914400" lvl="2" indent="-342900" defTabSz="457200">
              <a:spcBef>
                <a:spcPct val="5000"/>
              </a:spcBef>
              <a:spcAft>
                <a:spcPct val="5000"/>
              </a:spcAft>
              <a:buClrTx/>
              <a:buSzTx/>
              <a:buFont typeface="Arial" pitchFamily="34" charset="0"/>
              <a:buChar char="•"/>
              <a:defRPr/>
            </a:pPr>
            <a:r>
              <a:rPr lang="en-US" sz="2800" dirty="0" smtClean="0">
                <a:solidFill>
                  <a:prstClr val="black"/>
                </a:solidFill>
                <a:latin typeface="Arial" pitchFamily="34" charset="0"/>
                <a:cs typeface="Arial" pitchFamily="34" charset="0"/>
              </a:rPr>
              <a:t>Displaying </a:t>
            </a:r>
            <a:r>
              <a:rPr lang="en-US" sz="2800" dirty="0">
                <a:solidFill>
                  <a:prstClr val="black"/>
                </a:solidFill>
                <a:latin typeface="Arial" pitchFamily="34" charset="0"/>
                <a:cs typeface="Arial" pitchFamily="34" charset="0"/>
              </a:rPr>
              <a:t>LEU % on the COD website for </a:t>
            </a:r>
            <a:r>
              <a:rPr lang="en-US" sz="2800" b="1" dirty="0">
                <a:solidFill>
                  <a:prstClr val="black"/>
                </a:solidFill>
                <a:latin typeface="Arial" pitchFamily="34" charset="0"/>
                <a:cs typeface="Arial" pitchFamily="34" charset="0"/>
              </a:rPr>
              <a:t>ALL</a:t>
            </a:r>
            <a:r>
              <a:rPr lang="en-US" sz="2800" dirty="0">
                <a:solidFill>
                  <a:prstClr val="black"/>
                </a:solidFill>
                <a:latin typeface="Arial" pitchFamily="34" charset="0"/>
                <a:cs typeface="Arial" pitchFamily="34" charset="0"/>
              </a:rPr>
              <a:t> Pell recipients, not just those with first Pell Grants beginning in 2008-2009</a:t>
            </a:r>
          </a:p>
          <a:p>
            <a:pPr marL="914400" lvl="2" indent="-342900" defTabSz="457200">
              <a:spcBef>
                <a:spcPct val="5000"/>
              </a:spcBef>
              <a:spcAft>
                <a:spcPct val="5000"/>
              </a:spcAft>
              <a:buClrTx/>
              <a:buSzTx/>
              <a:buFont typeface="Arial" pitchFamily="34" charset="0"/>
              <a:buChar char="•"/>
              <a:defRPr/>
            </a:pPr>
            <a:r>
              <a:rPr lang="en-US" sz="2800" dirty="0">
                <a:solidFill>
                  <a:prstClr val="black"/>
                </a:solidFill>
                <a:latin typeface="Arial" pitchFamily="34" charset="0"/>
                <a:cs typeface="Arial" pitchFamily="34" charset="0"/>
              </a:rPr>
              <a:t>Implementing a new COD Pell LEU History page on the COD website to allow institutions to view historical Pell Grant student data to determine how the LEU was calculated</a:t>
            </a:r>
          </a:p>
          <a:p>
            <a:pPr marL="0" indent="0">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7031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D313453F2EA444B743AD407B7F193B" ma:contentTypeVersion="0" ma:contentTypeDescription="Create a new document." ma:contentTypeScope="" ma:versionID="49eafe0af805dd37178a5f6cb07b07ad">
  <xsd:schema xmlns:xsd="http://www.w3.org/2001/XMLSchema" xmlns:xs="http://www.w3.org/2001/XMLSchema" xmlns:p="http://schemas.microsoft.com/office/2006/metadata/properties" xmlns:ns2="8f29d4d0-5528-4115-a002-02e36f812ef4" targetNamespace="http://schemas.microsoft.com/office/2006/metadata/properties" ma:root="true" ma:fieldsID="e77b9b358753b7aa374985d1d03930aa" ns2:_="">
    <xsd:import namespace="8f29d4d0-5528-4115-a002-02e36f812ef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29d4d0-5528-4115-a002-02e36f812ef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8f29d4d0-5528-4115-a002-02e36f812ef4">ZQHRFS737ZVJ-425-22</_dlc_DocId>
    <_dlc_DocIdUrl xmlns="8f29d4d0-5528-4115-a002-02e36f812ef4">
      <Url>https://fsa.share.ed.gov/SDC/_layouts/DocIdRedir.aspx?ID=ZQHRFS737ZVJ-425-22</Url>
      <Description>ZQHRFS737ZVJ-425-22</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7FA2237-5B85-489A-9B25-C4B8DF2B5895}">
  <ds:schemaRefs>
    <ds:schemaRef ds:uri="http://schemas.microsoft.com/sharepoint/v3/contenttype/forms"/>
  </ds:schemaRefs>
</ds:datastoreItem>
</file>

<file path=customXml/itemProps2.xml><?xml version="1.0" encoding="utf-8"?>
<ds:datastoreItem xmlns:ds="http://schemas.openxmlformats.org/officeDocument/2006/customXml" ds:itemID="{EDACBBDF-0996-4B33-A83D-17ED55C17A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29d4d0-5528-4115-a002-02e36f812e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B265991-69F0-46BC-B667-FE6996FF6254}">
  <ds:schemaRefs>
    <ds:schemaRef ds:uri="http://purl.org/dc/terms/"/>
    <ds:schemaRef ds:uri="http://schemas.microsoft.com/office/2006/documentManagement/types"/>
    <ds:schemaRef ds:uri="http://www.w3.org/XML/1998/namespace"/>
    <ds:schemaRef ds:uri="http://schemas.openxmlformats.org/package/2006/metadata/core-properties"/>
    <ds:schemaRef ds:uri="8f29d4d0-5528-4115-a002-02e36f812ef4"/>
    <ds:schemaRef ds:uri="http://purl.org/dc/elements/1.1/"/>
    <ds:schemaRef ds:uri="http://purl.org/dc/dcmitype/"/>
    <ds:schemaRef ds:uri="http://schemas.microsoft.com/office/infopath/2007/PartnerControls"/>
    <ds:schemaRef ds:uri="http://schemas.microsoft.com/office/2006/metadata/properties"/>
  </ds:schemaRefs>
</ds:datastoreItem>
</file>

<file path=customXml/itemProps4.xml><?xml version="1.0" encoding="utf-8"?>
<ds:datastoreItem xmlns:ds="http://schemas.openxmlformats.org/officeDocument/2006/customXml" ds:itemID="{19BA5B24-600F-41EC-B646-0A85BFECDA4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3470</TotalTime>
  <Words>3277</Words>
  <Application>Microsoft Office PowerPoint</Application>
  <PresentationFormat>On-screen Show (4:3)</PresentationFormat>
  <Paragraphs>364</Paragraphs>
  <Slides>60</Slides>
  <Notes>58</Notes>
  <HiddenSlides>0</HiddenSlides>
  <MMClips>0</MMClips>
  <ScaleCrop>false</ScaleCrop>
  <HeadingPairs>
    <vt:vector size="4" baseType="variant">
      <vt:variant>
        <vt:lpstr>Theme</vt:lpstr>
      </vt:variant>
      <vt:variant>
        <vt:i4>4</vt:i4>
      </vt:variant>
      <vt:variant>
        <vt:lpstr>Slide Titles</vt:lpstr>
      </vt:variant>
      <vt:variant>
        <vt:i4>60</vt:i4>
      </vt:variant>
    </vt:vector>
  </HeadingPairs>
  <TitlesOfParts>
    <vt:vector size="64" baseType="lpstr">
      <vt:lpstr>Trek</vt:lpstr>
      <vt:lpstr>Clarity</vt:lpstr>
      <vt:lpstr>3_Office Theme</vt:lpstr>
      <vt:lpstr>Office Theme</vt:lpstr>
      <vt:lpstr>PowerPoint Presentation</vt:lpstr>
      <vt:lpstr>Limitation on pell</vt:lpstr>
      <vt:lpstr>Limitation on pell</vt:lpstr>
      <vt:lpstr>Limitation on pell</vt:lpstr>
      <vt:lpstr>Limitation on pell</vt:lpstr>
      <vt:lpstr>Pell  LEU Calculation Example</vt:lpstr>
      <vt:lpstr>Pell LEU Calculation Example</vt:lpstr>
      <vt:lpstr>Pell award history</vt:lpstr>
      <vt:lpstr>Pell award history</vt:lpstr>
      <vt:lpstr>How does the school find the pell leu</vt:lpstr>
      <vt:lpstr>Pell LEU within COD COD Warning Edits</vt:lpstr>
      <vt:lpstr>Cod reports</vt:lpstr>
      <vt:lpstr>PELL Leu from cps</vt:lpstr>
      <vt:lpstr>PELL Leu from cps</vt:lpstr>
      <vt:lpstr>Pell LEU within NSLDS Warning Icons</vt:lpstr>
      <vt:lpstr>Pell LEU within NSLDS Reason Codes</vt:lpstr>
      <vt:lpstr>Notifying students of pell leu</vt:lpstr>
      <vt:lpstr>Notifying students of pell leu</vt:lpstr>
      <vt:lpstr>COD Transcript</vt:lpstr>
      <vt:lpstr>Awards over 600% LEU</vt:lpstr>
      <vt:lpstr>Awards over 600% Pell LEU</vt:lpstr>
      <vt:lpstr>Awards over 600% Pell LEU</vt:lpstr>
      <vt:lpstr>Awards over 600% Pell LEU</vt:lpstr>
      <vt:lpstr>Calculating Pell Grant Eligibility</vt:lpstr>
      <vt:lpstr>Pell Calculation Examples</vt:lpstr>
      <vt:lpstr>Pell Calculation Examples</vt:lpstr>
      <vt:lpstr>Pell Calculation Examples</vt:lpstr>
      <vt:lpstr>Pell Calculation Examples</vt:lpstr>
      <vt:lpstr>Pell Calculation Examples</vt:lpstr>
      <vt:lpstr>Pell Calculation Examples</vt:lpstr>
      <vt:lpstr>Pell Calculation Examples</vt:lpstr>
      <vt:lpstr>Pell Calculation Examples</vt:lpstr>
      <vt:lpstr>Pell Calculation Examples</vt:lpstr>
      <vt:lpstr>Incorrect pell grant data</vt:lpstr>
      <vt:lpstr>Pell grant leu Non-dispute issues</vt:lpstr>
      <vt:lpstr>Pell grant leu dispute process</vt:lpstr>
      <vt:lpstr>Pell grant leu dispute process </vt:lpstr>
      <vt:lpstr>Pell grant leu dispute process</vt:lpstr>
      <vt:lpstr>Pell Grant LEU Dispute process</vt:lpstr>
      <vt:lpstr>Pell grant dispute process</vt:lpstr>
      <vt:lpstr>Pell grant dispute process</vt:lpstr>
      <vt:lpstr>Pell grant leu dispute process</vt:lpstr>
      <vt:lpstr>Pell grant leu dispute process</vt:lpstr>
      <vt:lpstr>Pell grant leu dispute process</vt:lpstr>
      <vt:lpstr>Pell grant leu dispute process</vt:lpstr>
      <vt:lpstr>Pell grant leu dispute process</vt:lpstr>
      <vt:lpstr>Pell grant leu dispute process</vt:lpstr>
      <vt:lpstr>Pell grant leu dispute process</vt:lpstr>
      <vt:lpstr>Pell grant leu dispute process</vt:lpstr>
      <vt:lpstr>Pell grant leu dispute procedures</vt:lpstr>
      <vt:lpstr>Escalation process</vt:lpstr>
      <vt:lpstr>Escalation process</vt:lpstr>
      <vt:lpstr>Escalation process</vt:lpstr>
      <vt:lpstr>Escalation process</vt:lpstr>
      <vt:lpstr>Escalation process</vt:lpstr>
      <vt:lpstr>Escalation process</vt:lpstr>
      <vt:lpstr>Escalation process</vt:lpstr>
      <vt:lpstr>Declining a Pell Grant May a student decline or return a Pell Grant?</vt:lpstr>
      <vt:lpstr>Resources</vt:lpstr>
      <vt:lpstr>Contact information</vt:lpstr>
    </vt:vector>
  </TitlesOfParts>
  <Company>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ce</dc:creator>
  <cp:lastModifiedBy>Cindy Davis</cp:lastModifiedBy>
  <cp:revision>229</cp:revision>
  <cp:lastPrinted>2013-10-15T00:15:03Z</cp:lastPrinted>
  <dcterms:created xsi:type="dcterms:W3CDTF">2012-06-11T19:08:42Z</dcterms:created>
  <dcterms:modified xsi:type="dcterms:W3CDTF">2013-10-22T12:43:12Z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0x0101003FD313453F2EA444B743AD407B7F193B</vt:lpwstr>
  </property>
  <property fmtid="{D5CDD505-2E9C-101B-9397-08002B2CF9AE}" pid="3" name="_dlc_DocIdItemGuid">
    <vt:lpwstr>9a229f1c-bd6e-489f-a676-885b22b54964</vt:lpwstr>
  </property>
</Properties>
</file>