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88" r:id="rId33"/>
    <p:sldId id="292" r:id="rId3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092" y="-12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90E112-C408-445E-9E66-BE9A1E01313B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fap.ed.gov/nsldsmaterials/attachments/NSLDSNewsletter40.pdf" TargetMode="External"/><Relationship Id="rId2" Type="http://schemas.openxmlformats.org/officeDocument/2006/relationships/hyperlink" Target="http://www.ifap.ed.gov/nsldsmaterials/NSLDSNewsletter3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p.ed.gov/nsldsmaterials/NSLDSEnrollmentReportingGuide.html" TargetMode="External"/><Relationship Id="rId2" Type="http://schemas.openxmlformats.org/officeDocument/2006/relationships/hyperlink" Target="https://www.fsadownload.ed.gov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14400"/>
            <a:ext cx="6008914" cy="350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91200" y="2819400"/>
            <a:ext cx="141514" cy="762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152650"/>
            <a:ext cx="2717800" cy="2038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046021" y="4777440"/>
            <a:ext cx="315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NSLDS Basics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9100" y="540801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Douglas Vore</a:t>
            </a:r>
          </a:p>
          <a:p>
            <a:r>
              <a:rPr lang="en-US" dirty="0" smtClean="0"/>
              <a:t>Montgomery County Community College</a:t>
            </a:r>
          </a:p>
          <a:p>
            <a:r>
              <a:rPr lang="en-US" dirty="0" smtClean="0"/>
              <a:t>Resource: 2012 FSA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Enhancements for Enrollment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New Enrollment Reporting File Format</a:t>
            </a:r>
          </a:p>
          <a:p>
            <a:pPr>
              <a:defRPr/>
            </a:pPr>
            <a:r>
              <a:rPr lang="en-US" dirty="0"/>
              <a:t>Enrollment Reporting Profile with options to:</a:t>
            </a:r>
          </a:p>
          <a:p>
            <a:pPr lvl="1">
              <a:defRPr/>
            </a:pPr>
            <a:r>
              <a:rPr lang="en-US" dirty="0"/>
              <a:t>Establish reporting file preferences</a:t>
            </a:r>
          </a:p>
          <a:p>
            <a:pPr lvl="1">
              <a:defRPr/>
            </a:pPr>
            <a:r>
              <a:rPr lang="en-US" dirty="0"/>
              <a:t>Set up a location as the Administrator</a:t>
            </a:r>
          </a:p>
          <a:p>
            <a:pPr lvl="1">
              <a:defRPr/>
            </a:pPr>
            <a:r>
              <a:rPr lang="en-US" dirty="0"/>
              <a:t>Change schedule</a:t>
            </a:r>
          </a:p>
          <a:p>
            <a:pPr lvl="1">
              <a:defRPr/>
            </a:pPr>
            <a:r>
              <a:rPr lang="en-US" dirty="0"/>
              <a:t>Request ad hoc roster</a:t>
            </a:r>
          </a:p>
          <a:p>
            <a:pPr lvl="1">
              <a:defRPr/>
            </a:pPr>
            <a:r>
              <a:rPr lang="en-US" dirty="0"/>
              <a:t>See Quarterly Certification report</a:t>
            </a:r>
          </a:p>
          <a:p>
            <a:pPr>
              <a:defRPr/>
            </a:pPr>
            <a:r>
              <a:rPr lang="en-US" dirty="0"/>
              <a:t>For more information see </a:t>
            </a:r>
            <a:r>
              <a:rPr lang="en-US" dirty="0">
                <a:hlinkClick r:id="rId2"/>
              </a:rPr>
              <a:t>NSLDS Newsletter 39 </a:t>
            </a:r>
            <a:r>
              <a:rPr lang="en-US" dirty="0"/>
              <a:t>and </a:t>
            </a:r>
            <a:r>
              <a:rPr lang="en-US" dirty="0">
                <a:hlinkClick r:id="rId3"/>
              </a:rPr>
              <a:t>NSLDS Newsletter 40</a:t>
            </a:r>
            <a:r>
              <a:rPr lang="en-US" dirty="0"/>
              <a:t> on IFAP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5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Enrollment Reporting File Format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New Enrollment Reporting File Format</a:t>
            </a:r>
          </a:p>
          <a:p>
            <a:pPr lvl="1">
              <a:defRPr/>
            </a:pPr>
            <a:r>
              <a:rPr lang="en-US" dirty="0"/>
              <a:t>Enhanced Fixed Width flat file</a:t>
            </a:r>
          </a:p>
          <a:p>
            <a:pPr lvl="1">
              <a:defRPr/>
            </a:pPr>
            <a:r>
              <a:rPr lang="en-US" dirty="0"/>
              <a:t>Enhanced Comma Separated Values (CSV) file</a:t>
            </a:r>
          </a:p>
          <a:p>
            <a:pPr lvl="1">
              <a:defRPr/>
            </a:pPr>
            <a:r>
              <a:rPr lang="en-US" dirty="0"/>
              <a:t>Enhanced </a:t>
            </a:r>
            <a:r>
              <a:rPr lang="en-US" dirty="0" err="1"/>
              <a:t>eXtensible</a:t>
            </a:r>
            <a:r>
              <a:rPr lang="en-US" dirty="0"/>
              <a:t> Markup Language (XML) file</a:t>
            </a:r>
          </a:p>
          <a:p>
            <a:pPr>
              <a:defRPr/>
            </a:pPr>
            <a:r>
              <a:rPr lang="en-US" dirty="0"/>
              <a:t>Layouts posted to NSLDS Record Layouts section on the IFAP Web site on 4/6/12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9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Enrollment Reporting File Format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r>
              <a:rPr lang="en-US" dirty="0"/>
              <a:t>Transition to new format by March 31, 2013</a:t>
            </a:r>
          </a:p>
          <a:p>
            <a:r>
              <a:rPr lang="en-US" dirty="0"/>
              <a:t>Indicate file type choice on NSLDS new Enrollment Reporting Profile page</a:t>
            </a:r>
          </a:p>
          <a:p>
            <a:r>
              <a:rPr lang="en-US" dirty="0"/>
              <a:t>Current file format will be used until a new format is selected on the NSLDS Professional Access Web site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4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Reporting Profile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26227"/>
            <a:ext cx="6151562" cy="50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94557"/>
            <a:ext cx="6146003" cy="322524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24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Profile Page for Preferences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81" y="1554163"/>
            <a:ext cx="6148476" cy="452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5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File Preferences</a:t>
            </a:r>
            <a:br>
              <a:rPr lang="en-US" dirty="0"/>
            </a:br>
            <a:r>
              <a:rPr lang="en-US" sz="2800" dirty="0"/>
              <a:t>by March 31, 2013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76" y="2531429"/>
            <a:ext cx="6114286" cy="25714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7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Spreadsheet Submittal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Enrollment Spreadsheet Submittal Format, will be posted in early December 2012 to the "Software and Associated Documents" section of the </a:t>
            </a:r>
            <a:r>
              <a:rPr lang="en-US" dirty="0">
                <a:hlinkClick r:id="rId2"/>
              </a:rPr>
              <a:t>Federal Student Aid Download (</a:t>
            </a:r>
            <a:r>
              <a:rPr lang="en-US" dirty="0" err="1">
                <a:hlinkClick r:id="rId2"/>
              </a:rPr>
              <a:t>FSAdownload</a:t>
            </a:r>
            <a:r>
              <a:rPr lang="en-US" dirty="0">
                <a:hlinkClick r:id="rId2"/>
              </a:rPr>
              <a:t>) Web site</a:t>
            </a:r>
            <a:r>
              <a:rPr lang="en-US" dirty="0"/>
              <a:t> </a:t>
            </a:r>
          </a:p>
          <a:p>
            <a:r>
              <a:rPr lang="en-US" dirty="0"/>
              <a:t>It will include:</a:t>
            </a:r>
          </a:p>
          <a:p>
            <a:pPr lvl="1"/>
            <a:r>
              <a:rPr lang="en-US" dirty="0"/>
              <a:t>Enrollment Spreadsheet Submittal Instructions Guide</a:t>
            </a:r>
          </a:p>
          <a:p>
            <a:pPr lvl="1"/>
            <a:r>
              <a:rPr lang="en-US" dirty="0"/>
              <a:t>Enrollment Spreadsheet Submittal Format</a:t>
            </a:r>
          </a:p>
          <a:p>
            <a:r>
              <a:rPr lang="en-US" dirty="0"/>
              <a:t>There is also information in the </a:t>
            </a:r>
            <a:r>
              <a:rPr lang="en-US" dirty="0">
                <a:hlinkClick r:id="rId3"/>
              </a:rPr>
              <a:t>NSLDS Enrollment Reporting Guide</a:t>
            </a:r>
            <a:r>
              <a:rPr lang="en-US" dirty="0"/>
              <a:t> posted on IFAP November 20, 2012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Spreadsheet Submittal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Create a file</a:t>
            </a:r>
          </a:p>
          <a:p>
            <a:r>
              <a:rPr lang="en-US" dirty="0"/>
              <a:t>You can create your own</a:t>
            </a:r>
          </a:p>
          <a:p>
            <a:r>
              <a:rPr lang="en-US" dirty="0"/>
              <a:t>You can import a file to a spreadsheet, such as the Enrollment Roster file in CSV sent via SAIG</a:t>
            </a:r>
          </a:p>
          <a:p>
            <a:r>
              <a:rPr lang="en-US" dirty="0"/>
              <a:t>Make sure the first tab is named “upload file”</a:t>
            </a:r>
          </a:p>
          <a:p>
            <a:r>
              <a:rPr lang="en-US" dirty="0"/>
              <a:t>Save as a spreadsheet file with an extension of .</a:t>
            </a:r>
            <a:r>
              <a:rPr lang="en-US" dirty="0" err="1"/>
              <a:t>xls</a:t>
            </a:r>
            <a:r>
              <a:rPr lang="en-US" dirty="0"/>
              <a:t> or .</a:t>
            </a:r>
            <a:r>
              <a:rPr lang="en-US" dirty="0" err="1"/>
              <a:t>xlsx</a:t>
            </a:r>
            <a:r>
              <a:rPr lang="en-US" dirty="0"/>
              <a:t> (Excel format)</a:t>
            </a:r>
          </a:p>
          <a:p>
            <a:pPr marL="0" indent="0">
              <a:buNone/>
            </a:pPr>
            <a:r>
              <a:rPr lang="en-US" sz="3600" dirty="0"/>
              <a:t>Open the Enrollment Submittal link under the Enroll Tab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2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Submittal Page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1868231"/>
            <a:ext cx="6837362" cy="38978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773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 Count and Pop Up Box to View Results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1858985"/>
            <a:ext cx="6837362" cy="391631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867400" y="3276600"/>
            <a:ext cx="2743200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NSLDS Basics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Using NSLDS for daily activities</a:t>
            </a:r>
          </a:p>
          <a:p>
            <a:pPr lvl="1"/>
            <a:r>
              <a:rPr lang="en-US" dirty="0"/>
              <a:t>Checking Aggregates</a:t>
            </a:r>
          </a:p>
          <a:p>
            <a:pPr lvl="1"/>
            <a:r>
              <a:rPr lang="en-US" dirty="0"/>
              <a:t>Enrollment Reporting</a:t>
            </a:r>
          </a:p>
          <a:p>
            <a:pPr lvl="1"/>
            <a:r>
              <a:rPr lang="en-US" dirty="0"/>
              <a:t>Transfer Student Monitoring</a:t>
            </a:r>
          </a:p>
          <a:p>
            <a:pPr lvl="1"/>
            <a:r>
              <a:rPr lang="en-US" dirty="0"/>
              <a:t>Requesting and Receiving Reports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25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Spreadsheet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1800028"/>
            <a:ext cx="6837362" cy="403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4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Student Monitoring (TSM) Profile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Tells NSLDS: </a:t>
            </a:r>
          </a:p>
          <a:p>
            <a:pPr lvl="1"/>
            <a:r>
              <a:rPr lang="en-US" sz="2400" dirty="0"/>
              <a:t>Who is responsible</a:t>
            </a:r>
          </a:p>
          <a:p>
            <a:pPr lvl="1"/>
            <a:r>
              <a:rPr lang="en-US" sz="2400" dirty="0"/>
              <a:t>Mailbox that will be used to send Inform files</a:t>
            </a:r>
          </a:p>
          <a:p>
            <a:pPr lvl="1"/>
            <a:r>
              <a:rPr lang="en-US" sz="2400" dirty="0"/>
              <a:t>How long to monitor</a:t>
            </a:r>
          </a:p>
          <a:p>
            <a:pPr lvl="1"/>
            <a:r>
              <a:rPr lang="en-US" sz="2400" dirty="0"/>
              <a:t>How/where alerts are to be received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4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TSM Profile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07" y="1554163"/>
            <a:ext cx="6742624" cy="452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36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TSM Time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r>
              <a:rPr lang="en-US" dirty="0"/>
              <a:t>Monitoring Period can be set by school</a:t>
            </a:r>
          </a:p>
          <a:p>
            <a:pPr lvl="1"/>
            <a:r>
              <a:rPr lang="en-US" sz="2400" dirty="0"/>
              <a:t>Default period is 90 days</a:t>
            </a:r>
          </a:p>
          <a:p>
            <a:pPr lvl="1"/>
            <a:r>
              <a:rPr lang="en-US" sz="2400" dirty="0"/>
              <a:t>It can be changed to a value from 30 to 120 days</a:t>
            </a:r>
          </a:p>
          <a:p>
            <a:pPr lvl="1"/>
            <a:r>
              <a:rPr lang="en-US" sz="2400" dirty="0"/>
              <a:t>Designated number of days all the students are monitored beyond the Enrollment Begin Date 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0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TSM Profile Update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94" y="1554163"/>
            <a:ext cx="6532449" cy="452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44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TSM Re-Populate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r>
              <a:rPr lang="en-US" dirty="0"/>
              <a:t>Re-populate the TSM list page of those students previously added to the Inform process and used during a prior monitoring period</a:t>
            </a:r>
          </a:p>
          <a:p>
            <a:r>
              <a:rPr lang="en-US" dirty="0"/>
              <a:t>Allows schools to select and update students from a Web page</a:t>
            </a:r>
          </a:p>
          <a:p>
            <a:r>
              <a:rPr lang="en-US" dirty="0"/>
              <a:t>FAA can continuously add from one monitoring time period to another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04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TSM Re-Populate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1686759"/>
            <a:ext cx="6837362" cy="4260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47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NSLDS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NSLDS has 3 types of reports:</a:t>
            </a:r>
          </a:p>
          <a:p>
            <a:r>
              <a:rPr lang="en-US" dirty="0"/>
              <a:t>On-demand reports sent to the requestor’s SAIG TG Mailbox</a:t>
            </a:r>
          </a:p>
          <a:p>
            <a:r>
              <a:rPr lang="en-US" dirty="0"/>
              <a:t>Web reports that provide an immediate PDF or Excel file</a:t>
            </a:r>
          </a:p>
          <a:p>
            <a:r>
              <a:rPr lang="en-US" dirty="0"/>
              <a:t>Scheduled reports that are created at specific intervals and delivered to a designated SAIG TG Mailbox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1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NSLDS Report list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37" y="1554163"/>
            <a:ext cx="4499364" cy="452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108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NSLDS Web Report List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06076"/>
            <a:ext cx="6837362" cy="3222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9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Aggregates are calculated in real-time when you retrieve a student on the NSLDS Professional Access Site (NSLDSFAP)</a:t>
            </a:r>
          </a:p>
          <a:p>
            <a:pPr lvl="1"/>
            <a:r>
              <a:rPr lang="en-US" dirty="0"/>
              <a:t>May be different from the last ISIR or last time student/borrower data was retrieved </a:t>
            </a:r>
          </a:p>
          <a:p>
            <a:r>
              <a:rPr lang="en-US" dirty="0"/>
              <a:t>Aggregate loan information is separated into undergraduate and graduate loan totals</a:t>
            </a:r>
          </a:p>
          <a:p>
            <a:pPr lvl="1"/>
            <a:r>
              <a:rPr lang="en-US" dirty="0"/>
              <a:t>The undergraduate aggregate section will display only if the student has undergraduate loans and the graduate aggregate section will display only if the student has graduate loans 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72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NSLDS Scheduled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Set up under the </a:t>
            </a:r>
            <a:r>
              <a:rPr lang="en-US" b="1" dirty="0"/>
              <a:t>Org </a:t>
            </a:r>
            <a:r>
              <a:rPr lang="en-US" dirty="0"/>
              <a:t>tab, </a:t>
            </a:r>
            <a:r>
              <a:rPr lang="en-US" b="1" dirty="0"/>
              <a:t>School Profile</a:t>
            </a:r>
            <a:r>
              <a:rPr lang="en-US" dirty="0"/>
              <a:t> page</a:t>
            </a:r>
          </a:p>
          <a:p>
            <a:r>
              <a:rPr lang="en-US" dirty="0"/>
              <a:t>Define the profile for the report</a:t>
            </a:r>
          </a:p>
          <a:p>
            <a:pPr lvl="1"/>
            <a:r>
              <a:rPr lang="en-US" b="1" dirty="0"/>
              <a:t>Reporting Type</a:t>
            </a:r>
            <a:r>
              <a:rPr lang="en-US" dirty="0"/>
              <a:t> includes options for Comma Delimited, Fixed Width, or Report (pre-formatted)</a:t>
            </a:r>
          </a:p>
          <a:p>
            <a:pPr lvl="2"/>
            <a:r>
              <a:rPr lang="en-US" dirty="0"/>
              <a:t>For some Exit Counseling reports, when selecting Comma Delimited or Fixed Width Reporting Types, a user may also indicate an </a:t>
            </a:r>
            <a:r>
              <a:rPr lang="en-US" b="1" dirty="0"/>
              <a:t>Extract Format </a:t>
            </a:r>
            <a:r>
              <a:rPr lang="en-US" dirty="0"/>
              <a:t>of either NSLDS or Direct Loan  </a:t>
            </a:r>
          </a:p>
          <a:p>
            <a:pPr lvl="1"/>
            <a:r>
              <a:rPr lang="en-US" b="1" dirty="0"/>
              <a:t>Frequency</a:t>
            </a:r>
            <a:r>
              <a:rPr lang="en-US" dirty="0"/>
              <a:t> includes the following schedule options for report delivery:</a:t>
            </a:r>
          </a:p>
          <a:p>
            <a:pPr lvl="2"/>
            <a:r>
              <a:rPr lang="en-US" dirty="0"/>
              <a:t>Daily (generated and distributed Monday through Friday)</a:t>
            </a:r>
          </a:p>
          <a:p>
            <a:pPr lvl="2"/>
            <a:r>
              <a:rPr lang="en-US" dirty="0"/>
              <a:t>Weekly (generated and distributed every Thursday)</a:t>
            </a:r>
          </a:p>
          <a:p>
            <a:pPr lvl="2"/>
            <a:r>
              <a:rPr lang="en-US" dirty="0"/>
              <a:t>Monthly (generated and distributed every 8</a:t>
            </a:r>
            <a:r>
              <a:rPr lang="en-US" baseline="30000" dirty="0"/>
              <a:t>th</a:t>
            </a:r>
            <a:r>
              <a:rPr lang="en-US" dirty="0"/>
              <a:t> day of the month)</a:t>
            </a:r>
          </a:p>
          <a:p>
            <a:pPr lvl="2"/>
            <a:r>
              <a:rPr lang="en-US" dirty="0"/>
              <a:t>Quarterly (generated and distributed every 8</a:t>
            </a:r>
            <a:r>
              <a:rPr lang="en-US" baseline="30000" dirty="0"/>
              <a:t>th</a:t>
            </a:r>
            <a:r>
              <a:rPr lang="en-US" dirty="0"/>
              <a:t> day of the first month of each calendar quarter—January, April, July, and October)</a:t>
            </a:r>
          </a:p>
          <a:p>
            <a:pPr lvl="2"/>
            <a:r>
              <a:rPr lang="en-US" dirty="0"/>
              <a:t>Cancel (to stop report delivery)  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38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NSLDS Scheduled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Set up under the </a:t>
            </a:r>
            <a:r>
              <a:rPr lang="en-US" b="1" dirty="0"/>
              <a:t>Org </a:t>
            </a:r>
            <a:r>
              <a:rPr lang="en-US" dirty="0"/>
              <a:t>tab, </a:t>
            </a:r>
            <a:r>
              <a:rPr lang="en-US" b="1" dirty="0"/>
              <a:t>School Profile</a:t>
            </a:r>
            <a:r>
              <a:rPr lang="en-US" dirty="0"/>
              <a:t> page, continued</a:t>
            </a:r>
          </a:p>
          <a:p>
            <a:r>
              <a:rPr lang="en-US" dirty="0"/>
              <a:t>Define the profile for the report</a:t>
            </a:r>
          </a:p>
          <a:p>
            <a:pPr lvl="1"/>
            <a:r>
              <a:rPr lang="en-US" b="1" dirty="0"/>
              <a:t>Frequency</a:t>
            </a:r>
            <a:r>
              <a:rPr lang="en-US" dirty="0"/>
              <a:t> includes the following schedule options for report delivery:</a:t>
            </a:r>
          </a:p>
          <a:p>
            <a:pPr lvl="2"/>
            <a:r>
              <a:rPr lang="en-US" dirty="0"/>
              <a:t>Daily (generated and distributed Monday through Friday)</a:t>
            </a:r>
          </a:p>
          <a:p>
            <a:pPr lvl="2"/>
            <a:r>
              <a:rPr lang="en-US" dirty="0"/>
              <a:t>Weekly (generated and distributed every Thursday)</a:t>
            </a:r>
          </a:p>
          <a:p>
            <a:pPr lvl="2"/>
            <a:r>
              <a:rPr lang="en-US" dirty="0"/>
              <a:t>Monthly (generated and distributed every 8</a:t>
            </a:r>
            <a:r>
              <a:rPr lang="en-US" baseline="30000" dirty="0"/>
              <a:t>th</a:t>
            </a:r>
            <a:r>
              <a:rPr lang="en-US" dirty="0"/>
              <a:t> day of the month)</a:t>
            </a:r>
          </a:p>
          <a:p>
            <a:pPr lvl="2"/>
            <a:r>
              <a:rPr lang="en-US" dirty="0"/>
              <a:t>Quarterly (generated and distributed every 8</a:t>
            </a:r>
            <a:r>
              <a:rPr lang="en-US" baseline="30000" dirty="0"/>
              <a:t>th</a:t>
            </a:r>
            <a:r>
              <a:rPr lang="en-US" dirty="0"/>
              <a:t> day of the first month of each calendar quarter—January, April, July, and October)</a:t>
            </a:r>
          </a:p>
          <a:p>
            <a:pPr lvl="2"/>
            <a:r>
              <a:rPr lang="en-US" dirty="0"/>
              <a:t>Cancel (to stop report delivery)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33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6400800" cy="452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447801"/>
            <a:ext cx="333278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463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MORE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CONTACT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sz="2800" dirty="0"/>
              <a:t>NSLDS Customer Support Center</a:t>
            </a:r>
          </a:p>
          <a:p>
            <a:pPr marL="460375" lvl="2" indent="0" algn="ctr">
              <a:buNone/>
              <a:defRPr/>
            </a:pPr>
            <a:r>
              <a:rPr lang="en-US" dirty="0"/>
              <a:t> Phone:  800-999-8219</a:t>
            </a:r>
          </a:p>
          <a:p>
            <a:pPr marL="460375" lvl="2" indent="0" algn="ctr">
              <a:buNone/>
              <a:defRPr/>
            </a:pPr>
            <a:r>
              <a:rPr lang="en-US" dirty="0"/>
              <a:t> Toll: 	785-838-2141 </a:t>
            </a:r>
          </a:p>
          <a:p>
            <a:pPr marL="460375" lvl="2" indent="0" algn="ctr">
              <a:buNone/>
              <a:defRPr/>
            </a:pPr>
            <a:r>
              <a:rPr lang="en-US" dirty="0"/>
              <a:t> Fax:	785-838-2154</a:t>
            </a:r>
          </a:p>
          <a:p>
            <a:pPr marL="460375" lvl="2" indent="0" algn="ctr">
              <a:buNone/>
              <a:defRPr/>
            </a:pPr>
            <a:r>
              <a:rPr lang="en-US" dirty="0"/>
              <a:t> Web:	www.nsldsfap.ed.gov</a:t>
            </a:r>
          </a:p>
          <a:p>
            <a:pPr marL="460375" lvl="2" indent="0" algn="ctr">
              <a:buNone/>
              <a:defRPr/>
            </a:pPr>
            <a:r>
              <a:rPr lang="en-US" dirty="0"/>
              <a:t> E-mail:	</a:t>
            </a:r>
            <a:r>
              <a:rPr lang="en-US" dirty="0" smtClean="0"/>
              <a:t>nslds@ed.gov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3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Undergraduate/Graduate Award Year is determined based on the “loan period begin date” from the most recently reported undergraduate/graduate loan for the student</a:t>
            </a:r>
          </a:p>
          <a:p>
            <a:r>
              <a:rPr lang="en-US" dirty="0"/>
              <a:t>The Dependency Status Indicator identifies the dependency status used in the student’s undergraduate/graduate loan limits determination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5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Aggregates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57" y="1847203"/>
            <a:ext cx="5799323" cy="39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5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r>
              <a:rPr lang="en-US" dirty="0"/>
              <a:t>Exceeds Loan Limits warning symbols for graduate and undergraduate borrowers</a:t>
            </a:r>
          </a:p>
          <a:p>
            <a:r>
              <a:rPr lang="en-US" dirty="0"/>
              <a:t>Click the link for the Exceeds Loan Limit warning symbol to display those loans that were attributed to the applicable loan limit overage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57800"/>
            <a:ext cx="5943600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Aggregates Example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97" y="1782427"/>
            <a:ext cx="4884844" cy="40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2502932"/>
            <a:ext cx="16850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0B957"/>
                </a:solidFill>
                <a:latin typeface="Arial" pitchFamily="34" charset="0"/>
                <a:cs typeface="Arial" pitchFamily="34" charset="0"/>
              </a:rPr>
              <a:t>Click the Link</a:t>
            </a:r>
            <a:endParaRPr lang="en-US" b="1" dirty="0">
              <a:solidFill>
                <a:srgbClr val="90B95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1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Example Click Result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6019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616034" y="1811978"/>
            <a:ext cx="3810000" cy="838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5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Example Click Result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74" y="1554163"/>
            <a:ext cx="439529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944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918</Words>
  <Application>Microsoft Office PowerPoint</Application>
  <PresentationFormat>On-screen Show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Trek</vt:lpstr>
      <vt:lpstr>PowerPoint Presentation</vt:lpstr>
      <vt:lpstr>NSLDS Basics </vt:lpstr>
      <vt:lpstr>Checking Aggregates</vt:lpstr>
      <vt:lpstr>Checking Aggregates</vt:lpstr>
      <vt:lpstr>Checking Aggregates</vt:lpstr>
      <vt:lpstr>Checking Aggregates</vt:lpstr>
      <vt:lpstr>Checking Aggregates Example</vt:lpstr>
      <vt:lpstr>Aggregate Example Click Result</vt:lpstr>
      <vt:lpstr>Aggregate Example Click Result</vt:lpstr>
      <vt:lpstr>Enhancements for Enrollment Reporting</vt:lpstr>
      <vt:lpstr>New Enrollment Reporting File Format Options</vt:lpstr>
      <vt:lpstr>New Enrollment Reporting File Format Options</vt:lpstr>
      <vt:lpstr>Enrollment Reporting Profile</vt:lpstr>
      <vt:lpstr>Use Profile Page for Preferences</vt:lpstr>
      <vt:lpstr>Update File Preferences by March 31, 2013</vt:lpstr>
      <vt:lpstr>Enrollment Spreadsheet Submittal</vt:lpstr>
      <vt:lpstr>Using Spreadsheet Submittal</vt:lpstr>
      <vt:lpstr>Enrollment Submittal Page</vt:lpstr>
      <vt:lpstr>Error Count and Pop Up Box to View Results</vt:lpstr>
      <vt:lpstr>Results Spreadsheet</vt:lpstr>
      <vt:lpstr>Transfer Student Monitoring (TSM) Profile </vt:lpstr>
      <vt:lpstr>TSM Profile</vt:lpstr>
      <vt:lpstr>TSM Time Period</vt:lpstr>
      <vt:lpstr>TSM Profile Update</vt:lpstr>
      <vt:lpstr>TSM Re-Populate</vt:lpstr>
      <vt:lpstr>TSM Re-Populate</vt:lpstr>
      <vt:lpstr>NSLDS Reports</vt:lpstr>
      <vt:lpstr>NSLDS Report list</vt:lpstr>
      <vt:lpstr>NSLDS Web Report List</vt:lpstr>
      <vt:lpstr>NSLDS Scheduled Reports</vt:lpstr>
      <vt:lpstr>NSLDS Scheduled Reports</vt:lpstr>
      <vt:lpstr>PowerPoint Presentation</vt:lpstr>
      <vt:lpstr>NEED MORE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dvore</cp:lastModifiedBy>
  <cp:revision>15</cp:revision>
  <cp:lastPrinted>2013-10-10T19:19:05Z</cp:lastPrinted>
  <dcterms:created xsi:type="dcterms:W3CDTF">2013-02-08T19:43:16Z</dcterms:created>
  <dcterms:modified xsi:type="dcterms:W3CDTF">2013-10-10T19:26:09Z</dcterms:modified>
</cp:coreProperties>
</file>