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0" r:id="rId4"/>
    <p:sldId id="258" r:id="rId5"/>
    <p:sldId id="259"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822"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990E112-C408-445E-9E66-BE9A1E01313B}" type="datetimeFigureOut">
              <a:rPr lang="en-US" smtClean="0"/>
              <a:t>10/9/2013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8B3ECBC3-D37B-4E67-AED1-D65B9D304F0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90E112-C408-445E-9E66-BE9A1E01313B}" type="datetimeFigureOut">
              <a:rPr lang="en-US" smtClean="0"/>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ECBC3-D37B-4E67-AED1-D65B9D304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90E112-C408-445E-9E66-BE9A1E01313B}" type="datetimeFigureOut">
              <a:rPr lang="en-US" smtClean="0"/>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ECBC3-D37B-4E67-AED1-D65B9D304F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990E112-C408-445E-9E66-BE9A1E01313B}" type="datetimeFigureOut">
              <a:rPr lang="en-US" smtClean="0"/>
              <a:t>10/9/2013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8B3ECBC3-D37B-4E67-AED1-D65B9D304F0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990E112-C408-445E-9E66-BE9A1E01313B}" type="datetimeFigureOut">
              <a:rPr lang="en-US" smtClean="0"/>
              <a:t>10/9/2013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8B3ECBC3-D37B-4E67-AED1-D65B9D304F00}"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990E112-C408-445E-9E66-BE9A1E01313B}" type="datetimeFigureOut">
              <a:rPr lang="en-US" smtClean="0"/>
              <a:t>10/9/2013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8B3ECBC3-D37B-4E67-AED1-D65B9D304F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990E112-C408-445E-9E66-BE9A1E01313B}" type="datetimeFigureOut">
              <a:rPr lang="en-US" smtClean="0"/>
              <a:t>10/9/2013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8B3ECBC3-D37B-4E67-AED1-D65B9D304F00}"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990E112-C408-445E-9E66-BE9A1E01313B}" type="datetimeFigureOut">
              <a:rPr lang="en-US" smtClean="0"/>
              <a:t>10/9/2013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ECBC3-D37B-4E67-AED1-D65B9D304F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90E112-C408-445E-9E66-BE9A1E01313B}" type="datetimeFigureOut">
              <a:rPr lang="en-US" smtClean="0"/>
              <a:t>10/9/2013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ECBC3-D37B-4E67-AED1-D65B9D304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990E112-C408-445E-9E66-BE9A1E01313B}" type="datetimeFigureOut">
              <a:rPr lang="en-US" smtClean="0"/>
              <a:t>10/9/2013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ECBC3-D37B-4E67-AED1-D65B9D304F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990E112-C408-445E-9E66-BE9A1E01313B}" type="datetimeFigureOut">
              <a:rPr lang="en-US" smtClean="0"/>
              <a:t>10/9/2013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8B3ECBC3-D37B-4E67-AED1-D65B9D304F00}"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990E112-C408-445E-9E66-BE9A1E01313B}" type="datetimeFigureOut">
              <a:rPr lang="en-US" smtClean="0"/>
              <a:t>10/9/2013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B3ECBC3-D37B-4E67-AED1-D65B9D304F00}"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76200" y="914400"/>
            <a:ext cx="6008914" cy="3505200"/>
          </a:xfrm>
          <a:prstGeom prst="rect">
            <a:avLst/>
          </a:prstGeom>
        </p:spPr>
      </p:pic>
      <p:sp>
        <p:nvSpPr>
          <p:cNvPr id="10" name="Rectangle 9"/>
          <p:cNvSpPr/>
          <p:nvPr/>
        </p:nvSpPr>
        <p:spPr>
          <a:xfrm>
            <a:off x="5791200" y="2819400"/>
            <a:ext cx="141514" cy="762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000" y="2152650"/>
            <a:ext cx="2717800" cy="203835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22822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rPr>
              <a:t>“Role Model” vs. “Mentor”</a:t>
            </a:r>
            <a:endParaRPr lang="en-US" dirty="0"/>
          </a:p>
        </p:txBody>
      </p:sp>
      <p:sp>
        <p:nvSpPr>
          <p:cNvPr id="3" name="Content Placeholder 2"/>
          <p:cNvSpPr>
            <a:spLocks noGrp="1"/>
          </p:cNvSpPr>
          <p:nvPr>
            <p:ph idx="1"/>
          </p:nvPr>
        </p:nvSpPr>
        <p:spPr/>
        <p:txBody>
          <a:bodyPr/>
          <a:lstStyle/>
          <a:p>
            <a:pPr marL="0" indent="0">
              <a:buNone/>
            </a:pPr>
            <a:r>
              <a:rPr lang="en-US" dirty="0">
                <a:latin typeface="Arial" pitchFamily="34" charset="0"/>
                <a:cs typeface="Arial" pitchFamily="34" charset="0"/>
              </a:rPr>
              <a:t>A </a:t>
            </a:r>
            <a:r>
              <a:rPr lang="en-US" b="1" dirty="0">
                <a:latin typeface="Arial" pitchFamily="34" charset="0"/>
                <a:cs typeface="Arial" pitchFamily="34" charset="0"/>
              </a:rPr>
              <a:t>role model</a:t>
            </a:r>
            <a:r>
              <a:rPr lang="en-US" dirty="0">
                <a:latin typeface="Arial" pitchFamily="34" charset="0"/>
                <a:cs typeface="Arial" pitchFamily="34" charset="0"/>
              </a:rPr>
              <a:t> is a person who serves as an example, or whose </a:t>
            </a:r>
            <a:r>
              <a:rPr lang="en-US" dirty="0" smtClean="0">
                <a:latin typeface="Arial" pitchFamily="34" charset="0"/>
                <a:cs typeface="Arial" pitchFamily="34" charset="0"/>
              </a:rPr>
              <a:t>behavior </a:t>
            </a:r>
            <a:r>
              <a:rPr lang="en-US" dirty="0">
                <a:latin typeface="Arial" pitchFamily="34" charset="0"/>
                <a:cs typeface="Arial" pitchFamily="34" charset="0"/>
              </a:rPr>
              <a:t>is emulated by others</a:t>
            </a:r>
            <a:r>
              <a:rPr lang="en-US" dirty="0" smtClean="0">
                <a:latin typeface="Arial" pitchFamily="34" charset="0"/>
                <a:cs typeface="Arial" pitchFamily="34" charset="0"/>
              </a:rPr>
              <a:t>.</a:t>
            </a:r>
          </a:p>
          <a:p>
            <a:pPr marL="0" indent="0">
              <a:buNone/>
            </a:pPr>
            <a:endParaRPr lang="en-US" dirty="0">
              <a:latin typeface="Arial" pitchFamily="34" charset="0"/>
              <a:cs typeface="Arial" pitchFamily="34" charset="0"/>
            </a:endParaRPr>
          </a:p>
          <a:p>
            <a:pPr marL="0" indent="0">
              <a:buNone/>
            </a:pPr>
            <a:r>
              <a:rPr lang="en-US" dirty="0" smtClean="0">
                <a:latin typeface="Arial" pitchFamily="34" charset="0"/>
                <a:cs typeface="Arial" pitchFamily="34" charset="0"/>
              </a:rPr>
              <a:t>A </a:t>
            </a:r>
            <a:r>
              <a:rPr lang="en-US" b="1" dirty="0" smtClean="0">
                <a:latin typeface="Arial" pitchFamily="34" charset="0"/>
                <a:cs typeface="Arial" pitchFamily="34" charset="0"/>
              </a:rPr>
              <a:t>mentor</a:t>
            </a:r>
            <a:r>
              <a:rPr lang="en-US" dirty="0" smtClean="0">
                <a:latin typeface="Arial" pitchFamily="34" charset="0"/>
                <a:cs typeface="Arial" pitchFamily="34" charset="0"/>
              </a:rPr>
              <a:t> is someone who uses their experience to help guide a less knowledgeable person in an ongoing relationship of learning, dialogue and challenge. </a:t>
            </a:r>
            <a:endParaRPr lang="en-US" dirty="0">
              <a:latin typeface="Arial" pitchFamily="34" charset="0"/>
              <a:cs typeface="Arial" pitchFamily="34" charset="0"/>
            </a:endParaRPr>
          </a:p>
        </p:txBody>
      </p:sp>
    </p:spTree>
    <p:extLst>
      <p:ext uri="{BB962C8B-B14F-4D97-AF65-F5344CB8AC3E}">
        <p14:creationId xmlns:p14="http://schemas.microsoft.com/office/powerpoint/2010/main" val="2365098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quote from Ken Robinson</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b="1" dirty="0">
                <a:latin typeface="Arial" pitchFamily="34" charset="0"/>
                <a:cs typeface="Arial" pitchFamily="34" charset="0"/>
              </a:rPr>
              <a:t>Mentors connect with us in a variety of ways and remain with us for varying lengths of time</a:t>
            </a:r>
            <a:r>
              <a:rPr lang="en-US" b="1" dirty="0" smtClean="0">
                <a:latin typeface="Arial" pitchFamily="34" charset="0"/>
                <a:cs typeface="Arial" pitchFamily="34" charset="0"/>
              </a:rPr>
              <a:t>.</a:t>
            </a:r>
          </a:p>
          <a:p>
            <a:pPr marL="0" indent="0">
              <a:buNone/>
            </a:pPr>
            <a:r>
              <a:rPr lang="en-US" b="1" dirty="0">
                <a:latin typeface="Arial" pitchFamily="34" charset="0"/>
                <a:cs typeface="Arial" pitchFamily="34" charset="0"/>
              </a:rPr>
              <a:t>Some are with us for decades in an evolving role that might start as teacher/student and ultimately evolve into </a:t>
            </a:r>
            <a:r>
              <a:rPr lang="en-US" b="1" dirty="0" smtClean="0">
                <a:latin typeface="Arial" pitchFamily="34" charset="0"/>
                <a:cs typeface="Arial" pitchFamily="34" charset="0"/>
              </a:rPr>
              <a:t>close </a:t>
            </a:r>
            <a:r>
              <a:rPr lang="en-US" b="1" dirty="0">
                <a:latin typeface="Arial" pitchFamily="34" charset="0"/>
                <a:cs typeface="Arial" pitchFamily="34" charset="0"/>
              </a:rPr>
              <a:t>friendship.</a:t>
            </a:r>
            <a:endParaRPr lang="en-US" dirty="0">
              <a:latin typeface="Arial" pitchFamily="34" charset="0"/>
              <a:cs typeface="Arial" pitchFamily="34" charset="0"/>
            </a:endParaRPr>
          </a:p>
          <a:p>
            <a:pPr marL="0" indent="0">
              <a:buNone/>
            </a:pPr>
            <a:r>
              <a:rPr lang="en-US" b="1" dirty="0">
                <a:latin typeface="Arial" pitchFamily="34" charset="0"/>
                <a:cs typeface="Arial" pitchFamily="34" charset="0"/>
              </a:rPr>
              <a:t>Others enter our lives at a critical moment, stay with us long enough to make a pivotal difference, and then move on.</a:t>
            </a:r>
            <a:endParaRPr lang="en-US" dirty="0">
              <a:latin typeface="Arial" pitchFamily="34" charset="0"/>
              <a:cs typeface="Arial" pitchFamily="34" charset="0"/>
            </a:endParaRPr>
          </a:p>
          <a:p>
            <a:pPr marL="0" indent="0">
              <a:buNone/>
            </a:pPr>
            <a:endParaRPr lang="en-US" dirty="0"/>
          </a:p>
        </p:txBody>
      </p:sp>
    </p:spTree>
    <p:extLst>
      <p:ext uri="{BB962C8B-B14F-4D97-AF65-F5344CB8AC3E}">
        <p14:creationId xmlns:p14="http://schemas.microsoft.com/office/powerpoint/2010/main" val="3800776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45719"/>
          </a:xfrm>
        </p:spPr>
        <p:txBody>
          <a:bodyPr>
            <a:normAutofit fontScale="90000"/>
          </a:bodyPr>
          <a:lstStyle/>
          <a:p>
            <a:endParaRPr lang="en-US" dirty="0"/>
          </a:p>
        </p:txBody>
      </p:sp>
      <p:sp>
        <p:nvSpPr>
          <p:cNvPr id="3" name="Content Placeholder 2"/>
          <p:cNvSpPr>
            <a:spLocks noGrp="1"/>
          </p:cNvSpPr>
          <p:nvPr>
            <p:ph idx="1"/>
          </p:nvPr>
        </p:nvSpPr>
        <p:spPr>
          <a:xfrm>
            <a:off x="304800" y="1066800"/>
            <a:ext cx="8686800" cy="5410200"/>
          </a:xfrm>
        </p:spPr>
        <p:txBody>
          <a:bodyPr>
            <a:normAutofit lnSpcReduction="10000"/>
          </a:bodyPr>
          <a:lstStyle/>
          <a:p>
            <a:pPr marL="0" indent="0">
              <a:buNone/>
            </a:pPr>
            <a:r>
              <a:rPr lang="en-US" b="1" dirty="0">
                <a:latin typeface="Arial" pitchFamily="34" charset="0"/>
                <a:cs typeface="Arial" pitchFamily="34" charset="0"/>
              </a:rPr>
              <a:t>Mentors lead us to believe that we can achieve something that seemed improbable or impossible to us </a:t>
            </a:r>
            <a:r>
              <a:rPr lang="en-US" b="1" dirty="0" smtClean="0">
                <a:latin typeface="Arial" pitchFamily="34" charset="0"/>
                <a:cs typeface="Arial" pitchFamily="34" charset="0"/>
              </a:rPr>
              <a:t>before </a:t>
            </a:r>
            <a:r>
              <a:rPr lang="en-US" b="1" dirty="0">
                <a:latin typeface="Arial" pitchFamily="34" charset="0"/>
                <a:cs typeface="Arial" pitchFamily="34" charset="0"/>
              </a:rPr>
              <a:t>we met them</a:t>
            </a:r>
            <a:r>
              <a:rPr lang="en-US" b="1" dirty="0" smtClean="0">
                <a:latin typeface="Arial" pitchFamily="34" charset="0"/>
                <a:cs typeface="Arial" pitchFamily="34" charset="0"/>
              </a:rPr>
              <a:t>.</a:t>
            </a:r>
          </a:p>
          <a:p>
            <a:pPr marL="0" indent="0">
              <a:buNone/>
            </a:pPr>
            <a:r>
              <a:rPr lang="en-US" b="1" dirty="0">
                <a:latin typeface="Arial" pitchFamily="34" charset="0"/>
                <a:cs typeface="Arial" pitchFamily="34" charset="0"/>
              </a:rPr>
              <a:t>They stand by to remind us of the skills we already possess and what we can achieve if we continue to work hard.</a:t>
            </a:r>
            <a:endParaRPr lang="en-US" b="1" dirty="0" smtClean="0">
              <a:latin typeface="Arial" pitchFamily="34" charset="0"/>
              <a:cs typeface="Arial" pitchFamily="34" charset="0"/>
            </a:endParaRPr>
          </a:p>
          <a:p>
            <a:pPr marL="0" indent="0">
              <a:buNone/>
            </a:pPr>
            <a:r>
              <a:rPr lang="en-US" b="1" dirty="0">
                <a:latin typeface="Arial" pitchFamily="34" charset="0"/>
                <a:cs typeface="Arial" pitchFamily="34" charset="0"/>
              </a:rPr>
              <a:t>Without a knowledgeable guide to aid us in identifying our passions, to encourage our interests, to smooth our paths, and to push us to make the most of our capacities, the journey is considerably harder.</a:t>
            </a:r>
            <a:endParaRPr lang="en-US"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1471981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52400"/>
          </a:xfrm>
        </p:spPr>
        <p:txBody>
          <a:bodyPr>
            <a:normAutofit fontScale="90000"/>
          </a:bodyPr>
          <a:lstStyle/>
          <a:p>
            <a:endParaRPr lang="en-US" dirty="0"/>
          </a:p>
        </p:txBody>
      </p:sp>
      <p:sp>
        <p:nvSpPr>
          <p:cNvPr id="3" name="Content Placeholder 2"/>
          <p:cNvSpPr>
            <a:spLocks noGrp="1"/>
          </p:cNvSpPr>
          <p:nvPr>
            <p:ph idx="1"/>
          </p:nvPr>
        </p:nvSpPr>
        <p:spPr/>
        <p:txBody>
          <a:bodyPr/>
          <a:lstStyle/>
          <a:p>
            <a:pPr marL="0" indent="0" algn="ctr">
              <a:buNone/>
            </a:pPr>
            <a:r>
              <a:rPr lang="en-US" dirty="0" smtClean="0">
                <a:latin typeface="Arial" pitchFamily="34" charset="0"/>
                <a:cs typeface="Arial" pitchFamily="34" charset="0"/>
              </a:rPr>
              <a:t>“Each one reach one, each one teach one.”</a:t>
            </a:r>
          </a:p>
          <a:p>
            <a:pPr marL="0" indent="0" algn="ctr">
              <a:buNone/>
            </a:pPr>
            <a:endParaRPr lang="en-US" dirty="0">
              <a:latin typeface="Arial" pitchFamily="34" charset="0"/>
              <a:cs typeface="Arial" pitchFamily="34" charset="0"/>
            </a:endParaRPr>
          </a:p>
          <a:p>
            <a:pPr marL="0" indent="0" algn="ctr">
              <a:buNone/>
            </a:pPr>
            <a:r>
              <a:rPr lang="en-US" dirty="0" smtClean="0">
                <a:latin typeface="Arial" pitchFamily="34" charset="0"/>
                <a:cs typeface="Arial" pitchFamily="34" charset="0"/>
              </a:rPr>
              <a:t>Thank you for your time and attention.</a:t>
            </a:r>
          </a:p>
          <a:p>
            <a:pPr marL="0" indent="0" algn="ctr">
              <a:buNone/>
            </a:pPr>
            <a:endParaRPr lang="en-US" dirty="0">
              <a:latin typeface="Arial" pitchFamily="34" charset="0"/>
              <a:cs typeface="Arial" pitchFamily="34" charset="0"/>
            </a:endParaRPr>
          </a:p>
          <a:p>
            <a:pPr marL="0" indent="0" algn="ctr">
              <a:buNone/>
            </a:pPr>
            <a:r>
              <a:rPr lang="en-US" dirty="0" smtClean="0">
                <a:latin typeface="Arial" pitchFamily="34" charset="0"/>
                <a:cs typeface="Arial" pitchFamily="34" charset="0"/>
              </a:rPr>
              <a:t>Dwight Horsey </a:t>
            </a:r>
            <a:endParaRPr lang="en-US" dirty="0">
              <a:latin typeface="Arial" pitchFamily="34" charset="0"/>
              <a:cs typeface="Arial" pitchFamily="34" charset="0"/>
            </a:endParaRPr>
          </a:p>
        </p:txBody>
      </p:sp>
    </p:spTree>
    <p:extLst>
      <p:ext uri="{BB962C8B-B14F-4D97-AF65-F5344CB8AC3E}">
        <p14:creationId xmlns:p14="http://schemas.microsoft.com/office/powerpoint/2010/main" val="870181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154520" y="1554162"/>
            <a:ext cx="6837080" cy="4525963"/>
          </a:xfrm>
        </p:spPr>
        <p:txBody>
          <a:bodyPr/>
          <a:lstStyle/>
          <a:p>
            <a:pPr algn="ctr"/>
            <a:endParaRPr lang="en-US" b="1" dirty="0" smtClean="0"/>
          </a:p>
          <a:p>
            <a:pPr algn="ctr"/>
            <a:endParaRPr lang="en-US" b="1" dirty="0"/>
          </a:p>
          <a:p>
            <a:pPr algn="ctr"/>
            <a:endParaRPr lang="en-US" b="1" dirty="0" smtClean="0"/>
          </a:p>
          <a:p>
            <a:pPr marL="0" indent="0" algn="ctr">
              <a:buNone/>
            </a:pPr>
            <a:r>
              <a:rPr lang="en-US" sz="8000" b="1" dirty="0" smtClean="0">
                <a:latin typeface="Arial" pitchFamily="34" charset="0"/>
                <a:cs typeface="Arial" pitchFamily="34" charset="0"/>
              </a:rPr>
              <a:t>MENTORING</a:t>
            </a:r>
            <a:endParaRPr lang="en-US" sz="8000" b="1" dirty="0">
              <a:latin typeface="Arial" pitchFamily="34" charset="0"/>
              <a:cs typeface="Arial" pitchFamily="34" charset="0"/>
            </a:endParaRPr>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025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154520" y="1554162"/>
            <a:ext cx="6837080" cy="4525963"/>
          </a:xfrm>
        </p:spPr>
        <p:txBody>
          <a:bodyPr>
            <a:normAutofit lnSpcReduction="10000"/>
          </a:bodyPr>
          <a:lstStyle/>
          <a:p>
            <a:pPr marL="0" indent="0" algn="ctr">
              <a:buNone/>
            </a:pPr>
            <a:r>
              <a:rPr lang="en-US" dirty="0" smtClean="0">
                <a:solidFill>
                  <a:schemeClr val="accent3"/>
                </a:solidFill>
                <a:latin typeface="Arial" pitchFamily="34" charset="0"/>
                <a:cs typeface="Arial" pitchFamily="34" charset="0"/>
              </a:rPr>
              <a:t>Why </a:t>
            </a:r>
            <a:r>
              <a:rPr lang="en-US" dirty="0">
                <a:solidFill>
                  <a:schemeClr val="accent3"/>
                </a:solidFill>
                <a:latin typeface="Arial" pitchFamily="34" charset="0"/>
                <a:cs typeface="Arial" pitchFamily="34" charset="0"/>
              </a:rPr>
              <a:t>Mentoring </a:t>
            </a:r>
            <a:endParaRPr lang="en-US" dirty="0" smtClean="0">
              <a:solidFill>
                <a:schemeClr val="accent3"/>
              </a:solidFill>
              <a:latin typeface="Arial" pitchFamily="34" charset="0"/>
              <a:cs typeface="Arial" pitchFamily="34" charset="0"/>
            </a:endParaRPr>
          </a:p>
          <a:p>
            <a:pPr marL="0" indent="0" algn="ctr">
              <a:buNone/>
            </a:pPr>
            <a:endParaRPr lang="en-US" dirty="0" smtClean="0">
              <a:solidFill>
                <a:schemeClr val="accent3"/>
              </a:solidFill>
              <a:latin typeface="Arial" pitchFamily="34" charset="0"/>
              <a:cs typeface="Arial" pitchFamily="34" charset="0"/>
            </a:endParaRPr>
          </a:p>
          <a:p>
            <a:pPr marL="0" lvl="6" indent="0">
              <a:buSzPct val="70000"/>
              <a:buNone/>
            </a:pPr>
            <a:r>
              <a:rPr lang="en-US" sz="2400" dirty="0" smtClean="0">
                <a:latin typeface="Arial" pitchFamily="34" charset="0"/>
                <a:cs typeface="Arial" pitchFamily="34" charset="0"/>
              </a:rPr>
              <a:t>    </a:t>
            </a:r>
            <a:r>
              <a:rPr lang="en-US" sz="3200" dirty="0" smtClean="0">
                <a:latin typeface="Arial" pitchFamily="34" charset="0"/>
                <a:cs typeface="Arial" pitchFamily="34" charset="0"/>
              </a:rPr>
              <a:t>Social </a:t>
            </a:r>
            <a:r>
              <a:rPr lang="en-US" sz="3200" dirty="0">
                <a:latin typeface="Arial" pitchFamily="34" charset="0"/>
                <a:cs typeface="Arial" pitchFamily="34" charset="0"/>
              </a:rPr>
              <a:t>learning theory</a:t>
            </a:r>
          </a:p>
          <a:p>
            <a:pPr marL="342900" lvl="6" indent="-342900" algn="ctr">
              <a:buSzPct val="70000"/>
              <a:buFont typeface="Wingdings" pitchFamily="2" charset="2"/>
              <a:buChar char="§"/>
            </a:pPr>
            <a:endParaRPr lang="en-US" sz="3200" dirty="0"/>
          </a:p>
          <a:p>
            <a:pPr marL="285750" lvl="6" indent="0">
              <a:buSzPct val="76000"/>
              <a:buNone/>
            </a:pPr>
            <a:r>
              <a:rPr lang="en-US" sz="3200" dirty="0">
                <a:latin typeface="Arial" pitchFamily="34" charset="0"/>
                <a:cs typeface="Arial" pitchFamily="34" charset="0"/>
              </a:rPr>
              <a:t>Observing and connecting with </a:t>
            </a:r>
            <a:r>
              <a:rPr lang="en-US" sz="3200" dirty="0" smtClean="0">
                <a:latin typeface="Arial" pitchFamily="34" charset="0"/>
                <a:cs typeface="Arial" pitchFamily="34" charset="0"/>
              </a:rPr>
              <a:t>others</a:t>
            </a:r>
          </a:p>
          <a:p>
            <a:pPr marL="628650" lvl="6" indent="-342900">
              <a:buSzPct val="76000"/>
              <a:buFont typeface="Wingdings" pitchFamily="2" charset="2"/>
              <a:buChar char="§"/>
            </a:pPr>
            <a:endParaRPr lang="en-US" sz="3200" dirty="0">
              <a:latin typeface="Arial" pitchFamily="34" charset="0"/>
              <a:cs typeface="Arial" pitchFamily="34" charset="0"/>
            </a:endParaRPr>
          </a:p>
          <a:p>
            <a:pPr marL="285750" lvl="6" indent="0">
              <a:buSzPct val="76000"/>
              <a:buNone/>
            </a:pPr>
            <a:r>
              <a:rPr lang="en-US" sz="3200" dirty="0" smtClean="0">
                <a:latin typeface="Arial" pitchFamily="34" charset="0"/>
                <a:cs typeface="Arial" pitchFamily="34" charset="0"/>
              </a:rPr>
              <a:t> Positive </a:t>
            </a:r>
            <a:r>
              <a:rPr lang="en-US" sz="3200" dirty="0">
                <a:latin typeface="Arial" pitchFamily="34" charset="0"/>
                <a:cs typeface="Arial" pitchFamily="34" charset="0"/>
              </a:rPr>
              <a:t>role models</a:t>
            </a:r>
          </a:p>
          <a:p>
            <a:pPr marL="0" indent="0" algn="ctr">
              <a:buNone/>
            </a:pPr>
            <a:endParaRPr lang="en-US" dirty="0">
              <a:latin typeface="Arial" pitchFamily="34" charset="0"/>
              <a:cs typeface="Arial" pitchFamily="34" charset="0"/>
            </a:endParaRPr>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772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rPr>
              <a:t>The Origin of “Mentor”</a:t>
            </a:r>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07974" y="1695552"/>
            <a:ext cx="3529890" cy="4243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559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rPr>
              <a:t>“Mentoring” today</a:t>
            </a:r>
            <a:endParaRPr lang="en-US" dirty="0"/>
          </a:p>
        </p:txBody>
      </p:sp>
      <p:pic>
        <p:nvPicPr>
          <p:cNvPr id="1026" name="Picture 2" descr="C:\Users\CrawfordH\AppData\Local\Microsoft\Windows\Temporary Internet Files\Content.IE5\TCM4X0I0\MP9003415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2119884"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97136" y="1890641"/>
            <a:ext cx="5151566" cy="385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1257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rPr>
              <a:t>Styles of Mentoring</a:t>
            </a:r>
            <a:endParaRPr lang="en-US" dirty="0"/>
          </a:p>
        </p:txBody>
      </p:sp>
      <p:sp>
        <p:nvSpPr>
          <p:cNvPr id="3" name="Content Placeholder 2"/>
          <p:cNvSpPr>
            <a:spLocks noGrp="1"/>
          </p:cNvSpPr>
          <p:nvPr>
            <p:ph idx="1"/>
          </p:nvPr>
        </p:nvSpPr>
        <p:spPr>
          <a:xfrm>
            <a:off x="304800" y="2590799"/>
            <a:ext cx="8686800" cy="3200401"/>
          </a:xfrm>
        </p:spPr>
        <p:txBody>
          <a:bodyPr>
            <a:normAutofit/>
          </a:bodyPr>
          <a:lstStyle/>
          <a:p>
            <a:pPr marL="0" indent="0">
              <a:buNone/>
            </a:pPr>
            <a:r>
              <a:rPr lang="en-US" dirty="0" smtClean="0">
                <a:latin typeface="Arial" pitchFamily="34" charset="0"/>
              </a:rPr>
              <a:t>Informal	 enhanced informal	     formal</a:t>
            </a:r>
          </a:p>
          <a:p>
            <a:pPr marL="0" indent="0">
              <a:buNone/>
            </a:pPr>
            <a:endParaRPr lang="en-US" sz="2000" dirty="0">
              <a:latin typeface="Arial" pitchFamily="34" charset="0"/>
            </a:endParaRPr>
          </a:p>
          <a:p>
            <a:pPr marL="0" indent="0">
              <a:buNone/>
            </a:pPr>
            <a:r>
              <a:rPr lang="en-US" sz="2000" dirty="0" smtClean="0">
                <a:latin typeface="Arial" pitchFamily="34" charset="0"/>
              </a:rPr>
              <a:t>Mentoring	        Intentional approach		Intentional  happens by 	       individually initiated 		approach</a:t>
            </a:r>
          </a:p>
          <a:p>
            <a:pPr marL="0" indent="0">
              <a:buNone/>
            </a:pPr>
            <a:r>
              <a:rPr lang="en-US" sz="2000" dirty="0" smtClean="0">
                <a:latin typeface="Arial" pitchFamily="34" charset="0"/>
              </a:rPr>
              <a:t>chance							matched pairs</a:t>
            </a:r>
          </a:p>
          <a:p>
            <a:pPr marL="0" indent="0">
              <a:buNone/>
            </a:pPr>
            <a:r>
              <a:rPr lang="en-US" sz="2000" dirty="0">
                <a:latin typeface="Arial" pitchFamily="34" charset="0"/>
              </a:rPr>
              <a:t>	</a:t>
            </a:r>
            <a:r>
              <a:rPr lang="en-US" sz="2000" dirty="0" smtClean="0">
                <a:latin typeface="Arial" pitchFamily="34" charset="0"/>
              </a:rPr>
              <a:t>						groups</a:t>
            </a:r>
          </a:p>
          <a:p>
            <a:pPr marL="0" indent="0">
              <a:buNone/>
            </a:pPr>
            <a:r>
              <a:rPr lang="en-US" sz="2000" dirty="0">
                <a:latin typeface="Arial" pitchFamily="34" charset="0"/>
              </a:rPr>
              <a:t>	</a:t>
            </a:r>
            <a:r>
              <a:rPr lang="en-US" sz="2000" dirty="0" smtClean="0">
                <a:latin typeface="Arial" pitchFamily="34" charset="0"/>
              </a:rPr>
              <a:t>						programmatic</a:t>
            </a:r>
          </a:p>
          <a:p>
            <a:endParaRPr lang="en-US" dirty="0"/>
          </a:p>
        </p:txBody>
      </p:sp>
    </p:spTree>
    <p:extLst>
      <p:ext uri="{BB962C8B-B14F-4D97-AF65-F5344CB8AC3E}">
        <p14:creationId xmlns:p14="http://schemas.microsoft.com/office/powerpoint/2010/main" val="3575436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3"/>
                </a:solidFill>
              </a:rPr>
              <a:t>Mentors</a:t>
            </a:r>
            <a:endParaRPr lang="en-US" dirty="0"/>
          </a:p>
        </p:txBody>
      </p:sp>
      <p:sp>
        <p:nvSpPr>
          <p:cNvPr id="3" name="Content Placeholder 2"/>
          <p:cNvSpPr>
            <a:spLocks noGrp="1"/>
          </p:cNvSpPr>
          <p:nvPr>
            <p:ph idx="1"/>
          </p:nvPr>
        </p:nvSpPr>
        <p:spPr/>
        <p:txBody>
          <a:bodyPr>
            <a:normAutofit fontScale="92500" lnSpcReduction="10000"/>
          </a:bodyPr>
          <a:lstStyle/>
          <a:p>
            <a:pPr marL="985443" lvl="1" indent="-429984">
              <a:spcAft>
                <a:spcPct val="50000"/>
              </a:spcAft>
              <a:buSzPct val="115000"/>
              <a:buFont typeface="Wingdings" pitchFamily="2" charset="2"/>
              <a:buChar char="§"/>
            </a:pPr>
            <a:r>
              <a:rPr lang="en-US" sz="2400" dirty="0">
                <a:latin typeface="Arial" pitchFamily="34" charset="0"/>
                <a:cs typeface="Arial" pitchFamily="34" charset="0"/>
              </a:rPr>
              <a:t>grow and learn with us</a:t>
            </a:r>
          </a:p>
          <a:p>
            <a:pPr marL="985443" lvl="1" indent="-429984">
              <a:spcAft>
                <a:spcPct val="50000"/>
              </a:spcAft>
              <a:buSzPct val="115000"/>
              <a:buFont typeface="Wingdings" pitchFamily="2" charset="2"/>
              <a:buChar char="§"/>
            </a:pPr>
            <a:r>
              <a:rPr lang="en-US" sz="2400" dirty="0">
                <a:latin typeface="Arial" pitchFamily="34" charset="0"/>
                <a:cs typeface="Arial" pitchFamily="34" charset="0"/>
              </a:rPr>
              <a:t>allow us space to be </a:t>
            </a:r>
            <a:br>
              <a:rPr lang="en-US" sz="2400" dirty="0">
                <a:latin typeface="Arial" pitchFamily="34" charset="0"/>
                <a:cs typeface="Arial" pitchFamily="34" charset="0"/>
              </a:rPr>
            </a:br>
            <a:r>
              <a:rPr lang="en-US" sz="2400" dirty="0">
                <a:latin typeface="Arial" pitchFamily="34" charset="0"/>
                <a:cs typeface="Arial" pitchFamily="34" charset="0"/>
              </a:rPr>
              <a:t>ourselves – judgment free</a:t>
            </a:r>
          </a:p>
          <a:p>
            <a:pPr marL="985443" lvl="1" indent="-429984">
              <a:spcAft>
                <a:spcPct val="50000"/>
              </a:spcAft>
              <a:buSzPct val="115000"/>
              <a:buFont typeface="Wingdings" pitchFamily="2" charset="2"/>
              <a:buChar char="§"/>
            </a:pPr>
            <a:r>
              <a:rPr lang="en-US" sz="2400" dirty="0">
                <a:latin typeface="Arial" pitchFamily="34" charset="0"/>
                <a:cs typeface="Arial" pitchFamily="34" charset="0"/>
              </a:rPr>
              <a:t>give us confidence</a:t>
            </a:r>
          </a:p>
          <a:p>
            <a:pPr marL="985443" lvl="1" indent="-429984">
              <a:spcAft>
                <a:spcPct val="50000"/>
              </a:spcAft>
              <a:buSzPct val="115000"/>
              <a:buFont typeface="Wingdings" pitchFamily="2" charset="2"/>
              <a:buChar char="§"/>
            </a:pPr>
            <a:r>
              <a:rPr lang="en-US" sz="2400" dirty="0">
                <a:latin typeface="Arial" pitchFamily="34" charset="0"/>
                <a:cs typeface="Arial" pitchFamily="34" charset="0"/>
              </a:rPr>
              <a:t>help us discover and </a:t>
            </a:r>
            <a:br>
              <a:rPr lang="en-US" sz="2400" dirty="0">
                <a:latin typeface="Arial" pitchFamily="34" charset="0"/>
                <a:cs typeface="Arial" pitchFamily="34" charset="0"/>
              </a:rPr>
            </a:br>
            <a:r>
              <a:rPr lang="en-US" sz="2400" dirty="0">
                <a:latin typeface="Arial" pitchFamily="34" charset="0"/>
                <a:cs typeface="Arial" pitchFamily="34" charset="0"/>
              </a:rPr>
              <a:t>embrace our passions</a:t>
            </a:r>
          </a:p>
          <a:p>
            <a:pPr marL="985443" lvl="1" indent="-429984">
              <a:spcAft>
                <a:spcPct val="50000"/>
              </a:spcAft>
              <a:buSzPct val="115000"/>
              <a:buFont typeface="Wingdings" pitchFamily="2" charset="2"/>
              <a:buChar char="§"/>
            </a:pPr>
            <a:r>
              <a:rPr lang="en-US" sz="2400" dirty="0">
                <a:latin typeface="Arial" pitchFamily="34" charset="0"/>
                <a:cs typeface="Arial" pitchFamily="34" charset="0"/>
              </a:rPr>
              <a:t>encourage us step outside</a:t>
            </a:r>
            <a:br>
              <a:rPr lang="en-US" sz="2400" dirty="0">
                <a:latin typeface="Arial" pitchFamily="34" charset="0"/>
                <a:cs typeface="Arial" pitchFamily="34" charset="0"/>
              </a:rPr>
            </a:br>
            <a:r>
              <a:rPr lang="en-US" sz="2400" dirty="0">
                <a:latin typeface="Arial" pitchFamily="34" charset="0"/>
                <a:cs typeface="Arial" pitchFamily="34" charset="0"/>
              </a:rPr>
              <a:t>our comfort zone</a:t>
            </a:r>
          </a:p>
          <a:p>
            <a:pPr marL="985443" lvl="1" indent="-429984">
              <a:spcAft>
                <a:spcPct val="50000"/>
              </a:spcAft>
              <a:buSzPct val="115000"/>
              <a:buFont typeface="Wingdings" pitchFamily="2" charset="2"/>
              <a:buChar char="§"/>
            </a:pPr>
            <a:r>
              <a:rPr lang="en-US" sz="2400" dirty="0">
                <a:latin typeface="Arial" pitchFamily="34" charset="0"/>
                <a:cs typeface="Arial" pitchFamily="34" charset="0"/>
              </a:rPr>
              <a:t>show us our potential and inspire us to be our best selves – a nurturer of possibilities</a:t>
            </a:r>
          </a:p>
          <a:p>
            <a:pPr marL="0" indent="0">
              <a:buNone/>
            </a:pPr>
            <a:endParaRPr lang="en-US" dirty="0"/>
          </a:p>
        </p:txBody>
      </p:sp>
    </p:spTree>
    <p:extLst>
      <p:ext uri="{BB962C8B-B14F-4D97-AF65-F5344CB8AC3E}">
        <p14:creationId xmlns:p14="http://schemas.microsoft.com/office/powerpoint/2010/main" val="1146028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rPr>
              <a:t>A Mentor Is Not</a:t>
            </a:r>
            <a:endParaRPr lang="en-US" dirty="0"/>
          </a:p>
        </p:txBody>
      </p:sp>
      <p:sp>
        <p:nvSpPr>
          <p:cNvPr id="3" name="Content Placeholder 2"/>
          <p:cNvSpPr>
            <a:spLocks noGrp="1"/>
          </p:cNvSpPr>
          <p:nvPr>
            <p:ph idx="1"/>
          </p:nvPr>
        </p:nvSpPr>
        <p:spPr/>
        <p:txBody>
          <a:bodyPr/>
          <a:lstStyle/>
          <a:p>
            <a:pPr marL="660400" indent="-660400">
              <a:lnSpc>
                <a:spcPct val="110000"/>
              </a:lnSpc>
              <a:buSzPct val="76000"/>
              <a:buFont typeface="Wingdings 2" pitchFamily="18" charset="2"/>
              <a:buChar char=""/>
            </a:pPr>
            <a:r>
              <a:rPr lang="en-US" dirty="0">
                <a:latin typeface="Arial" pitchFamily="34" charset="0"/>
                <a:cs typeface="Arial" pitchFamily="34" charset="0"/>
              </a:rPr>
              <a:t>A professional counselor or social worker</a:t>
            </a:r>
          </a:p>
          <a:p>
            <a:pPr marL="660400" indent="-660400">
              <a:lnSpc>
                <a:spcPct val="110000"/>
              </a:lnSpc>
              <a:buSzPct val="76000"/>
              <a:buFont typeface="Wingdings 2" pitchFamily="18" charset="2"/>
              <a:buChar char=""/>
            </a:pPr>
            <a:r>
              <a:rPr lang="en-US" dirty="0">
                <a:latin typeface="Arial" pitchFamily="34" charset="0"/>
                <a:cs typeface="Arial" pitchFamily="34" charset="0"/>
              </a:rPr>
              <a:t>A tutor</a:t>
            </a:r>
          </a:p>
          <a:p>
            <a:pPr marL="660400" indent="-660400">
              <a:lnSpc>
                <a:spcPct val="110000"/>
              </a:lnSpc>
              <a:buSzPct val="76000"/>
              <a:buFont typeface="Wingdings 2" pitchFamily="18" charset="2"/>
              <a:buChar char=""/>
            </a:pPr>
            <a:r>
              <a:rPr lang="en-US" dirty="0">
                <a:latin typeface="Arial" pitchFamily="34" charset="0"/>
                <a:cs typeface="Arial" pitchFamily="34" charset="0"/>
              </a:rPr>
              <a:t>A parent or guardian</a:t>
            </a:r>
          </a:p>
          <a:p>
            <a:pPr marL="660400" indent="-660400">
              <a:lnSpc>
                <a:spcPct val="110000"/>
              </a:lnSpc>
              <a:buSzPct val="76000"/>
              <a:buFont typeface="Wingdings 2" pitchFamily="18" charset="2"/>
              <a:buChar char=""/>
            </a:pPr>
            <a:r>
              <a:rPr lang="en-US" dirty="0">
                <a:latin typeface="Arial" pitchFamily="34" charset="0"/>
                <a:cs typeface="Arial" pitchFamily="34" charset="0"/>
              </a:rPr>
              <a:t>A disciplinarian</a:t>
            </a:r>
          </a:p>
          <a:p>
            <a:pPr marL="660400" indent="-660400">
              <a:lnSpc>
                <a:spcPct val="110000"/>
              </a:lnSpc>
              <a:buSzPct val="76000"/>
              <a:buFont typeface="Wingdings 2" pitchFamily="18" charset="2"/>
              <a:buChar char=""/>
            </a:pPr>
            <a:r>
              <a:rPr lang="en-US" dirty="0">
                <a:latin typeface="Arial" pitchFamily="34" charset="0"/>
                <a:cs typeface="Arial" pitchFamily="34" charset="0"/>
              </a:rPr>
              <a:t>A miracle worker</a:t>
            </a:r>
          </a:p>
          <a:p>
            <a:pPr marL="0" indent="0">
              <a:buNone/>
            </a:pPr>
            <a:endParaRPr lang="en-US" dirty="0"/>
          </a:p>
        </p:txBody>
      </p:sp>
    </p:spTree>
    <p:extLst>
      <p:ext uri="{BB962C8B-B14F-4D97-AF65-F5344CB8AC3E}">
        <p14:creationId xmlns:p14="http://schemas.microsoft.com/office/powerpoint/2010/main" val="1688897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rPr>
              <a:t>What is a Mentee?</a:t>
            </a:r>
            <a:endParaRPr lang="en-US" dirty="0"/>
          </a:p>
        </p:txBody>
      </p:sp>
      <p:sp>
        <p:nvSpPr>
          <p:cNvPr id="3" name="Content Placeholder 2"/>
          <p:cNvSpPr>
            <a:spLocks noGrp="1"/>
          </p:cNvSpPr>
          <p:nvPr>
            <p:ph idx="1"/>
          </p:nvPr>
        </p:nvSpPr>
        <p:spPr/>
        <p:txBody>
          <a:bodyPr>
            <a:normAutofit lnSpcReduction="10000"/>
          </a:bodyPr>
          <a:lstStyle/>
          <a:p>
            <a:pPr marL="0" indent="0">
              <a:lnSpc>
                <a:spcPct val="110000"/>
              </a:lnSpc>
              <a:buSzPct val="76000"/>
              <a:buNone/>
            </a:pPr>
            <a:r>
              <a:rPr lang="en-US" dirty="0">
                <a:latin typeface="Arial" pitchFamily="34" charset="0"/>
                <a:cs typeface="Arial" pitchFamily="34" charset="0"/>
              </a:rPr>
              <a:t>A mentee…</a:t>
            </a:r>
          </a:p>
          <a:p>
            <a:pPr marL="660400" indent="-660400">
              <a:lnSpc>
                <a:spcPct val="110000"/>
              </a:lnSpc>
              <a:buSzPct val="76000"/>
              <a:buFont typeface="Wingdings 2" pitchFamily="18" charset="2"/>
              <a:buChar char=""/>
            </a:pPr>
            <a:r>
              <a:rPr lang="en-US" dirty="0">
                <a:latin typeface="Arial" pitchFamily="34" charset="0"/>
                <a:cs typeface="Arial" pitchFamily="34" charset="0"/>
              </a:rPr>
              <a:t>wants to be successful</a:t>
            </a:r>
          </a:p>
          <a:p>
            <a:pPr marL="660400" indent="-660400">
              <a:lnSpc>
                <a:spcPct val="110000"/>
              </a:lnSpc>
              <a:buSzPct val="76000"/>
              <a:buFont typeface="Wingdings 2" pitchFamily="18" charset="2"/>
              <a:buChar char=""/>
            </a:pPr>
            <a:r>
              <a:rPr lang="en-US" dirty="0">
                <a:latin typeface="Arial" pitchFamily="34" charset="0"/>
                <a:cs typeface="Arial" pitchFamily="34" charset="0"/>
              </a:rPr>
              <a:t>is open to improving life skills</a:t>
            </a:r>
          </a:p>
          <a:p>
            <a:pPr marL="660400" indent="-660400">
              <a:lnSpc>
                <a:spcPct val="110000"/>
              </a:lnSpc>
              <a:buSzPct val="76000"/>
              <a:buFont typeface="Wingdings 2" pitchFamily="18" charset="2"/>
              <a:buChar char=""/>
            </a:pPr>
            <a:r>
              <a:rPr lang="en-US" dirty="0">
                <a:latin typeface="Arial" pitchFamily="34" charset="0"/>
                <a:cs typeface="Arial" pitchFamily="34" charset="0"/>
              </a:rPr>
              <a:t>is interested in exploring different experiences and backgrounds</a:t>
            </a:r>
          </a:p>
          <a:p>
            <a:pPr marL="660400" indent="-660400">
              <a:lnSpc>
                <a:spcPct val="110000"/>
              </a:lnSpc>
              <a:buSzPct val="76000"/>
              <a:buFont typeface="Wingdings 2" pitchFamily="18" charset="2"/>
              <a:buChar char=""/>
            </a:pPr>
            <a:r>
              <a:rPr lang="en-US" dirty="0">
                <a:latin typeface="Arial" pitchFamily="34" charset="0"/>
                <a:cs typeface="Arial" pitchFamily="34" charset="0"/>
              </a:rPr>
              <a:t>is able to give and receive honest feedback </a:t>
            </a:r>
          </a:p>
          <a:p>
            <a:pPr marL="660400" indent="-660400">
              <a:lnSpc>
                <a:spcPct val="110000"/>
              </a:lnSpc>
              <a:buSzPct val="76000"/>
              <a:buFont typeface="Wingdings 2" pitchFamily="18" charset="2"/>
              <a:buChar char=""/>
            </a:pPr>
            <a:r>
              <a:rPr lang="en-US" dirty="0">
                <a:latin typeface="Arial" pitchFamily="34" charset="0"/>
                <a:cs typeface="Arial" pitchFamily="34" charset="0"/>
              </a:rPr>
              <a:t>tries to use the skills, knowledge and suggestions of their mentor</a:t>
            </a:r>
          </a:p>
          <a:p>
            <a:pPr marL="0" indent="0">
              <a:buNone/>
            </a:pPr>
            <a:endParaRPr lang="en-US" dirty="0"/>
          </a:p>
        </p:txBody>
      </p:sp>
    </p:spTree>
    <p:extLst>
      <p:ext uri="{BB962C8B-B14F-4D97-AF65-F5344CB8AC3E}">
        <p14:creationId xmlns:p14="http://schemas.microsoft.com/office/powerpoint/2010/main" val="25053525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4918</TotalTime>
  <Words>341</Words>
  <Application>Microsoft Office PowerPoint</Application>
  <PresentationFormat>On-screen Show (4:3)</PresentationFormat>
  <Paragraphs>56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Trek</vt:lpstr>
      <vt:lpstr>PowerPoint Presentation</vt:lpstr>
      <vt:lpstr>PowerPoint Presentation</vt:lpstr>
      <vt:lpstr>PowerPoint Presentation</vt:lpstr>
      <vt:lpstr>The Origin of “Mentor”</vt:lpstr>
      <vt:lpstr>“Mentoring” today</vt:lpstr>
      <vt:lpstr>Styles of Mentoring</vt:lpstr>
      <vt:lpstr>Mentors</vt:lpstr>
      <vt:lpstr>A Mentor Is Not</vt:lpstr>
      <vt:lpstr>What is a Mentee?</vt:lpstr>
      <vt:lpstr>“Role Model” vs. “Mentor”</vt:lpstr>
      <vt:lpstr>A quote from Ken Robinson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dc:creator>
  <cp:lastModifiedBy>Dwight Horsey</cp:lastModifiedBy>
  <cp:revision>20</cp:revision>
  <dcterms:created xsi:type="dcterms:W3CDTF">2013-02-08T19:43:16Z</dcterms:created>
  <dcterms:modified xsi:type="dcterms:W3CDTF">2013-10-13T02:46:25Z</dcterms:modified>
</cp:coreProperties>
</file>