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1" r:id="rId3"/>
    <p:sldId id="260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5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F0ED3-7592-4238-8E55-163EC6AEFCC8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D59CF-7A6B-4735-B0E4-F1BBAC743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8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0E112-C408-445E-9E66-BE9A1E01313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914400" y="5029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Managing an Effective Debt Management Program for Graduate </a:t>
            </a:r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467805"/>
            <a:ext cx="541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October 2013</a:t>
            </a:r>
          </a:p>
          <a:p>
            <a:r>
              <a:rPr lang="en-US" dirty="0" smtClean="0"/>
              <a:t>Catherine </a:t>
            </a:r>
            <a:r>
              <a:rPr lang="en-US" dirty="0"/>
              <a:t>Demchak</a:t>
            </a:r>
          </a:p>
          <a:p>
            <a:r>
              <a:rPr lang="en-US" dirty="0"/>
              <a:t>Dave Eber</a:t>
            </a:r>
          </a:p>
          <a:p>
            <a:r>
              <a:rPr lang="en-US" dirty="0"/>
              <a:t>Heinz College, Carnegie Mellon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Proofread!!!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Proofread several times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Check for spelling, punctuation and grammar,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Check the order of information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Have you colleagues proofread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Have a student proofread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cdemchak\AppData\Local\Microsoft\Windows\Temporary Internet Files\Content.IE5\FB5BAR40\MP900448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523065" cy="16889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85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Proofread!!!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Proofread several times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Check for spelling, punctuation and grammar</a:t>
            </a:r>
            <a:r>
              <a:rPr lang="en-US" dirty="0" smtClean="0"/>
              <a:t>,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Check the order of information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Have you colleagues proofread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Have a student proofread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cdemchak\AppData\Local\Microsoft\Windows\Temporary Internet Files\Content.IE5\FB5BAR40\MP900448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29" y="215590"/>
            <a:ext cx="2523065" cy="16889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miley Face 3"/>
          <p:cNvSpPr/>
          <p:nvPr/>
        </p:nvSpPr>
        <p:spPr>
          <a:xfrm>
            <a:off x="8580965" y="2224506"/>
            <a:ext cx="228600" cy="228600"/>
          </a:xfrm>
          <a:prstGeom prst="smileyFace">
            <a:avLst>
              <a:gd name="adj" fmla="val 1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428565" y="2496015"/>
            <a:ext cx="152400" cy="152400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Proofread!!!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Proofread several times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Check for spelling, punctuation and </a:t>
            </a:r>
            <a:r>
              <a:rPr lang="en-US" dirty="0" smtClean="0"/>
              <a:t>grammar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Check the order of information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Have </a:t>
            </a:r>
            <a:r>
              <a:rPr lang="en-US" dirty="0" smtClean="0"/>
              <a:t>you</a:t>
            </a:r>
            <a:r>
              <a:rPr lang="en-US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</a:t>
            </a:r>
            <a:r>
              <a:rPr lang="en-US" dirty="0" smtClean="0"/>
              <a:t> </a:t>
            </a:r>
            <a:r>
              <a:rPr lang="en-US" dirty="0"/>
              <a:t>colleagues proofread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Have a student proofread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2050" name="Picture 2" descr="C:\Users\cdemchak\AppData\Local\Microsoft\Windows\Temporary Internet Files\Content.IE5\FB5BAR40\MP900448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523065" cy="16889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348261" y="3284034"/>
            <a:ext cx="228600" cy="228600"/>
          </a:xfrm>
          <a:prstGeom prst="smileyFace">
            <a:avLst>
              <a:gd name="adj" fmla="val 1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1143000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What topics should you include?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How much detail do you want to provide?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Slides shouldn’t have too much information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Use notes to provide details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Will the webinar be archived for viewing at a later date?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Easy format to read by someone not attending the live webinar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No industry terminology (jargon)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Use hyperlinks to guide viewers to websites with additional information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885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114300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Provide a slide or two of resources for your viewers to reference at a later date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Your website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Department of Education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Repayment calculators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Consolidation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NSLDS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Tax benefits (publication 970)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Cost of Living Calculator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9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Challenges/Successes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343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Challenges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Can’t gauge the level of students’ understanding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Interaction is limited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Participant distractions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9893" y="1524000"/>
            <a:ext cx="4343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Successes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Can reach more students in remote locations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Can be saved and played back at a later date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4613429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endParaRPr lang="en-US" sz="9600" dirty="0" smtClean="0"/>
          </a:p>
          <a:p>
            <a:pPr marL="68580" indent="0" algn="ctr">
              <a:buNone/>
            </a:pPr>
            <a:r>
              <a:rPr lang="en-US" sz="9600" dirty="0" smtClean="0"/>
              <a:t>Questions?</a:t>
            </a:r>
            <a:endParaRPr lang="en-US" dirty="0" smtClean="0"/>
          </a:p>
          <a:p>
            <a:pPr marL="68580" indent="0" algn="r">
              <a:buNone/>
            </a:pPr>
            <a:endParaRPr lang="en-US" dirty="0" smtClean="0"/>
          </a:p>
          <a:p>
            <a:pPr marL="68580" indent="0" algn="r">
              <a:buNone/>
            </a:pPr>
            <a:endParaRPr lang="en-US" dirty="0"/>
          </a:p>
          <a:p>
            <a:pPr marL="68580" indent="0" algn="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Catherine Demchak</a:t>
            </a:r>
          </a:p>
          <a:p>
            <a:pPr lvl="1">
              <a:buFont typeface="Courier New" pitchFamily="49" charset="0"/>
              <a:buChar char="o"/>
            </a:pPr>
            <a:r>
              <a:rPr lang="en-US" u="sng" dirty="0" smtClean="0"/>
              <a:t>cdemchak@andrew.cmu.edu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David Eber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u="sng" dirty="0" smtClean="0"/>
              <a:t>deber@andrew.cmu.edu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Heinz </a:t>
            </a:r>
            <a:r>
              <a:rPr lang="en-US" dirty="0" smtClean="0"/>
              <a:t>College Office of Financial Aid</a:t>
            </a:r>
          </a:p>
          <a:p>
            <a:pPr marL="0" indent="0">
              <a:buNone/>
            </a:pPr>
            <a:r>
              <a:rPr lang="en-US" dirty="0"/>
              <a:t>Carnegie Mellon University</a:t>
            </a:r>
          </a:p>
          <a:p>
            <a:pPr marL="0" indent="0">
              <a:buNone/>
            </a:pPr>
            <a:r>
              <a:rPr lang="en-US" dirty="0" smtClean="0"/>
              <a:t>Pittsburgh, PA</a:t>
            </a:r>
          </a:p>
        </p:txBody>
      </p:sp>
    </p:spTree>
    <p:extLst>
      <p:ext uri="{BB962C8B-B14F-4D97-AF65-F5344CB8AC3E}">
        <p14:creationId xmlns:p14="http://schemas.microsoft.com/office/powerpoint/2010/main" val="261015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610600" cy="3870325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/>
              <a:t>One-on-One Appointments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Group Sessions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Website Information and Group Sessions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Webinars and Group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556125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/>
              <a:t>Choose a web conference company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How much does it cost?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What features will you need?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How is the audio handled?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Do you want to record the webinar for later viewing?</a:t>
            </a:r>
          </a:p>
        </p:txBody>
      </p:sp>
      <p:pic>
        <p:nvPicPr>
          <p:cNvPr id="5" name="Picture 2" descr="C:\Users\cdemchak\AppData\Local\Microsoft\Windows\Temporary Internet Files\Content.IE5\WCWHRJ6J\MC90043255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3860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7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the Webinar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2"/>
            <a:ext cx="8763000" cy="4525963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/>
              <a:t>Preparation for your webinar should begin 2-3 weeks in advance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Reserve your meeting time with other users of the webinar software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Present by yourself or with a support team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Chat </a:t>
            </a:r>
            <a:r>
              <a:rPr lang="en-US" dirty="0" smtClean="0"/>
              <a:t>box </a:t>
            </a:r>
            <a:r>
              <a:rPr lang="en-US" dirty="0"/>
              <a:t>option usually necessitates a 2</a:t>
            </a:r>
            <a:r>
              <a:rPr lang="en-US" baseline="30000" dirty="0"/>
              <a:t>nd</a:t>
            </a:r>
            <a:r>
              <a:rPr lang="en-US" dirty="0"/>
              <a:t> person to manage the questions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Send the announcement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Send invitations to participants</a:t>
            </a:r>
          </a:p>
        </p:txBody>
      </p:sp>
    </p:spTree>
    <p:extLst>
      <p:ext uri="{BB962C8B-B14F-4D97-AF65-F5344CB8AC3E}">
        <p14:creationId xmlns:p14="http://schemas.microsoft.com/office/powerpoint/2010/main" val="32795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the Webinar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4162"/>
            <a:ext cx="8610600" cy="4525963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The day of your webinar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Do a practice run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Log 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15 minutes early is a GOOD idea, especially with multiple presenters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Take charge of Q&amp;A period by answering questions quickly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End by thanking your participants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Goals of Debt Management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Be Efficient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Staff time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Be Effective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Clear message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Be Educational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Give students the tools they need to prepare for life after graduation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Be </a:t>
            </a:r>
            <a:r>
              <a:rPr lang="en-US" dirty="0" smtClean="0"/>
              <a:t>Enthusiastic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This may be a difficult time for some students,  </a:t>
            </a:r>
            <a:r>
              <a:rPr lang="en-US" dirty="0"/>
              <a:t>b</a:t>
            </a:r>
            <a:r>
              <a:rPr lang="en-US" dirty="0" smtClean="0"/>
              <a:t>e attentive </a:t>
            </a:r>
            <a:r>
              <a:rPr lang="en-US" dirty="0"/>
              <a:t>to </a:t>
            </a:r>
            <a:r>
              <a:rPr lang="en-US" dirty="0" smtClean="0"/>
              <a:t>their questions </a:t>
            </a:r>
            <a:r>
              <a:rPr lang="en-US" dirty="0"/>
              <a:t>and concerns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253" y="304800"/>
            <a:ext cx="74819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Organize your Thoughts</a:t>
            </a:r>
            <a:endParaRPr lang="en-US" dirty="0"/>
          </a:p>
        </p:txBody>
      </p:sp>
      <p:pic>
        <p:nvPicPr>
          <p:cNvPr id="5122" name="Picture 2" descr="C:\Users\cdemchak\AppData\Local\Microsoft\Windows\Temporary Internet Files\Content.IE5\DZIN4T9G\MP90044217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54805"/>
            <a:ext cx="1543838" cy="1371600"/>
          </a:xfrm>
          <a:prstGeom prst="rect">
            <a:avLst/>
          </a:prstGeom>
          <a:noFill/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04800" y="1752600"/>
            <a:ext cx="3776472" cy="405384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do you want to bring to the forefront?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do you want to show the students?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do you want them to take away from the webinar?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resources do you want them to reference once the webinar is over?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343400" y="1676400"/>
            <a:ext cx="4419600" cy="405383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900" dirty="0" smtClean="0"/>
              <a:t>Know your loans, grace period, lender/servicer.</a:t>
            </a:r>
          </a:p>
          <a:p>
            <a:pPr marL="525780" indent="-457200">
              <a:buFont typeface="+mj-lt"/>
              <a:buAutoNum type="arabicPeriod"/>
            </a:pPr>
            <a:endParaRPr lang="en-US" sz="2900" dirty="0" smtClean="0"/>
          </a:p>
          <a:p>
            <a:pPr marL="525780" indent="-457200">
              <a:buFont typeface="+mj-lt"/>
              <a:buAutoNum type="arabicPeriod"/>
            </a:pPr>
            <a:r>
              <a:rPr lang="en-US" sz="2900" dirty="0" smtClean="0"/>
              <a:t>Pay-off plans, consolidation, public service loan forgiveness.</a:t>
            </a:r>
          </a:p>
          <a:p>
            <a:pPr marL="525780" indent="-457200">
              <a:buFont typeface="+mj-lt"/>
              <a:buAutoNum type="arabicPeriod"/>
            </a:pPr>
            <a:endParaRPr lang="en-US" sz="2900" dirty="0" smtClean="0"/>
          </a:p>
          <a:p>
            <a:pPr marL="525780" indent="-457200">
              <a:buFont typeface="+mj-lt"/>
              <a:buAutoNum type="arabicPeriod"/>
            </a:pPr>
            <a:r>
              <a:rPr lang="en-US" sz="2900" dirty="0" smtClean="0"/>
              <a:t>Options if they can’t make a payment, where to turn for help.</a:t>
            </a:r>
          </a:p>
          <a:p>
            <a:pPr marL="525780" indent="-457200">
              <a:buFont typeface="+mj-lt"/>
              <a:buAutoNum type="arabicPeriod"/>
            </a:pPr>
            <a:endParaRPr lang="en-US" sz="2900" dirty="0" smtClean="0"/>
          </a:p>
          <a:p>
            <a:pPr marL="525780" indent="-457200">
              <a:buFont typeface="+mj-lt"/>
              <a:buAutoNum type="arabicPeriod"/>
            </a:pPr>
            <a:r>
              <a:rPr lang="en-US" sz="2900" dirty="0" smtClean="0"/>
              <a:t>NSLDS, Tax Benefits, US Department of Education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4114800" y="1826013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114800" y="27813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114800" y="3723578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14800" y="49149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demchak\AppData\Local\Microsoft\Windows\Temporary Internet Files\Content.IE5\WCWHRJ6J\MC900130271[1].wmf"/>
          <p:cNvPicPr>
            <a:picLocks noChangeAspect="1" noChangeArrowheads="1"/>
          </p:cNvPicPr>
          <p:nvPr/>
        </p:nvPicPr>
        <p:blipFill>
          <a:blip r:embed="rId2" cstate="print">
            <a:lum bright="47000" contrast="-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92515"/>
            <a:ext cx="6324600" cy="579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Slides?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175125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How much time do you have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Allow time for participants to log-in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Allow about 2 minutes per slide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Some slides may take more or less time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Allow for Q&amp;A time at the end of the webinar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292" y="1828800"/>
            <a:ext cx="3376108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Use…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Bullet Points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Graphics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Screen Shots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Vary the Layout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52600"/>
            <a:ext cx="447317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594360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Keep in mind…students may request an electronic version of the presentation…keep it simple.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762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</TotalTime>
  <Words>606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PowerPoint Presentation</vt:lpstr>
      <vt:lpstr>Evolution of Communication</vt:lpstr>
      <vt:lpstr>Getting Started</vt:lpstr>
      <vt:lpstr>How to Run the Webinar</vt:lpstr>
      <vt:lpstr>How to Run the Webinar</vt:lpstr>
      <vt:lpstr>Goals of Debt Management Education</vt:lpstr>
      <vt:lpstr>Organize your Thoughts</vt:lpstr>
      <vt:lpstr>How many Slides?</vt:lpstr>
      <vt:lpstr>Slide Layout</vt:lpstr>
      <vt:lpstr>Proofread!!!</vt:lpstr>
      <vt:lpstr>Proofread!!!</vt:lpstr>
      <vt:lpstr>Proofread!!!</vt:lpstr>
      <vt:lpstr>Content</vt:lpstr>
      <vt:lpstr>Resources</vt:lpstr>
      <vt:lpstr>Challenges/Successes</vt:lpstr>
      <vt:lpstr>PowerPoint Presentation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Catherine Demchak</cp:lastModifiedBy>
  <cp:revision>18</cp:revision>
  <dcterms:created xsi:type="dcterms:W3CDTF">2013-02-08T19:43:16Z</dcterms:created>
  <dcterms:modified xsi:type="dcterms:W3CDTF">2013-09-25T15:11:14Z</dcterms:modified>
</cp:coreProperties>
</file>