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1" r:id="rId3"/>
    <p:sldId id="260" r:id="rId4"/>
    <p:sldId id="258" r:id="rId5"/>
    <p:sldId id="259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6" r:id="rId16"/>
    <p:sldId id="275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F0ED3-7592-4238-8E55-163EC6AEFCC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D59CF-7A6B-4735-B0E4-F1BBAC743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583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90E112-C408-445E-9E66-BE9A1E01313B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914400"/>
            <a:ext cx="6008914" cy="35052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791200" y="2819400"/>
            <a:ext cx="141514" cy="762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0" y="2152650"/>
            <a:ext cx="2717800" cy="20383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TextBox 1"/>
          <p:cNvSpPr txBox="1"/>
          <p:nvPr/>
        </p:nvSpPr>
        <p:spPr>
          <a:xfrm>
            <a:off x="914400" y="50292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Managing an Effective Debt Management Program for Graduate </a:t>
            </a:r>
            <a:r>
              <a:rPr lang="en-US" dirty="0" smtClean="0"/>
              <a:t>Students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5467805"/>
            <a:ext cx="5410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October 2013</a:t>
            </a:r>
          </a:p>
          <a:p>
            <a:r>
              <a:rPr lang="en-US" dirty="0" smtClean="0"/>
              <a:t>Catherine </a:t>
            </a:r>
            <a:r>
              <a:rPr lang="en-US" dirty="0"/>
              <a:t>Demchak</a:t>
            </a:r>
          </a:p>
          <a:p>
            <a:r>
              <a:rPr lang="en-US" dirty="0"/>
              <a:t>Dave Eber</a:t>
            </a:r>
          </a:p>
          <a:p>
            <a:r>
              <a:rPr lang="en-US" dirty="0"/>
              <a:t>Heinz College, Carnegie Mellon University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8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Proofread!!!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Proofread several times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Check for spelling, punctuation and grammar,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Check the order of information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Have you colleagues proofread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Have a student proofread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C:\Users\cdemchak\AppData\Local\Microsoft\Windows\Temporary Internet Files\Content.IE5\FB5BAR40\MP90044857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2523065" cy="168899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685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Proofread!!!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Proofread several times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Check for spelling, punctuation and grammar</a:t>
            </a:r>
            <a:r>
              <a:rPr lang="en-US" dirty="0" smtClean="0"/>
              <a:t>,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Check the order of information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Have you colleagues proofread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Have a student proofread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C:\Users\cdemchak\AppData\Local\Microsoft\Windows\Temporary Internet Files\Content.IE5\FB5BAR40\MP90044857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329" y="215590"/>
            <a:ext cx="2523065" cy="168899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miley Face 3"/>
          <p:cNvSpPr/>
          <p:nvPr/>
        </p:nvSpPr>
        <p:spPr>
          <a:xfrm>
            <a:off x="8580965" y="2224506"/>
            <a:ext cx="228600" cy="228600"/>
          </a:xfrm>
          <a:prstGeom prst="smileyFace">
            <a:avLst>
              <a:gd name="adj" fmla="val 14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428565" y="2496015"/>
            <a:ext cx="152400" cy="152400"/>
          </a:xfrm>
          <a:prstGeom prst="mathMultiply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05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Proofread!!!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Proofread several times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Check for spelling, punctuation and </a:t>
            </a:r>
            <a:r>
              <a:rPr lang="en-US" dirty="0" smtClean="0"/>
              <a:t>grammar</a:t>
            </a: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Check the order of information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Have </a:t>
            </a:r>
            <a:r>
              <a:rPr lang="en-US" dirty="0" smtClean="0"/>
              <a:t>you</a:t>
            </a:r>
            <a:r>
              <a:rPr lang="en-US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r</a:t>
            </a:r>
            <a:r>
              <a:rPr lang="en-US" dirty="0" smtClean="0"/>
              <a:t> </a:t>
            </a:r>
            <a:r>
              <a:rPr lang="en-US" dirty="0"/>
              <a:t>colleagues proofread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Have a student proofread</a:t>
            </a:r>
          </a:p>
          <a:p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  <p:pic>
        <p:nvPicPr>
          <p:cNvPr id="2050" name="Picture 2" descr="C:\Users\cdemchak\AppData\Local\Microsoft\Windows\Temporary Internet Files\Content.IE5\FB5BAR40\MP90044857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"/>
            <a:ext cx="2523065" cy="168899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miley Face 4"/>
          <p:cNvSpPr/>
          <p:nvPr/>
        </p:nvSpPr>
        <p:spPr>
          <a:xfrm>
            <a:off x="2348261" y="3284034"/>
            <a:ext cx="228600" cy="228600"/>
          </a:xfrm>
          <a:prstGeom prst="smileyFace">
            <a:avLst>
              <a:gd name="adj" fmla="val 14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1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024744" cy="1143000"/>
          </a:xfrm>
        </p:spPr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181600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What topics should you include?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How much detail do you want to provide?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Slides shouldn’t have too much information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Use notes to provide details 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Will the webinar be archived for viewing at a later date?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Easy format to read by someone not attending the live webinar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No industry terminology (jargon)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Use hyperlinks to guide viewers to websites with additional information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885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024744" cy="1143000"/>
          </a:xfrm>
        </p:spPr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25780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Provide a slide or two of resources for your viewers to reference at a later date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Your website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Department of Education</a:t>
            </a:r>
          </a:p>
          <a:p>
            <a:pPr lvl="2">
              <a:buFont typeface="Courier New" pitchFamily="49" charset="0"/>
              <a:buChar char="o"/>
            </a:pPr>
            <a:r>
              <a:rPr lang="en-US" dirty="0" smtClean="0"/>
              <a:t>Repayment calculators</a:t>
            </a:r>
          </a:p>
          <a:p>
            <a:pPr lvl="2">
              <a:buFont typeface="Courier New" pitchFamily="49" charset="0"/>
              <a:buChar char="o"/>
            </a:pPr>
            <a:r>
              <a:rPr lang="en-US" dirty="0" smtClean="0"/>
              <a:t>Consolidation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NSLDS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Tax benefits (publication 970)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Cost of Living Calculator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89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Challenges/Successes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4343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Challenges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Can’t gauge the level of students’ understanding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Interaction is limited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Participant distractions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09893" y="1524000"/>
            <a:ext cx="43434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dirty="0" smtClean="0"/>
              <a:t>Successes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Can reach more students in remote locations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Can be saved and played back at a later date</a:t>
            </a:r>
          </a:p>
          <a:p>
            <a:pPr marL="0" indent="0">
              <a:buFont typeface="Wingdings 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72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19200"/>
            <a:ext cx="6777317" cy="4613429"/>
          </a:xfrm>
        </p:spPr>
        <p:txBody>
          <a:bodyPr>
            <a:normAutofit fontScale="92500" lnSpcReduction="10000"/>
          </a:bodyPr>
          <a:lstStyle/>
          <a:p>
            <a:pPr marL="68580" indent="0" algn="ctr">
              <a:buNone/>
            </a:pPr>
            <a:endParaRPr lang="en-US" sz="9600" dirty="0" smtClean="0"/>
          </a:p>
          <a:p>
            <a:pPr marL="68580" indent="0" algn="ctr">
              <a:buNone/>
            </a:pPr>
            <a:r>
              <a:rPr lang="en-US" sz="9600" dirty="0" smtClean="0"/>
              <a:t>Questions?</a:t>
            </a:r>
            <a:endParaRPr lang="en-US" dirty="0" smtClean="0"/>
          </a:p>
          <a:p>
            <a:pPr marL="68580" indent="0" algn="r">
              <a:buNone/>
            </a:pPr>
            <a:endParaRPr lang="en-US" dirty="0" smtClean="0"/>
          </a:p>
          <a:p>
            <a:pPr marL="68580" indent="0" algn="r">
              <a:buNone/>
            </a:pPr>
            <a:endParaRPr lang="en-US" dirty="0"/>
          </a:p>
          <a:p>
            <a:pPr marL="68580" indent="0" algn="r">
              <a:buNone/>
            </a:pPr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46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Catherine Demchak</a:t>
            </a:r>
          </a:p>
          <a:p>
            <a:pPr lvl="1">
              <a:buFont typeface="Courier New" pitchFamily="49" charset="0"/>
              <a:buChar char="o"/>
            </a:pPr>
            <a:r>
              <a:rPr lang="en-US" u="sng" dirty="0" smtClean="0"/>
              <a:t>cdemchak@andrew.cmu.edu</a:t>
            </a:r>
          </a:p>
          <a:p>
            <a:pPr lvl="1">
              <a:buFont typeface="Courier New" pitchFamily="49" charset="0"/>
              <a:buChar char="o"/>
            </a:pP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David Eber</a:t>
            </a:r>
            <a:endParaRPr lang="en-US" dirty="0"/>
          </a:p>
          <a:p>
            <a:pPr lvl="1">
              <a:buFont typeface="Courier New" pitchFamily="49" charset="0"/>
              <a:buChar char="o"/>
            </a:pPr>
            <a:r>
              <a:rPr lang="en-US" u="sng" dirty="0" smtClean="0"/>
              <a:t>deber@andrew.cmu.edu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Heinz </a:t>
            </a:r>
            <a:r>
              <a:rPr lang="en-US" dirty="0" smtClean="0"/>
              <a:t>College Office of Financial Aid</a:t>
            </a:r>
          </a:p>
          <a:p>
            <a:pPr marL="0" indent="0">
              <a:buNone/>
            </a:pPr>
            <a:r>
              <a:rPr lang="en-US" dirty="0"/>
              <a:t>Carnegie Mellon University</a:t>
            </a:r>
          </a:p>
          <a:p>
            <a:pPr marL="0" indent="0">
              <a:buNone/>
            </a:pPr>
            <a:r>
              <a:rPr lang="en-US" dirty="0" smtClean="0"/>
              <a:t>Pittsburgh, PA</a:t>
            </a:r>
          </a:p>
        </p:txBody>
      </p:sp>
    </p:spTree>
    <p:extLst>
      <p:ext uri="{BB962C8B-B14F-4D97-AF65-F5344CB8AC3E}">
        <p14:creationId xmlns:p14="http://schemas.microsoft.com/office/powerpoint/2010/main" val="2610157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 of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610600" cy="3870325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/>
              <a:t>One-on-One Appointments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Group Sessions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Website Information and Group Sessions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Webinars and Group Sessions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0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4556125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/>
              <a:t>Choose a web conference company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How much does it cost?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What features will you need?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How is the audio handled?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Do you want to record the webinar for later viewing?</a:t>
            </a:r>
          </a:p>
        </p:txBody>
      </p:sp>
      <p:pic>
        <p:nvPicPr>
          <p:cNvPr id="5" name="Picture 2" descr="C:\Users\cdemchak\AppData\Local\Microsoft\Windows\Temporary Internet Files\Content.IE5\WCWHRJ6J\MC90043255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038600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677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Run the Webinar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54162"/>
            <a:ext cx="8763000" cy="4525963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dirty="0"/>
              <a:t>Preparation for your webinar should begin 2-3 weeks in advance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Reserve your meeting time with other users of the webinar software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Present by yourself or with a support team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Chat </a:t>
            </a:r>
            <a:r>
              <a:rPr lang="en-US" dirty="0" smtClean="0"/>
              <a:t>box </a:t>
            </a:r>
            <a:r>
              <a:rPr lang="en-US" dirty="0"/>
              <a:t>option usually necessitates a 2</a:t>
            </a:r>
            <a:r>
              <a:rPr lang="en-US" baseline="30000" dirty="0"/>
              <a:t>nd</a:t>
            </a:r>
            <a:r>
              <a:rPr lang="en-US" dirty="0"/>
              <a:t> person to manage the questions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Send the announcement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Send invitations to participants</a:t>
            </a:r>
          </a:p>
        </p:txBody>
      </p:sp>
    </p:spTree>
    <p:extLst>
      <p:ext uri="{BB962C8B-B14F-4D97-AF65-F5344CB8AC3E}">
        <p14:creationId xmlns:p14="http://schemas.microsoft.com/office/powerpoint/2010/main" val="327955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Run the Webinar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54162"/>
            <a:ext cx="8610600" cy="4525963"/>
          </a:xfrm>
        </p:spPr>
        <p:txBody>
          <a:bodyPr/>
          <a:lstStyle/>
          <a:p>
            <a:pPr marL="68580" indent="0">
              <a:buNone/>
            </a:pPr>
            <a:r>
              <a:rPr lang="en-US" dirty="0"/>
              <a:t>The day of your webinar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Do a practice run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Log on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/>
              <a:t>15 minutes early is a GOOD idea, especially with multiple presenters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Take charge of Q&amp;A period by answering questions quickly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End by thanking your participants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25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Goals of Debt Management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81600"/>
          </a:xfrm>
        </p:spPr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Be Efficient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Staff time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Be Effective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Clear message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Be Educational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Give students the tools they need to prepare for life after graduation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Be </a:t>
            </a:r>
            <a:r>
              <a:rPr lang="en-US" dirty="0" smtClean="0"/>
              <a:t>Enthusiastic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This may be a difficult time for some students,  </a:t>
            </a:r>
            <a:r>
              <a:rPr lang="en-US" dirty="0"/>
              <a:t>b</a:t>
            </a:r>
            <a:r>
              <a:rPr lang="en-US" dirty="0" smtClean="0"/>
              <a:t>e attentive </a:t>
            </a:r>
            <a:r>
              <a:rPr lang="en-US" dirty="0"/>
              <a:t>to </a:t>
            </a:r>
            <a:r>
              <a:rPr lang="en-US" dirty="0" smtClean="0"/>
              <a:t>their questions </a:t>
            </a:r>
            <a:r>
              <a:rPr lang="en-US" dirty="0"/>
              <a:t>and concerns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54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253" y="304800"/>
            <a:ext cx="74819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Organize your Thoughts</a:t>
            </a:r>
            <a:endParaRPr lang="en-US" dirty="0"/>
          </a:p>
        </p:txBody>
      </p:sp>
      <p:pic>
        <p:nvPicPr>
          <p:cNvPr id="5122" name="Picture 2" descr="C:\Users\cdemchak\AppData\Local\Microsoft\Windows\Temporary Internet Files\Content.IE5\DZIN4T9G\MP90044217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454805"/>
            <a:ext cx="1543838" cy="1371600"/>
          </a:xfrm>
          <a:prstGeom prst="rect">
            <a:avLst/>
          </a:prstGeom>
          <a:noFill/>
          <a:effectLst>
            <a:softEdge rad="190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304800" y="1752600"/>
            <a:ext cx="3776472" cy="405384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525780" indent="-457200">
              <a:buFont typeface="+mj-lt"/>
              <a:buAutoNum type="arabicPeriod"/>
            </a:pPr>
            <a:r>
              <a:rPr lang="en-US" dirty="0" smtClean="0"/>
              <a:t>What do you want to bring to the forefront?</a:t>
            </a:r>
          </a:p>
          <a:p>
            <a:pPr marL="525780" indent="-457200">
              <a:buFont typeface="+mj-lt"/>
              <a:buAutoNum type="arabicPeriod"/>
            </a:pPr>
            <a:endParaRPr lang="en-US" dirty="0" smtClean="0"/>
          </a:p>
          <a:p>
            <a:pPr marL="525780" indent="-457200">
              <a:buFont typeface="+mj-lt"/>
              <a:buAutoNum type="arabicPeriod"/>
            </a:pPr>
            <a:r>
              <a:rPr lang="en-US" dirty="0" smtClean="0"/>
              <a:t>What do you want to show the students?</a:t>
            </a:r>
          </a:p>
          <a:p>
            <a:pPr marL="525780" indent="-457200">
              <a:buFont typeface="+mj-lt"/>
              <a:buAutoNum type="arabicPeriod"/>
            </a:pPr>
            <a:endParaRPr lang="en-US" dirty="0" smtClean="0"/>
          </a:p>
          <a:p>
            <a:pPr marL="525780" indent="-457200">
              <a:buFont typeface="+mj-lt"/>
              <a:buAutoNum type="arabicPeriod"/>
            </a:pPr>
            <a:r>
              <a:rPr lang="en-US" dirty="0" smtClean="0"/>
              <a:t>What do you want them to take away from the webinar?</a:t>
            </a:r>
          </a:p>
          <a:p>
            <a:pPr marL="525780" indent="-457200">
              <a:buFont typeface="+mj-lt"/>
              <a:buAutoNum type="arabicPeriod"/>
            </a:pPr>
            <a:endParaRPr lang="en-US" dirty="0" smtClean="0"/>
          </a:p>
          <a:p>
            <a:pPr marL="525780" indent="-457200">
              <a:buFont typeface="+mj-lt"/>
              <a:buAutoNum type="arabicPeriod"/>
            </a:pPr>
            <a:r>
              <a:rPr lang="en-US" dirty="0" smtClean="0"/>
              <a:t>What resources do you want them to reference once the webinar is over?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4343400" y="1676400"/>
            <a:ext cx="4419600" cy="4053839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525780" indent="-457200">
              <a:buFont typeface="+mj-lt"/>
              <a:buAutoNum type="arabicPeriod"/>
            </a:pPr>
            <a:r>
              <a:rPr lang="en-US" sz="2900" dirty="0" smtClean="0"/>
              <a:t>Know your loans, grace period, lender/servicer.</a:t>
            </a:r>
          </a:p>
          <a:p>
            <a:pPr marL="525780" indent="-457200">
              <a:buFont typeface="+mj-lt"/>
              <a:buAutoNum type="arabicPeriod"/>
            </a:pPr>
            <a:endParaRPr lang="en-US" sz="2900" dirty="0" smtClean="0"/>
          </a:p>
          <a:p>
            <a:pPr marL="525780" indent="-457200">
              <a:buFont typeface="+mj-lt"/>
              <a:buAutoNum type="arabicPeriod"/>
            </a:pPr>
            <a:r>
              <a:rPr lang="en-US" sz="2900" dirty="0" smtClean="0"/>
              <a:t>Pay-off plans, consolidation, public service loan forgiveness.</a:t>
            </a:r>
          </a:p>
          <a:p>
            <a:pPr marL="525780" indent="-457200">
              <a:buFont typeface="+mj-lt"/>
              <a:buAutoNum type="arabicPeriod"/>
            </a:pPr>
            <a:endParaRPr lang="en-US" sz="2900" dirty="0" smtClean="0"/>
          </a:p>
          <a:p>
            <a:pPr marL="525780" indent="-457200">
              <a:buFont typeface="+mj-lt"/>
              <a:buAutoNum type="arabicPeriod"/>
            </a:pPr>
            <a:r>
              <a:rPr lang="en-US" sz="2900" dirty="0" smtClean="0"/>
              <a:t>Options if they can’t make a payment, where to turn for help.</a:t>
            </a:r>
          </a:p>
          <a:p>
            <a:pPr marL="525780" indent="-457200">
              <a:buFont typeface="+mj-lt"/>
              <a:buAutoNum type="arabicPeriod"/>
            </a:pPr>
            <a:endParaRPr lang="en-US" sz="2900" dirty="0" smtClean="0"/>
          </a:p>
          <a:p>
            <a:pPr marL="525780" indent="-457200">
              <a:buFont typeface="+mj-lt"/>
              <a:buAutoNum type="arabicPeriod"/>
            </a:pPr>
            <a:r>
              <a:rPr lang="en-US" sz="2900" dirty="0" smtClean="0"/>
              <a:t>NSLDS, Tax Benefits, US Department of Education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4114800" y="1826013"/>
            <a:ext cx="304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4114800" y="2781300"/>
            <a:ext cx="304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4114800" y="3723578"/>
            <a:ext cx="304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4114800" y="4914900"/>
            <a:ext cx="304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6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demchak\AppData\Local\Microsoft\Windows\Temporary Internet Files\Content.IE5\WCWHRJ6J\MC900130271[1].wmf"/>
          <p:cNvPicPr>
            <a:picLocks noChangeAspect="1" noChangeArrowheads="1"/>
          </p:cNvPicPr>
          <p:nvPr/>
        </p:nvPicPr>
        <p:blipFill>
          <a:blip r:embed="rId2" cstate="print">
            <a:lum bright="47000" contrast="-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692515"/>
            <a:ext cx="6324600" cy="5799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Slides?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905000"/>
            <a:ext cx="8686800" cy="4175125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How much time do you have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Allow time for participants to log-in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Allow about 2 minutes per slide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Some slides may take more or less time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Allow for Q&amp;A time at the end of the webinar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34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292" y="1828800"/>
            <a:ext cx="3376108" cy="3508977"/>
          </a:xfrm>
        </p:spPr>
        <p:txBody>
          <a:bodyPr/>
          <a:lstStyle/>
          <a:p>
            <a:pPr marL="68580" indent="0">
              <a:buNone/>
            </a:pPr>
            <a:r>
              <a:rPr lang="en-US" dirty="0" smtClean="0"/>
              <a:t>Use…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Bullet Points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Graphics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Screen Shots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Vary the Layout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752600"/>
            <a:ext cx="447317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" y="5943600"/>
            <a:ext cx="807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Keep in mind…students may request an electronic version of the presentation…keep it simple.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7626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140</TotalTime>
  <Words>606</Words>
  <Application>Microsoft Office PowerPoint</Application>
  <PresentationFormat>On-screen Show (4:3)</PresentationFormat>
  <Paragraphs>128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Trek</vt:lpstr>
      <vt:lpstr>PowerPoint Presentation</vt:lpstr>
      <vt:lpstr>Evolution of Communication</vt:lpstr>
      <vt:lpstr>Getting Started</vt:lpstr>
      <vt:lpstr>How to Run the Webinar</vt:lpstr>
      <vt:lpstr>How to Run the Webinar</vt:lpstr>
      <vt:lpstr>Goals of Debt Management Education</vt:lpstr>
      <vt:lpstr>Organize your Thoughts</vt:lpstr>
      <vt:lpstr>How many Slides?</vt:lpstr>
      <vt:lpstr>Slide Layout</vt:lpstr>
      <vt:lpstr>Proofread!!!</vt:lpstr>
      <vt:lpstr>Proofread!!!</vt:lpstr>
      <vt:lpstr>Proofread!!!</vt:lpstr>
      <vt:lpstr>Content</vt:lpstr>
      <vt:lpstr>Resources</vt:lpstr>
      <vt:lpstr>Challenges/Successes</vt:lpstr>
      <vt:lpstr>PowerPoint Presentation</vt:lpstr>
      <vt:lpstr>Contacts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</dc:creator>
  <cp:lastModifiedBy>Catherine Demchak</cp:lastModifiedBy>
  <cp:revision>18</cp:revision>
  <dcterms:created xsi:type="dcterms:W3CDTF">2013-02-08T19:43:16Z</dcterms:created>
  <dcterms:modified xsi:type="dcterms:W3CDTF">2013-09-25T15:11:14Z</dcterms:modified>
</cp:coreProperties>
</file>