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82" r:id="rId17"/>
    <p:sldId id="283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674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EDEF5D-0835-432C-B7BB-779F41A29515}" type="doc">
      <dgm:prSet loTypeId="urn:microsoft.com/office/officeart/2005/8/layout/hierarchy1" loCatId="hierarchy" qsTypeId="urn:microsoft.com/office/officeart/2005/8/quickstyle/3d2" qsCatId="3D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EB74F94A-EBC6-4D00-8E52-D2E1813D9C66}">
      <dgm:prSet phldrT="[Text]" custT="1"/>
      <dgm:spPr/>
      <dgm:t>
        <a:bodyPr/>
        <a:lstStyle/>
        <a:p>
          <a:endParaRPr lang="en-US" sz="500" baseline="0" dirty="0"/>
        </a:p>
        <a:p>
          <a:r>
            <a:rPr lang="en-US" sz="1000" b="1" baseline="0" dirty="0" smtClean="0"/>
            <a:t>VP </a:t>
          </a:r>
          <a:r>
            <a:rPr lang="en-US" sz="1000" b="1" baseline="0" dirty="0"/>
            <a:t>for Enrollment Management</a:t>
          </a:r>
        </a:p>
        <a:p>
          <a:endParaRPr lang="en-US" sz="500" baseline="0" dirty="0"/>
        </a:p>
      </dgm:t>
    </dgm:pt>
    <dgm:pt modelId="{0E1E2C4F-458E-4DDB-A174-622B8F012127}" type="parTrans" cxnId="{C2473848-ECF3-40E1-87CF-50C9365AE35E}">
      <dgm:prSet/>
      <dgm:spPr/>
      <dgm:t>
        <a:bodyPr/>
        <a:lstStyle/>
        <a:p>
          <a:endParaRPr lang="en-US" sz="500" baseline="0"/>
        </a:p>
      </dgm:t>
    </dgm:pt>
    <dgm:pt modelId="{DC10980E-B5DF-4F01-AE2A-C0E7854F9796}" type="sibTrans" cxnId="{C2473848-ECF3-40E1-87CF-50C9365AE35E}">
      <dgm:prSet/>
      <dgm:spPr/>
      <dgm:t>
        <a:bodyPr/>
        <a:lstStyle/>
        <a:p>
          <a:endParaRPr lang="en-US" sz="500" baseline="0"/>
        </a:p>
      </dgm:t>
    </dgm:pt>
    <dgm:pt modelId="{493416B1-9B3F-4B6E-BCB5-709B06F40BD8}">
      <dgm:prSet phldrT="[Text]" custT="1"/>
      <dgm:spPr/>
      <dgm:t>
        <a:bodyPr/>
        <a:lstStyle/>
        <a:p>
          <a:r>
            <a:rPr lang="en-US" sz="1000" b="1" baseline="0" dirty="0" smtClean="0"/>
            <a:t>Dean </a:t>
          </a:r>
          <a:r>
            <a:rPr lang="en-US" sz="1000" b="1" baseline="0" dirty="0"/>
            <a:t>of Admissions &amp; Student Financial Planning</a:t>
          </a:r>
        </a:p>
      </dgm:t>
    </dgm:pt>
    <dgm:pt modelId="{D884FE98-F416-4EB9-823D-25E276F2C1C4}" type="parTrans" cxnId="{3FAC7BE7-7AA4-4F07-B700-74C2201E77EF}">
      <dgm:prSet/>
      <dgm:spPr/>
      <dgm:t>
        <a:bodyPr/>
        <a:lstStyle/>
        <a:p>
          <a:endParaRPr lang="en-US" sz="500" baseline="0"/>
        </a:p>
      </dgm:t>
    </dgm:pt>
    <dgm:pt modelId="{D65D9723-A39F-413B-AFC4-D9D9EAFF5F65}" type="sibTrans" cxnId="{3FAC7BE7-7AA4-4F07-B700-74C2201E77EF}">
      <dgm:prSet/>
      <dgm:spPr/>
      <dgm:t>
        <a:bodyPr/>
        <a:lstStyle/>
        <a:p>
          <a:endParaRPr lang="en-US" sz="500" baseline="0"/>
        </a:p>
      </dgm:t>
    </dgm:pt>
    <dgm:pt modelId="{5790EB61-59E6-4DBC-9B8A-7231E0BA032D}">
      <dgm:prSet phldrT="[Text]" custT="1"/>
      <dgm:spPr/>
      <dgm:t>
        <a:bodyPr/>
        <a:lstStyle/>
        <a:p>
          <a:r>
            <a:rPr lang="en-US" sz="1000" b="1" baseline="0" dirty="0" smtClean="0"/>
            <a:t>Director </a:t>
          </a:r>
          <a:r>
            <a:rPr lang="en-US" sz="1000" b="1" baseline="0" dirty="0"/>
            <a:t>of </a:t>
          </a:r>
          <a:r>
            <a:rPr lang="en-US" sz="1000" b="1" baseline="0" dirty="0" smtClean="0"/>
            <a:t>Student Financial Planning</a:t>
          </a:r>
        </a:p>
        <a:p>
          <a:endParaRPr lang="en-US" sz="500" baseline="0" dirty="0" smtClean="0"/>
        </a:p>
        <a:p>
          <a:endParaRPr lang="en-US" sz="500" baseline="0" dirty="0"/>
        </a:p>
      </dgm:t>
    </dgm:pt>
    <dgm:pt modelId="{B8415C8C-314C-4D13-A618-23417862CBE4}" type="parTrans" cxnId="{3E907E80-A8C6-4B6C-90A8-6EA99FDAEB64}">
      <dgm:prSet/>
      <dgm:spPr/>
      <dgm:t>
        <a:bodyPr/>
        <a:lstStyle/>
        <a:p>
          <a:endParaRPr lang="en-US" sz="500" baseline="0"/>
        </a:p>
      </dgm:t>
    </dgm:pt>
    <dgm:pt modelId="{700CED72-43A9-4D0C-ABD2-69FD395D7CC4}" type="sibTrans" cxnId="{3E907E80-A8C6-4B6C-90A8-6EA99FDAEB64}">
      <dgm:prSet/>
      <dgm:spPr/>
      <dgm:t>
        <a:bodyPr/>
        <a:lstStyle/>
        <a:p>
          <a:endParaRPr lang="en-US" sz="500" baseline="0"/>
        </a:p>
      </dgm:t>
    </dgm:pt>
    <dgm:pt modelId="{6E1E7224-365F-46E0-8104-A5AC9780AA36}">
      <dgm:prSet custT="1"/>
      <dgm:spPr/>
      <dgm:t>
        <a:bodyPr/>
        <a:lstStyle/>
        <a:p>
          <a:r>
            <a:rPr lang="en-US" sz="1000" b="1" baseline="0" dirty="0" smtClean="0"/>
            <a:t>Director</a:t>
          </a:r>
          <a:endParaRPr lang="en-US" sz="1000" b="1" baseline="0" dirty="0"/>
        </a:p>
        <a:p>
          <a:r>
            <a:rPr lang="en-US" sz="1000" b="1" baseline="0" dirty="0"/>
            <a:t>of Admissions</a:t>
          </a:r>
        </a:p>
      </dgm:t>
    </dgm:pt>
    <dgm:pt modelId="{CEBBF556-B522-4A65-92AE-E98DAFB78915}" type="parTrans" cxnId="{32C46EFF-F272-4599-98CC-F7F48E4469E0}">
      <dgm:prSet/>
      <dgm:spPr/>
      <dgm:t>
        <a:bodyPr/>
        <a:lstStyle/>
        <a:p>
          <a:endParaRPr lang="en-US" sz="500" baseline="0"/>
        </a:p>
      </dgm:t>
    </dgm:pt>
    <dgm:pt modelId="{BC13520E-3239-4212-806F-8A55EAF15A9F}" type="sibTrans" cxnId="{32C46EFF-F272-4599-98CC-F7F48E4469E0}">
      <dgm:prSet/>
      <dgm:spPr/>
      <dgm:t>
        <a:bodyPr/>
        <a:lstStyle/>
        <a:p>
          <a:endParaRPr lang="en-US" sz="500" baseline="0"/>
        </a:p>
      </dgm:t>
    </dgm:pt>
    <dgm:pt modelId="{69698AF0-CB79-4133-8C59-7F8DE4B41EBC}">
      <dgm:prSet custT="1"/>
      <dgm:spPr/>
      <dgm:t>
        <a:bodyPr/>
        <a:lstStyle/>
        <a:p>
          <a:r>
            <a:rPr lang="en-US" sz="1000" b="1" dirty="0"/>
            <a:t>Direct Reports</a:t>
          </a:r>
        </a:p>
        <a:p>
          <a:r>
            <a:rPr lang="en-US" sz="1000" b="1" dirty="0"/>
            <a:t>8</a:t>
          </a:r>
        </a:p>
      </dgm:t>
    </dgm:pt>
    <dgm:pt modelId="{5CAC410D-46BF-4668-A2BB-001C71CD435D}" type="parTrans" cxnId="{210E628A-12CA-4A50-97D6-6DED54A8BFCC}">
      <dgm:prSet/>
      <dgm:spPr/>
      <dgm:t>
        <a:bodyPr/>
        <a:lstStyle/>
        <a:p>
          <a:endParaRPr lang="en-US"/>
        </a:p>
      </dgm:t>
    </dgm:pt>
    <dgm:pt modelId="{B63F262C-FAAD-42EC-B61C-F62B6926C4CB}" type="sibTrans" cxnId="{210E628A-12CA-4A50-97D6-6DED54A8BFCC}">
      <dgm:prSet/>
      <dgm:spPr/>
      <dgm:t>
        <a:bodyPr/>
        <a:lstStyle/>
        <a:p>
          <a:endParaRPr lang="en-US"/>
        </a:p>
      </dgm:t>
    </dgm:pt>
    <dgm:pt modelId="{9B4B4913-A1D3-4C30-9FA2-EAF097F67154}">
      <dgm:prSet custT="1"/>
      <dgm:spPr/>
      <dgm:t>
        <a:bodyPr/>
        <a:lstStyle/>
        <a:p>
          <a:r>
            <a:rPr lang="en-US" sz="1000" b="1" dirty="0"/>
            <a:t>Direct Reports</a:t>
          </a:r>
        </a:p>
        <a:p>
          <a:r>
            <a:rPr lang="en-US" sz="1000" b="1" dirty="0"/>
            <a:t>15</a:t>
          </a:r>
        </a:p>
      </dgm:t>
    </dgm:pt>
    <dgm:pt modelId="{9792C236-80E9-4A3E-8964-F93C91EDE63A}" type="parTrans" cxnId="{1BC111F2-4886-41AE-8042-303B45F45F02}">
      <dgm:prSet/>
      <dgm:spPr/>
      <dgm:t>
        <a:bodyPr/>
        <a:lstStyle/>
        <a:p>
          <a:endParaRPr lang="en-US"/>
        </a:p>
      </dgm:t>
    </dgm:pt>
    <dgm:pt modelId="{0DE76D5E-7A21-4AB6-8B37-43C809C132F7}" type="sibTrans" cxnId="{1BC111F2-4886-41AE-8042-303B45F45F02}">
      <dgm:prSet/>
      <dgm:spPr/>
      <dgm:t>
        <a:bodyPr/>
        <a:lstStyle/>
        <a:p>
          <a:endParaRPr lang="en-US"/>
        </a:p>
      </dgm:t>
    </dgm:pt>
    <dgm:pt modelId="{93C60E8F-1715-40D2-8201-AE8CF0979EE3}" type="pres">
      <dgm:prSet presAssocID="{F8EDEF5D-0835-432C-B7BB-779F41A295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A99C4C7-73ED-4E4C-AAD5-92D3AD612C4E}" type="pres">
      <dgm:prSet presAssocID="{EB74F94A-EBC6-4D00-8E52-D2E1813D9C66}" presName="hierRoot1" presStyleCnt="0"/>
      <dgm:spPr/>
      <dgm:t>
        <a:bodyPr/>
        <a:lstStyle/>
        <a:p>
          <a:endParaRPr lang="en-US"/>
        </a:p>
      </dgm:t>
    </dgm:pt>
    <dgm:pt modelId="{5C2EB5B5-2295-4F2B-B207-4EBF51F1D177}" type="pres">
      <dgm:prSet presAssocID="{EB74F94A-EBC6-4D00-8E52-D2E1813D9C66}" presName="composite" presStyleCnt="0"/>
      <dgm:spPr/>
      <dgm:t>
        <a:bodyPr/>
        <a:lstStyle/>
        <a:p>
          <a:endParaRPr lang="en-US"/>
        </a:p>
      </dgm:t>
    </dgm:pt>
    <dgm:pt modelId="{3E97EC31-3BD5-4887-9DE0-9CD196A10A6C}" type="pres">
      <dgm:prSet presAssocID="{EB74F94A-EBC6-4D00-8E52-D2E1813D9C66}" presName="background" presStyleLbl="node0" presStyleIdx="0" presStyleCnt="1"/>
      <dgm:spPr/>
      <dgm:t>
        <a:bodyPr/>
        <a:lstStyle/>
        <a:p>
          <a:endParaRPr lang="en-US"/>
        </a:p>
      </dgm:t>
    </dgm:pt>
    <dgm:pt modelId="{6A4AD329-64CE-43F4-A012-C1444B7E6447}" type="pres">
      <dgm:prSet presAssocID="{EB74F94A-EBC6-4D00-8E52-D2E1813D9C66}" presName="text" presStyleLbl="fgAcc0" presStyleIdx="0" presStyleCnt="1" custScaleX="115048" custScaleY="109462" custLinFactNeighborX="-2116" custLinFactNeighborY="-70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2B64CA-FDCA-4551-BA93-FFC149E818A2}" type="pres">
      <dgm:prSet presAssocID="{EB74F94A-EBC6-4D00-8E52-D2E1813D9C66}" presName="hierChild2" presStyleCnt="0"/>
      <dgm:spPr/>
      <dgm:t>
        <a:bodyPr/>
        <a:lstStyle/>
        <a:p>
          <a:endParaRPr lang="en-US"/>
        </a:p>
      </dgm:t>
    </dgm:pt>
    <dgm:pt modelId="{76D63C17-96E4-4680-BD7D-CAEB3D4C1C64}" type="pres">
      <dgm:prSet presAssocID="{D884FE98-F416-4EB9-823D-25E276F2C1C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A4750AA9-CDDC-4FF0-BDC3-F74517AB0EBD}" type="pres">
      <dgm:prSet presAssocID="{493416B1-9B3F-4B6E-BCB5-709B06F40BD8}" presName="hierRoot2" presStyleCnt="0"/>
      <dgm:spPr/>
      <dgm:t>
        <a:bodyPr/>
        <a:lstStyle/>
        <a:p>
          <a:endParaRPr lang="en-US"/>
        </a:p>
      </dgm:t>
    </dgm:pt>
    <dgm:pt modelId="{019FA1F3-1CA6-47ED-AA1D-A67968FC99ED}" type="pres">
      <dgm:prSet presAssocID="{493416B1-9B3F-4B6E-BCB5-709B06F40BD8}" presName="composite2" presStyleCnt="0"/>
      <dgm:spPr/>
      <dgm:t>
        <a:bodyPr/>
        <a:lstStyle/>
        <a:p>
          <a:endParaRPr lang="en-US"/>
        </a:p>
      </dgm:t>
    </dgm:pt>
    <dgm:pt modelId="{B2E6A540-C40C-46D1-BABF-3D5ED5081014}" type="pres">
      <dgm:prSet presAssocID="{493416B1-9B3F-4B6E-BCB5-709B06F40BD8}" presName="background2" presStyleLbl="node2" presStyleIdx="0" presStyleCnt="1"/>
      <dgm:spPr/>
      <dgm:t>
        <a:bodyPr/>
        <a:lstStyle/>
        <a:p>
          <a:endParaRPr lang="en-US"/>
        </a:p>
      </dgm:t>
    </dgm:pt>
    <dgm:pt modelId="{11618DC3-CA42-41C9-A91A-9941CB67A794}" type="pres">
      <dgm:prSet presAssocID="{493416B1-9B3F-4B6E-BCB5-709B06F40BD8}" presName="text2" presStyleLbl="fgAcc2" presStyleIdx="0" presStyleCnt="1" custScaleX="115048" custScaleY="109462" custLinFactNeighborX="-2529" custLinFactNeighborY="-186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24FE23-59EA-4EB6-ACCE-52687916F882}" type="pres">
      <dgm:prSet presAssocID="{493416B1-9B3F-4B6E-BCB5-709B06F40BD8}" presName="hierChild3" presStyleCnt="0"/>
      <dgm:spPr/>
      <dgm:t>
        <a:bodyPr/>
        <a:lstStyle/>
        <a:p>
          <a:endParaRPr lang="en-US"/>
        </a:p>
      </dgm:t>
    </dgm:pt>
    <dgm:pt modelId="{6EA58882-270A-466A-AC24-C574DC088E0B}" type="pres">
      <dgm:prSet presAssocID="{CEBBF556-B522-4A65-92AE-E98DAFB78915}" presName="Name17" presStyleLbl="parChTrans1D3" presStyleIdx="0" presStyleCnt="2"/>
      <dgm:spPr/>
      <dgm:t>
        <a:bodyPr/>
        <a:lstStyle/>
        <a:p>
          <a:endParaRPr lang="en-US"/>
        </a:p>
      </dgm:t>
    </dgm:pt>
    <dgm:pt modelId="{3F33ED53-78EC-45FA-AD37-5DFF48B50191}" type="pres">
      <dgm:prSet presAssocID="{6E1E7224-365F-46E0-8104-A5AC9780AA36}" presName="hierRoot3" presStyleCnt="0"/>
      <dgm:spPr/>
    </dgm:pt>
    <dgm:pt modelId="{4A57675F-062B-4FB2-8675-2C1088615F7F}" type="pres">
      <dgm:prSet presAssocID="{6E1E7224-365F-46E0-8104-A5AC9780AA36}" presName="composite3" presStyleCnt="0"/>
      <dgm:spPr/>
    </dgm:pt>
    <dgm:pt modelId="{02C5B6F9-105C-43E4-9469-FAE899A2F61C}" type="pres">
      <dgm:prSet presAssocID="{6E1E7224-365F-46E0-8104-A5AC9780AA36}" presName="background3" presStyleLbl="node3" presStyleIdx="0" presStyleCnt="2"/>
      <dgm:spPr/>
    </dgm:pt>
    <dgm:pt modelId="{B47A0F07-5F36-4AD0-BD95-FBBF7EBBCBC0}" type="pres">
      <dgm:prSet presAssocID="{6E1E7224-365F-46E0-8104-A5AC9780AA36}" presName="text3" presStyleLbl="fgAcc3" presStyleIdx="0" presStyleCnt="2" custScaleX="115048" custScaleY="109462" custLinFactNeighborX="-18475" custLinFactNeighborY="-122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23294C-D338-4D54-BE3C-E2DD9DDD7D05}" type="pres">
      <dgm:prSet presAssocID="{6E1E7224-365F-46E0-8104-A5AC9780AA36}" presName="hierChild4" presStyleCnt="0"/>
      <dgm:spPr/>
    </dgm:pt>
    <dgm:pt modelId="{B221E71B-958F-43A0-A003-34F4A65658A1}" type="pres">
      <dgm:prSet presAssocID="{9792C236-80E9-4A3E-8964-F93C91EDE63A}" presName="Name23" presStyleLbl="parChTrans1D4" presStyleIdx="0" presStyleCnt="2"/>
      <dgm:spPr/>
      <dgm:t>
        <a:bodyPr/>
        <a:lstStyle/>
        <a:p>
          <a:endParaRPr lang="en-US"/>
        </a:p>
      </dgm:t>
    </dgm:pt>
    <dgm:pt modelId="{37FD4B30-C3AA-4B9C-BE14-64798A728F0E}" type="pres">
      <dgm:prSet presAssocID="{9B4B4913-A1D3-4C30-9FA2-EAF097F67154}" presName="hierRoot4" presStyleCnt="0"/>
      <dgm:spPr/>
    </dgm:pt>
    <dgm:pt modelId="{2CD446B8-CB71-4F73-85B6-7991F6959829}" type="pres">
      <dgm:prSet presAssocID="{9B4B4913-A1D3-4C30-9FA2-EAF097F67154}" presName="composite4" presStyleCnt="0"/>
      <dgm:spPr/>
    </dgm:pt>
    <dgm:pt modelId="{AEBF8764-ED71-4E8F-9821-1430843250FF}" type="pres">
      <dgm:prSet presAssocID="{9B4B4913-A1D3-4C30-9FA2-EAF097F67154}" presName="background4" presStyleLbl="node4" presStyleIdx="0" presStyleCnt="2"/>
      <dgm:spPr/>
    </dgm:pt>
    <dgm:pt modelId="{C627B344-90DB-451F-BA36-D42DA8A9F6C8}" type="pres">
      <dgm:prSet presAssocID="{9B4B4913-A1D3-4C30-9FA2-EAF097F67154}" presName="text4" presStyleLbl="fgAcc4" presStyleIdx="0" presStyleCnt="2" custLinFactNeighborX="-18674" custLinFactNeighborY="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04C362-BBA2-43FD-BCB5-996415CCD2EB}" type="pres">
      <dgm:prSet presAssocID="{9B4B4913-A1D3-4C30-9FA2-EAF097F67154}" presName="hierChild5" presStyleCnt="0"/>
      <dgm:spPr/>
    </dgm:pt>
    <dgm:pt modelId="{4F47F0E9-C544-4E1B-858C-514BA145D655}" type="pres">
      <dgm:prSet presAssocID="{B8415C8C-314C-4D13-A618-23417862CBE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65574479-65B3-4200-892B-B55E2E0A959E}" type="pres">
      <dgm:prSet presAssocID="{5790EB61-59E6-4DBC-9B8A-7231E0BA032D}" presName="hierRoot3" presStyleCnt="0"/>
      <dgm:spPr/>
      <dgm:t>
        <a:bodyPr/>
        <a:lstStyle/>
        <a:p>
          <a:endParaRPr lang="en-US"/>
        </a:p>
      </dgm:t>
    </dgm:pt>
    <dgm:pt modelId="{9AC24C50-E090-4CD1-8C20-A609F94CA71C}" type="pres">
      <dgm:prSet presAssocID="{5790EB61-59E6-4DBC-9B8A-7231E0BA032D}" presName="composite3" presStyleCnt="0"/>
      <dgm:spPr/>
      <dgm:t>
        <a:bodyPr/>
        <a:lstStyle/>
        <a:p>
          <a:endParaRPr lang="en-US"/>
        </a:p>
      </dgm:t>
    </dgm:pt>
    <dgm:pt modelId="{DAD737A8-F41C-4FA3-BAA2-BA854A4DC53B}" type="pres">
      <dgm:prSet presAssocID="{5790EB61-59E6-4DBC-9B8A-7231E0BA032D}" presName="background3" presStyleLbl="node3" presStyleIdx="1" presStyleCnt="2"/>
      <dgm:spPr/>
      <dgm:t>
        <a:bodyPr/>
        <a:lstStyle/>
        <a:p>
          <a:endParaRPr lang="en-US"/>
        </a:p>
      </dgm:t>
    </dgm:pt>
    <dgm:pt modelId="{BDA5F8CE-FC16-49E5-AA6E-971161A3E712}" type="pres">
      <dgm:prSet presAssocID="{5790EB61-59E6-4DBC-9B8A-7231E0BA032D}" presName="text3" presStyleLbl="fgAcc3" presStyleIdx="1" presStyleCnt="2" custScaleX="115048" custScaleY="109462" custLinFactNeighborX="22017" custLinFactNeighborY="-114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C0A3A6-AF02-4D2B-B26B-1B1938EE1A7B}" type="pres">
      <dgm:prSet presAssocID="{5790EB61-59E6-4DBC-9B8A-7231E0BA032D}" presName="hierChild4" presStyleCnt="0"/>
      <dgm:spPr/>
      <dgm:t>
        <a:bodyPr/>
        <a:lstStyle/>
        <a:p>
          <a:endParaRPr lang="en-US"/>
        </a:p>
      </dgm:t>
    </dgm:pt>
    <dgm:pt modelId="{699E4186-68B4-4F67-ADEA-8F36B36198CC}" type="pres">
      <dgm:prSet presAssocID="{5CAC410D-46BF-4668-A2BB-001C71CD435D}" presName="Name23" presStyleLbl="parChTrans1D4" presStyleIdx="1" presStyleCnt="2"/>
      <dgm:spPr/>
      <dgm:t>
        <a:bodyPr/>
        <a:lstStyle/>
        <a:p>
          <a:endParaRPr lang="en-US"/>
        </a:p>
      </dgm:t>
    </dgm:pt>
    <dgm:pt modelId="{FD501FED-9403-4705-AD04-48A80526FBDA}" type="pres">
      <dgm:prSet presAssocID="{69698AF0-CB79-4133-8C59-7F8DE4B41EBC}" presName="hierRoot4" presStyleCnt="0"/>
      <dgm:spPr/>
    </dgm:pt>
    <dgm:pt modelId="{AA7479D9-87B9-4478-BEBA-0F99CDCFA2DB}" type="pres">
      <dgm:prSet presAssocID="{69698AF0-CB79-4133-8C59-7F8DE4B41EBC}" presName="composite4" presStyleCnt="0"/>
      <dgm:spPr/>
    </dgm:pt>
    <dgm:pt modelId="{E79C1AD7-863F-45A6-A6DC-17D56DB1F492}" type="pres">
      <dgm:prSet presAssocID="{69698AF0-CB79-4133-8C59-7F8DE4B41EBC}" presName="background4" presStyleLbl="node4" presStyleIdx="1" presStyleCnt="2"/>
      <dgm:spPr/>
    </dgm:pt>
    <dgm:pt modelId="{724510E6-6C84-4607-9785-BC9441492C9D}" type="pres">
      <dgm:prSet presAssocID="{69698AF0-CB79-4133-8C59-7F8DE4B41EBC}" presName="text4" presStyleLbl="fgAcc4" presStyleIdx="1" presStyleCnt="2" custLinFactNeighborX="21969" custLinFactNeighborY="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E930AD-1C26-4503-9538-F824AD43D565}" type="pres">
      <dgm:prSet presAssocID="{69698AF0-CB79-4133-8C59-7F8DE4B41EBC}" presName="hierChild5" presStyleCnt="0"/>
      <dgm:spPr/>
    </dgm:pt>
  </dgm:ptLst>
  <dgm:cxnLst>
    <dgm:cxn modelId="{210E628A-12CA-4A50-97D6-6DED54A8BFCC}" srcId="{5790EB61-59E6-4DBC-9B8A-7231E0BA032D}" destId="{69698AF0-CB79-4133-8C59-7F8DE4B41EBC}" srcOrd="0" destOrd="0" parTransId="{5CAC410D-46BF-4668-A2BB-001C71CD435D}" sibTransId="{B63F262C-FAAD-42EC-B61C-F62B6926C4CB}"/>
    <dgm:cxn modelId="{32C46EFF-F272-4599-98CC-F7F48E4469E0}" srcId="{493416B1-9B3F-4B6E-BCB5-709B06F40BD8}" destId="{6E1E7224-365F-46E0-8104-A5AC9780AA36}" srcOrd="0" destOrd="0" parTransId="{CEBBF556-B522-4A65-92AE-E98DAFB78915}" sibTransId="{BC13520E-3239-4212-806F-8A55EAF15A9F}"/>
    <dgm:cxn modelId="{3FAC7BE7-7AA4-4F07-B700-74C2201E77EF}" srcId="{EB74F94A-EBC6-4D00-8E52-D2E1813D9C66}" destId="{493416B1-9B3F-4B6E-BCB5-709B06F40BD8}" srcOrd="0" destOrd="0" parTransId="{D884FE98-F416-4EB9-823D-25E276F2C1C4}" sibTransId="{D65D9723-A39F-413B-AFC4-D9D9EAFF5F65}"/>
    <dgm:cxn modelId="{3B977DB1-9065-4CF2-A9FD-E4BC89204B38}" type="presOf" srcId="{D884FE98-F416-4EB9-823D-25E276F2C1C4}" destId="{76D63C17-96E4-4680-BD7D-CAEB3D4C1C64}" srcOrd="0" destOrd="0" presId="urn:microsoft.com/office/officeart/2005/8/layout/hierarchy1"/>
    <dgm:cxn modelId="{C7AFA953-916A-48B9-8A68-402C8E46DD76}" type="presOf" srcId="{CEBBF556-B522-4A65-92AE-E98DAFB78915}" destId="{6EA58882-270A-466A-AC24-C574DC088E0B}" srcOrd="0" destOrd="0" presId="urn:microsoft.com/office/officeart/2005/8/layout/hierarchy1"/>
    <dgm:cxn modelId="{29E98421-175F-478D-A681-A3A4524E3EAD}" type="presOf" srcId="{6E1E7224-365F-46E0-8104-A5AC9780AA36}" destId="{B47A0F07-5F36-4AD0-BD95-FBBF7EBBCBC0}" srcOrd="0" destOrd="0" presId="urn:microsoft.com/office/officeart/2005/8/layout/hierarchy1"/>
    <dgm:cxn modelId="{1BC111F2-4886-41AE-8042-303B45F45F02}" srcId="{6E1E7224-365F-46E0-8104-A5AC9780AA36}" destId="{9B4B4913-A1D3-4C30-9FA2-EAF097F67154}" srcOrd="0" destOrd="0" parTransId="{9792C236-80E9-4A3E-8964-F93C91EDE63A}" sibTransId="{0DE76D5E-7A21-4AB6-8B37-43C809C132F7}"/>
    <dgm:cxn modelId="{82F4E902-8FEE-4482-8B68-6C32570E7BD5}" type="presOf" srcId="{B8415C8C-314C-4D13-A618-23417862CBE4}" destId="{4F47F0E9-C544-4E1B-858C-514BA145D655}" srcOrd="0" destOrd="0" presId="urn:microsoft.com/office/officeart/2005/8/layout/hierarchy1"/>
    <dgm:cxn modelId="{B802BFAC-92B0-4194-9C1A-62B7F87083C8}" type="presOf" srcId="{9B4B4913-A1D3-4C30-9FA2-EAF097F67154}" destId="{C627B344-90DB-451F-BA36-D42DA8A9F6C8}" srcOrd="0" destOrd="0" presId="urn:microsoft.com/office/officeart/2005/8/layout/hierarchy1"/>
    <dgm:cxn modelId="{C2473848-ECF3-40E1-87CF-50C9365AE35E}" srcId="{F8EDEF5D-0835-432C-B7BB-779F41A29515}" destId="{EB74F94A-EBC6-4D00-8E52-D2E1813D9C66}" srcOrd="0" destOrd="0" parTransId="{0E1E2C4F-458E-4DDB-A174-622B8F012127}" sibTransId="{DC10980E-B5DF-4F01-AE2A-C0E7854F9796}"/>
    <dgm:cxn modelId="{8BF75C1B-FA24-4CEF-A154-03B6398B83DE}" type="presOf" srcId="{EB74F94A-EBC6-4D00-8E52-D2E1813D9C66}" destId="{6A4AD329-64CE-43F4-A012-C1444B7E6447}" srcOrd="0" destOrd="0" presId="urn:microsoft.com/office/officeart/2005/8/layout/hierarchy1"/>
    <dgm:cxn modelId="{DFFDAD1E-C6CE-4211-B4C9-752C7F075B4D}" type="presOf" srcId="{F8EDEF5D-0835-432C-B7BB-779F41A29515}" destId="{93C60E8F-1715-40D2-8201-AE8CF0979EE3}" srcOrd="0" destOrd="0" presId="urn:microsoft.com/office/officeart/2005/8/layout/hierarchy1"/>
    <dgm:cxn modelId="{AE62FD15-AAA8-413E-9A82-5AE8D39DFEC6}" type="presOf" srcId="{69698AF0-CB79-4133-8C59-7F8DE4B41EBC}" destId="{724510E6-6C84-4607-9785-BC9441492C9D}" srcOrd="0" destOrd="0" presId="urn:microsoft.com/office/officeart/2005/8/layout/hierarchy1"/>
    <dgm:cxn modelId="{433ABA32-E96B-40C2-9075-8C26502286F1}" type="presOf" srcId="{5CAC410D-46BF-4668-A2BB-001C71CD435D}" destId="{699E4186-68B4-4F67-ADEA-8F36B36198CC}" srcOrd="0" destOrd="0" presId="urn:microsoft.com/office/officeart/2005/8/layout/hierarchy1"/>
    <dgm:cxn modelId="{89F645CA-8791-48F3-B4BA-885C2C2F71C1}" type="presOf" srcId="{9792C236-80E9-4A3E-8964-F93C91EDE63A}" destId="{B221E71B-958F-43A0-A003-34F4A65658A1}" srcOrd="0" destOrd="0" presId="urn:microsoft.com/office/officeart/2005/8/layout/hierarchy1"/>
    <dgm:cxn modelId="{3E907E80-A8C6-4B6C-90A8-6EA99FDAEB64}" srcId="{493416B1-9B3F-4B6E-BCB5-709B06F40BD8}" destId="{5790EB61-59E6-4DBC-9B8A-7231E0BA032D}" srcOrd="1" destOrd="0" parTransId="{B8415C8C-314C-4D13-A618-23417862CBE4}" sibTransId="{700CED72-43A9-4D0C-ABD2-69FD395D7CC4}"/>
    <dgm:cxn modelId="{D304E8ED-38DB-476A-B692-A6447337D24E}" type="presOf" srcId="{493416B1-9B3F-4B6E-BCB5-709B06F40BD8}" destId="{11618DC3-CA42-41C9-A91A-9941CB67A794}" srcOrd="0" destOrd="0" presId="urn:microsoft.com/office/officeart/2005/8/layout/hierarchy1"/>
    <dgm:cxn modelId="{F3F60A9C-40B6-4A1E-9EBB-FECF6444098D}" type="presOf" srcId="{5790EB61-59E6-4DBC-9B8A-7231E0BA032D}" destId="{BDA5F8CE-FC16-49E5-AA6E-971161A3E712}" srcOrd="0" destOrd="0" presId="urn:microsoft.com/office/officeart/2005/8/layout/hierarchy1"/>
    <dgm:cxn modelId="{17092631-C97B-4DF0-B139-5ABBC9404107}" type="presParOf" srcId="{93C60E8F-1715-40D2-8201-AE8CF0979EE3}" destId="{5A99C4C7-73ED-4E4C-AAD5-92D3AD612C4E}" srcOrd="0" destOrd="0" presId="urn:microsoft.com/office/officeart/2005/8/layout/hierarchy1"/>
    <dgm:cxn modelId="{784190C6-804B-4FF0-A961-6477DB55B980}" type="presParOf" srcId="{5A99C4C7-73ED-4E4C-AAD5-92D3AD612C4E}" destId="{5C2EB5B5-2295-4F2B-B207-4EBF51F1D177}" srcOrd="0" destOrd="0" presId="urn:microsoft.com/office/officeart/2005/8/layout/hierarchy1"/>
    <dgm:cxn modelId="{0242E4F7-0917-4C31-8408-8041B0EE4112}" type="presParOf" srcId="{5C2EB5B5-2295-4F2B-B207-4EBF51F1D177}" destId="{3E97EC31-3BD5-4887-9DE0-9CD196A10A6C}" srcOrd="0" destOrd="0" presId="urn:microsoft.com/office/officeart/2005/8/layout/hierarchy1"/>
    <dgm:cxn modelId="{C383125D-9CD3-4872-A991-ADF506FB2D23}" type="presParOf" srcId="{5C2EB5B5-2295-4F2B-B207-4EBF51F1D177}" destId="{6A4AD329-64CE-43F4-A012-C1444B7E6447}" srcOrd="1" destOrd="0" presId="urn:microsoft.com/office/officeart/2005/8/layout/hierarchy1"/>
    <dgm:cxn modelId="{6CB8FBC4-287D-4612-80CB-634CA75E7593}" type="presParOf" srcId="{5A99C4C7-73ED-4E4C-AAD5-92D3AD612C4E}" destId="{2B2B64CA-FDCA-4551-BA93-FFC149E818A2}" srcOrd="1" destOrd="0" presId="urn:microsoft.com/office/officeart/2005/8/layout/hierarchy1"/>
    <dgm:cxn modelId="{00B8858E-A7D1-4D91-A1A6-5E2ECD4A9DE5}" type="presParOf" srcId="{2B2B64CA-FDCA-4551-BA93-FFC149E818A2}" destId="{76D63C17-96E4-4680-BD7D-CAEB3D4C1C64}" srcOrd="0" destOrd="0" presId="urn:microsoft.com/office/officeart/2005/8/layout/hierarchy1"/>
    <dgm:cxn modelId="{BD467E95-172D-468E-B094-A2B5549755AA}" type="presParOf" srcId="{2B2B64CA-FDCA-4551-BA93-FFC149E818A2}" destId="{A4750AA9-CDDC-4FF0-BDC3-F74517AB0EBD}" srcOrd="1" destOrd="0" presId="urn:microsoft.com/office/officeart/2005/8/layout/hierarchy1"/>
    <dgm:cxn modelId="{5BD8E13E-F059-4B9F-BD84-77776E708DA8}" type="presParOf" srcId="{A4750AA9-CDDC-4FF0-BDC3-F74517AB0EBD}" destId="{019FA1F3-1CA6-47ED-AA1D-A67968FC99ED}" srcOrd="0" destOrd="0" presId="urn:microsoft.com/office/officeart/2005/8/layout/hierarchy1"/>
    <dgm:cxn modelId="{65A02DA6-367A-46EA-A6B4-F49FF319EC43}" type="presParOf" srcId="{019FA1F3-1CA6-47ED-AA1D-A67968FC99ED}" destId="{B2E6A540-C40C-46D1-BABF-3D5ED5081014}" srcOrd="0" destOrd="0" presId="urn:microsoft.com/office/officeart/2005/8/layout/hierarchy1"/>
    <dgm:cxn modelId="{D134FB83-8F8A-46F0-B5ED-B9ED253D0B05}" type="presParOf" srcId="{019FA1F3-1CA6-47ED-AA1D-A67968FC99ED}" destId="{11618DC3-CA42-41C9-A91A-9941CB67A794}" srcOrd="1" destOrd="0" presId="urn:microsoft.com/office/officeart/2005/8/layout/hierarchy1"/>
    <dgm:cxn modelId="{49063719-0388-4456-A743-6BB4FD33E53C}" type="presParOf" srcId="{A4750AA9-CDDC-4FF0-BDC3-F74517AB0EBD}" destId="{3624FE23-59EA-4EB6-ACCE-52687916F882}" srcOrd="1" destOrd="0" presId="urn:microsoft.com/office/officeart/2005/8/layout/hierarchy1"/>
    <dgm:cxn modelId="{41B17970-A5CD-49D9-BFC0-D8FD2AD11021}" type="presParOf" srcId="{3624FE23-59EA-4EB6-ACCE-52687916F882}" destId="{6EA58882-270A-466A-AC24-C574DC088E0B}" srcOrd="0" destOrd="0" presId="urn:microsoft.com/office/officeart/2005/8/layout/hierarchy1"/>
    <dgm:cxn modelId="{904A398C-26D7-4A4C-8644-57B53C3C09C8}" type="presParOf" srcId="{3624FE23-59EA-4EB6-ACCE-52687916F882}" destId="{3F33ED53-78EC-45FA-AD37-5DFF48B50191}" srcOrd="1" destOrd="0" presId="urn:microsoft.com/office/officeart/2005/8/layout/hierarchy1"/>
    <dgm:cxn modelId="{7E960687-94A4-450B-A9DA-77CDFD1D4E0B}" type="presParOf" srcId="{3F33ED53-78EC-45FA-AD37-5DFF48B50191}" destId="{4A57675F-062B-4FB2-8675-2C1088615F7F}" srcOrd="0" destOrd="0" presId="urn:microsoft.com/office/officeart/2005/8/layout/hierarchy1"/>
    <dgm:cxn modelId="{520362B6-56C1-4B26-B421-2F0664B72D0B}" type="presParOf" srcId="{4A57675F-062B-4FB2-8675-2C1088615F7F}" destId="{02C5B6F9-105C-43E4-9469-FAE899A2F61C}" srcOrd="0" destOrd="0" presId="urn:microsoft.com/office/officeart/2005/8/layout/hierarchy1"/>
    <dgm:cxn modelId="{2B03840F-58CC-4E86-81E4-6D89FF09203E}" type="presParOf" srcId="{4A57675F-062B-4FB2-8675-2C1088615F7F}" destId="{B47A0F07-5F36-4AD0-BD95-FBBF7EBBCBC0}" srcOrd="1" destOrd="0" presId="urn:microsoft.com/office/officeart/2005/8/layout/hierarchy1"/>
    <dgm:cxn modelId="{8DEA7A30-34DA-4056-819D-97645238B55A}" type="presParOf" srcId="{3F33ED53-78EC-45FA-AD37-5DFF48B50191}" destId="{5F23294C-D338-4D54-BE3C-E2DD9DDD7D05}" srcOrd="1" destOrd="0" presId="urn:microsoft.com/office/officeart/2005/8/layout/hierarchy1"/>
    <dgm:cxn modelId="{755AB6BD-9E75-4C19-A55E-287B484A21B8}" type="presParOf" srcId="{5F23294C-D338-4D54-BE3C-E2DD9DDD7D05}" destId="{B221E71B-958F-43A0-A003-34F4A65658A1}" srcOrd="0" destOrd="0" presId="urn:microsoft.com/office/officeart/2005/8/layout/hierarchy1"/>
    <dgm:cxn modelId="{53C0CF1D-B4A5-4D6E-AD56-757EFBC7FB60}" type="presParOf" srcId="{5F23294C-D338-4D54-BE3C-E2DD9DDD7D05}" destId="{37FD4B30-C3AA-4B9C-BE14-64798A728F0E}" srcOrd="1" destOrd="0" presId="urn:microsoft.com/office/officeart/2005/8/layout/hierarchy1"/>
    <dgm:cxn modelId="{273FED6D-F0EC-434F-8A2C-54D0F51F51FE}" type="presParOf" srcId="{37FD4B30-C3AA-4B9C-BE14-64798A728F0E}" destId="{2CD446B8-CB71-4F73-85B6-7991F6959829}" srcOrd="0" destOrd="0" presId="urn:microsoft.com/office/officeart/2005/8/layout/hierarchy1"/>
    <dgm:cxn modelId="{9204DFA9-CDE0-4180-AA7A-85BCC881DAB7}" type="presParOf" srcId="{2CD446B8-CB71-4F73-85B6-7991F6959829}" destId="{AEBF8764-ED71-4E8F-9821-1430843250FF}" srcOrd="0" destOrd="0" presId="urn:microsoft.com/office/officeart/2005/8/layout/hierarchy1"/>
    <dgm:cxn modelId="{631F84C5-09A0-48F3-83D8-283880D3CF42}" type="presParOf" srcId="{2CD446B8-CB71-4F73-85B6-7991F6959829}" destId="{C627B344-90DB-451F-BA36-D42DA8A9F6C8}" srcOrd="1" destOrd="0" presId="urn:microsoft.com/office/officeart/2005/8/layout/hierarchy1"/>
    <dgm:cxn modelId="{B11D6EEF-1975-4219-937A-F98990E40C28}" type="presParOf" srcId="{37FD4B30-C3AA-4B9C-BE14-64798A728F0E}" destId="{7104C362-BBA2-43FD-BCB5-996415CCD2EB}" srcOrd="1" destOrd="0" presId="urn:microsoft.com/office/officeart/2005/8/layout/hierarchy1"/>
    <dgm:cxn modelId="{1DD984E7-628E-4945-9A04-5C3A5089FE6E}" type="presParOf" srcId="{3624FE23-59EA-4EB6-ACCE-52687916F882}" destId="{4F47F0E9-C544-4E1B-858C-514BA145D655}" srcOrd="2" destOrd="0" presId="urn:microsoft.com/office/officeart/2005/8/layout/hierarchy1"/>
    <dgm:cxn modelId="{D6E0D242-5A88-4D1A-A621-6FC50F7E2611}" type="presParOf" srcId="{3624FE23-59EA-4EB6-ACCE-52687916F882}" destId="{65574479-65B3-4200-892B-B55E2E0A959E}" srcOrd="3" destOrd="0" presId="urn:microsoft.com/office/officeart/2005/8/layout/hierarchy1"/>
    <dgm:cxn modelId="{57665504-894B-4A4F-87DE-C8B03E851180}" type="presParOf" srcId="{65574479-65B3-4200-892B-B55E2E0A959E}" destId="{9AC24C50-E090-4CD1-8C20-A609F94CA71C}" srcOrd="0" destOrd="0" presId="urn:microsoft.com/office/officeart/2005/8/layout/hierarchy1"/>
    <dgm:cxn modelId="{EB89CCB5-6794-4044-8829-ED633E1C2ACE}" type="presParOf" srcId="{9AC24C50-E090-4CD1-8C20-A609F94CA71C}" destId="{DAD737A8-F41C-4FA3-BAA2-BA854A4DC53B}" srcOrd="0" destOrd="0" presId="urn:microsoft.com/office/officeart/2005/8/layout/hierarchy1"/>
    <dgm:cxn modelId="{CFD9A4F7-F50F-46B8-B0FC-F7D2589549D4}" type="presParOf" srcId="{9AC24C50-E090-4CD1-8C20-A609F94CA71C}" destId="{BDA5F8CE-FC16-49E5-AA6E-971161A3E712}" srcOrd="1" destOrd="0" presId="urn:microsoft.com/office/officeart/2005/8/layout/hierarchy1"/>
    <dgm:cxn modelId="{476803DC-8BC2-4B69-8364-F6364011CEFB}" type="presParOf" srcId="{65574479-65B3-4200-892B-B55E2E0A959E}" destId="{09C0A3A6-AF02-4D2B-B26B-1B1938EE1A7B}" srcOrd="1" destOrd="0" presId="urn:microsoft.com/office/officeart/2005/8/layout/hierarchy1"/>
    <dgm:cxn modelId="{C6854A3C-B88B-48A7-96A4-A606D061B7F6}" type="presParOf" srcId="{09C0A3A6-AF02-4D2B-B26B-1B1938EE1A7B}" destId="{699E4186-68B4-4F67-ADEA-8F36B36198CC}" srcOrd="0" destOrd="0" presId="urn:microsoft.com/office/officeart/2005/8/layout/hierarchy1"/>
    <dgm:cxn modelId="{1F3C2C82-A92C-4932-AE2F-BD28452FAB7A}" type="presParOf" srcId="{09C0A3A6-AF02-4D2B-B26B-1B1938EE1A7B}" destId="{FD501FED-9403-4705-AD04-48A80526FBDA}" srcOrd="1" destOrd="0" presId="urn:microsoft.com/office/officeart/2005/8/layout/hierarchy1"/>
    <dgm:cxn modelId="{B61CF909-FCA3-4C99-BDF8-015A42B86825}" type="presParOf" srcId="{FD501FED-9403-4705-AD04-48A80526FBDA}" destId="{AA7479D9-87B9-4478-BEBA-0F99CDCFA2DB}" srcOrd="0" destOrd="0" presId="urn:microsoft.com/office/officeart/2005/8/layout/hierarchy1"/>
    <dgm:cxn modelId="{3C614034-7C80-440A-8032-35F7D606261C}" type="presParOf" srcId="{AA7479D9-87B9-4478-BEBA-0F99CDCFA2DB}" destId="{E79C1AD7-863F-45A6-A6DC-17D56DB1F492}" srcOrd="0" destOrd="0" presId="urn:microsoft.com/office/officeart/2005/8/layout/hierarchy1"/>
    <dgm:cxn modelId="{FAD50642-FA45-43D8-AA6A-E7B920E20929}" type="presParOf" srcId="{AA7479D9-87B9-4478-BEBA-0F99CDCFA2DB}" destId="{724510E6-6C84-4607-9785-BC9441492C9D}" srcOrd="1" destOrd="0" presId="urn:microsoft.com/office/officeart/2005/8/layout/hierarchy1"/>
    <dgm:cxn modelId="{943605C2-2571-4528-AB4A-5374706BBCD0}" type="presParOf" srcId="{FD501FED-9403-4705-AD04-48A80526FBDA}" destId="{3FE930AD-1C26-4503-9538-F824AD43D56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9E4186-68B4-4F67-ADEA-8F36B36198CC}">
      <dsp:nvSpPr>
        <dsp:cNvPr id="0" name=""/>
        <dsp:cNvSpPr/>
      </dsp:nvSpPr>
      <dsp:spPr>
        <a:xfrm>
          <a:off x="5014888" y="2886111"/>
          <a:ext cx="91440" cy="405130"/>
        </a:xfrm>
        <a:custGeom>
          <a:avLst/>
          <a:gdLst/>
          <a:ahLst/>
          <a:cxnLst/>
          <a:rect l="0" t="0" r="0" b="0"/>
          <a:pathLst>
            <a:path>
              <a:moveTo>
                <a:pt x="46253" y="0"/>
              </a:moveTo>
              <a:lnTo>
                <a:pt x="46253" y="302108"/>
              </a:lnTo>
              <a:lnTo>
                <a:pt x="45720" y="302108"/>
              </a:lnTo>
              <a:lnTo>
                <a:pt x="45720" y="405130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7F0E9-C544-4E1B-858C-514BA145D655}">
      <dsp:nvSpPr>
        <dsp:cNvPr id="0" name=""/>
        <dsp:cNvSpPr/>
      </dsp:nvSpPr>
      <dsp:spPr>
        <a:xfrm>
          <a:off x="4024893" y="1738622"/>
          <a:ext cx="1036249" cy="374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478"/>
              </a:lnTo>
              <a:lnTo>
                <a:pt x="1036249" y="271478"/>
              </a:lnTo>
              <a:lnTo>
                <a:pt x="1036249" y="374500"/>
              </a:lnTo>
            </a:path>
          </a:pathLst>
        </a:custGeom>
        <a:noFill/>
        <a:ln w="25400" cap="flat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1E71B-958F-43A0-A003-34F4A65658A1}">
      <dsp:nvSpPr>
        <dsp:cNvPr id="0" name=""/>
        <dsp:cNvSpPr/>
      </dsp:nvSpPr>
      <dsp:spPr>
        <a:xfrm>
          <a:off x="3036349" y="2880017"/>
          <a:ext cx="91440" cy="411224"/>
        </a:xfrm>
        <a:custGeom>
          <a:avLst/>
          <a:gdLst/>
          <a:ahLst/>
          <a:cxnLst/>
          <a:rect l="0" t="0" r="0" b="0"/>
          <a:pathLst>
            <a:path>
              <a:moveTo>
                <a:pt x="47933" y="0"/>
              </a:moveTo>
              <a:lnTo>
                <a:pt x="47933" y="308202"/>
              </a:lnTo>
              <a:lnTo>
                <a:pt x="45720" y="308202"/>
              </a:lnTo>
              <a:lnTo>
                <a:pt x="45720" y="411224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58882-270A-466A-AC24-C574DC088E0B}">
      <dsp:nvSpPr>
        <dsp:cNvPr id="0" name=""/>
        <dsp:cNvSpPr/>
      </dsp:nvSpPr>
      <dsp:spPr>
        <a:xfrm>
          <a:off x="3084282" y="1738622"/>
          <a:ext cx="940610" cy="368406"/>
        </a:xfrm>
        <a:custGeom>
          <a:avLst/>
          <a:gdLst/>
          <a:ahLst/>
          <a:cxnLst/>
          <a:rect l="0" t="0" r="0" b="0"/>
          <a:pathLst>
            <a:path>
              <a:moveTo>
                <a:pt x="940610" y="0"/>
              </a:moveTo>
              <a:lnTo>
                <a:pt x="940610" y="265384"/>
              </a:lnTo>
              <a:lnTo>
                <a:pt x="0" y="265384"/>
              </a:lnTo>
              <a:lnTo>
                <a:pt x="0" y="368406"/>
              </a:lnTo>
            </a:path>
          </a:pathLst>
        </a:custGeom>
        <a:noFill/>
        <a:ln w="25400" cap="flat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63C17-96E4-4680-BD7D-CAEB3D4C1C64}">
      <dsp:nvSpPr>
        <dsp:cNvPr id="0" name=""/>
        <dsp:cNvSpPr/>
      </dsp:nvSpPr>
      <dsp:spPr>
        <a:xfrm>
          <a:off x="3979173" y="724217"/>
          <a:ext cx="91440" cy="241415"/>
        </a:xfrm>
        <a:custGeom>
          <a:avLst/>
          <a:gdLst/>
          <a:ahLst/>
          <a:cxnLst/>
          <a:rect l="0" t="0" r="0" b="0"/>
          <a:pathLst>
            <a:path>
              <a:moveTo>
                <a:pt x="50312" y="0"/>
              </a:moveTo>
              <a:lnTo>
                <a:pt x="50312" y="138393"/>
              </a:lnTo>
              <a:lnTo>
                <a:pt x="45720" y="138393"/>
              </a:lnTo>
              <a:lnTo>
                <a:pt x="45720" y="241415"/>
              </a:lnTo>
            </a:path>
          </a:pathLst>
        </a:cu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7EC31-3BD5-4887-9DE0-9CD196A10A6C}">
      <dsp:nvSpPr>
        <dsp:cNvPr id="0" name=""/>
        <dsp:cNvSpPr/>
      </dsp:nvSpPr>
      <dsp:spPr>
        <a:xfrm>
          <a:off x="3389772" y="-48772"/>
          <a:ext cx="1279426" cy="772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shade val="8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shade val="8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shade val="8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4AD329-64CE-43F4-A012-C1444B7E6447}">
      <dsp:nvSpPr>
        <dsp:cNvPr id="0" name=""/>
        <dsp:cNvSpPr/>
      </dsp:nvSpPr>
      <dsp:spPr>
        <a:xfrm>
          <a:off x="3513337" y="68614"/>
          <a:ext cx="1279426" cy="772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baseline="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/>
            <a:t>VP </a:t>
          </a:r>
          <a:r>
            <a:rPr lang="en-US" sz="1000" b="1" kern="1200" baseline="0" dirty="0"/>
            <a:t>for Enrollment Management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baseline="0" dirty="0"/>
        </a:p>
      </dsp:txBody>
      <dsp:txXfrm>
        <a:off x="3513337" y="68614"/>
        <a:ext cx="1279426" cy="772989"/>
      </dsp:txXfrm>
    </dsp:sp>
    <dsp:sp modelId="{B2E6A540-C40C-46D1-BABF-3D5ED5081014}">
      <dsp:nvSpPr>
        <dsp:cNvPr id="0" name=""/>
        <dsp:cNvSpPr/>
      </dsp:nvSpPr>
      <dsp:spPr>
        <a:xfrm>
          <a:off x="3385179" y="965632"/>
          <a:ext cx="1279426" cy="772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tint val="99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tint val="99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tint val="99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tint val="99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618DC3-CA42-41C9-A91A-9941CB67A794}">
      <dsp:nvSpPr>
        <dsp:cNvPr id="0" name=""/>
        <dsp:cNvSpPr/>
      </dsp:nvSpPr>
      <dsp:spPr>
        <a:xfrm>
          <a:off x="3508744" y="1083019"/>
          <a:ext cx="1279426" cy="772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/>
            <a:t>Dean </a:t>
          </a:r>
          <a:r>
            <a:rPr lang="en-US" sz="1000" b="1" kern="1200" baseline="0" dirty="0"/>
            <a:t>of Admissions &amp; Student Financial Planning</a:t>
          </a:r>
        </a:p>
      </dsp:txBody>
      <dsp:txXfrm>
        <a:off x="3508744" y="1083019"/>
        <a:ext cx="1279426" cy="772989"/>
      </dsp:txXfrm>
    </dsp:sp>
    <dsp:sp modelId="{02C5B6F9-105C-43E4-9469-FAE899A2F61C}">
      <dsp:nvSpPr>
        <dsp:cNvPr id="0" name=""/>
        <dsp:cNvSpPr/>
      </dsp:nvSpPr>
      <dsp:spPr>
        <a:xfrm>
          <a:off x="2444569" y="2107028"/>
          <a:ext cx="1279426" cy="772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8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tint val="8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tint val="8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tint val="8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tint val="8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tint val="8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7A0F07-5F36-4AD0-BD95-FBBF7EBBCBC0}">
      <dsp:nvSpPr>
        <dsp:cNvPr id="0" name=""/>
        <dsp:cNvSpPr/>
      </dsp:nvSpPr>
      <dsp:spPr>
        <a:xfrm>
          <a:off x="2568133" y="2224414"/>
          <a:ext cx="1279426" cy="772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/>
            <a:t>Director</a:t>
          </a:r>
          <a:endParaRPr lang="en-US" sz="1000" b="1" kern="1200" baseline="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/>
            <a:t>of Admissions</a:t>
          </a:r>
        </a:p>
      </dsp:txBody>
      <dsp:txXfrm>
        <a:off x="2568133" y="2224414"/>
        <a:ext cx="1279426" cy="772989"/>
      </dsp:txXfrm>
    </dsp:sp>
    <dsp:sp modelId="{AEBF8764-ED71-4E8F-9821-1430843250FF}">
      <dsp:nvSpPr>
        <dsp:cNvPr id="0" name=""/>
        <dsp:cNvSpPr/>
      </dsp:nvSpPr>
      <dsp:spPr>
        <a:xfrm>
          <a:off x="2526029" y="3291242"/>
          <a:ext cx="1112080" cy="7061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tint val="7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tint val="7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tint val="7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27B344-90DB-451F-BA36-D42DA8A9F6C8}">
      <dsp:nvSpPr>
        <dsp:cNvPr id="0" name=""/>
        <dsp:cNvSpPr/>
      </dsp:nvSpPr>
      <dsp:spPr>
        <a:xfrm>
          <a:off x="2649593" y="3408628"/>
          <a:ext cx="1112080" cy="706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Direct Reports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15</a:t>
          </a:r>
        </a:p>
      </dsp:txBody>
      <dsp:txXfrm>
        <a:off x="2649593" y="3408628"/>
        <a:ext cx="1112080" cy="706171"/>
      </dsp:txXfrm>
    </dsp:sp>
    <dsp:sp modelId="{DAD737A8-F41C-4FA3-BAA2-BA854A4DC53B}">
      <dsp:nvSpPr>
        <dsp:cNvPr id="0" name=""/>
        <dsp:cNvSpPr/>
      </dsp:nvSpPr>
      <dsp:spPr>
        <a:xfrm>
          <a:off x="4421429" y="2113122"/>
          <a:ext cx="1279426" cy="772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8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tint val="8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tint val="8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tint val="8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tint val="8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tint val="8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A5F8CE-FC16-49E5-AA6E-971161A3E712}">
      <dsp:nvSpPr>
        <dsp:cNvPr id="0" name=""/>
        <dsp:cNvSpPr/>
      </dsp:nvSpPr>
      <dsp:spPr>
        <a:xfrm>
          <a:off x="4544993" y="2230508"/>
          <a:ext cx="1279426" cy="772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/>
            <a:t>Director </a:t>
          </a:r>
          <a:r>
            <a:rPr lang="en-US" sz="1000" b="1" kern="1200" baseline="0" dirty="0"/>
            <a:t>of </a:t>
          </a:r>
          <a:r>
            <a:rPr lang="en-US" sz="1000" b="1" kern="1200" baseline="0" dirty="0" smtClean="0"/>
            <a:t>Student Financial Planning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baseline="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baseline="0" dirty="0"/>
        </a:p>
      </dsp:txBody>
      <dsp:txXfrm>
        <a:off x="4544993" y="2230508"/>
        <a:ext cx="1279426" cy="772989"/>
      </dsp:txXfrm>
    </dsp:sp>
    <dsp:sp modelId="{E79C1AD7-863F-45A6-A6DC-17D56DB1F492}">
      <dsp:nvSpPr>
        <dsp:cNvPr id="0" name=""/>
        <dsp:cNvSpPr/>
      </dsp:nvSpPr>
      <dsp:spPr>
        <a:xfrm>
          <a:off x="4504568" y="3291242"/>
          <a:ext cx="1112080" cy="7061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7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tint val="7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tint val="7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tint val="7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tint val="7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tint val="7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4510E6-6C84-4607-9785-BC9441492C9D}">
      <dsp:nvSpPr>
        <dsp:cNvPr id="0" name=""/>
        <dsp:cNvSpPr/>
      </dsp:nvSpPr>
      <dsp:spPr>
        <a:xfrm>
          <a:off x="4628132" y="3408628"/>
          <a:ext cx="1112080" cy="706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Direct Reports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8</a:t>
          </a:r>
        </a:p>
      </dsp:txBody>
      <dsp:txXfrm>
        <a:off x="4628132" y="3408628"/>
        <a:ext cx="1112080" cy="706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C3288-A4E2-49D4-BFE0-0A438E931208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7DCEC-1DF9-4A36-9DE7-98A4CA22E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$63k net tuition revenue</a:t>
            </a:r>
          </a:p>
          <a:p>
            <a:r>
              <a:rPr lang="en-US" sz="1200" dirty="0" smtClean="0"/>
              <a:t>More critical mass – better educational environment</a:t>
            </a:r>
          </a:p>
          <a:p>
            <a:r>
              <a:rPr lang="en-US" sz="1200" dirty="0" smtClean="0"/>
              <a:t>Better residence hall utilization and additional revenue of $152k (38 @ $4,000)</a:t>
            </a:r>
          </a:p>
          <a:p>
            <a:r>
              <a:rPr lang="en-US" sz="1200" dirty="0" smtClean="0"/>
              <a:t>Better per unit costs in dining</a:t>
            </a:r>
          </a:p>
          <a:p>
            <a:r>
              <a:rPr lang="en-US" sz="1200" dirty="0" smtClean="0"/>
              <a:t>Bigger enrollment base for subsequent 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DCEC-1DF9-4A36-9DE7-98A4CA22EF1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DCEC-1DF9-4A36-9DE7-98A4CA22EF1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0E112-C408-445E-9E66-BE9A1E01313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6200" y="914400"/>
            <a:ext cx="6008914" cy="3505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91200" y="2819400"/>
            <a:ext cx="141514" cy="76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9000" y="2152650"/>
            <a:ext cx="2717800" cy="2038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381000" y="457200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800" b="1" dirty="0" smtClean="0"/>
              <a:t>Together we stand, without data we fall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r>
              <a:rPr lang="en-US" sz="2000" i="1" dirty="0" smtClean="0"/>
              <a:t>how focusing on NTR can build team between admissions and financial aid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algn="ctr">
              <a:buNone/>
            </a:pPr>
            <a:r>
              <a:rPr lang="en-US" sz="2400" dirty="0" smtClean="0"/>
              <a:t>Christine </a:t>
            </a:r>
            <a:r>
              <a:rPr lang="en-US" sz="2400" dirty="0" err="1" smtClean="0"/>
              <a:t>Saadi</a:t>
            </a:r>
            <a:r>
              <a:rPr lang="en-US" sz="2400" dirty="0" smtClean="0"/>
              <a:t>, Alvernia University </a:t>
            </a:r>
            <a:br>
              <a:rPr lang="en-US" sz="2400" dirty="0" smtClean="0"/>
            </a:br>
            <a:r>
              <a:rPr lang="en-US" sz="2400" dirty="0" smtClean="0"/>
              <a:t>Jen Wick, Scannell &amp; Kurz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228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 smtClean="0">
                <a:effectLst/>
              </a:rPr>
              <a:t>Question #3:  How Much Aid Do We Need to Spend to Meet Enrollment Goals?</a:t>
            </a:r>
            <a:endParaRPr lang="en-US" sz="3200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It DEPENDS!!!</a:t>
            </a:r>
          </a:p>
          <a:p>
            <a:pPr eaLnBrk="1" hangingPunct="1"/>
            <a:r>
              <a:rPr lang="en-US" dirty="0" smtClean="0"/>
              <a:t>If at capacity, the focus should be trade-offs.</a:t>
            </a:r>
          </a:p>
          <a:p>
            <a:pPr eaLnBrk="1" hangingPunct="1"/>
            <a:r>
              <a:rPr lang="en-US" dirty="0" smtClean="0"/>
              <a:t>If not at capacity, the priority has to be maximizing net tuition revenue.</a:t>
            </a:r>
          </a:p>
          <a:p>
            <a:pPr eaLnBrk="1" hangingPunct="1"/>
            <a:r>
              <a:rPr lang="en-US" dirty="0" smtClean="0"/>
              <a:t>The institution’s long-range strategic plan needs to include a plan for enrollment.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/>
              </a:rPr>
              <a:t>But What Drives the Discount Rate?</a:t>
            </a:r>
            <a:endParaRPr lang="en-US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dirty="0" smtClean="0"/>
              <a:t>Market Forces (i.e., the competition)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Changes in Ability to Pay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Trends in family contributions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Percentage of students applying for aid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Changes in Willingness to Pay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Yield by need level and grant level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Changes in Outside Support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Retention by Need Level and Grant Level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How you build your pool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Institutional Goals 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Commitments to diversity, quality, etc.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effectLst/>
              </a:rPr>
              <a:t>Net Tuition Revenue Table -- Tuition $21,000</a:t>
            </a:r>
            <a:endParaRPr lang="en-US" sz="3200" dirty="0">
              <a:effectLst/>
              <a:latin typeface="Arial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3400" y="1600200"/>
          <a:ext cx="8191500" cy="2349500"/>
        </p:xfrm>
        <a:graphic>
          <a:graphicData uri="http://schemas.openxmlformats.org/presentationml/2006/ole">
            <p:oleObj spid="_x0000_s2050" name="Worksheet" r:id="rId3" imgW="7124767" imgH="2066899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effectLst/>
              </a:rPr>
              <a:t>Question #4:  How Can We Be Sure We Are Spending Our Aid Wisely?</a:t>
            </a:r>
            <a:endParaRPr lang="en-US" sz="3600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Are you under-funding need-based grant programs?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Are you focusing institutional aid too heavily on merit programs or is the merit aid focused on the wrong applicant segment?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How much revenue is lost by offering entitlements?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competition is offering aggressive merit programs; should you respond? 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371600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effectLst/>
              </a:rPr>
              <a:t>Clearly the Need for a Data-Driven Approach</a:t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 to Answering These Questions Has Never Been More Important</a:t>
            </a:r>
            <a:endParaRPr lang="en-US" sz="2800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4582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The challenge will be to balance often conflicting enrollment goals.</a:t>
            </a:r>
          </a:p>
          <a:p>
            <a:pPr eaLnBrk="1" hangingPunct="1"/>
            <a:r>
              <a:rPr lang="en-US" dirty="0" smtClean="0"/>
              <a:t>There is a need for more sophisticated means to fully understand the tradeoffs and the impact of various strategies.</a:t>
            </a:r>
          </a:p>
          <a:p>
            <a:pPr eaLnBrk="1" hangingPunct="1"/>
            <a:r>
              <a:rPr lang="en-US" dirty="0" smtClean="0"/>
              <a:t>Institutions can’t afford to get it wrong. 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effectLst/>
              </a:rPr>
              <a:t>Data-Driven Discounting</a:t>
            </a:r>
            <a:endParaRPr lang="en-US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5720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dirty="0" smtClean="0"/>
              <a:t>Are there market segments where the “universal truths” don’t hold?</a:t>
            </a:r>
            <a:endParaRPr lang="en-US" dirty="0">
              <a:latin typeface="Arial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2819400" y="2514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3124200" y="5029200"/>
            <a:ext cx="3943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429000" y="5029200"/>
            <a:ext cx="1112485" cy="58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 dirty="0"/>
              <a:t>NEED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029200" y="5257800"/>
            <a:ext cx="1079592" cy="58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0" dirty="0" smtClean="0"/>
              <a:t>Yield</a:t>
            </a:r>
            <a:endParaRPr lang="en-US" sz="3200" b="0" dirty="0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6172200" y="5181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47800" y="2667000"/>
            <a:ext cx="1215077" cy="95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 dirty="0"/>
              <a:t>AID</a:t>
            </a:r>
          </a:p>
          <a:p>
            <a:r>
              <a:rPr lang="en-US" sz="2400" b="1" dirty="0"/>
              <a:t>(FREE $)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447800" y="3962400"/>
            <a:ext cx="1143000" cy="58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3200" b="0" dirty="0" smtClean="0"/>
              <a:t>Yield</a:t>
            </a:r>
            <a:endParaRPr lang="en-US" sz="3200" b="0" dirty="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1295400" y="3810000"/>
            <a:ext cx="0" cy="768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12192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effectLst/>
              </a:rPr>
              <a:t>Data-Driven Discounting: 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Sample Yield Table</a:t>
            </a:r>
            <a:endParaRPr lang="en-US" sz="3600" dirty="0">
              <a:effectLst/>
              <a:latin typeface="Arial" charset="0"/>
            </a:endParaRPr>
          </a:p>
        </p:txBody>
      </p:sp>
      <p:graphicFrame>
        <p:nvGraphicFramePr>
          <p:cNvPr id="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3400" y="2133600"/>
          <a:ext cx="7886700" cy="2400300"/>
        </p:xfrm>
        <a:graphic>
          <a:graphicData uri="http://schemas.openxmlformats.org/presentationml/2006/ole">
            <p:oleObj spid="_x0000_s4098" name="Worksheet" r:id="rId3" imgW="5381743" imgH="1628662" progId="Excel.Sheet.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4572000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2"/>
                </a:solidFill>
              </a:rPr>
              <a:t>Tuition =	$15,000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effectLst/>
              </a:rPr>
              <a:t>Cost Benefit Analysis</a:t>
            </a:r>
            <a:endParaRPr lang="en-US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Current NTR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55 * ($15,000 - $10,500) =  	  $247,500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20 * ($15,000 - $7,500) =	  $150,000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  8 * ($15,000 - $4,500) =	  </a:t>
            </a:r>
            <a:r>
              <a:rPr lang="en-US" sz="2400" u="sng" dirty="0" smtClean="0"/>
              <a:t>$  84,000</a:t>
            </a:r>
          </a:p>
          <a:p>
            <a:pPr lvl="4" eaLnBrk="1" hangingPunct="1">
              <a:buFont typeface="Wingdings" pitchFamily="2" charset="2"/>
              <a:buNone/>
            </a:pPr>
            <a:r>
              <a:rPr lang="en-US" sz="2400" dirty="0" smtClean="0"/>
              <a:t>				 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$481,500</a:t>
            </a:r>
          </a:p>
          <a:p>
            <a:pPr>
              <a:buNone/>
            </a:pPr>
            <a:r>
              <a:rPr lang="en-US" sz="2400" b="1" dirty="0" smtClean="0"/>
              <a:t>Projected Enrollment </a:t>
            </a:r>
          </a:p>
          <a:p>
            <a:pPr>
              <a:buNone/>
            </a:pPr>
            <a:r>
              <a:rPr lang="en-US" sz="2400" dirty="0" smtClean="0"/>
              <a:t>(Average total grant $10,500)</a:t>
            </a:r>
          </a:p>
          <a:p>
            <a:pPr lvl="1">
              <a:buNone/>
            </a:pPr>
            <a:r>
              <a:rPr lang="en-US" sz="2400" dirty="0" smtClean="0"/>
              <a:t>220 * 55% = 121</a:t>
            </a:r>
          </a:p>
          <a:p>
            <a:pPr lvl="1"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400" b="1" dirty="0" smtClean="0"/>
              <a:t>Projected NTR</a:t>
            </a:r>
          </a:p>
          <a:p>
            <a:pPr lvl="1">
              <a:buNone/>
            </a:pPr>
            <a:r>
              <a:rPr lang="en-US" sz="2400" dirty="0" smtClean="0"/>
              <a:t>121 * ($15,000 - $10,500) = 	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$544,500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effectLst/>
              </a:rPr>
              <a:t>Predictive Modeling</a:t>
            </a:r>
            <a:endParaRPr lang="en-US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Predictive modeling, also known as econometric modeling, allows you to better understand these tradeoffs and present alternatives to institutional decision-makers</a:t>
            </a:r>
          </a:p>
          <a:p>
            <a:pPr eaLnBrk="1" hangingPunct="1"/>
            <a:r>
              <a:rPr lang="en-US" dirty="0" smtClean="0"/>
              <a:t>Modeling allows you to test assumptions and interactions before taking action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effectLst/>
              </a:rPr>
              <a:t>Goals of Econometric Modeling</a:t>
            </a:r>
            <a:endParaRPr lang="en-US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Identify factors that are important in the enrollment decision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Determine the impact of institutional grants on the probability of enrolling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Determine the revenue-maximizing levels of grants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Identify alternative financial aid packaging strategies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Simulate the results of alternative admissions and aid strategies and policies</a:t>
            </a:r>
            <a:endParaRPr lang="en-US" sz="2800" dirty="0" smtClean="0"/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effectLst/>
                <a:latin typeface="Arial" charset="0"/>
              </a:rPr>
              <a:t>Agenda</a:t>
            </a:r>
            <a:endParaRPr lang="en-US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Partnership between Admissions and Financial Aid</a:t>
            </a:r>
          </a:p>
          <a:p>
            <a:r>
              <a:rPr lang="en-US" dirty="0" smtClean="0"/>
              <a:t>Using Data to Set Awarding Policy</a:t>
            </a:r>
          </a:p>
          <a:p>
            <a:pPr eaLnBrk="1" hangingPunct="1"/>
            <a:r>
              <a:rPr lang="en-US" dirty="0" smtClean="0"/>
              <a:t>Case Study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effectLst/>
              </a:rPr>
              <a:t>Sample Simulation Summary</a:t>
            </a:r>
            <a:endParaRPr lang="en-US" dirty="0">
              <a:effectLst/>
              <a:latin typeface="Arial" charset="0"/>
            </a:endParaRPr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/>
        </p:nvGraphicFramePr>
        <p:xfrm>
          <a:off x="381000" y="1447800"/>
          <a:ext cx="8394700" cy="4313238"/>
        </p:xfrm>
        <a:graphic>
          <a:graphicData uri="http://schemas.openxmlformats.org/presentationml/2006/ole">
            <p:oleObj spid="_x0000_s5122" name="Worksheet" r:id="rId3" imgW="4810176" imgH="24384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1676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 smtClean="0">
                <a:effectLst/>
              </a:rPr>
              <a:t>There are a number of analytical techniques that are of value in managing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financial aid strategically:</a:t>
            </a:r>
            <a:endParaRPr lang="en-US" sz="3200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458200" cy="3581400"/>
          </a:xfrm>
        </p:spPr>
        <p:txBody>
          <a:bodyPr/>
          <a:lstStyle/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Watch and analyze trends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Know what the competition is doing – benchmark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Track the behavior of subpopulations – their yields and mean values as well as retention rates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Utilize econometric modeling techniques to test tradeoffs between goals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effectLst/>
              </a:rPr>
              <a:t>Case Study: Alvernia University</a:t>
            </a:r>
            <a:endParaRPr lang="en-US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Private, Catholic university located in Eastern PA</a:t>
            </a:r>
          </a:p>
          <a:p>
            <a:r>
              <a:rPr lang="en-US" dirty="0" smtClean="0"/>
              <a:t>Fall 2013 total </a:t>
            </a:r>
            <a:r>
              <a:rPr lang="en-US" dirty="0" smtClean="0"/>
              <a:t>enrollment:1500</a:t>
            </a:r>
            <a:endParaRPr lang="en-US" dirty="0" smtClean="0"/>
          </a:p>
          <a:p>
            <a:pPr lvl="1"/>
            <a:r>
              <a:rPr lang="en-US" dirty="0" smtClean="0"/>
              <a:t>400 new freshman/115 transfers</a:t>
            </a:r>
          </a:p>
          <a:p>
            <a:pPr lvl="1"/>
            <a:r>
              <a:rPr lang="en-US" dirty="0" smtClean="0"/>
              <a:t>Average SAT – 985</a:t>
            </a:r>
          </a:p>
          <a:p>
            <a:pPr lvl="1"/>
            <a:r>
              <a:rPr lang="en-US" dirty="0" smtClean="0"/>
              <a:t>Male/Female Ratio – 28% Male/72% Female</a:t>
            </a:r>
          </a:p>
          <a:p>
            <a:pPr lvl="1"/>
            <a:r>
              <a:rPr lang="en-US" dirty="0" smtClean="0"/>
              <a:t>Out of state enrollment – Approx. 28%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effectLst/>
              </a:rPr>
              <a:t>Organization</a:t>
            </a:r>
            <a:endParaRPr lang="en-US" dirty="0">
              <a:effectLst/>
              <a:latin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76615934"/>
              </p:ext>
            </p:extLst>
          </p:nvPr>
        </p:nvGraphicFramePr>
        <p:xfrm>
          <a:off x="457200" y="17526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effectLst/>
              </a:rPr>
              <a:t>Collaborating on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 Affordability Messages</a:t>
            </a:r>
            <a:endParaRPr lang="en-US" sz="3600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Designing the right Net Price Calculator</a:t>
            </a:r>
          </a:p>
          <a:p>
            <a:pPr lvl="1"/>
            <a:r>
              <a:rPr lang="en-US" dirty="0" smtClean="0"/>
              <a:t>What is your goal for use: meet Dept of Ed requirements or as an enrollment tool?</a:t>
            </a:r>
          </a:p>
          <a:p>
            <a:pPr lvl="1"/>
            <a:r>
              <a:rPr lang="en-US" dirty="0" smtClean="0"/>
              <a:t>Simplicity vs. accuracy</a:t>
            </a:r>
          </a:p>
          <a:p>
            <a:pPr lvl="1"/>
            <a:r>
              <a:rPr lang="en-US" dirty="0" smtClean="0"/>
              <a:t>Work with Admissions to create NPC</a:t>
            </a:r>
          </a:p>
          <a:p>
            <a:pPr lvl="1"/>
            <a:r>
              <a:rPr lang="en-US" dirty="0" smtClean="0"/>
              <a:t>Get your marketing department involved</a:t>
            </a:r>
          </a:p>
          <a:p>
            <a:pPr lvl="1"/>
            <a:r>
              <a:rPr lang="en-US" dirty="0" smtClean="0"/>
              <a:t> Front-and-center or buried on website</a:t>
            </a:r>
          </a:p>
          <a:p>
            <a:r>
              <a:rPr lang="en-US" dirty="0" smtClean="0"/>
              <a:t>Alvernia advantage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effectLst/>
              </a:rPr>
              <a:t>Using Predictive Modeling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 to Develop Aid Strategies</a:t>
            </a:r>
            <a:endParaRPr lang="en-US" sz="3600" dirty="0">
              <a:effectLst/>
              <a:latin typeface="Arial" charset="0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2438400"/>
          </a:xfrm>
        </p:spPr>
        <p:txBody>
          <a:bodyPr/>
          <a:lstStyle/>
          <a:p>
            <a:r>
              <a:rPr lang="en-US" sz="2800" dirty="0" smtClean="0"/>
              <a:t>Nursing &amp; OT packaging vs. other programs</a:t>
            </a:r>
          </a:p>
          <a:p>
            <a:r>
              <a:rPr lang="en-US" sz="2800" dirty="0" smtClean="0"/>
              <a:t>Decision to change OT in 2011</a:t>
            </a:r>
          </a:p>
          <a:p>
            <a:pPr lvl="1">
              <a:buNone/>
            </a:pPr>
            <a:r>
              <a:rPr lang="en-US" sz="2400" dirty="0" smtClean="0"/>
              <a:t>2010 % need met ranged 40% to 55%</a:t>
            </a:r>
          </a:p>
          <a:p>
            <a:pPr lvl="1">
              <a:buNone/>
            </a:pPr>
            <a:r>
              <a:rPr lang="en-US" sz="2400" dirty="0" smtClean="0"/>
              <a:t>2011% need met ranged 35% to 45%</a:t>
            </a:r>
          </a:p>
          <a:p>
            <a:pPr lvl="1">
              <a:buNone/>
            </a:pPr>
            <a:r>
              <a:rPr lang="en-US" sz="2400" dirty="0" smtClean="0"/>
              <a:t>OT packaging changes</a:t>
            </a:r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7849211"/>
              </p:ext>
            </p:extLst>
          </p:nvPr>
        </p:nvGraphicFramePr>
        <p:xfrm>
          <a:off x="4267200" y="3810000"/>
          <a:ext cx="3858363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0580"/>
                <a:gridCol w="1009261"/>
                <a:gridCol w="1009261"/>
                <a:gridCol w="1009261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OT Fresh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32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</a:rPr>
                        <a:t>49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41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Tuition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$819,840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$1,307,810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$1,152,510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Inst Aid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$368,350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$429,330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$457,500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NTR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$451,490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$878,480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$695,010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DR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0.449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0.328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0.397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</a:rPr>
                        <a:t>Ave Pkg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$11,510.94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$8,762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$11,159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bg1"/>
                          </a:solidFill>
                          <a:effectLst/>
                        </a:rPr>
                        <a:t>Total Pkgd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32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49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41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70674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 smtClean="0">
                <a:effectLst/>
              </a:rPr>
              <a:t>Combined Goals: Focusing on NTR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400" dirty="0" smtClean="0">
                <a:effectLst/>
              </a:rPr>
              <a:t>Sample NTR Budget Model</a:t>
            </a:r>
            <a:endParaRPr lang="en-US" sz="2400" dirty="0">
              <a:effectLst/>
              <a:latin typeface="Arial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3792872"/>
              </p:ext>
            </p:extLst>
          </p:nvPr>
        </p:nvGraphicFramePr>
        <p:xfrm>
          <a:off x="381000" y="1752600"/>
          <a:ext cx="8551068" cy="4852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5759"/>
                <a:gridCol w="1473641"/>
                <a:gridCol w="609600"/>
                <a:gridCol w="533400"/>
                <a:gridCol w="838200"/>
                <a:gridCol w="928804"/>
                <a:gridCol w="746911"/>
                <a:gridCol w="659032"/>
                <a:gridCol w="662085"/>
                <a:gridCol w="753636"/>
              </a:tblGrid>
              <a:tr h="17997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511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Tuition and fees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$26,770 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5615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</a:t>
                      </a:r>
                      <a:r>
                        <a:rPr lang="en-US" sz="9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Institutional </a:t>
                      </a:r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Grant Aid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Number of Students Receiving Grant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Discount Rate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Net Tuition Revenue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Gross Tuition Revenue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Average Grant Award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# in </a:t>
                      </a:r>
                      <a:r>
                        <a:rPr lang="en-US" sz="9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Class</a:t>
                      </a:r>
                    </a:p>
                    <a:p>
                      <a:pPr algn="l" fontAlgn="b"/>
                      <a:endParaRPr lang="en-US" sz="900" b="0" i="0" u="none" strike="noStrike" dirty="0" smtClean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Estimated Conv. Of Students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 Getting Aid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</a:tr>
              <a:tr h="12957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Freshmen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$3,928,106.00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371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0.385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$6,271,264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$10,199,370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$10,588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381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0.97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Freshmen attended before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$669,713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81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0.288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$1,659,277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$2,328,990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$10,160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0.93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Sophomore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$3,033,560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313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0.342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$5,827,310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$8,860,870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$10,160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331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0.71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0.95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Junior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$2,548,920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307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0.283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$6,472,570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$9,021,490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$8,393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337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0.99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0.91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Senior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$2,618,633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337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0.268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$7,152,417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$9,771,050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$8,290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365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1.13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0.92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Totals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$12,798,932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1409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0.319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$27,382,838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$40,181,770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$9,084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1501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2393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Deflation Factor = 96% for students; 97.4% for Grant Aid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Annulized</a:t>
                      </a:r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 totals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$12,466,160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0.323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$26,108,339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$38,574,499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1,441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799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Estimated 2012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511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Tuition and fees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$27,975 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5615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</a:t>
                      </a:r>
                      <a:r>
                        <a:rPr lang="en-US" sz="9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Institutional </a:t>
                      </a:r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Grant Aid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Number of Students Receiving Grant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Discount Rate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Net Tuition Revenue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Gross Tuition Revenue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Average Grant Award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# in </a:t>
                      </a:r>
                      <a:r>
                        <a:rPr lang="en-US" sz="9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Class</a:t>
                      </a:r>
                    </a:p>
                    <a:p>
                      <a:pPr algn="l" fontAlgn="b"/>
                      <a:endParaRPr lang="en-US" sz="900" b="0" i="0" u="none" strike="noStrike" dirty="0" smtClean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Estimated Conv. Of Students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% Getting Aid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ctr">
                    <a:solidFill>
                      <a:srgbClr val="70674C"/>
                    </a:solidFill>
                  </a:tcPr>
                </a:tc>
              </a:tr>
              <a:tr h="12957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Freshmen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$4,450,207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402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0.388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$7,019,399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$11,469,607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$11,076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410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0.98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Freshmen attended before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$954,441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90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0.344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$1,816,728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$2,771,169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$10,588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99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0.26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0.91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Sophomore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$3,424,987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323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0.363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$6,001,352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$9,426,338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$10,588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337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0.72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0.96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Junior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$3,194,842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314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0.345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$6,064,767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$9,259,609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$10,160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331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1.00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0.95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Senior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$2,970,410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354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0.267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$8,153,990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$11,124,399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$8,393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398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1.18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0.89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Totals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$14,994,886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1484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0.340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$29,056,236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$44,051,122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$10,106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1575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2393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Deflation Factor = 96% for students; 97.4% for Grant Aid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  <a:tr h="1232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Annulized</a:t>
                      </a:r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 totals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>
                          <a:solidFill>
                            <a:schemeClr val="bg1"/>
                          </a:solidFill>
                          <a:effectLst/>
                        </a:rPr>
                        <a:t>$14,605,019</a:t>
                      </a:r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0.345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$27,684,058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$42,289,077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1,512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615" marR="6615" marT="6615" marB="0" anchor="b">
                    <a:solidFill>
                      <a:srgbClr val="70674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 smtClean="0">
                <a:effectLst/>
              </a:rPr>
              <a:t>Combined Goals: Focusing on NTR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400" dirty="0" smtClean="0">
                <a:effectLst/>
              </a:rPr>
              <a:t>Sample NTR Budget Model</a:t>
            </a:r>
            <a:endParaRPr lang="en-US" sz="2400" dirty="0">
              <a:effectLst/>
              <a:latin typeface="Arial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09600" y="1828800"/>
          <a:ext cx="8027009" cy="4114800"/>
        </p:xfrm>
        <a:graphic>
          <a:graphicData uri="http://schemas.openxmlformats.org/presentationml/2006/ole">
            <p:oleObj spid="_x0000_s6146" name="Worksheet" r:id="rId3" imgW="6772224" imgH="3476713" progId="Excel.Shee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7526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effectLst/>
              </a:rPr>
              <a:t>Successful enrollment management must include a partnership between admissions, financial aid, and the data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3810000"/>
          </a:xfrm>
        </p:spPr>
        <p:txBody>
          <a:bodyPr/>
          <a:lstStyle/>
          <a:p>
            <a:r>
              <a:rPr lang="en-US" sz="2800" dirty="0" smtClean="0"/>
              <a:t>Making the case for affordability and value</a:t>
            </a:r>
          </a:p>
          <a:p>
            <a:r>
              <a:rPr lang="en-US" sz="2800" dirty="0" smtClean="0"/>
              <a:t>Supportive, efficient processes and quality customer service</a:t>
            </a:r>
          </a:p>
          <a:p>
            <a:r>
              <a:rPr lang="en-US" sz="2800" dirty="0" smtClean="0"/>
              <a:t>Effective strategies to achieve enrollment goals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effectLst/>
                <a:latin typeface="Arial" charset="0"/>
              </a:rPr>
              <a:t>Questions?</a:t>
            </a:r>
            <a:endParaRPr lang="en-US" dirty="0">
              <a:effectLst/>
              <a:latin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Christine </a:t>
            </a:r>
            <a:r>
              <a:rPr lang="en-US" dirty="0" err="1" smtClean="0"/>
              <a:t>Saadi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sz="2000" dirty="0" smtClean="0"/>
              <a:t>Director, Student Financial Planning</a:t>
            </a:r>
          </a:p>
          <a:p>
            <a:pPr algn="ctr">
              <a:buNone/>
            </a:pPr>
            <a:r>
              <a:rPr lang="en-US" sz="2000" dirty="0" smtClean="0"/>
              <a:t>Alvernia University</a:t>
            </a:r>
          </a:p>
          <a:p>
            <a:pPr algn="ctr">
              <a:buNone/>
            </a:pPr>
            <a:r>
              <a:rPr lang="en-US" sz="2000" dirty="0" smtClean="0"/>
              <a:t>400 Saint </a:t>
            </a:r>
            <a:r>
              <a:rPr lang="en-US" sz="2000" dirty="0" err="1" smtClean="0"/>
              <a:t>Bernardine</a:t>
            </a:r>
            <a:r>
              <a:rPr lang="en-US" sz="2000" dirty="0" smtClean="0"/>
              <a:t> Street</a:t>
            </a:r>
          </a:p>
          <a:p>
            <a:pPr algn="ctr">
              <a:buNone/>
            </a:pPr>
            <a:r>
              <a:rPr lang="en-US" sz="2000" dirty="0" smtClean="0"/>
              <a:t>Reading, PA 19607</a:t>
            </a:r>
          </a:p>
          <a:p>
            <a:pPr algn="ctr">
              <a:buNone/>
            </a:pPr>
            <a:r>
              <a:rPr lang="en-US" sz="2000" dirty="0" smtClean="0"/>
              <a:t>(610) 796-8356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Christine.Saadi@alvernia.edu</a:t>
            </a:r>
          </a:p>
          <a:p>
            <a:pPr algn="ctr">
              <a:buNone/>
            </a:pPr>
            <a:r>
              <a:rPr lang="en-US" sz="2000" dirty="0" smtClean="0"/>
              <a:t>www.financialaid@alvernia.edu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609600"/>
            <a:ext cx="4292241" cy="639762"/>
          </a:xfrm>
        </p:spPr>
        <p:txBody>
          <a:bodyPr/>
          <a:lstStyle/>
          <a:p>
            <a:pPr algn="ctr"/>
            <a:r>
              <a:rPr lang="en-US" dirty="0" smtClean="0"/>
              <a:t>Jen Wick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1295400"/>
            <a:ext cx="4288536" cy="3941763"/>
          </a:xfrm>
        </p:spPr>
        <p:txBody>
          <a:bodyPr/>
          <a:lstStyle/>
          <a:p>
            <a:pPr algn="ctr">
              <a:buNone/>
            </a:pPr>
            <a:r>
              <a:rPr lang="en-US" sz="2000" dirty="0" smtClean="0"/>
              <a:t>Enrollment Management Consultant</a:t>
            </a:r>
          </a:p>
          <a:p>
            <a:pPr algn="ctr">
              <a:buNone/>
            </a:pPr>
            <a:r>
              <a:rPr lang="en-US" sz="2000" dirty="0" smtClean="0"/>
              <a:t>Scannell &amp; Kurz</a:t>
            </a:r>
          </a:p>
          <a:p>
            <a:pPr algn="ctr">
              <a:buNone/>
            </a:pPr>
            <a:r>
              <a:rPr lang="en-US" sz="2000" dirty="0" smtClean="0"/>
              <a:t>71-B Monroe Avenue</a:t>
            </a:r>
          </a:p>
          <a:p>
            <a:pPr algn="ctr">
              <a:buNone/>
            </a:pPr>
            <a:r>
              <a:rPr lang="en-US" sz="2000" dirty="0" smtClean="0"/>
              <a:t>Pittsford, NY 14534</a:t>
            </a:r>
          </a:p>
          <a:p>
            <a:pPr algn="ctr">
              <a:buNone/>
            </a:pPr>
            <a:r>
              <a:rPr lang="en-US" sz="2000" dirty="0" smtClean="0"/>
              <a:t>(585) 381-1120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wick@scannellkurz.com</a:t>
            </a:r>
          </a:p>
          <a:p>
            <a:pPr algn="ctr">
              <a:buNone/>
            </a:pPr>
            <a:r>
              <a:rPr lang="en-US" sz="2000" dirty="0" smtClean="0"/>
              <a:t>www.ScannellKurz.com</a:t>
            </a:r>
          </a:p>
          <a:p>
            <a:endParaRPr lang="en-US" dirty="0"/>
          </a:p>
        </p:txBody>
      </p:sp>
      <p:pic>
        <p:nvPicPr>
          <p:cNvPr id="8" name="Picture 7" descr="C:\Users\wick\AppData\Local\Microsoft\Windows\Temporary Internet Files\Content.Outlook\SXVFYCJA\ScannellKurzLogo_BLUE (3) (2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95800"/>
            <a:ext cx="2590800" cy="64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effectLst/>
              </a:rPr>
              <a:t>Why is a Partnership Important?</a:t>
            </a:r>
            <a:endParaRPr lang="en-US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Communicating affordability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/>
              <a:t>Providing excellent customer service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/>
              <a:t>Developing mutually supportive processes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/>
              <a:t>Ensuring strategies that support enrollment goals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effectLst/>
              </a:rPr>
              <a:t>Focus on NTR, </a:t>
            </a:r>
            <a:br>
              <a:rPr lang="en-US" sz="3600" dirty="0" smtClean="0">
                <a:effectLst/>
              </a:rPr>
            </a:br>
            <a:r>
              <a:rPr lang="en-US" sz="1000" dirty="0" smtClean="0">
                <a:effectLst/>
              </a:rPr>
              <a:t> </a:t>
            </a:r>
            <a:r>
              <a:rPr lang="en-US" sz="800" dirty="0" smtClean="0">
                <a:effectLst/>
              </a:rPr>
              <a:t> 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Not Just Class Size or the Aid Budget</a:t>
            </a:r>
            <a:endParaRPr lang="en-US" sz="3600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Admission’s goal is not just the number and mix of students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Financial Aid’s goal is not just staying in budget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Keeps admissions and financial aid on the same page</a:t>
            </a:r>
          </a:p>
          <a:p>
            <a:endParaRPr lang="en-US" dirty="0" smtClean="0"/>
          </a:p>
          <a:p>
            <a:r>
              <a:rPr lang="en-US" dirty="0" smtClean="0"/>
              <a:t>Remember to think long term – new students’ discount rate will affect the overall discount rate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effectLst/>
              </a:rPr>
              <a:t>Use Data, Not Anecdote</a:t>
            </a:r>
            <a:br>
              <a:rPr lang="en-US" dirty="0" smtClean="0">
                <a:effectLst/>
              </a:rPr>
            </a:br>
            <a:r>
              <a:rPr lang="en-US" sz="800" dirty="0" smtClean="0">
                <a:effectLst/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 to Establish Aid Policies</a:t>
            </a:r>
            <a:endParaRPr lang="en-US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Keeping an “ear to the ground” plays a role, but that should not be the foundation of your awarding strategies.</a:t>
            </a:r>
          </a:p>
          <a:p>
            <a:r>
              <a:rPr lang="en-US" dirty="0" smtClean="0"/>
              <a:t>Using analytical approaches to understanding student responses to your aid offers is where your strategy needs to begin.</a:t>
            </a:r>
          </a:p>
          <a:p>
            <a:pPr lvl="1"/>
            <a:r>
              <a:rPr lang="en-US" dirty="0" smtClean="0"/>
              <a:t>Table analysis</a:t>
            </a:r>
          </a:p>
          <a:p>
            <a:pPr lvl="1"/>
            <a:r>
              <a:rPr lang="en-US" dirty="0" smtClean="0"/>
              <a:t>Predictive modeling</a:t>
            </a:r>
          </a:p>
          <a:p>
            <a:pPr lvl="1"/>
            <a:r>
              <a:rPr lang="en-US" dirty="0" smtClean="0"/>
              <a:t>Simulation tools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 smtClean="0">
                <a:effectLst/>
              </a:rPr>
              <a:t>To Assess How Effectively Your Aid Program is Currently Responding to Market Forces, There are 4 Key Questions to Answer</a:t>
            </a:r>
            <a:endParaRPr lang="en-US" sz="3200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3810000"/>
          </a:xfrm>
        </p:spPr>
        <p:txBody>
          <a:bodyPr>
            <a:normAutofit lnSpcReduction="10000"/>
          </a:bodyPr>
          <a:lstStyle/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Are we perceived as worth the price we’re charging?</a:t>
            </a:r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Have we convinced our families that we are affordable?</a:t>
            </a:r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How much aid do we need to spend to meet our enrollment goals?</a:t>
            </a:r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How can we be sure we are spending our aid wisely?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effectLst/>
              </a:rPr>
              <a:t>Question #1:  Are We Perceived as Worth</a:t>
            </a:r>
            <a:br>
              <a:rPr lang="en-US" sz="3600" dirty="0" smtClean="0">
                <a:effectLst/>
              </a:rPr>
            </a:br>
            <a:r>
              <a:rPr lang="en-US" sz="800" dirty="0" smtClean="0">
                <a:effectLst/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3600" dirty="0" smtClean="0">
                <a:effectLst/>
              </a:rPr>
              <a:t> the Price We’re Charging?</a:t>
            </a:r>
            <a:endParaRPr lang="en-US" sz="3600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Monitor trends in your pool</a:t>
            </a:r>
          </a:p>
          <a:p>
            <a:r>
              <a:rPr lang="en-US" dirty="0" smtClean="0"/>
              <a:t>Identify your competition</a:t>
            </a:r>
          </a:p>
          <a:p>
            <a:r>
              <a:rPr lang="en-US" dirty="0" smtClean="0"/>
              <a:t>Benchmark against the competition</a:t>
            </a:r>
          </a:p>
          <a:p>
            <a:r>
              <a:rPr lang="en-US" dirty="0" smtClean="0"/>
              <a:t>Define your institutional advantage</a:t>
            </a:r>
          </a:p>
          <a:p>
            <a:r>
              <a:rPr lang="en-US" dirty="0" smtClean="0"/>
              <a:t>Gather and share outcomes data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effectLst/>
                <a:latin typeface="Arial" charset="0"/>
              </a:rPr>
              <a:t>Sample Benchmarking</a:t>
            </a:r>
            <a:endParaRPr lang="en-US" dirty="0">
              <a:effectLst/>
              <a:latin typeface="Arial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82600" y="1536700"/>
          <a:ext cx="8234363" cy="3937000"/>
        </p:xfrm>
        <a:graphic>
          <a:graphicData uri="http://schemas.openxmlformats.org/presentationml/2006/ole">
            <p:oleObj spid="_x0000_s1027" name="Worksheet" r:id="rId3" imgW="7181951" imgH="2876637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effectLst/>
              </a:rPr>
              <a:t>Question #2:  Have We Made the Case for Affordability?</a:t>
            </a:r>
            <a:endParaRPr lang="en-US" sz="3600" dirty="0"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 you lose your overlap with public institutions as you progress through the admissions cycle?</a:t>
            </a:r>
          </a:p>
          <a:p>
            <a:pPr eaLnBrk="1" hangingPunct="1"/>
            <a:r>
              <a:rPr lang="en-US" dirty="0" smtClean="0"/>
              <a:t>Has the distribution of applicants by socioeconomic level changed over time?</a:t>
            </a:r>
          </a:p>
          <a:p>
            <a:pPr eaLnBrk="1" hangingPunct="1"/>
            <a:r>
              <a:rPr lang="en-US" dirty="0" smtClean="0"/>
              <a:t>How does the level of need and unmet need impact yield rates and retention rates?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</TotalTime>
  <Words>1367</Words>
  <Application>Microsoft Office PowerPoint</Application>
  <PresentationFormat>On-screen Show (4:3)</PresentationFormat>
  <Paragraphs>377</Paragraphs>
  <Slides>29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Trek</vt:lpstr>
      <vt:lpstr>Worksheet</vt:lpstr>
      <vt:lpstr>Slide 1</vt:lpstr>
      <vt:lpstr>Agenda</vt:lpstr>
      <vt:lpstr>Why is a Partnership Important?</vt:lpstr>
      <vt:lpstr>Focus on NTR,     Not Just Class Size or the Aid Budget</vt:lpstr>
      <vt:lpstr>Use Data, Not Anecdote    to Establish Aid Policies</vt:lpstr>
      <vt:lpstr>To Assess How Effectively Your Aid Program is Currently Responding to Market Forces, There are 4 Key Questions to Answer</vt:lpstr>
      <vt:lpstr>Question #1:  Are We Perceived as Worth    the Price We’re Charging?</vt:lpstr>
      <vt:lpstr>Sample Benchmarking</vt:lpstr>
      <vt:lpstr>Question #2:  Have We Made the Case for Affordability?</vt:lpstr>
      <vt:lpstr>Question #3:  How Much Aid Do We Need to Spend to Meet Enrollment Goals?</vt:lpstr>
      <vt:lpstr>But What Drives the Discount Rate?</vt:lpstr>
      <vt:lpstr>Net Tuition Revenue Table -- Tuition $21,000</vt:lpstr>
      <vt:lpstr>Question #4:  How Can We Be Sure We Are Spending Our Aid Wisely?</vt:lpstr>
      <vt:lpstr>Clearly the Need for a Data-Driven Approach  to Answering These Questions Has Never Been More Important</vt:lpstr>
      <vt:lpstr>Data-Driven Discounting</vt:lpstr>
      <vt:lpstr>Data-Driven Discounting:  Sample Yield Table</vt:lpstr>
      <vt:lpstr>Cost Benefit Analysis</vt:lpstr>
      <vt:lpstr>Predictive Modeling</vt:lpstr>
      <vt:lpstr>Goals of Econometric Modeling</vt:lpstr>
      <vt:lpstr>Sample Simulation Summary</vt:lpstr>
      <vt:lpstr>There are a number of analytical techniques that are of value in managing  financial aid strategically:</vt:lpstr>
      <vt:lpstr>Case Study: Alvernia University</vt:lpstr>
      <vt:lpstr>Organization</vt:lpstr>
      <vt:lpstr>Collaborating on  Affordability Messages</vt:lpstr>
      <vt:lpstr>Using Predictive Modeling  to Develop Aid Strategies</vt:lpstr>
      <vt:lpstr>Combined Goals: Focusing on NTR Sample NTR Budget Model</vt:lpstr>
      <vt:lpstr>Combined Goals: Focusing on NTR Sample NTR Budget Model</vt:lpstr>
      <vt:lpstr>Successful enrollment management must include a partnership between admissions, financial aid, and the data.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</dc:creator>
  <cp:lastModifiedBy>Jennifer Wick</cp:lastModifiedBy>
  <cp:revision>23</cp:revision>
  <dcterms:created xsi:type="dcterms:W3CDTF">2013-02-08T19:43:16Z</dcterms:created>
  <dcterms:modified xsi:type="dcterms:W3CDTF">2013-09-30T13:23:31Z</dcterms:modified>
</cp:coreProperties>
</file>