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62" r:id="rId3"/>
    <p:sldId id="261"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1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842E78-D064-4442-970B-6BBBC64D136B}" type="doc">
      <dgm:prSet loTypeId="urn:microsoft.com/office/officeart/2005/8/layout/list1" loCatId="list" qsTypeId="urn:microsoft.com/office/officeart/2005/8/quickstyle/3d1" qsCatId="3D" csTypeId="urn:microsoft.com/office/officeart/2005/8/colors/accent0_2" csCatId="mainScheme" phldr="1"/>
      <dgm:spPr/>
      <dgm:t>
        <a:bodyPr/>
        <a:lstStyle/>
        <a:p>
          <a:endParaRPr lang="en-US"/>
        </a:p>
      </dgm:t>
    </dgm:pt>
    <dgm:pt modelId="{41FE51BC-999A-49D2-9163-6B046BD3C958}">
      <dgm:prSet phldrT="[Text]"/>
      <dgm:spPr/>
      <dgm:t>
        <a:bodyPr/>
        <a:lstStyle/>
        <a:p>
          <a:r>
            <a:rPr lang="en-US" dirty="0" smtClean="0"/>
            <a:t>The Servicing Landscape</a:t>
          </a:r>
          <a:endParaRPr lang="en-US" dirty="0"/>
        </a:p>
      </dgm:t>
    </dgm:pt>
    <dgm:pt modelId="{E77D02CE-7D96-4F59-8BE9-27ACF14DF920}" type="parTrans" cxnId="{EA5D999E-B68F-481C-80F1-0D49C539CECC}">
      <dgm:prSet/>
      <dgm:spPr/>
      <dgm:t>
        <a:bodyPr/>
        <a:lstStyle/>
        <a:p>
          <a:endParaRPr lang="en-US"/>
        </a:p>
      </dgm:t>
    </dgm:pt>
    <dgm:pt modelId="{E34FC10D-3B95-468B-BC56-E7710DF5ECF5}" type="sibTrans" cxnId="{EA5D999E-B68F-481C-80F1-0D49C539CECC}">
      <dgm:prSet/>
      <dgm:spPr/>
      <dgm:t>
        <a:bodyPr/>
        <a:lstStyle/>
        <a:p>
          <a:endParaRPr lang="en-US"/>
        </a:p>
      </dgm:t>
    </dgm:pt>
    <dgm:pt modelId="{57B15D63-C5BC-49E6-817E-EA3673F915B5}">
      <dgm:prSet phldrT="[Text]" custT="1"/>
      <dgm:spPr/>
      <dgm:t>
        <a:bodyPr/>
        <a:lstStyle/>
        <a:p>
          <a:r>
            <a:rPr lang="en-US" sz="2300" dirty="0" smtClean="0"/>
            <a:t>Looking Back </a:t>
          </a:r>
          <a:br>
            <a:rPr lang="en-US" sz="2300" dirty="0" smtClean="0"/>
          </a:br>
          <a:r>
            <a:rPr lang="en-US" sz="1800" dirty="0" smtClean="0"/>
            <a:t>Challenges and Improvements</a:t>
          </a:r>
        </a:p>
      </dgm:t>
    </dgm:pt>
    <dgm:pt modelId="{24AE8AD9-EFEF-4984-B88D-5E53F0FA0883}" type="parTrans" cxnId="{45412743-8638-4576-BACE-314A228FFDC2}">
      <dgm:prSet/>
      <dgm:spPr/>
      <dgm:t>
        <a:bodyPr/>
        <a:lstStyle/>
        <a:p>
          <a:endParaRPr lang="en-US"/>
        </a:p>
      </dgm:t>
    </dgm:pt>
    <dgm:pt modelId="{C27C6E22-41D5-42C5-A4EF-AA85DC9B09F0}" type="sibTrans" cxnId="{45412743-8638-4576-BACE-314A228FFDC2}">
      <dgm:prSet/>
      <dgm:spPr/>
      <dgm:t>
        <a:bodyPr/>
        <a:lstStyle/>
        <a:p>
          <a:endParaRPr lang="en-US"/>
        </a:p>
      </dgm:t>
    </dgm:pt>
    <dgm:pt modelId="{37FA4427-9533-444E-B192-8101E2570F8F}">
      <dgm:prSet phldrT="[Text]"/>
      <dgm:spPr/>
      <dgm:t>
        <a:bodyPr/>
        <a:lstStyle/>
        <a:p>
          <a:r>
            <a:rPr lang="en-US" dirty="0" smtClean="0"/>
            <a:t>Delinquency Support Activities</a:t>
          </a:r>
          <a:endParaRPr lang="en-US" dirty="0"/>
        </a:p>
      </dgm:t>
    </dgm:pt>
    <dgm:pt modelId="{8FE01C2C-C969-492A-B4F4-A1DD7492FA44}" type="parTrans" cxnId="{85191CC4-B775-436B-8DE7-12933D1BD5CF}">
      <dgm:prSet/>
      <dgm:spPr/>
      <dgm:t>
        <a:bodyPr/>
        <a:lstStyle/>
        <a:p>
          <a:endParaRPr lang="en-US"/>
        </a:p>
      </dgm:t>
    </dgm:pt>
    <dgm:pt modelId="{FF5621C7-D330-4C83-B56D-DB1B4414DCB9}" type="sibTrans" cxnId="{85191CC4-B775-436B-8DE7-12933D1BD5CF}">
      <dgm:prSet/>
      <dgm:spPr/>
      <dgm:t>
        <a:bodyPr/>
        <a:lstStyle/>
        <a:p>
          <a:endParaRPr lang="en-US"/>
        </a:p>
      </dgm:t>
    </dgm:pt>
    <dgm:pt modelId="{7EB43432-D677-4331-9BED-9CCE07B61DE4}">
      <dgm:prSet custT="1"/>
      <dgm:spPr/>
      <dgm:t>
        <a:bodyPr/>
        <a:lstStyle/>
        <a:p>
          <a:r>
            <a:rPr lang="en-US" sz="2300" dirty="0" smtClean="0"/>
            <a:t>Looking Forward </a:t>
          </a:r>
          <a:br>
            <a:rPr lang="en-US" sz="2300" dirty="0" smtClean="0"/>
          </a:br>
          <a:r>
            <a:rPr lang="en-US" sz="1800" dirty="0" smtClean="0"/>
            <a:t>Recent and Future</a:t>
          </a:r>
          <a:endParaRPr lang="en-US" sz="1800" dirty="0"/>
        </a:p>
      </dgm:t>
    </dgm:pt>
    <dgm:pt modelId="{FAF033D3-2F1F-48D5-B20F-AB94A58EAA99}" type="parTrans" cxnId="{4D002ABE-7550-4ADE-84C3-AB742727D183}">
      <dgm:prSet/>
      <dgm:spPr/>
      <dgm:t>
        <a:bodyPr/>
        <a:lstStyle/>
        <a:p>
          <a:endParaRPr lang="en-US"/>
        </a:p>
      </dgm:t>
    </dgm:pt>
    <dgm:pt modelId="{0E37AA76-682E-4AC9-B3A5-9D3EDD19D21C}" type="sibTrans" cxnId="{4D002ABE-7550-4ADE-84C3-AB742727D183}">
      <dgm:prSet/>
      <dgm:spPr/>
      <dgm:t>
        <a:bodyPr/>
        <a:lstStyle/>
        <a:p>
          <a:endParaRPr lang="en-US"/>
        </a:p>
      </dgm:t>
    </dgm:pt>
    <dgm:pt modelId="{890859AD-861F-4AB4-A392-6020B5424509}" type="pres">
      <dgm:prSet presAssocID="{49842E78-D064-4442-970B-6BBBC64D136B}" presName="linear" presStyleCnt="0">
        <dgm:presLayoutVars>
          <dgm:dir/>
          <dgm:animLvl val="lvl"/>
          <dgm:resizeHandles val="exact"/>
        </dgm:presLayoutVars>
      </dgm:prSet>
      <dgm:spPr/>
      <dgm:t>
        <a:bodyPr/>
        <a:lstStyle/>
        <a:p>
          <a:endParaRPr lang="en-US"/>
        </a:p>
      </dgm:t>
    </dgm:pt>
    <dgm:pt modelId="{9CA79931-BF1A-49E0-9979-C6F88B86ADAD}" type="pres">
      <dgm:prSet presAssocID="{41FE51BC-999A-49D2-9163-6B046BD3C958}" presName="parentLin" presStyleCnt="0"/>
      <dgm:spPr/>
    </dgm:pt>
    <dgm:pt modelId="{837C2516-A5A8-4861-B788-1BF65B8462B7}" type="pres">
      <dgm:prSet presAssocID="{41FE51BC-999A-49D2-9163-6B046BD3C958}" presName="parentLeftMargin" presStyleLbl="node1" presStyleIdx="0" presStyleCnt="4"/>
      <dgm:spPr/>
      <dgm:t>
        <a:bodyPr/>
        <a:lstStyle/>
        <a:p>
          <a:endParaRPr lang="en-US"/>
        </a:p>
      </dgm:t>
    </dgm:pt>
    <dgm:pt modelId="{7E67C3C7-5F47-4F5E-8A82-48B7F9488097}" type="pres">
      <dgm:prSet presAssocID="{41FE51BC-999A-49D2-9163-6B046BD3C958}" presName="parentText" presStyleLbl="node1" presStyleIdx="0" presStyleCnt="4">
        <dgm:presLayoutVars>
          <dgm:chMax val="0"/>
          <dgm:bulletEnabled val="1"/>
        </dgm:presLayoutVars>
      </dgm:prSet>
      <dgm:spPr/>
      <dgm:t>
        <a:bodyPr/>
        <a:lstStyle/>
        <a:p>
          <a:endParaRPr lang="en-US"/>
        </a:p>
      </dgm:t>
    </dgm:pt>
    <dgm:pt modelId="{D885EB7D-65AD-4E54-9C79-9E01E877BBE4}" type="pres">
      <dgm:prSet presAssocID="{41FE51BC-999A-49D2-9163-6B046BD3C958}" presName="negativeSpace" presStyleCnt="0"/>
      <dgm:spPr/>
    </dgm:pt>
    <dgm:pt modelId="{A754AFA8-1956-4342-80A3-1D4415757BDC}" type="pres">
      <dgm:prSet presAssocID="{41FE51BC-999A-49D2-9163-6B046BD3C958}" presName="childText" presStyleLbl="conFgAcc1" presStyleIdx="0" presStyleCnt="4">
        <dgm:presLayoutVars>
          <dgm:bulletEnabled val="1"/>
        </dgm:presLayoutVars>
      </dgm:prSet>
      <dgm:spPr/>
    </dgm:pt>
    <dgm:pt modelId="{FD1DECA4-6B26-4F4C-BDCA-A2A328AF952B}" type="pres">
      <dgm:prSet presAssocID="{E34FC10D-3B95-468B-BC56-E7710DF5ECF5}" presName="spaceBetweenRectangles" presStyleCnt="0"/>
      <dgm:spPr/>
    </dgm:pt>
    <dgm:pt modelId="{6B5AEDA2-C8B7-4CCD-814F-5ABCEEBCDF4B}" type="pres">
      <dgm:prSet presAssocID="{57B15D63-C5BC-49E6-817E-EA3673F915B5}" presName="parentLin" presStyleCnt="0"/>
      <dgm:spPr/>
    </dgm:pt>
    <dgm:pt modelId="{526A9A47-2FE0-4085-A398-9689A5D695C2}" type="pres">
      <dgm:prSet presAssocID="{57B15D63-C5BC-49E6-817E-EA3673F915B5}" presName="parentLeftMargin" presStyleLbl="node1" presStyleIdx="0" presStyleCnt="4"/>
      <dgm:spPr/>
      <dgm:t>
        <a:bodyPr/>
        <a:lstStyle/>
        <a:p>
          <a:endParaRPr lang="en-US"/>
        </a:p>
      </dgm:t>
    </dgm:pt>
    <dgm:pt modelId="{A1DA3F82-FABE-47F4-AA69-0A524A89F2E4}" type="pres">
      <dgm:prSet presAssocID="{57B15D63-C5BC-49E6-817E-EA3673F915B5}" presName="parentText" presStyleLbl="node1" presStyleIdx="1" presStyleCnt="4">
        <dgm:presLayoutVars>
          <dgm:chMax val="0"/>
          <dgm:bulletEnabled val="1"/>
        </dgm:presLayoutVars>
      </dgm:prSet>
      <dgm:spPr/>
      <dgm:t>
        <a:bodyPr/>
        <a:lstStyle/>
        <a:p>
          <a:endParaRPr lang="en-US"/>
        </a:p>
      </dgm:t>
    </dgm:pt>
    <dgm:pt modelId="{892EA917-D2AD-4BD7-BF47-D55BEE54A456}" type="pres">
      <dgm:prSet presAssocID="{57B15D63-C5BC-49E6-817E-EA3673F915B5}" presName="negativeSpace" presStyleCnt="0"/>
      <dgm:spPr/>
    </dgm:pt>
    <dgm:pt modelId="{B47B2BBF-1EF9-448D-84AD-D64DED55DB2D}" type="pres">
      <dgm:prSet presAssocID="{57B15D63-C5BC-49E6-817E-EA3673F915B5}" presName="childText" presStyleLbl="conFgAcc1" presStyleIdx="1" presStyleCnt="4">
        <dgm:presLayoutVars>
          <dgm:bulletEnabled val="1"/>
        </dgm:presLayoutVars>
      </dgm:prSet>
      <dgm:spPr/>
    </dgm:pt>
    <dgm:pt modelId="{5190DFC4-106A-4114-B8AC-133A6BDE0AFC}" type="pres">
      <dgm:prSet presAssocID="{C27C6E22-41D5-42C5-A4EF-AA85DC9B09F0}" presName="spaceBetweenRectangles" presStyleCnt="0"/>
      <dgm:spPr/>
    </dgm:pt>
    <dgm:pt modelId="{3B4DAF3C-F7DF-4C92-B7CF-35A1D55544D1}" type="pres">
      <dgm:prSet presAssocID="{37FA4427-9533-444E-B192-8101E2570F8F}" presName="parentLin" presStyleCnt="0"/>
      <dgm:spPr/>
    </dgm:pt>
    <dgm:pt modelId="{AAD2973C-D6E8-47D3-87D8-EFE789373B12}" type="pres">
      <dgm:prSet presAssocID="{37FA4427-9533-444E-B192-8101E2570F8F}" presName="parentLeftMargin" presStyleLbl="node1" presStyleIdx="1" presStyleCnt="4"/>
      <dgm:spPr/>
      <dgm:t>
        <a:bodyPr/>
        <a:lstStyle/>
        <a:p>
          <a:endParaRPr lang="en-US"/>
        </a:p>
      </dgm:t>
    </dgm:pt>
    <dgm:pt modelId="{3A3DFCDE-CC3F-4DB5-96FD-28EF80643066}" type="pres">
      <dgm:prSet presAssocID="{37FA4427-9533-444E-B192-8101E2570F8F}" presName="parentText" presStyleLbl="node1" presStyleIdx="2" presStyleCnt="4">
        <dgm:presLayoutVars>
          <dgm:chMax val="0"/>
          <dgm:bulletEnabled val="1"/>
        </dgm:presLayoutVars>
      </dgm:prSet>
      <dgm:spPr/>
      <dgm:t>
        <a:bodyPr/>
        <a:lstStyle/>
        <a:p>
          <a:endParaRPr lang="en-US"/>
        </a:p>
      </dgm:t>
    </dgm:pt>
    <dgm:pt modelId="{8D4C8DB8-9716-47F7-B3BF-3B9F5DED1677}" type="pres">
      <dgm:prSet presAssocID="{37FA4427-9533-444E-B192-8101E2570F8F}" presName="negativeSpace" presStyleCnt="0"/>
      <dgm:spPr/>
    </dgm:pt>
    <dgm:pt modelId="{48A3A9EF-7C44-40E9-A7EA-AD30AE351C5F}" type="pres">
      <dgm:prSet presAssocID="{37FA4427-9533-444E-B192-8101E2570F8F}" presName="childText" presStyleLbl="conFgAcc1" presStyleIdx="2" presStyleCnt="4">
        <dgm:presLayoutVars>
          <dgm:bulletEnabled val="1"/>
        </dgm:presLayoutVars>
      </dgm:prSet>
      <dgm:spPr/>
    </dgm:pt>
    <dgm:pt modelId="{E9E45FF6-1722-4AAA-B04C-8B3C775F7770}" type="pres">
      <dgm:prSet presAssocID="{FF5621C7-D330-4C83-B56D-DB1B4414DCB9}" presName="spaceBetweenRectangles" presStyleCnt="0"/>
      <dgm:spPr/>
    </dgm:pt>
    <dgm:pt modelId="{7AC8093E-AADE-4E07-A289-6D688CE4958A}" type="pres">
      <dgm:prSet presAssocID="{7EB43432-D677-4331-9BED-9CCE07B61DE4}" presName="parentLin" presStyleCnt="0"/>
      <dgm:spPr/>
    </dgm:pt>
    <dgm:pt modelId="{C4C4F1A2-20F1-4F8B-A817-467E8DEAEA52}" type="pres">
      <dgm:prSet presAssocID="{7EB43432-D677-4331-9BED-9CCE07B61DE4}" presName="parentLeftMargin" presStyleLbl="node1" presStyleIdx="2" presStyleCnt="4"/>
      <dgm:spPr/>
      <dgm:t>
        <a:bodyPr/>
        <a:lstStyle/>
        <a:p>
          <a:endParaRPr lang="en-US"/>
        </a:p>
      </dgm:t>
    </dgm:pt>
    <dgm:pt modelId="{A8FA2432-6356-46B1-8FEC-2564987574FE}" type="pres">
      <dgm:prSet presAssocID="{7EB43432-D677-4331-9BED-9CCE07B61DE4}" presName="parentText" presStyleLbl="node1" presStyleIdx="3" presStyleCnt="4">
        <dgm:presLayoutVars>
          <dgm:chMax val="0"/>
          <dgm:bulletEnabled val="1"/>
        </dgm:presLayoutVars>
      </dgm:prSet>
      <dgm:spPr/>
      <dgm:t>
        <a:bodyPr/>
        <a:lstStyle/>
        <a:p>
          <a:endParaRPr lang="en-US"/>
        </a:p>
      </dgm:t>
    </dgm:pt>
    <dgm:pt modelId="{CF3CBDCF-6846-4015-A7AF-74B72CCCEB6B}" type="pres">
      <dgm:prSet presAssocID="{7EB43432-D677-4331-9BED-9CCE07B61DE4}" presName="negativeSpace" presStyleCnt="0"/>
      <dgm:spPr/>
    </dgm:pt>
    <dgm:pt modelId="{4E1132DD-C54B-4540-ADF7-21B886D1821A}" type="pres">
      <dgm:prSet presAssocID="{7EB43432-D677-4331-9BED-9CCE07B61DE4}" presName="childText" presStyleLbl="conFgAcc1" presStyleIdx="3" presStyleCnt="4">
        <dgm:presLayoutVars>
          <dgm:bulletEnabled val="1"/>
        </dgm:presLayoutVars>
      </dgm:prSet>
      <dgm:spPr/>
    </dgm:pt>
  </dgm:ptLst>
  <dgm:cxnLst>
    <dgm:cxn modelId="{F0FDFF2C-667E-42E0-841B-0AD11A6AD4CA}" type="presOf" srcId="{57B15D63-C5BC-49E6-817E-EA3673F915B5}" destId="{526A9A47-2FE0-4085-A398-9689A5D695C2}" srcOrd="0" destOrd="0" presId="urn:microsoft.com/office/officeart/2005/8/layout/list1"/>
    <dgm:cxn modelId="{16549914-AF44-4B93-95FE-36945989C063}" type="presOf" srcId="{37FA4427-9533-444E-B192-8101E2570F8F}" destId="{3A3DFCDE-CC3F-4DB5-96FD-28EF80643066}" srcOrd="1" destOrd="0" presId="urn:microsoft.com/office/officeart/2005/8/layout/list1"/>
    <dgm:cxn modelId="{F91F6811-3A33-41B6-83B9-8935227A58E1}" type="presOf" srcId="{49842E78-D064-4442-970B-6BBBC64D136B}" destId="{890859AD-861F-4AB4-A392-6020B5424509}" srcOrd="0" destOrd="0" presId="urn:microsoft.com/office/officeart/2005/8/layout/list1"/>
    <dgm:cxn modelId="{4D002ABE-7550-4ADE-84C3-AB742727D183}" srcId="{49842E78-D064-4442-970B-6BBBC64D136B}" destId="{7EB43432-D677-4331-9BED-9CCE07B61DE4}" srcOrd="3" destOrd="0" parTransId="{FAF033D3-2F1F-48D5-B20F-AB94A58EAA99}" sibTransId="{0E37AA76-682E-4AC9-B3A5-9D3EDD19D21C}"/>
    <dgm:cxn modelId="{B24C5838-72EB-4DB1-845C-6612899191EB}" type="presOf" srcId="{7EB43432-D677-4331-9BED-9CCE07B61DE4}" destId="{C4C4F1A2-20F1-4F8B-A817-467E8DEAEA52}" srcOrd="0" destOrd="0" presId="urn:microsoft.com/office/officeart/2005/8/layout/list1"/>
    <dgm:cxn modelId="{BAE40043-BE36-4CA3-8639-13F851F3656A}" type="presOf" srcId="{41FE51BC-999A-49D2-9163-6B046BD3C958}" destId="{7E67C3C7-5F47-4F5E-8A82-48B7F9488097}" srcOrd="1" destOrd="0" presId="urn:microsoft.com/office/officeart/2005/8/layout/list1"/>
    <dgm:cxn modelId="{EA5D999E-B68F-481C-80F1-0D49C539CECC}" srcId="{49842E78-D064-4442-970B-6BBBC64D136B}" destId="{41FE51BC-999A-49D2-9163-6B046BD3C958}" srcOrd="0" destOrd="0" parTransId="{E77D02CE-7D96-4F59-8BE9-27ACF14DF920}" sibTransId="{E34FC10D-3B95-468B-BC56-E7710DF5ECF5}"/>
    <dgm:cxn modelId="{349EF2AB-BEF8-4261-B9ED-B9E8156B3592}" type="presOf" srcId="{7EB43432-D677-4331-9BED-9CCE07B61DE4}" destId="{A8FA2432-6356-46B1-8FEC-2564987574FE}" srcOrd="1" destOrd="0" presId="urn:microsoft.com/office/officeart/2005/8/layout/list1"/>
    <dgm:cxn modelId="{212AE7F9-F4B6-44DA-B64D-1ADD51DB182C}" type="presOf" srcId="{41FE51BC-999A-49D2-9163-6B046BD3C958}" destId="{837C2516-A5A8-4861-B788-1BF65B8462B7}" srcOrd="0" destOrd="0" presId="urn:microsoft.com/office/officeart/2005/8/layout/list1"/>
    <dgm:cxn modelId="{505B31C2-1A75-4F06-A4F3-585F238556F9}" type="presOf" srcId="{57B15D63-C5BC-49E6-817E-EA3673F915B5}" destId="{A1DA3F82-FABE-47F4-AA69-0A524A89F2E4}" srcOrd="1" destOrd="0" presId="urn:microsoft.com/office/officeart/2005/8/layout/list1"/>
    <dgm:cxn modelId="{85191CC4-B775-436B-8DE7-12933D1BD5CF}" srcId="{49842E78-D064-4442-970B-6BBBC64D136B}" destId="{37FA4427-9533-444E-B192-8101E2570F8F}" srcOrd="2" destOrd="0" parTransId="{8FE01C2C-C969-492A-B4F4-A1DD7492FA44}" sibTransId="{FF5621C7-D330-4C83-B56D-DB1B4414DCB9}"/>
    <dgm:cxn modelId="{4FD492F3-E8EF-4012-A858-EA375339C3FC}" type="presOf" srcId="{37FA4427-9533-444E-B192-8101E2570F8F}" destId="{AAD2973C-D6E8-47D3-87D8-EFE789373B12}" srcOrd="0" destOrd="0" presId="urn:microsoft.com/office/officeart/2005/8/layout/list1"/>
    <dgm:cxn modelId="{45412743-8638-4576-BACE-314A228FFDC2}" srcId="{49842E78-D064-4442-970B-6BBBC64D136B}" destId="{57B15D63-C5BC-49E6-817E-EA3673F915B5}" srcOrd="1" destOrd="0" parTransId="{24AE8AD9-EFEF-4984-B88D-5E53F0FA0883}" sibTransId="{C27C6E22-41D5-42C5-A4EF-AA85DC9B09F0}"/>
    <dgm:cxn modelId="{FC0524F5-8692-4DA2-A829-F472F608CF01}" type="presParOf" srcId="{890859AD-861F-4AB4-A392-6020B5424509}" destId="{9CA79931-BF1A-49E0-9979-C6F88B86ADAD}" srcOrd="0" destOrd="0" presId="urn:microsoft.com/office/officeart/2005/8/layout/list1"/>
    <dgm:cxn modelId="{969AF5B6-6F9D-41CE-86D6-CA873065BA29}" type="presParOf" srcId="{9CA79931-BF1A-49E0-9979-C6F88B86ADAD}" destId="{837C2516-A5A8-4861-B788-1BF65B8462B7}" srcOrd="0" destOrd="0" presId="urn:microsoft.com/office/officeart/2005/8/layout/list1"/>
    <dgm:cxn modelId="{ADB27DB0-6C48-4389-A460-B433161C2F7F}" type="presParOf" srcId="{9CA79931-BF1A-49E0-9979-C6F88B86ADAD}" destId="{7E67C3C7-5F47-4F5E-8A82-48B7F9488097}" srcOrd="1" destOrd="0" presId="urn:microsoft.com/office/officeart/2005/8/layout/list1"/>
    <dgm:cxn modelId="{68C76043-83C8-484E-9C8E-A85E41325D06}" type="presParOf" srcId="{890859AD-861F-4AB4-A392-6020B5424509}" destId="{D885EB7D-65AD-4E54-9C79-9E01E877BBE4}" srcOrd="1" destOrd="0" presId="urn:microsoft.com/office/officeart/2005/8/layout/list1"/>
    <dgm:cxn modelId="{4E17E44D-E9D4-4AC4-9A76-C090C08E21D9}" type="presParOf" srcId="{890859AD-861F-4AB4-A392-6020B5424509}" destId="{A754AFA8-1956-4342-80A3-1D4415757BDC}" srcOrd="2" destOrd="0" presId="urn:microsoft.com/office/officeart/2005/8/layout/list1"/>
    <dgm:cxn modelId="{8F9A4327-CC4A-442C-B66E-94FBF6548534}" type="presParOf" srcId="{890859AD-861F-4AB4-A392-6020B5424509}" destId="{FD1DECA4-6B26-4F4C-BDCA-A2A328AF952B}" srcOrd="3" destOrd="0" presId="urn:microsoft.com/office/officeart/2005/8/layout/list1"/>
    <dgm:cxn modelId="{F04BEA22-A54B-4501-83BC-B54EA868C0FB}" type="presParOf" srcId="{890859AD-861F-4AB4-A392-6020B5424509}" destId="{6B5AEDA2-C8B7-4CCD-814F-5ABCEEBCDF4B}" srcOrd="4" destOrd="0" presId="urn:microsoft.com/office/officeart/2005/8/layout/list1"/>
    <dgm:cxn modelId="{A5282128-945A-49BE-9A3E-E733C90344A2}" type="presParOf" srcId="{6B5AEDA2-C8B7-4CCD-814F-5ABCEEBCDF4B}" destId="{526A9A47-2FE0-4085-A398-9689A5D695C2}" srcOrd="0" destOrd="0" presId="urn:microsoft.com/office/officeart/2005/8/layout/list1"/>
    <dgm:cxn modelId="{A3BBE464-C130-4CFE-8D06-D29E2EAD9F41}" type="presParOf" srcId="{6B5AEDA2-C8B7-4CCD-814F-5ABCEEBCDF4B}" destId="{A1DA3F82-FABE-47F4-AA69-0A524A89F2E4}" srcOrd="1" destOrd="0" presId="urn:microsoft.com/office/officeart/2005/8/layout/list1"/>
    <dgm:cxn modelId="{382C6079-9EE6-4369-9B83-A06070DB3367}" type="presParOf" srcId="{890859AD-861F-4AB4-A392-6020B5424509}" destId="{892EA917-D2AD-4BD7-BF47-D55BEE54A456}" srcOrd="5" destOrd="0" presId="urn:microsoft.com/office/officeart/2005/8/layout/list1"/>
    <dgm:cxn modelId="{63BACB2A-29A7-4C4F-AC5C-65795344656B}" type="presParOf" srcId="{890859AD-861F-4AB4-A392-6020B5424509}" destId="{B47B2BBF-1EF9-448D-84AD-D64DED55DB2D}" srcOrd="6" destOrd="0" presId="urn:microsoft.com/office/officeart/2005/8/layout/list1"/>
    <dgm:cxn modelId="{DD4142E1-5690-4EA3-B3AC-F80287C0266D}" type="presParOf" srcId="{890859AD-861F-4AB4-A392-6020B5424509}" destId="{5190DFC4-106A-4114-B8AC-133A6BDE0AFC}" srcOrd="7" destOrd="0" presId="urn:microsoft.com/office/officeart/2005/8/layout/list1"/>
    <dgm:cxn modelId="{8FF2BB3D-C558-42D9-AE01-1E39F4FB889A}" type="presParOf" srcId="{890859AD-861F-4AB4-A392-6020B5424509}" destId="{3B4DAF3C-F7DF-4C92-B7CF-35A1D55544D1}" srcOrd="8" destOrd="0" presId="urn:microsoft.com/office/officeart/2005/8/layout/list1"/>
    <dgm:cxn modelId="{B6FDBE6A-BB2A-4260-ACCF-ABF791297AAF}" type="presParOf" srcId="{3B4DAF3C-F7DF-4C92-B7CF-35A1D55544D1}" destId="{AAD2973C-D6E8-47D3-87D8-EFE789373B12}" srcOrd="0" destOrd="0" presId="urn:microsoft.com/office/officeart/2005/8/layout/list1"/>
    <dgm:cxn modelId="{2A751FE4-9286-42CA-9EDA-48531717D4A5}" type="presParOf" srcId="{3B4DAF3C-F7DF-4C92-B7CF-35A1D55544D1}" destId="{3A3DFCDE-CC3F-4DB5-96FD-28EF80643066}" srcOrd="1" destOrd="0" presId="urn:microsoft.com/office/officeart/2005/8/layout/list1"/>
    <dgm:cxn modelId="{6974D7A6-049E-4F46-8851-F4176C000801}" type="presParOf" srcId="{890859AD-861F-4AB4-A392-6020B5424509}" destId="{8D4C8DB8-9716-47F7-B3BF-3B9F5DED1677}" srcOrd="9" destOrd="0" presId="urn:microsoft.com/office/officeart/2005/8/layout/list1"/>
    <dgm:cxn modelId="{8783AAFF-3B9E-4AC6-BCEE-1E4BCA2A33DF}" type="presParOf" srcId="{890859AD-861F-4AB4-A392-6020B5424509}" destId="{48A3A9EF-7C44-40E9-A7EA-AD30AE351C5F}" srcOrd="10" destOrd="0" presId="urn:microsoft.com/office/officeart/2005/8/layout/list1"/>
    <dgm:cxn modelId="{EF7EBE1A-FAA9-436F-8791-D97EA5E8EC3B}" type="presParOf" srcId="{890859AD-861F-4AB4-A392-6020B5424509}" destId="{E9E45FF6-1722-4AAA-B04C-8B3C775F7770}" srcOrd="11" destOrd="0" presId="urn:microsoft.com/office/officeart/2005/8/layout/list1"/>
    <dgm:cxn modelId="{C69FBB3B-35E5-403F-A443-8AEA3FCFBCC5}" type="presParOf" srcId="{890859AD-861F-4AB4-A392-6020B5424509}" destId="{7AC8093E-AADE-4E07-A289-6D688CE4958A}" srcOrd="12" destOrd="0" presId="urn:microsoft.com/office/officeart/2005/8/layout/list1"/>
    <dgm:cxn modelId="{062AEE32-C158-4471-A49F-D5CCFC99EF1A}" type="presParOf" srcId="{7AC8093E-AADE-4E07-A289-6D688CE4958A}" destId="{C4C4F1A2-20F1-4F8B-A817-467E8DEAEA52}" srcOrd="0" destOrd="0" presId="urn:microsoft.com/office/officeart/2005/8/layout/list1"/>
    <dgm:cxn modelId="{0F499CF1-72FA-423D-B7AE-7F259E521CF8}" type="presParOf" srcId="{7AC8093E-AADE-4E07-A289-6D688CE4958A}" destId="{A8FA2432-6356-46B1-8FEC-2564987574FE}" srcOrd="1" destOrd="0" presId="urn:microsoft.com/office/officeart/2005/8/layout/list1"/>
    <dgm:cxn modelId="{02148AEE-5734-4485-A324-1D57E46BDFC5}" type="presParOf" srcId="{890859AD-861F-4AB4-A392-6020B5424509}" destId="{CF3CBDCF-6846-4015-A7AF-74B72CCCEB6B}" srcOrd="13" destOrd="0" presId="urn:microsoft.com/office/officeart/2005/8/layout/list1"/>
    <dgm:cxn modelId="{2C81DD63-304A-4720-8699-C344B085B530}" type="presParOf" srcId="{890859AD-861F-4AB4-A392-6020B5424509}" destId="{4E1132DD-C54B-4540-ADF7-21B886D1821A}"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21FE8E8-783D-480B-8713-753708B7C9F2}" type="doc">
      <dgm:prSet loTypeId="urn:microsoft.com/office/officeart/2005/8/layout/list1" loCatId="list" qsTypeId="urn:microsoft.com/office/officeart/2005/8/quickstyle/simple2" qsCatId="simple" csTypeId="urn:microsoft.com/office/officeart/2005/8/colors/accent0_2" csCatId="mainScheme" phldr="1"/>
      <dgm:spPr/>
      <dgm:t>
        <a:bodyPr/>
        <a:lstStyle/>
        <a:p>
          <a:endParaRPr lang="en-US"/>
        </a:p>
      </dgm:t>
    </dgm:pt>
    <dgm:pt modelId="{9CCAC2E2-0968-431F-8B70-A145165A7EA9}">
      <dgm:prSet phldrT="[Text]" custT="1"/>
      <dgm:spPr/>
      <dgm:t>
        <a:bodyPr/>
        <a:lstStyle/>
        <a:p>
          <a:r>
            <a:rPr lang="en-US" sz="2100" b="1" kern="1200" smtClean="0">
              <a:effectLst/>
              <a:latin typeface="+mj-lt"/>
              <a:ea typeface="Verdana" pitchFamily="34" charset="0"/>
              <a:cs typeface="Verdana" pitchFamily="34" charset="0"/>
            </a:rPr>
            <a:t>FedLoan / PHEAA</a:t>
          </a:r>
          <a:endParaRPr lang="en-US" dirty="0">
            <a:effectLst/>
          </a:endParaRPr>
        </a:p>
      </dgm:t>
    </dgm:pt>
    <dgm:pt modelId="{F60B1C84-919E-4102-9780-AAB4A4C7A0F5}" type="parTrans" cxnId="{5376DFCA-93BC-489E-9397-0B438EA326F2}">
      <dgm:prSet/>
      <dgm:spPr/>
      <dgm:t>
        <a:bodyPr/>
        <a:lstStyle/>
        <a:p>
          <a:endParaRPr lang="en-US"/>
        </a:p>
      </dgm:t>
    </dgm:pt>
    <dgm:pt modelId="{DDCB4287-599D-4758-B7C0-3D1624A649D9}" type="sibTrans" cxnId="{5376DFCA-93BC-489E-9397-0B438EA326F2}">
      <dgm:prSet/>
      <dgm:spPr/>
      <dgm:t>
        <a:bodyPr/>
        <a:lstStyle/>
        <a:p>
          <a:endParaRPr lang="en-US"/>
        </a:p>
      </dgm:t>
    </dgm:pt>
    <dgm:pt modelId="{F00FCB28-E66F-4AF9-990C-6CF846F19CE9}">
      <dgm:prSet phldrT="[Text]" custT="1"/>
      <dgm:spPr/>
      <dgm:t>
        <a:bodyPr/>
        <a:lstStyle/>
        <a:p>
          <a:r>
            <a:rPr lang="en-US" sz="2100" b="1" kern="1200" smtClean="0">
              <a:effectLst/>
              <a:latin typeface="+mj-lt"/>
              <a:ea typeface="Verdana" pitchFamily="34" charset="0"/>
              <a:cs typeface="Verdana" pitchFamily="34" charset="0"/>
            </a:rPr>
            <a:t>Great Lakes</a:t>
          </a:r>
          <a:endParaRPr lang="en-US" dirty="0">
            <a:effectLst/>
          </a:endParaRPr>
        </a:p>
      </dgm:t>
    </dgm:pt>
    <dgm:pt modelId="{C0B9B85E-0692-4F48-BDF6-BC93789AFBD1}" type="parTrans" cxnId="{4389A239-EC05-4983-9BCD-E56461B616CF}">
      <dgm:prSet/>
      <dgm:spPr/>
      <dgm:t>
        <a:bodyPr/>
        <a:lstStyle/>
        <a:p>
          <a:endParaRPr lang="en-US"/>
        </a:p>
      </dgm:t>
    </dgm:pt>
    <dgm:pt modelId="{FBFFFB1F-2A42-4C3D-9C9B-E0D9BE22D223}" type="sibTrans" cxnId="{4389A239-EC05-4983-9BCD-E56461B616CF}">
      <dgm:prSet/>
      <dgm:spPr/>
      <dgm:t>
        <a:bodyPr/>
        <a:lstStyle/>
        <a:p>
          <a:endParaRPr lang="en-US"/>
        </a:p>
      </dgm:t>
    </dgm:pt>
    <dgm:pt modelId="{95D2D5D1-7FB6-4095-B929-5F8A3056B63A}">
      <dgm:prSet phldrT="[Text]" custT="1"/>
      <dgm:spPr/>
      <dgm:t>
        <a:bodyPr/>
        <a:lstStyle/>
        <a:p>
          <a:r>
            <a:rPr lang="en-US" sz="2100" b="1" kern="1200" smtClean="0">
              <a:effectLst/>
              <a:latin typeface="+mj-lt"/>
              <a:ea typeface="Verdana" pitchFamily="34" charset="0"/>
              <a:cs typeface="Verdana" pitchFamily="34" charset="0"/>
            </a:rPr>
            <a:t>Nelnet</a:t>
          </a:r>
          <a:endParaRPr lang="en-US" dirty="0">
            <a:effectLst/>
          </a:endParaRPr>
        </a:p>
      </dgm:t>
    </dgm:pt>
    <dgm:pt modelId="{0924D2BA-94F5-469C-8278-F68AF186F56A}" type="parTrans" cxnId="{DAAB8024-6B1A-4E82-A2EF-05D4CE266FB3}">
      <dgm:prSet/>
      <dgm:spPr/>
      <dgm:t>
        <a:bodyPr/>
        <a:lstStyle/>
        <a:p>
          <a:endParaRPr lang="en-US"/>
        </a:p>
      </dgm:t>
    </dgm:pt>
    <dgm:pt modelId="{8675BFED-3EBC-43AA-89E2-AA76E57175FB}" type="sibTrans" cxnId="{DAAB8024-6B1A-4E82-A2EF-05D4CE266FB3}">
      <dgm:prSet/>
      <dgm:spPr/>
      <dgm:t>
        <a:bodyPr/>
        <a:lstStyle/>
        <a:p>
          <a:endParaRPr lang="en-US"/>
        </a:p>
      </dgm:t>
    </dgm:pt>
    <dgm:pt modelId="{BFF01FE3-3B08-45AA-BC58-32ADBC5AA0FB}">
      <dgm:prSet phldrT="[Text]" custT="1"/>
      <dgm:spPr/>
      <dgm:t>
        <a:bodyPr/>
        <a:lstStyle/>
        <a:p>
          <a:r>
            <a:rPr lang="en-US" sz="2100" b="1" kern="1200" smtClean="0">
              <a:effectLst/>
              <a:latin typeface="+mj-lt"/>
              <a:ea typeface="Verdana" pitchFamily="34" charset="0"/>
              <a:cs typeface="Verdana" pitchFamily="34" charset="0"/>
            </a:rPr>
            <a:t>Sallie Mae</a:t>
          </a:r>
          <a:endParaRPr lang="en-US" dirty="0">
            <a:effectLst/>
          </a:endParaRPr>
        </a:p>
      </dgm:t>
    </dgm:pt>
    <dgm:pt modelId="{C60DB312-4839-45AA-9680-450B14EA6C16}" type="parTrans" cxnId="{909CF65E-F3EC-40B5-B64D-37DC8E0B22D1}">
      <dgm:prSet/>
      <dgm:spPr/>
      <dgm:t>
        <a:bodyPr/>
        <a:lstStyle/>
        <a:p>
          <a:endParaRPr lang="en-US"/>
        </a:p>
      </dgm:t>
    </dgm:pt>
    <dgm:pt modelId="{BB2B36C8-B864-4148-B9E9-1EE12D00B6E5}" type="sibTrans" cxnId="{909CF65E-F3EC-40B5-B64D-37DC8E0B22D1}">
      <dgm:prSet/>
      <dgm:spPr/>
      <dgm:t>
        <a:bodyPr/>
        <a:lstStyle/>
        <a:p>
          <a:endParaRPr lang="en-US"/>
        </a:p>
      </dgm:t>
    </dgm:pt>
    <dgm:pt modelId="{FE64D2E5-8AB2-48FF-9A47-A0E03C07A26E}">
      <dgm:prSet phldrT="[Text]" custT="1"/>
      <dgm:spPr/>
      <dgm:t>
        <a:bodyPr/>
        <a:lstStyle/>
        <a:p>
          <a:pPr>
            <a:spcAft>
              <a:spcPts val="0"/>
            </a:spcAft>
          </a:pPr>
          <a:r>
            <a:rPr lang="en-US" sz="1600" b="1" kern="1200" smtClean="0">
              <a:effectLst/>
              <a:latin typeface="+mj-lt"/>
              <a:ea typeface="Verdana" pitchFamily="34" charset="0"/>
              <a:cs typeface="Verdana" pitchFamily="34" charset="0"/>
            </a:rPr>
            <a:t>Direct Loan Servicing (ACS) Servicing Operations Cease 9/30/2013</a:t>
          </a:r>
          <a:endParaRPr lang="en-US" sz="1600" b="1" kern="1200" dirty="0">
            <a:effectLst/>
            <a:latin typeface="+mj-lt"/>
            <a:ea typeface="Verdana" pitchFamily="34" charset="0"/>
            <a:cs typeface="Verdana" pitchFamily="34" charset="0"/>
          </a:endParaRPr>
        </a:p>
      </dgm:t>
    </dgm:pt>
    <dgm:pt modelId="{E868D3EF-4D27-411C-8AB8-2A343B196841}" type="parTrans" cxnId="{808C2E37-31AF-4390-86B4-BA027663EE08}">
      <dgm:prSet/>
      <dgm:spPr/>
      <dgm:t>
        <a:bodyPr/>
        <a:lstStyle/>
        <a:p>
          <a:endParaRPr lang="en-US"/>
        </a:p>
      </dgm:t>
    </dgm:pt>
    <dgm:pt modelId="{96A9CA50-6B82-4632-AED4-D12D0EDC82C1}" type="sibTrans" cxnId="{808C2E37-31AF-4390-86B4-BA027663EE08}">
      <dgm:prSet/>
      <dgm:spPr/>
      <dgm:t>
        <a:bodyPr/>
        <a:lstStyle/>
        <a:p>
          <a:endParaRPr lang="en-US"/>
        </a:p>
      </dgm:t>
    </dgm:pt>
    <dgm:pt modelId="{1F725B90-2CD8-4700-8C12-37FB59FBFE92}" type="pres">
      <dgm:prSet presAssocID="{F21FE8E8-783D-480B-8713-753708B7C9F2}" presName="linear" presStyleCnt="0">
        <dgm:presLayoutVars>
          <dgm:dir/>
          <dgm:animLvl val="lvl"/>
          <dgm:resizeHandles val="exact"/>
        </dgm:presLayoutVars>
      </dgm:prSet>
      <dgm:spPr/>
      <dgm:t>
        <a:bodyPr/>
        <a:lstStyle/>
        <a:p>
          <a:endParaRPr lang="en-US"/>
        </a:p>
      </dgm:t>
    </dgm:pt>
    <dgm:pt modelId="{3EA1796E-96AA-4195-A72C-B1D8CDFBCB02}" type="pres">
      <dgm:prSet presAssocID="{9CCAC2E2-0968-431F-8B70-A145165A7EA9}" presName="parentLin" presStyleCnt="0"/>
      <dgm:spPr/>
      <dgm:t>
        <a:bodyPr/>
        <a:lstStyle/>
        <a:p>
          <a:endParaRPr lang="en-US"/>
        </a:p>
      </dgm:t>
    </dgm:pt>
    <dgm:pt modelId="{82E025EA-0F7D-4FEA-9655-890928DB5994}" type="pres">
      <dgm:prSet presAssocID="{9CCAC2E2-0968-431F-8B70-A145165A7EA9}" presName="parentLeftMargin" presStyleLbl="node1" presStyleIdx="0" presStyleCnt="5"/>
      <dgm:spPr/>
      <dgm:t>
        <a:bodyPr/>
        <a:lstStyle/>
        <a:p>
          <a:endParaRPr lang="en-US"/>
        </a:p>
      </dgm:t>
    </dgm:pt>
    <dgm:pt modelId="{3E785E84-8F28-4DDC-9793-61C0EB0E2F5C}" type="pres">
      <dgm:prSet presAssocID="{9CCAC2E2-0968-431F-8B70-A145165A7EA9}" presName="parentText" presStyleLbl="node1" presStyleIdx="0" presStyleCnt="5">
        <dgm:presLayoutVars>
          <dgm:chMax val="0"/>
          <dgm:bulletEnabled val="1"/>
        </dgm:presLayoutVars>
      </dgm:prSet>
      <dgm:spPr/>
      <dgm:t>
        <a:bodyPr/>
        <a:lstStyle/>
        <a:p>
          <a:endParaRPr lang="en-US"/>
        </a:p>
      </dgm:t>
    </dgm:pt>
    <dgm:pt modelId="{0383BF2E-A331-499D-9252-706F97695A24}" type="pres">
      <dgm:prSet presAssocID="{9CCAC2E2-0968-431F-8B70-A145165A7EA9}" presName="negativeSpace" presStyleCnt="0"/>
      <dgm:spPr/>
      <dgm:t>
        <a:bodyPr/>
        <a:lstStyle/>
        <a:p>
          <a:endParaRPr lang="en-US"/>
        </a:p>
      </dgm:t>
    </dgm:pt>
    <dgm:pt modelId="{B8DBA523-35DA-47F7-A04F-F5D320F8C42F}" type="pres">
      <dgm:prSet presAssocID="{9CCAC2E2-0968-431F-8B70-A145165A7EA9}" presName="childText" presStyleLbl="conFgAcc1" presStyleIdx="0" presStyleCnt="5">
        <dgm:presLayoutVars>
          <dgm:bulletEnabled val="1"/>
        </dgm:presLayoutVars>
      </dgm:prSet>
      <dgm:spPr/>
      <dgm:t>
        <a:bodyPr/>
        <a:lstStyle/>
        <a:p>
          <a:endParaRPr lang="en-US"/>
        </a:p>
      </dgm:t>
    </dgm:pt>
    <dgm:pt modelId="{3EC15076-5532-4634-968B-1ECCFDBF47FF}" type="pres">
      <dgm:prSet presAssocID="{DDCB4287-599D-4758-B7C0-3D1624A649D9}" presName="spaceBetweenRectangles" presStyleCnt="0"/>
      <dgm:spPr/>
      <dgm:t>
        <a:bodyPr/>
        <a:lstStyle/>
        <a:p>
          <a:endParaRPr lang="en-US"/>
        </a:p>
      </dgm:t>
    </dgm:pt>
    <dgm:pt modelId="{7EAC2602-D019-4B8B-B914-655D256693DE}" type="pres">
      <dgm:prSet presAssocID="{F00FCB28-E66F-4AF9-990C-6CF846F19CE9}" presName="parentLin" presStyleCnt="0"/>
      <dgm:spPr/>
      <dgm:t>
        <a:bodyPr/>
        <a:lstStyle/>
        <a:p>
          <a:endParaRPr lang="en-US"/>
        </a:p>
      </dgm:t>
    </dgm:pt>
    <dgm:pt modelId="{5F713007-A672-420A-BE82-0CC667EFE0D7}" type="pres">
      <dgm:prSet presAssocID="{F00FCB28-E66F-4AF9-990C-6CF846F19CE9}" presName="parentLeftMargin" presStyleLbl="node1" presStyleIdx="0" presStyleCnt="5"/>
      <dgm:spPr/>
      <dgm:t>
        <a:bodyPr/>
        <a:lstStyle/>
        <a:p>
          <a:endParaRPr lang="en-US"/>
        </a:p>
      </dgm:t>
    </dgm:pt>
    <dgm:pt modelId="{49110CFC-BC2B-43FD-B9B0-3BA1B45A9143}" type="pres">
      <dgm:prSet presAssocID="{F00FCB28-E66F-4AF9-990C-6CF846F19CE9}" presName="parentText" presStyleLbl="node1" presStyleIdx="1" presStyleCnt="5">
        <dgm:presLayoutVars>
          <dgm:chMax val="0"/>
          <dgm:bulletEnabled val="1"/>
        </dgm:presLayoutVars>
      </dgm:prSet>
      <dgm:spPr/>
      <dgm:t>
        <a:bodyPr/>
        <a:lstStyle/>
        <a:p>
          <a:endParaRPr lang="en-US"/>
        </a:p>
      </dgm:t>
    </dgm:pt>
    <dgm:pt modelId="{B48963BE-D765-4542-B1E8-B15E6DB99449}" type="pres">
      <dgm:prSet presAssocID="{F00FCB28-E66F-4AF9-990C-6CF846F19CE9}" presName="negativeSpace" presStyleCnt="0"/>
      <dgm:spPr/>
      <dgm:t>
        <a:bodyPr/>
        <a:lstStyle/>
        <a:p>
          <a:endParaRPr lang="en-US"/>
        </a:p>
      </dgm:t>
    </dgm:pt>
    <dgm:pt modelId="{555A2F60-CE41-4B4E-88A9-3AE233609ED1}" type="pres">
      <dgm:prSet presAssocID="{F00FCB28-E66F-4AF9-990C-6CF846F19CE9}" presName="childText" presStyleLbl="conFgAcc1" presStyleIdx="1" presStyleCnt="5">
        <dgm:presLayoutVars>
          <dgm:bulletEnabled val="1"/>
        </dgm:presLayoutVars>
      </dgm:prSet>
      <dgm:spPr/>
      <dgm:t>
        <a:bodyPr/>
        <a:lstStyle/>
        <a:p>
          <a:endParaRPr lang="en-US"/>
        </a:p>
      </dgm:t>
    </dgm:pt>
    <dgm:pt modelId="{606A64EF-4025-42ED-B05E-291A29110856}" type="pres">
      <dgm:prSet presAssocID="{FBFFFB1F-2A42-4C3D-9C9B-E0D9BE22D223}" presName="spaceBetweenRectangles" presStyleCnt="0"/>
      <dgm:spPr/>
      <dgm:t>
        <a:bodyPr/>
        <a:lstStyle/>
        <a:p>
          <a:endParaRPr lang="en-US"/>
        </a:p>
      </dgm:t>
    </dgm:pt>
    <dgm:pt modelId="{03120F14-D550-46AF-A3B8-AF815EB38D5E}" type="pres">
      <dgm:prSet presAssocID="{95D2D5D1-7FB6-4095-B929-5F8A3056B63A}" presName="parentLin" presStyleCnt="0"/>
      <dgm:spPr/>
      <dgm:t>
        <a:bodyPr/>
        <a:lstStyle/>
        <a:p>
          <a:endParaRPr lang="en-US"/>
        </a:p>
      </dgm:t>
    </dgm:pt>
    <dgm:pt modelId="{AFFB08AE-4982-4662-B6CD-EEED04D800CB}" type="pres">
      <dgm:prSet presAssocID="{95D2D5D1-7FB6-4095-B929-5F8A3056B63A}" presName="parentLeftMargin" presStyleLbl="node1" presStyleIdx="1" presStyleCnt="5"/>
      <dgm:spPr/>
      <dgm:t>
        <a:bodyPr/>
        <a:lstStyle/>
        <a:p>
          <a:endParaRPr lang="en-US"/>
        </a:p>
      </dgm:t>
    </dgm:pt>
    <dgm:pt modelId="{7B4398B6-BD99-46EB-A3A2-67B4EAE07676}" type="pres">
      <dgm:prSet presAssocID="{95D2D5D1-7FB6-4095-B929-5F8A3056B63A}" presName="parentText" presStyleLbl="node1" presStyleIdx="2" presStyleCnt="5">
        <dgm:presLayoutVars>
          <dgm:chMax val="0"/>
          <dgm:bulletEnabled val="1"/>
        </dgm:presLayoutVars>
      </dgm:prSet>
      <dgm:spPr/>
      <dgm:t>
        <a:bodyPr/>
        <a:lstStyle/>
        <a:p>
          <a:endParaRPr lang="en-US"/>
        </a:p>
      </dgm:t>
    </dgm:pt>
    <dgm:pt modelId="{272CC792-331A-4DBC-8858-FE9B89EC74BC}" type="pres">
      <dgm:prSet presAssocID="{95D2D5D1-7FB6-4095-B929-5F8A3056B63A}" presName="negativeSpace" presStyleCnt="0"/>
      <dgm:spPr/>
      <dgm:t>
        <a:bodyPr/>
        <a:lstStyle/>
        <a:p>
          <a:endParaRPr lang="en-US"/>
        </a:p>
      </dgm:t>
    </dgm:pt>
    <dgm:pt modelId="{E6667DA8-5207-4C15-90B4-4AF7AC26AD1B}" type="pres">
      <dgm:prSet presAssocID="{95D2D5D1-7FB6-4095-B929-5F8A3056B63A}" presName="childText" presStyleLbl="conFgAcc1" presStyleIdx="2" presStyleCnt="5">
        <dgm:presLayoutVars>
          <dgm:bulletEnabled val="1"/>
        </dgm:presLayoutVars>
      </dgm:prSet>
      <dgm:spPr/>
      <dgm:t>
        <a:bodyPr/>
        <a:lstStyle/>
        <a:p>
          <a:endParaRPr lang="en-US"/>
        </a:p>
      </dgm:t>
    </dgm:pt>
    <dgm:pt modelId="{8153F5E6-CEEC-4C43-85D7-E501DA4C41EE}" type="pres">
      <dgm:prSet presAssocID="{8675BFED-3EBC-43AA-89E2-AA76E57175FB}" presName="spaceBetweenRectangles" presStyleCnt="0"/>
      <dgm:spPr/>
      <dgm:t>
        <a:bodyPr/>
        <a:lstStyle/>
        <a:p>
          <a:endParaRPr lang="en-US"/>
        </a:p>
      </dgm:t>
    </dgm:pt>
    <dgm:pt modelId="{1323FCB3-C18F-4673-8FBC-9FA7CCFF2B21}" type="pres">
      <dgm:prSet presAssocID="{BFF01FE3-3B08-45AA-BC58-32ADBC5AA0FB}" presName="parentLin" presStyleCnt="0"/>
      <dgm:spPr/>
      <dgm:t>
        <a:bodyPr/>
        <a:lstStyle/>
        <a:p>
          <a:endParaRPr lang="en-US"/>
        </a:p>
      </dgm:t>
    </dgm:pt>
    <dgm:pt modelId="{954C2D4B-CCBE-4011-90BB-B87F0F8BC5E5}" type="pres">
      <dgm:prSet presAssocID="{BFF01FE3-3B08-45AA-BC58-32ADBC5AA0FB}" presName="parentLeftMargin" presStyleLbl="node1" presStyleIdx="2" presStyleCnt="5"/>
      <dgm:spPr/>
      <dgm:t>
        <a:bodyPr/>
        <a:lstStyle/>
        <a:p>
          <a:endParaRPr lang="en-US"/>
        </a:p>
      </dgm:t>
    </dgm:pt>
    <dgm:pt modelId="{C2CC9168-CD25-4A23-A8D5-0A342E3C3B2F}" type="pres">
      <dgm:prSet presAssocID="{BFF01FE3-3B08-45AA-BC58-32ADBC5AA0FB}" presName="parentText" presStyleLbl="node1" presStyleIdx="3" presStyleCnt="5">
        <dgm:presLayoutVars>
          <dgm:chMax val="0"/>
          <dgm:bulletEnabled val="1"/>
        </dgm:presLayoutVars>
      </dgm:prSet>
      <dgm:spPr/>
      <dgm:t>
        <a:bodyPr/>
        <a:lstStyle/>
        <a:p>
          <a:endParaRPr lang="en-US"/>
        </a:p>
      </dgm:t>
    </dgm:pt>
    <dgm:pt modelId="{C6ECE1D0-42E5-435F-B1CA-10C50D90A309}" type="pres">
      <dgm:prSet presAssocID="{BFF01FE3-3B08-45AA-BC58-32ADBC5AA0FB}" presName="negativeSpace" presStyleCnt="0"/>
      <dgm:spPr/>
      <dgm:t>
        <a:bodyPr/>
        <a:lstStyle/>
        <a:p>
          <a:endParaRPr lang="en-US"/>
        </a:p>
      </dgm:t>
    </dgm:pt>
    <dgm:pt modelId="{40FD4CB3-D7BB-40F3-B54C-3CDE43ED7FB3}" type="pres">
      <dgm:prSet presAssocID="{BFF01FE3-3B08-45AA-BC58-32ADBC5AA0FB}" presName="childText" presStyleLbl="conFgAcc1" presStyleIdx="3" presStyleCnt="5">
        <dgm:presLayoutVars>
          <dgm:bulletEnabled val="1"/>
        </dgm:presLayoutVars>
      </dgm:prSet>
      <dgm:spPr/>
      <dgm:t>
        <a:bodyPr/>
        <a:lstStyle/>
        <a:p>
          <a:endParaRPr lang="en-US"/>
        </a:p>
      </dgm:t>
    </dgm:pt>
    <dgm:pt modelId="{28E96C42-819F-47CD-86AE-17136280F908}" type="pres">
      <dgm:prSet presAssocID="{BB2B36C8-B864-4148-B9E9-1EE12D00B6E5}" presName="spaceBetweenRectangles" presStyleCnt="0"/>
      <dgm:spPr/>
      <dgm:t>
        <a:bodyPr/>
        <a:lstStyle/>
        <a:p>
          <a:endParaRPr lang="en-US"/>
        </a:p>
      </dgm:t>
    </dgm:pt>
    <dgm:pt modelId="{35376CED-BEA5-4CB3-A9AC-2F6E30292E3F}" type="pres">
      <dgm:prSet presAssocID="{FE64D2E5-8AB2-48FF-9A47-A0E03C07A26E}" presName="parentLin" presStyleCnt="0"/>
      <dgm:spPr/>
      <dgm:t>
        <a:bodyPr/>
        <a:lstStyle/>
        <a:p>
          <a:endParaRPr lang="en-US"/>
        </a:p>
      </dgm:t>
    </dgm:pt>
    <dgm:pt modelId="{59A7AF09-E99B-4F4B-B670-81239D8C7885}" type="pres">
      <dgm:prSet presAssocID="{FE64D2E5-8AB2-48FF-9A47-A0E03C07A26E}" presName="parentLeftMargin" presStyleLbl="node1" presStyleIdx="3" presStyleCnt="5"/>
      <dgm:spPr/>
      <dgm:t>
        <a:bodyPr/>
        <a:lstStyle/>
        <a:p>
          <a:endParaRPr lang="en-US"/>
        </a:p>
      </dgm:t>
    </dgm:pt>
    <dgm:pt modelId="{AFE3EB0A-759B-44C9-8516-171F272AA6CF}" type="pres">
      <dgm:prSet presAssocID="{FE64D2E5-8AB2-48FF-9A47-A0E03C07A26E}" presName="parentText" presStyleLbl="node1" presStyleIdx="4" presStyleCnt="5" custScaleX="122926" custScaleY="138047">
        <dgm:presLayoutVars>
          <dgm:chMax val="0"/>
          <dgm:bulletEnabled val="1"/>
        </dgm:presLayoutVars>
      </dgm:prSet>
      <dgm:spPr/>
      <dgm:t>
        <a:bodyPr/>
        <a:lstStyle/>
        <a:p>
          <a:endParaRPr lang="en-US"/>
        </a:p>
      </dgm:t>
    </dgm:pt>
    <dgm:pt modelId="{CD7C8D5F-EDFB-463F-AE7D-48319E459885}" type="pres">
      <dgm:prSet presAssocID="{FE64D2E5-8AB2-48FF-9A47-A0E03C07A26E}" presName="negativeSpace" presStyleCnt="0"/>
      <dgm:spPr/>
      <dgm:t>
        <a:bodyPr/>
        <a:lstStyle/>
        <a:p>
          <a:endParaRPr lang="en-US"/>
        </a:p>
      </dgm:t>
    </dgm:pt>
    <dgm:pt modelId="{E47A9D94-4A7B-4FF5-A7A9-FE06466A2C36}" type="pres">
      <dgm:prSet presAssocID="{FE64D2E5-8AB2-48FF-9A47-A0E03C07A26E}" presName="childText" presStyleLbl="conFgAcc1" presStyleIdx="4" presStyleCnt="5" custLinFactNeighborY="21745">
        <dgm:presLayoutVars>
          <dgm:bulletEnabled val="1"/>
        </dgm:presLayoutVars>
      </dgm:prSet>
      <dgm:spPr/>
      <dgm:t>
        <a:bodyPr/>
        <a:lstStyle/>
        <a:p>
          <a:endParaRPr lang="en-US"/>
        </a:p>
      </dgm:t>
    </dgm:pt>
  </dgm:ptLst>
  <dgm:cxnLst>
    <dgm:cxn modelId="{D33F03E2-0A9A-405C-BF0B-BB4F5E399C4C}" type="presOf" srcId="{9CCAC2E2-0968-431F-8B70-A145165A7EA9}" destId="{82E025EA-0F7D-4FEA-9655-890928DB5994}" srcOrd="0" destOrd="0" presId="urn:microsoft.com/office/officeart/2005/8/layout/list1"/>
    <dgm:cxn modelId="{808C2E37-31AF-4390-86B4-BA027663EE08}" srcId="{F21FE8E8-783D-480B-8713-753708B7C9F2}" destId="{FE64D2E5-8AB2-48FF-9A47-A0E03C07A26E}" srcOrd="4" destOrd="0" parTransId="{E868D3EF-4D27-411C-8AB8-2A343B196841}" sibTransId="{96A9CA50-6B82-4632-AED4-D12D0EDC82C1}"/>
    <dgm:cxn modelId="{DAAB8024-6B1A-4E82-A2EF-05D4CE266FB3}" srcId="{F21FE8E8-783D-480B-8713-753708B7C9F2}" destId="{95D2D5D1-7FB6-4095-B929-5F8A3056B63A}" srcOrd="2" destOrd="0" parTransId="{0924D2BA-94F5-469C-8278-F68AF186F56A}" sibTransId="{8675BFED-3EBC-43AA-89E2-AA76E57175FB}"/>
    <dgm:cxn modelId="{51A86F41-D2E0-41B1-9A7D-570E531421F1}" type="presOf" srcId="{BFF01FE3-3B08-45AA-BC58-32ADBC5AA0FB}" destId="{C2CC9168-CD25-4A23-A8D5-0A342E3C3B2F}" srcOrd="1" destOrd="0" presId="urn:microsoft.com/office/officeart/2005/8/layout/list1"/>
    <dgm:cxn modelId="{4389A239-EC05-4983-9BCD-E56461B616CF}" srcId="{F21FE8E8-783D-480B-8713-753708B7C9F2}" destId="{F00FCB28-E66F-4AF9-990C-6CF846F19CE9}" srcOrd="1" destOrd="0" parTransId="{C0B9B85E-0692-4F48-BDF6-BC93789AFBD1}" sibTransId="{FBFFFB1F-2A42-4C3D-9C9B-E0D9BE22D223}"/>
    <dgm:cxn modelId="{0AB93D26-F2A9-4E1A-929E-E394CFFDF9D1}" type="presOf" srcId="{BFF01FE3-3B08-45AA-BC58-32ADBC5AA0FB}" destId="{954C2D4B-CCBE-4011-90BB-B87F0F8BC5E5}" srcOrd="0" destOrd="0" presId="urn:microsoft.com/office/officeart/2005/8/layout/list1"/>
    <dgm:cxn modelId="{909CF65E-F3EC-40B5-B64D-37DC8E0B22D1}" srcId="{F21FE8E8-783D-480B-8713-753708B7C9F2}" destId="{BFF01FE3-3B08-45AA-BC58-32ADBC5AA0FB}" srcOrd="3" destOrd="0" parTransId="{C60DB312-4839-45AA-9680-450B14EA6C16}" sibTransId="{BB2B36C8-B864-4148-B9E9-1EE12D00B6E5}"/>
    <dgm:cxn modelId="{13B62238-D9E2-493F-B603-87825124C20E}" type="presOf" srcId="{FE64D2E5-8AB2-48FF-9A47-A0E03C07A26E}" destId="{59A7AF09-E99B-4F4B-B670-81239D8C7885}" srcOrd="0" destOrd="0" presId="urn:microsoft.com/office/officeart/2005/8/layout/list1"/>
    <dgm:cxn modelId="{6B35F7AA-0127-4C20-BA9A-CFD804775223}" type="presOf" srcId="{F00FCB28-E66F-4AF9-990C-6CF846F19CE9}" destId="{5F713007-A672-420A-BE82-0CC667EFE0D7}" srcOrd="0" destOrd="0" presId="urn:microsoft.com/office/officeart/2005/8/layout/list1"/>
    <dgm:cxn modelId="{58D470D5-2D6B-4E55-8157-C61057790739}" type="presOf" srcId="{F21FE8E8-783D-480B-8713-753708B7C9F2}" destId="{1F725B90-2CD8-4700-8C12-37FB59FBFE92}" srcOrd="0" destOrd="0" presId="urn:microsoft.com/office/officeart/2005/8/layout/list1"/>
    <dgm:cxn modelId="{5376DFCA-93BC-489E-9397-0B438EA326F2}" srcId="{F21FE8E8-783D-480B-8713-753708B7C9F2}" destId="{9CCAC2E2-0968-431F-8B70-A145165A7EA9}" srcOrd="0" destOrd="0" parTransId="{F60B1C84-919E-4102-9780-AAB4A4C7A0F5}" sibTransId="{DDCB4287-599D-4758-B7C0-3D1624A649D9}"/>
    <dgm:cxn modelId="{A0E4931B-3B6A-4DD2-AAA8-482CFD60F170}" type="presOf" srcId="{95D2D5D1-7FB6-4095-B929-5F8A3056B63A}" destId="{7B4398B6-BD99-46EB-A3A2-67B4EAE07676}" srcOrd="1" destOrd="0" presId="urn:microsoft.com/office/officeart/2005/8/layout/list1"/>
    <dgm:cxn modelId="{E1AB4F41-D779-48B0-821E-A4E8E8F2F8A0}" type="presOf" srcId="{FE64D2E5-8AB2-48FF-9A47-A0E03C07A26E}" destId="{AFE3EB0A-759B-44C9-8516-171F272AA6CF}" srcOrd="1" destOrd="0" presId="urn:microsoft.com/office/officeart/2005/8/layout/list1"/>
    <dgm:cxn modelId="{49202210-D76B-492A-86C3-C7CFB4DA10E2}" type="presOf" srcId="{95D2D5D1-7FB6-4095-B929-5F8A3056B63A}" destId="{AFFB08AE-4982-4662-B6CD-EEED04D800CB}" srcOrd="0" destOrd="0" presId="urn:microsoft.com/office/officeart/2005/8/layout/list1"/>
    <dgm:cxn modelId="{ADF80281-249A-4B08-B7BF-92763804E202}" type="presOf" srcId="{F00FCB28-E66F-4AF9-990C-6CF846F19CE9}" destId="{49110CFC-BC2B-43FD-B9B0-3BA1B45A9143}" srcOrd="1" destOrd="0" presId="urn:microsoft.com/office/officeart/2005/8/layout/list1"/>
    <dgm:cxn modelId="{FCFDA257-2220-439C-B684-A72EECFA642B}" type="presOf" srcId="{9CCAC2E2-0968-431F-8B70-A145165A7EA9}" destId="{3E785E84-8F28-4DDC-9793-61C0EB0E2F5C}" srcOrd="1" destOrd="0" presId="urn:microsoft.com/office/officeart/2005/8/layout/list1"/>
    <dgm:cxn modelId="{2F42E049-27BC-4DBB-91EE-5A81D53DA410}" type="presParOf" srcId="{1F725B90-2CD8-4700-8C12-37FB59FBFE92}" destId="{3EA1796E-96AA-4195-A72C-B1D8CDFBCB02}" srcOrd="0" destOrd="0" presId="urn:microsoft.com/office/officeart/2005/8/layout/list1"/>
    <dgm:cxn modelId="{A5CAAC54-9E05-41EF-8D68-5D01AB5E7BB2}" type="presParOf" srcId="{3EA1796E-96AA-4195-A72C-B1D8CDFBCB02}" destId="{82E025EA-0F7D-4FEA-9655-890928DB5994}" srcOrd="0" destOrd="0" presId="urn:microsoft.com/office/officeart/2005/8/layout/list1"/>
    <dgm:cxn modelId="{D6DA5ABC-8F04-4C13-9870-861EBF299A4A}" type="presParOf" srcId="{3EA1796E-96AA-4195-A72C-B1D8CDFBCB02}" destId="{3E785E84-8F28-4DDC-9793-61C0EB0E2F5C}" srcOrd="1" destOrd="0" presId="urn:microsoft.com/office/officeart/2005/8/layout/list1"/>
    <dgm:cxn modelId="{A8190A27-9500-4A86-A1DE-AF887523744D}" type="presParOf" srcId="{1F725B90-2CD8-4700-8C12-37FB59FBFE92}" destId="{0383BF2E-A331-499D-9252-706F97695A24}" srcOrd="1" destOrd="0" presId="urn:microsoft.com/office/officeart/2005/8/layout/list1"/>
    <dgm:cxn modelId="{07F3DDAC-09C7-462D-B048-5D9D9D08DD8C}" type="presParOf" srcId="{1F725B90-2CD8-4700-8C12-37FB59FBFE92}" destId="{B8DBA523-35DA-47F7-A04F-F5D320F8C42F}" srcOrd="2" destOrd="0" presId="urn:microsoft.com/office/officeart/2005/8/layout/list1"/>
    <dgm:cxn modelId="{C6D1DF0C-2262-403F-B6F7-EEFFBD2D76E4}" type="presParOf" srcId="{1F725B90-2CD8-4700-8C12-37FB59FBFE92}" destId="{3EC15076-5532-4634-968B-1ECCFDBF47FF}" srcOrd="3" destOrd="0" presId="urn:microsoft.com/office/officeart/2005/8/layout/list1"/>
    <dgm:cxn modelId="{7FF2EE5F-E9C5-4CCC-BFFC-925055E80327}" type="presParOf" srcId="{1F725B90-2CD8-4700-8C12-37FB59FBFE92}" destId="{7EAC2602-D019-4B8B-B914-655D256693DE}" srcOrd="4" destOrd="0" presId="urn:microsoft.com/office/officeart/2005/8/layout/list1"/>
    <dgm:cxn modelId="{BB2A14DF-7340-43D1-8AFB-105F9BD46ABC}" type="presParOf" srcId="{7EAC2602-D019-4B8B-B914-655D256693DE}" destId="{5F713007-A672-420A-BE82-0CC667EFE0D7}" srcOrd="0" destOrd="0" presId="urn:microsoft.com/office/officeart/2005/8/layout/list1"/>
    <dgm:cxn modelId="{A94D51B0-EF8A-4825-80E6-63F149693B01}" type="presParOf" srcId="{7EAC2602-D019-4B8B-B914-655D256693DE}" destId="{49110CFC-BC2B-43FD-B9B0-3BA1B45A9143}" srcOrd="1" destOrd="0" presId="urn:microsoft.com/office/officeart/2005/8/layout/list1"/>
    <dgm:cxn modelId="{63224566-79BD-4810-8476-CB8E9AC2CA66}" type="presParOf" srcId="{1F725B90-2CD8-4700-8C12-37FB59FBFE92}" destId="{B48963BE-D765-4542-B1E8-B15E6DB99449}" srcOrd="5" destOrd="0" presId="urn:microsoft.com/office/officeart/2005/8/layout/list1"/>
    <dgm:cxn modelId="{5E0079FC-9950-46A9-890F-C6994F06BC50}" type="presParOf" srcId="{1F725B90-2CD8-4700-8C12-37FB59FBFE92}" destId="{555A2F60-CE41-4B4E-88A9-3AE233609ED1}" srcOrd="6" destOrd="0" presId="urn:microsoft.com/office/officeart/2005/8/layout/list1"/>
    <dgm:cxn modelId="{14040D4C-E99D-495A-B11C-0CE83B6096D0}" type="presParOf" srcId="{1F725B90-2CD8-4700-8C12-37FB59FBFE92}" destId="{606A64EF-4025-42ED-B05E-291A29110856}" srcOrd="7" destOrd="0" presId="urn:microsoft.com/office/officeart/2005/8/layout/list1"/>
    <dgm:cxn modelId="{6C76DD9B-EA93-4E39-B237-19E30CDE66FC}" type="presParOf" srcId="{1F725B90-2CD8-4700-8C12-37FB59FBFE92}" destId="{03120F14-D550-46AF-A3B8-AF815EB38D5E}" srcOrd="8" destOrd="0" presId="urn:microsoft.com/office/officeart/2005/8/layout/list1"/>
    <dgm:cxn modelId="{93DEA343-FEA1-4C55-8E60-F463D7BDBF7A}" type="presParOf" srcId="{03120F14-D550-46AF-A3B8-AF815EB38D5E}" destId="{AFFB08AE-4982-4662-B6CD-EEED04D800CB}" srcOrd="0" destOrd="0" presId="urn:microsoft.com/office/officeart/2005/8/layout/list1"/>
    <dgm:cxn modelId="{16951ADC-FA60-423F-A857-D243A3A786C2}" type="presParOf" srcId="{03120F14-D550-46AF-A3B8-AF815EB38D5E}" destId="{7B4398B6-BD99-46EB-A3A2-67B4EAE07676}" srcOrd="1" destOrd="0" presId="urn:microsoft.com/office/officeart/2005/8/layout/list1"/>
    <dgm:cxn modelId="{A6117562-698E-4E91-8814-A9841B4FAC76}" type="presParOf" srcId="{1F725B90-2CD8-4700-8C12-37FB59FBFE92}" destId="{272CC792-331A-4DBC-8858-FE9B89EC74BC}" srcOrd="9" destOrd="0" presId="urn:microsoft.com/office/officeart/2005/8/layout/list1"/>
    <dgm:cxn modelId="{89E21901-0D7C-4BB0-9B30-5D54140ED78F}" type="presParOf" srcId="{1F725B90-2CD8-4700-8C12-37FB59FBFE92}" destId="{E6667DA8-5207-4C15-90B4-4AF7AC26AD1B}" srcOrd="10" destOrd="0" presId="urn:microsoft.com/office/officeart/2005/8/layout/list1"/>
    <dgm:cxn modelId="{79DFB595-773E-41D7-94EF-5D5F50C29BA9}" type="presParOf" srcId="{1F725B90-2CD8-4700-8C12-37FB59FBFE92}" destId="{8153F5E6-CEEC-4C43-85D7-E501DA4C41EE}" srcOrd="11" destOrd="0" presId="urn:microsoft.com/office/officeart/2005/8/layout/list1"/>
    <dgm:cxn modelId="{B76CA900-A042-4CE5-8181-2F83F58E184E}" type="presParOf" srcId="{1F725B90-2CD8-4700-8C12-37FB59FBFE92}" destId="{1323FCB3-C18F-4673-8FBC-9FA7CCFF2B21}" srcOrd="12" destOrd="0" presId="urn:microsoft.com/office/officeart/2005/8/layout/list1"/>
    <dgm:cxn modelId="{98F05966-B546-483B-B501-F5FF1B8AE285}" type="presParOf" srcId="{1323FCB3-C18F-4673-8FBC-9FA7CCFF2B21}" destId="{954C2D4B-CCBE-4011-90BB-B87F0F8BC5E5}" srcOrd="0" destOrd="0" presId="urn:microsoft.com/office/officeart/2005/8/layout/list1"/>
    <dgm:cxn modelId="{5BCD2400-5D1F-42C2-91D0-434DA8EAF0BC}" type="presParOf" srcId="{1323FCB3-C18F-4673-8FBC-9FA7CCFF2B21}" destId="{C2CC9168-CD25-4A23-A8D5-0A342E3C3B2F}" srcOrd="1" destOrd="0" presId="urn:microsoft.com/office/officeart/2005/8/layout/list1"/>
    <dgm:cxn modelId="{45D4FA36-9866-458C-8947-70FF24012948}" type="presParOf" srcId="{1F725B90-2CD8-4700-8C12-37FB59FBFE92}" destId="{C6ECE1D0-42E5-435F-B1CA-10C50D90A309}" srcOrd="13" destOrd="0" presId="urn:microsoft.com/office/officeart/2005/8/layout/list1"/>
    <dgm:cxn modelId="{43CF5B27-5EC6-446B-862F-F40958296305}" type="presParOf" srcId="{1F725B90-2CD8-4700-8C12-37FB59FBFE92}" destId="{40FD4CB3-D7BB-40F3-B54C-3CDE43ED7FB3}" srcOrd="14" destOrd="0" presId="urn:microsoft.com/office/officeart/2005/8/layout/list1"/>
    <dgm:cxn modelId="{A6EAB032-E8B1-4D76-8B42-DA1BAD4922CC}" type="presParOf" srcId="{1F725B90-2CD8-4700-8C12-37FB59FBFE92}" destId="{28E96C42-819F-47CD-86AE-17136280F908}" srcOrd="15" destOrd="0" presId="urn:microsoft.com/office/officeart/2005/8/layout/list1"/>
    <dgm:cxn modelId="{4E406163-4C34-4F65-A932-D3E62EB853BA}" type="presParOf" srcId="{1F725B90-2CD8-4700-8C12-37FB59FBFE92}" destId="{35376CED-BEA5-4CB3-A9AC-2F6E30292E3F}" srcOrd="16" destOrd="0" presId="urn:microsoft.com/office/officeart/2005/8/layout/list1"/>
    <dgm:cxn modelId="{62B5DFD5-BEBE-4ED1-93A7-4B31BF322D96}" type="presParOf" srcId="{35376CED-BEA5-4CB3-A9AC-2F6E30292E3F}" destId="{59A7AF09-E99B-4F4B-B670-81239D8C7885}" srcOrd="0" destOrd="0" presId="urn:microsoft.com/office/officeart/2005/8/layout/list1"/>
    <dgm:cxn modelId="{FC32EFAB-2A69-47E3-A372-00D727ABEAE3}" type="presParOf" srcId="{35376CED-BEA5-4CB3-A9AC-2F6E30292E3F}" destId="{AFE3EB0A-759B-44C9-8516-171F272AA6CF}" srcOrd="1" destOrd="0" presId="urn:microsoft.com/office/officeart/2005/8/layout/list1"/>
    <dgm:cxn modelId="{8F06F34D-0116-4ADF-AF53-3927217B3160}" type="presParOf" srcId="{1F725B90-2CD8-4700-8C12-37FB59FBFE92}" destId="{CD7C8D5F-EDFB-463F-AE7D-48319E459885}" srcOrd="17" destOrd="0" presId="urn:microsoft.com/office/officeart/2005/8/layout/list1"/>
    <dgm:cxn modelId="{2919E1F7-78B9-4136-9AE4-A49203AEF019}" type="presParOf" srcId="{1F725B90-2CD8-4700-8C12-37FB59FBFE92}" destId="{E47A9D94-4A7B-4FF5-A7A9-FE06466A2C36}"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A23267-12E3-4B3A-AA16-F29D7F24805C}" type="doc">
      <dgm:prSet loTypeId="urn:microsoft.com/office/officeart/2005/8/layout/hProcess3" loCatId="process" qsTypeId="urn:microsoft.com/office/officeart/2005/8/quickstyle/3d2" qsCatId="3D" csTypeId="urn:microsoft.com/office/officeart/2005/8/colors/accent0_3" csCatId="mainScheme" phldr="1"/>
      <dgm:spPr/>
    </dgm:pt>
    <dgm:pt modelId="{D402CBD1-D9DB-4F1D-8B4F-4B038099D019}">
      <dgm:prSet phldrT="[Text]" custT="1"/>
      <dgm:spPr/>
      <dgm:t>
        <a:bodyPr/>
        <a:lstStyle/>
        <a:p>
          <a:r>
            <a:rPr lang="en-US" sz="1800" b="1" dirty="0" smtClean="0">
              <a:solidFill>
                <a:schemeClr val="bg1"/>
              </a:solidFill>
            </a:rPr>
            <a:t>COD</a:t>
          </a:r>
          <a:endParaRPr lang="en-US" sz="1800" b="1" dirty="0">
            <a:solidFill>
              <a:schemeClr val="bg1"/>
            </a:solidFill>
          </a:endParaRPr>
        </a:p>
      </dgm:t>
    </dgm:pt>
    <dgm:pt modelId="{D7B8C6F9-0B1D-4999-8189-27361E3B10C2}" type="parTrans" cxnId="{9EA3FF48-2D70-4789-B149-9E4D9EB82340}">
      <dgm:prSet/>
      <dgm:spPr/>
      <dgm:t>
        <a:bodyPr/>
        <a:lstStyle/>
        <a:p>
          <a:endParaRPr lang="en-US"/>
        </a:p>
      </dgm:t>
    </dgm:pt>
    <dgm:pt modelId="{BD01EA7B-D60E-4D45-8818-5C37007AFEF0}" type="sibTrans" cxnId="{9EA3FF48-2D70-4789-B149-9E4D9EB82340}">
      <dgm:prSet/>
      <dgm:spPr/>
      <dgm:t>
        <a:bodyPr/>
        <a:lstStyle/>
        <a:p>
          <a:endParaRPr lang="en-US"/>
        </a:p>
      </dgm:t>
    </dgm:pt>
    <dgm:pt modelId="{674C9A45-1607-40EE-88D7-61C0B138539B}" type="pres">
      <dgm:prSet presAssocID="{F7A23267-12E3-4B3A-AA16-F29D7F24805C}" presName="Name0" presStyleCnt="0">
        <dgm:presLayoutVars>
          <dgm:dir/>
          <dgm:animLvl val="lvl"/>
          <dgm:resizeHandles val="exact"/>
        </dgm:presLayoutVars>
      </dgm:prSet>
      <dgm:spPr/>
    </dgm:pt>
    <dgm:pt modelId="{913CBA4B-8CC4-45BC-BAA4-E7BC79AED6DB}" type="pres">
      <dgm:prSet presAssocID="{F7A23267-12E3-4B3A-AA16-F29D7F24805C}" presName="dummy" presStyleCnt="0"/>
      <dgm:spPr/>
    </dgm:pt>
    <dgm:pt modelId="{83924B4D-A54B-49B8-8A0E-30FCC9A5A817}" type="pres">
      <dgm:prSet presAssocID="{F7A23267-12E3-4B3A-AA16-F29D7F24805C}" presName="linH" presStyleCnt="0"/>
      <dgm:spPr/>
    </dgm:pt>
    <dgm:pt modelId="{C2FE55B4-D870-484E-BB7C-4B7F66290952}" type="pres">
      <dgm:prSet presAssocID="{F7A23267-12E3-4B3A-AA16-F29D7F24805C}" presName="padding1" presStyleCnt="0"/>
      <dgm:spPr/>
    </dgm:pt>
    <dgm:pt modelId="{C42D8F3B-9052-42F3-8919-6E22FD99C196}" type="pres">
      <dgm:prSet presAssocID="{D402CBD1-D9DB-4F1D-8B4F-4B038099D019}" presName="linV" presStyleCnt="0"/>
      <dgm:spPr/>
    </dgm:pt>
    <dgm:pt modelId="{4D5EFD16-DB88-4943-8875-F45B9E5B94D0}" type="pres">
      <dgm:prSet presAssocID="{D402CBD1-D9DB-4F1D-8B4F-4B038099D019}" presName="spVertical1" presStyleCnt="0"/>
      <dgm:spPr/>
    </dgm:pt>
    <dgm:pt modelId="{41A49331-446F-4A7F-99FC-1507B7E63B49}" type="pres">
      <dgm:prSet presAssocID="{D402CBD1-D9DB-4F1D-8B4F-4B038099D019}" presName="parTx" presStyleLbl="revTx" presStyleIdx="0" presStyleCnt="1" custScaleX="45078" custLinFactNeighborX="-15947" custLinFactNeighborY="-739">
        <dgm:presLayoutVars>
          <dgm:chMax val="0"/>
          <dgm:chPref val="0"/>
          <dgm:bulletEnabled val="1"/>
        </dgm:presLayoutVars>
      </dgm:prSet>
      <dgm:spPr/>
      <dgm:t>
        <a:bodyPr/>
        <a:lstStyle/>
        <a:p>
          <a:endParaRPr lang="en-US"/>
        </a:p>
      </dgm:t>
    </dgm:pt>
    <dgm:pt modelId="{EBC3B99D-D82E-46BF-90F7-B8AFC5063B88}" type="pres">
      <dgm:prSet presAssocID="{D402CBD1-D9DB-4F1D-8B4F-4B038099D019}" presName="spVertical2" presStyleCnt="0"/>
      <dgm:spPr/>
    </dgm:pt>
    <dgm:pt modelId="{C95191AB-2E1F-4BD0-BAB0-46EFF79992A7}" type="pres">
      <dgm:prSet presAssocID="{D402CBD1-D9DB-4F1D-8B4F-4B038099D019}" presName="spVertical3" presStyleCnt="0"/>
      <dgm:spPr/>
    </dgm:pt>
    <dgm:pt modelId="{0F609FC6-D803-442B-A2B5-FD37FD67B765}" type="pres">
      <dgm:prSet presAssocID="{F7A23267-12E3-4B3A-AA16-F29D7F24805C}" presName="padding2" presStyleCnt="0"/>
      <dgm:spPr/>
    </dgm:pt>
    <dgm:pt modelId="{187763AB-1861-4007-899E-820EF4AD5401}" type="pres">
      <dgm:prSet presAssocID="{F7A23267-12E3-4B3A-AA16-F29D7F24805C}" presName="negArrow" presStyleCnt="0"/>
      <dgm:spPr/>
    </dgm:pt>
    <dgm:pt modelId="{5ECFD51E-26CA-42A8-9A6C-793A44C69927}" type="pres">
      <dgm:prSet presAssocID="{F7A23267-12E3-4B3A-AA16-F29D7F24805C}" presName="backgroundArrow" presStyleLbl="node1" presStyleIdx="0" presStyleCnt="1" custLinFactNeighborY="-9851"/>
      <dgm:spPr/>
    </dgm:pt>
  </dgm:ptLst>
  <dgm:cxnLst>
    <dgm:cxn modelId="{9EA3FF48-2D70-4789-B149-9E4D9EB82340}" srcId="{F7A23267-12E3-4B3A-AA16-F29D7F24805C}" destId="{D402CBD1-D9DB-4F1D-8B4F-4B038099D019}" srcOrd="0" destOrd="0" parTransId="{D7B8C6F9-0B1D-4999-8189-27361E3B10C2}" sibTransId="{BD01EA7B-D60E-4D45-8818-5C37007AFEF0}"/>
    <dgm:cxn modelId="{C9116CE0-B566-4524-AF99-6EAFF91C00EE}" type="presOf" srcId="{D402CBD1-D9DB-4F1D-8B4F-4B038099D019}" destId="{41A49331-446F-4A7F-99FC-1507B7E63B49}" srcOrd="0" destOrd="0" presId="urn:microsoft.com/office/officeart/2005/8/layout/hProcess3"/>
    <dgm:cxn modelId="{F290636A-5835-4C28-A104-4728399A2E7C}" type="presOf" srcId="{F7A23267-12E3-4B3A-AA16-F29D7F24805C}" destId="{674C9A45-1607-40EE-88D7-61C0B138539B}" srcOrd="0" destOrd="0" presId="urn:microsoft.com/office/officeart/2005/8/layout/hProcess3"/>
    <dgm:cxn modelId="{844E7846-81A5-4256-BD1E-ED9CEE78E207}" type="presParOf" srcId="{674C9A45-1607-40EE-88D7-61C0B138539B}" destId="{913CBA4B-8CC4-45BC-BAA4-E7BC79AED6DB}" srcOrd="0" destOrd="0" presId="urn:microsoft.com/office/officeart/2005/8/layout/hProcess3"/>
    <dgm:cxn modelId="{EE8DF8AA-9074-4C99-850F-1638FEBEAB07}" type="presParOf" srcId="{674C9A45-1607-40EE-88D7-61C0B138539B}" destId="{83924B4D-A54B-49B8-8A0E-30FCC9A5A817}" srcOrd="1" destOrd="0" presId="urn:microsoft.com/office/officeart/2005/8/layout/hProcess3"/>
    <dgm:cxn modelId="{E36D222C-676F-4EE7-8870-C9C4D1E82A1C}" type="presParOf" srcId="{83924B4D-A54B-49B8-8A0E-30FCC9A5A817}" destId="{C2FE55B4-D870-484E-BB7C-4B7F66290952}" srcOrd="0" destOrd="0" presId="urn:microsoft.com/office/officeart/2005/8/layout/hProcess3"/>
    <dgm:cxn modelId="{0254A939-87EA-442C-B639-276E44283B33}" type="presParOf" srcId="{83924B4D-A54B-49B8-8A0E-30FCC9A5A817}" destId="{C42D8F3B-9052-42F3-8919-6E22FD99C196}" srcOrd="1" destOrd="0" presId="urn:microsoft.com/office/officeart/2005/8/layout/hProcess3"/>
    <dgm:cxn modelId="{96298466-4EDC-4E13-AABD-EBFD3BCD2A7E}" type="presParOf" srcId="{C42D8F3B-9052-42F3-8919-6E22FD99C196}" destId="{4D5EFD16-DB88-4943-8875-F45B9E5B94D0}" srcOrd="0" destOrd="0" presId="urn:microsoft.com/office/officeart/2005/8/layout/hProcess3"/>
    <dgm:cxn modelId="{35F3CE9A-8CF7-4AE2-892E-FBD2ABDFCC04}" type="presParOf" srcId="{C42D8F3B-9052-42F3-8919-6E22FD99C196}" destId="{41A49331-446F-4A7F-99FC-1507B7E63B49}" srcOrd="1" destOrd="0" presId="urn:microsoft.com/office/officeart/2005/8/layout/hProcess3"/>
    <dgm:cxn modelId="{61E66AE0-25F9-4A51-A2FD-4DA90AB7D19C}" type="presParOf" srcId="{C42D8F3B-9052-42F3-8919-6E22FD99C196}" destId="{EBC3B99D-D82E-46BF-90F7-B8AFC5063B88}" srcOrd="2" destOrd="0" presId="urn:microsoft.com/office/officeart/2005/8/layout/hProcess3"/>
    <dgm:cxn modelId="{90CAB289-66AE-46A9-967F-B330675F6CB7}" type="presParOf" srcId="{C42D8F3B-9052-42F3-8919-6E22FD99C196}" destId="{C95191AB-2E1F-4BD0-BAB0-46EFF79992A7}" srcOrd="3" destOrd="0" presId="urn:microsoft.com/office/officeart/2005/8/layout/hProcess3"/>
    <dgm:cxn modelId="{CD59AE9C-6E74-4261-9F4C-EC534615FCB6}" type="presParOf" srcId="{83924B4D-A54B-49B8-8A0E-30FCC9A5A817}" destId="{0F609FC6-D803-442B-A2B5-FD37FD67B765}" srcOrd="2" destOrd="0" presId="urn:microsoft.com/office/officeart/2005/8/layout/hProcess3"/>
    <dgm:cxn modelId="{20F80F89-10DC-40C3-B3C8-09306800F00D}" type="presParOf" srcId="{83924B4D-A54B-49B8-8A0E-30FCC9A5A817}" destId="{187763AB-1861-4007-899E-820EF4AD5401}" srcOrd="3" destOrd="0" presId="urn:microsoft.com/office/officeart/2005/8/layout/hProcess3"/>
    <dgm:cxn modelId="{27BA666C-0190-431E-98B1-6932F7AED01F}" type="presParOf" srcId="{83924B4D-A54B-49B8-8A0E-30FCC9A5A817}" destId="{5ECFD51E-26CA-42A8-9A6C-793A44C69927}" srcOrd="4" destOrd="0" presId="urn:microsoft.com/office/officeart/2005/8/layout/hProcess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7A23267-12E3-4B3A-AA16-F29D7F24805C}" type="doc">
      <dgm:prSet loTypeId="urn:microsoft.com/office/officeart/2005/8/layout/hProcess3" loCatId="process" qsTypeId="urn:microsoft.com/office/officeart/2005/8/quickstyle/3d2" qsCatId="3D" csTypeId="urn:microsoft.com/office/officeart/2005/8/colors/accent0_3" csCatId="mainScheme" phldr="1"/>
      <dgm:spPr/>
    </dgm:pt>
    <dgm:pt modelId="{D402CBD1-D9DB-4F1D-8B4F-4B038099D019}">
      <dgm:prSet phldrT="[Text]" custT="1"/>
      <dgm:spPr/>
      <dgm:t>
        <a:bodyPr/>
        <a:lstStyle/>
        <a:p>
          <a:r>
            <a:rPr lang="en-US" sz="1800" b="1" dirty="0" smtClean="0">
              <a:solidFill>
                <a:schemeClr val="bg1"/>
              </a:solidFill>
            </a:rPr>
            <a:t>“NFP”</a:t>
          </a:r>
        </a:p>
        <a:p>
          <a:r>
            <a:rPr lang="en-US" sz="1800" b="1" dirty="0" smtClean="0">
              <a:solidFill>
                <a:schemeClr val="bg1"/>
              </a:solidFill>
            </a:rPr>
            <a:t>Not-For-Profit Servicers</a:t>
          </a:r>
          <a:endParaRPr lang="en-US" sz="1800" b="1" dirty="0">
            <a:solidFill>
              <a:schemeClr val="bg1"/>
            </a:solidFill>
          </a:endParaRPr>
        </a:p>
      </dgm:t>
    </dgm:pt>
    <dgm:pt modelId="{D7B8C6F9-0B1D-4999-8189-27361E3B10C2}" type="parTrans" cxnId="{9EA3FF48-2D70-4789-B149-9E4D9EB82340}">
      <dgm:prSet/>
      <dgm:spPr/>
      <dgm:t>
        <a:bodyPr/>
        <a:lstStyle/>
        <a:p>
          <a:endParaRPr lang="en-US"/>
        </a:p>
      </dgm:t>
    </dgm:pt>
    <dgm:pt modelId="{BD01EA7B-D60E-4D45-8818-5C37007AFEF0}" type="sibTrans" cxnId="{9EA3FF48-2D70-4789-B149-9E4D9EB82340}">
      <dgm:prSet/>
      <dgm:spPr/>
      <dgm:t>
        <a:bodyPr/>
        <a:lstStyle/>
        <a:p>
          <a:endParaRPr lang="en-US"/>
        </a:p>
      </dgm:t>
    </dgm:pt>
    <dgm:pt modelId="{674C9A45-1607-40EE-88D7-61C0B138539B}" type="pres">
      <dgm:prSet presAssocID="{F7A23267-12E3-4B3A-AA16-F29D7F24805C}" presName="Name0" presStyleCnt="0">
        <dgm:presLayoutVars>
          <dgm:dir/>
          <dgm:animLvl val="lvl"/>
          <dgm:resizeHandles val="exact"/>
        </dgm:presLayoutVars>
      </dgm:prSet>
      <dgm:spPr/>
    </dgm:pt>
    <dgm:pt modelId="{913CBA4B-8CC4-45BC-BAA4-E7BC79AED6DB}" type="pres">
      <dgm:prSet presAssocID="{F7A23267-12E3-4B3A-AA16-F29D7F24805C}" presName="dummy" presStyleCnt="0"/>
      <dgm:spPr/>
    </dgm:pt>
    <dgm:pt modelId="{83924B4D-A54B-49B8-8A0E-30FCC9A5A817}" type="pres">
      <dgm:prSet presAssocID="{F7A23267-12E3-4B3A-AA16-F29D7F24805C}" presName="linH" presStyleCnt="0"/>
      <dgm:spPr/>
    </dgm:pt>
    <dgm:pt modelId="{C2FE55B4-D870-484E-BB7C-4B7F66290952}" type="pres">
      <dgm:prSet presAssocID="{F7A23267-12E3-4B3A-AA16-F29D7F24805C}" presName="padding1" presStyleCnt="0"/>
      <dgm:spPr/>
    </dgm:pt>
    <dgm:pt modelId="{C42D8F3B-9052-42F3-8919-6E22FD99C196}" type="pres">
      <dgm:prSet presAssocID="{D402CBD1-D9DB-4F1D-8B4F-4B038099D019}" presName="linV" presStyleCnt="0"/>
      <dgm:spPr/>
    </dgm:pt>
    <dgm:pt modelId="{4D5EFD16-DB88-4943-8875-F45B9E5B94D0}" type="pres">
      <dgm:prSet presAssocID="{D402CBD1-D9DB-4F1D-8B4F-4B038099D019}" presName="spVertical1" presStyleCnt="0"/>
      <dgm:spPr/>
    </dgm:pt>
    <dgm:pt modelId="{41A49331-446F-4A7F-99FC-1507B7E63B49}" type="pres">
      <dgm:prSet presAssocID="{D402CBD1-D9DB-4F1D-8B4F-4B038099D019}" presName="parTx" presStyleLbl="revTx" presStyleIdx="0" presStyleCnt="1" custScaleX="142420" custLinFactNeighborX="-15947" custLinFactNeighborY="-739">
        <dgm:presLayoutVars>
          <dgm:chMax val="0"/>
          <dgm:chPref val="0"/>
          <dgm:bulletEnabled val="1"/>
        </dgm:presLayoutVars>
      </dgm:prSet>
      <dgm:spPr/>
      <dgm:t>
        <a:bodyPr/>
        <a:lstStyle/>
        <a:p>
          <a:endParaRPr lang="en-US"/>
        </a:p>
      </dgm:t>
    </dgm:pt>
    <dgm:pt modelId="{EBC3B99D-D82E-46BF-90F7-B8AFC5063B88}" type="pres">
      <dgm:prSet presAssocID="{D402CBD1-D9DB-4F1D-8B4F-4B038099D019}" presName="spVertical2" presStyleCnt="0"/>
      <dgm:spPr/>
    </dgm:pt>
    <dgm:pt modelId="{C95191AB-2E1F-4BD0-BAB0-46EFF79992A7}" type="pres">
      <dgm:prSet presAssocID="{D402CBD1-D9DB-4F1D-8B4F-4B038099D019}" presName="spVertical3" presStyleCnt="0"/>
      <dgm:spPr/>
    </dgm:pt>
    <dgm:pt modelId="{0F609FC6-D803-442B-A2B5-FD37FD67B765}" type="pres">
      <dgm:prSet presAssocID="{F7A23267-12E3-4B3A-AA16-F29D7F24805C}" presName="padding2" presStyleCnt="0"/>
      <dgm:spPr/>
    </dgm:pt>
    <dgm:pt modelId="{187763AB-1861-4007-899E-820EF4AD5401}" type="pres">
      <dgm:prSet presAssocID="{F7A23267-12E3-4B3A-AA16-F29D7F24805C}" presName="negArrow" presStyleCnt="0"/>
      <dgm:spPr/>
    </dgm:pt>
    <dgm:pt modelId="{5ECFD51E-26CA-42A8-9A6C-793A44C69927}" type="pres">
      <dgm:prSet presAssocID="{F7A23267-12E3-4B3A-AA16-F29D7F24805C}" presName="backgroundArrow" presStyleLbl="node1" presStyleIdx="0" presStyleCnt="1" custLinFactNeighborY="-1610"/>
      <dgm:spPr/>
    </dgm:pt>
  </dgm:ptLst>
  <dgm:cxnLst>
    <dgm:cxn modelId="{9EA3FF48-2D70-4789-B149-9E4D9EB82340}" srcId="{F7A23267-12E3-4B3A-AA16-F29D7F24805C}" destId="{D402CBD1-D9DB-4F1D-8B4F-4B038099D019}" srcOrd="0" destOrd="0" parTransId="{D7B8C6F9-0B1D-4999-8189-27361E3B10C2}" sibTransId="{BD01EA7B-D60E-4D45-8818-5C37007AFEF0}"/>
    <dgm:cxn modelId="{EB0CE3A7-44D3-41F3-95B1-AAAC1F32C48E}" type="presOf" srcId="{D402CBD1-D9DB-4F1D-8B4F-4B038099D019}" destId="{41A49331-446F-4A7F-99FC-1507B7E63B49}" srcOrd="0" destOrd="0" presId="urn:microsoft.com/office/officeart/2005/8/layout/hProcess3"/>
    <dgm:cxn modelId="{213FE42E-4CCA-4F11-9E81-C63EACBE2B1E}" type="presOf" srcId="{F7A23267-12E3-4B3A-AA16-F29D7F24805C}" destId="{674C9A45-1607-40EE-88D7-61C0B138539B}" srcOrd="0" destOrd="0" presId="urn:microsoft.com/office/officeart/2005/8/layout/hProcess3"/>
    <dgm:cxn modelId="{162C0246-CD75-49E5-B385-C652A03A336E}" type="presParOf" srcId="{674C9A45-1607-40EE-88D7-61C0B138539B}" destId="{913CBA4B-8CC4-45BC-BAA4-E7BC79AED6DB}" srcOrd="0" destOrd="0" presId="urn:microsoft.com/office/officeart/2005/8/layout/hProcess3"/>
    <dgm:cxn modelId="{4F174B8C-B1D8-40A0-ADE8-26789A9DC0D3}" type="presParOf" srcId="{674C9A45-1607-40EE-88D7-61C0B138539B}" destId="{83924B4D-A54B-49B8-8A0E-30FCC9A5A817}" srcOrd="1" destOrd="0" presId="urn:microsoft.com/office/officeart/2005/8/layout/hProcess3"/>
    <dgm:cxn modelId="{906826E8-08E6-4A86-A0D4-C9371AA8CF47}" type="presParOf" srcId="{83924B4D-A54B-49B8-8A0E-30FCC9A5A817}" destId="{C2FE55B4-D870-484E-BB7C-4B7F66290952}" srcOrd="0" destOrd="0" presId="urn:microsoft.com/office/officeart/2005/8/layout/hProcess3"/>
    <dgm:cxn modelId="{14B98030-EBBD-420F-8BC5-95C5DD165F83}" type="presParOf" srcId="{83924B4D-A54B-49B8-8A0E-30FCC9A5A817}" destId="{C42D8F3B-9052-42F3-8919-6E22FD99C196}" srcOrd="1" destOrd="0" presId="urn:microsoft.com/office/officeart/2005/8/layout/hProcess3"/>
    <dgm:cxn modelId="{83463E87-FD4E-4CD8-A6FE-A971941F9E55}" type="presParOf" srcId="{C42D8F3B-9052-42F3-8919-6E22FD99C196}" destId="{4D5EFD16-DB88-4943-8875-F45B9E5B94D0}" srcOrd="0" destOrd="0" presId="urn:microsoft.com/office/officeart/2005/8/layout/hProcess3"/>
    <dgm:cxn modelId="{58B8C1BD-1B25-48E6-903E-5A6DC44B31B4}" type="presParOf" srcId="{C42D8F3B-9052-42F3-8919-6E22FD99C196}" destId="{41A49331-446F-4A7F-99FC-1507B7E63B49}" srcOrd="1" destOrd="0" presId="urn:microsoft.com/office/officeart/2005/8/layout/hProcess3"/>
    <dgm:cxn modelId="{BC2EAD34-D05E-4326-B9A3-6B6AEB92D39C}" type="presParOf" srcId="{C42D8F3B-9052-42F3-8919-6E22FD99C196}" destId="{EBC3B99D-D82E-46BF-90F7-B8AFC5063B88}" srcOrd="2" destOrd="0" presId="urn:microsoft.com/office/officeart/2005/8/layout/hProcess3"/>
    <dgm:cxn modelId="{E4EEF55D-3FAB-480A-A64F-79E9214E7DC9}" type="presParOf" srcId="{C42D8F3B-9052-42F3-8919-6E22FD99C196}" destId="{C95191AB-2E1F-4BD0-BAB0-46EFF79992A7}" srcOrd="3" destOrd="0" presId="urn:microsoft.com/office/officeart/2005/8/layout/hProcess3"/>
    <dgm:cxn modelId="{2D2BFC05-473C-49C5-B63F-1882276FD618}" type="presParOf" srcId="{83924B4D-A54B-49B8-8A0E-30FCC9A5A817}" destId="{0F609FC6-D803-442B-A2B5-FD37FD67B765}" srcOrd="2" destOrd="0" presId="urn:microsoft.com/office/officeart/2005/8/layout/hProcess3"/>
    <dgm:cxn modelId="{3E289D3D-7CFD-42A7-A804-AA01D075E8DE}" type="presParOf" srcId="{83924B4D-A54B-49B8-8A0E-30FCC9A5A817}" destId="{187763AB-1861-4007-899E-820EF4AD5401}" srcOrd="3" destOrd="0" presId="urn:microsoft.com/office/officeart/2005/8/layout/hProcess3"/>
    <dgm:cxn modelId="{8F3DFF66-ED75-44AA-92C3-8A0F02FFD142}" type="presParOf" srcId="{83924B4D-A54B-49B8-8A0E-30FCC9A5A817}" destId="{5ECFD51E-26CA-42A8-9A6C-793A44C69927}" srcOrd="4"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A0E91B-DDD7-422D-90D9-862D336ED02B}" type="datetimeFigureOut">
              <a:rPr lang="en-US" smtClean="0"/>
              <a:t>10/4/2013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867A28-1F2E-42AE-9D60-7D2FFC44E354}" type="slidenum">
              <a:rPr lang="en-US" smtClean="0"/>
              <a:t>‹#›</a:t>
            </a:fld>
            <a:endParaRPr lang="en-US"/>
          </a:p>
        </p:txBody>
      </p:sp>
    </p:spTree>
    <p:extLst>
      <p:ext uri="{BB962C8B-B14F-4D97-AF65-F5344CB8AC3E}">
        <p14:creationId xmlns:p14="http://schemas.microsoft.com/office/powerpoint/2010/main" val="3494337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AA5020-EA1E-45CD-9C81-38542998E219}" type="slidenum">
              <a:rPr lang="en-US" smtClean="0"/>
              <a:pPr/>
              <a:t>13</a:t>
            </a:fld>
            <a:endParaRPr lang="en-US"/>
          </a:p>
        </p:txBody>
      </p:sp>
    </p:spTree>
    <p:extLst>
      <p:ext uri="{BB962C8B-B14F-4D97-AF65-F5344CB8AC3E}">
        <p14:creationId xmlns:p14="http://schemas.microsoft.com/office/powerpoint/2010/main" val="738012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80AA5020-EA1E-45CD-9C81-38542998E219}" type="slidenum">
              <a:rPr lang="en-US" smtClean="0"/>
              <a:pPr/>
              <a:t>14</a:t>
            </a:fld>
            <a:endParaRPr lang="en-US"/>
          </a:p>
        </p:txBody>
      </p:sp>
    </p:spTree>
    <p:extLst>
      <p:ext uri="{BB962C8B-B14F-4D97-AF65-F5344CB8AC3E}">
        <p14:creationId xmlns:p14="http://schemas.microsoft.com/office/powerpoint/2010/main" val="2146686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AA5020-EA1E-45CD-9C81-38542998E219}" type="slidenum">
              <a:rPr lang="en-US" smtClean="0"/>
              <a:pPr/>
              <a:t>16</a:t>
            </a:fld>
            <a:endParaRPr lang="en-US"/>
          </a:p>
        </p:txBody>
      </p:sp>
    </p:spTree>
    <p:extLst>
      <p:ext uri="{BB962C8B-B14F-4D97-AF65-F5344CB8AC3E}">
        <p14:creationId xmlns:p14="http://schemas.microsoft.com/office/powerpoint/2010/main" val="1111221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AA5020-EA1E-45CD-9C81-38542998E219}" type="slidenum">
              <a:rPr lang="en-US" smtClean="0"/>
              <a:pPr/>
              <a:t>21</a:t>
            </a:fld>
            <a:endParaRPr lang="en-US"/>
          </a:p>
        </p:txBody>
      </p:sp>
    </p:spTree>
    <p:extLst>
      <p:ext uri="{BB962C8B-B14F-4D97-AF65-F5344CB8AC3E}">
        <p14:creationId xmlns:p14="http://schemas.microsoft.com/office/powerpoint/2010/main" val="87224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AA5020-EA1E-45CD-9C81-38542998E219}" type="slidenum">
              <a:rPr lang="en-US" smtClean="0"/>
              <a:pPr/>
              <a:t>22</a:t>
            </a:fld>
            <a:endParaRPr lang="en-US"/>
          </a:p>
        </p:txBody>
      </p:sp>
    </p:spTree>
    <p:extLst>
      <p:ext uri="{BB962C8B-B14F-4D97-AF65-F5344CB8AC3E}">
        <p14:creationId xmlns:p14="http://schemas.microsoft.com/office/powerpoint/2010/main" val="1506799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AA5020-EA1E-45CD-9C81-38542998E219}" type="slidenum">
              <a:rPr lang="en-US" smtClean="0"/>
              <a:pPr/>
              <a:t>23</a:t>
            </a:fld>
            <a:endParaRPr lang="en-US"/>
          </a:p>
        </p:txBody>
      </p:sp>
    </p:spTree>
    <p:extLst>
      <p:ext uri="{BB962C8B-B14F-4D97-AF65-F5344CB8AC3E}">
        <p14:creationId xmlns:p14="http://schemas.microsoft.com/office/powerpoint/2010/main" val="19760770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AA5020-EA1E-45CD-9C81-38542998E219}" type="slidenum">
              <a:rPr lang="en-US" smtClean="0"/>
              <a:pPr/>
              <a:t>25</a:t>
            </a:fld>
            <a:endParaRPr lang="en-US"/>
          </a:p>
        </p:txBody>
      </p:sp>
    </p:spTree>
    <p:extLst>
      <p:ext uri="{BB962C8B-B14F-4D97-AF65-F5344CB8AC3E}">
        <p14:creationId xmlns:p14="http://schemas.microsoft.com/office/powerpoint/2010/main" val="1081909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990E112-C408-445E-9E66-BE9A1E01313B}" type="datetimeFigureOut">
              <a:rPr lang="en-US" smtClean="0"/>
              <a:t>10/4/2013</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8B3ECBC3-D37B-4E67-AED1-D65B9D304F0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0E112-C408-445E-9E66-BE9A1E01313B}" type="datetimeFigureOut">
              <a:rPr lang="en-US" smtClean="0"/>
              <a:t>10/4/2013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0E112-C408-445E-9E66-BE9A1E01313B}" type="datetimeFigureOut">
              <a:rPr lang="en-US" smtClean="0"/>
              <a:t>10/4/2013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990E112-C408-445E-9E66-BE9A1E01313B}" type="datetimeFigureOut">
              <a:rPr lang="en-US" smtClean="0"/>
              <a:t>10/4/2013</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8B3ECBC3-D37B-4E67-AED1-D65B9D304F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990E112-C408-445E-9E66-BE9A1E01313B}" type="datetimeFigureOut">
              <a:rPr lang="en-US" smtClean="0"/>
              <a:t>10/4/2013</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8B3ECBC3-D37B-4E67-AED1-D65B9D304F00}"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990E112-C408-445E-9E66-BE9A1E01313B}" type="datetimeFigureOut">
              <a:rPr lang="en-US" smtClean="0"/>
              <a:t>10/4/2013</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990E112-C408-445E-9E66-BE9A1E01313B}" type="datetimeFigureOut">
              <a:rPr lang="en-US" smtClean="0"/>
              <a:t>10/4/2013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8B3ECBC3-D37B-4E67-AED1-D65B9D304F00}"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990E112-C408-445E-9E66-BE9A1E01313B}" type="datetimeFigureOut">
              <a:rPr lang="en-US" smtClean="0"/>
              <a:t>10/4/2013</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90E112-C408-445E-9E66-BE9A1E01313B}" type="datetimeFigureOut">
              <a:rPr lang="en-US" smtClean="0"/>
              <a:t>10/4/2013</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990E112-C408-445E-9E66-BE9A1E01313B}" type="datetimeFigureOut">
              <a:rPr lang="en-US" smtClean="0"/>
              <a:t>10/4/2013</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990E112-C408-445E-9E66-BE9A1E01313B}" type="datetimeFigureOut">
              <a:rPr lang="en-US" smtClean="0"/>
              <a:t>10/4/2013</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B3ECBC3-D37B-4E67-AED1-D65B9D304F00}"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990E112-C408-445E-9E66-BE9A1E01313B}" type="datetimeFigureOut">
              <a:rPr lang="en-US" smtClean="0"/>
              <a:t>10/4/2013</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B3ECBC3-D37B-4E67-AED1-D65B9D304F00}"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image" Target="../media/image7.jpeg"/><Relationship Id="rId3" Type="http://schemas.openxmlformats.org/officeDocument/2006/relationships/diagramLayout" Target="../diagrams/layout2.xml"/><Relationship Id="rId7" Type="http://schemas.openxmlformats.org/officeDocument/2006/relationships/diagramData" Target="../diagrams/data3.xml"/><Relationship Id="rId12" Type="http://schemas.openxmlformats.org/officeDocument/2006/relationships/image" Target="../media/image6.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5" Type="http://schemas.openxmlformats.org/officeDocument/2006/relationships/image" Target="../media/image9.png"/><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 Id="rId1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76200" y="914400"/>
            <a:ext cx="6008914" cy="3505200"/>
          </a:xfrm>
          <a:prstGeom prst="rect">
            <a:avLst/>
          </a:prstGeom>
        </p:spPr>
      </p:pic>
      <p:sp>
        <p:nvSpPr>
          <p:cNvPr id="10" name="Rectangle 9"/>
          <p:cNvSpPr/>
          <p:nvPr/>
        </p:nvSpPr>
        <p:spPr>
          <a:xfrm>
            <a:off x="5791200" y="2819400"/>
            <a:ext cx="141514" cy="7620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69000" y="2152650"/>
            <a:ext cx="2717800" cy="203835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7228221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Servicing Landscape</a:t>
            </a:r>
            <a:endParaRPr lang="en-US" dirty="0"/>
          </a:p>
        </p:txBody>
      </p:sp>
      <p:sp>
        <p:nvSpPr>
          <p:cNvPr id="3" name="Content Placeholder 2"/>
          <p:cNvSpPr>
            <a:spLocks noGrp="1"/>
          </p:cNvSpPr>
          <p:nvPr>
            <p:ph idx="1"/>
          </p:nvPr>
        </p:nvSpPr>
        <p:spPr>
          <a:xfrm>
            <a:off x="457200" y="1570037"/>
            <a:ext cx="8229600" cy="4525963"/>
          </a:xfrm>
        </p:spPr>
        <p:txBody>
          <a:bodyPr>
            <a:normAutofit fontScale="92500" lnSpcReduction="10000"/>
          </a:bodyPr>
          <a:lstStyle/>
          <a:p>
            <a:pPr marL="0" indent="0">
              <a:spcBef>
                <a:spcPts val="1200"/>
              </a:spcBef>
              <a:buNone/>
            </a:pPr>
            <a:r>
              <a:rPr lang="en-US" sz="2800" dirty="0" smtClean="0"/>
              <a:t>FSA Servicer Oversight &amp; Monitoring</a:t>
            </a:r>
          </a:p>
          <a:p>
            <a:pPr>
              <a:spcBef>
                <a:spcPts val="1200"/>
              </a:spcBef>
            </a:pPr>
            <a:r>
              <a:rPr lang="en-US" sz="2000" dirty="0" smtClean="0"/>
              <a:t>FSA provides oversight of servicer activities through monitoring to ensure that there is proper attention to customer service, operational process, servicer requirements, and adherence to applicable regulations.</a:t>
            </a:r>
          </a:p>
          <a:p>
            <a:pPr>
              <a:spcBef>
                <a:spcPts val="1200"/>
              </a:spcBef>
            </a:pPr>
            <a:r>
              <a:rPr lang="en-US" sz="2000" dirty="0" smtClean="0"/>
              <a:t>Monitoring Activities include (but not limited to):</a:t>
            </a:r>
          </a:p>
          <a:p>
            <a:pPr lvl="1">
              <a:spcBef>
                <a:spcPts val="1200"/>
              </a:spcBef>
            </a:pPr>
            <a:r>
              <a:rPr lang="en-US" sz="1800" dirty="0" smtClean="0"/>
              <a:t>Process and Operational Monitoring</a:t>
            </a:r>
            <a:endParaRPr lang="en-US" sz="1800" dirty="0"/>
          </a:p>
          <a:p>
            <a:pPr lvl="1">
              <a:spcBef>
                <a:spcPts val="1200"/>
              </a:spcBef>
            </a:pPr>
            <a:r>
              <a:rPr lang="en-US" sz="1800" dirty="0" smtClean="0"/>
              <a:t>Weekly issue Tracking and Resolution Meetings</a:t>
            </a:r>
          </a:p>
          <a:p>
            <a:pPr lvl="1">
              <a:spcBef>
                <a:spcPts val="1200"/>
              </a:spcBef>
            </a:pPr>
            <a:r>
              <a:rPr lang="en-US" sz="1800" dirty="0" smtClean="0"/>
              <a:t>Program Compliance Reviews</a:t>
            </a:r>
          </a:p>
          <a:p>
            <a:pPr lvl="1">
              <a:spcBef>
                <a:spcPts val="1200"/>
              </a:spcBef>
            </a:pPr>
            <a:r>
              <a:rPr lang="en-US" sz="1800" dirty="0" smtClean="0"/>
              <a:t>Call Monitoring</a:t>
            </a:r>
          </a:p>
          <a:p>
            <a:pPr lvl="1">
              <a:spcBef>
                <a:spcPts val="1200"/>
              </a:spcBef>
            </a:pPr>
            <a:r>
              <a:rPr lang="en-US" sz="1800" dirty="0" smtClean="0"/>
              <a:t>Program and Financial Controls Audits</a:t>
            </a:r>
          </a:p>
          <a:p>
            <a:pPr lvl="1">
              <a:spcBef>
                <a:spcPts val="1200"/>
              </a:spcBef>
            </a:pPr>
            <a:r>
              <a:rPr lang="en-US" sz="1800" dirty="0" smtClean="0"/>
              <a:t>NSLDS Timelines, Quality and Monitoring</a:t>
            </a:r>
          </a:p>
        </p:txBody>
      </p:sp>
      <p:pic>
        <p:nvPicPr>
          <p:cNvPr id="2052" name="Picture 4" descr="C:\Users\johnsom\AppData\Local\Microsoft\Windows\Temporary Internet Files\Content.IE5\PB5VASDN\MC900431608[1].png"/>
          <p:cNvPicPr>
            <a:picLocks noChangeAspect="1" noChangeArrowheads="1"/>
          </p:cNvPicPr>
          <p:nvPr/>
        </p:nvPicPr>
        <p:blipFill>
          <a:blip r:embed="rId2" cstate="print">
            <a:extLst>
              <a:ext uri="{BEBA8EAE-BF5A-486C-A8C5-ECC9F3942E4B}">
                <a14:imgProps xmlns:a14="http://schemas.microsoft.com/office/drawing/2010/main">
                  <a14:imgLayer r:embed="rId3">
                    <a14:imgEffect>
                      <a14:colorTemperature colorTemp="53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6019800" y="4038372"/>
            <a:ext cx="2133600"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62956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Servicing Landscape</a:t>
            </a:r>
            <a:endParaRPr lang="en-US" dirty="0"/>
          </a:p>
        </p:txBody>
      </p:sp>
      <p:sp>
        <p:nvSpPr>
          <p:cNvPr id="3" name="Content Placeholder 2"/>
          <p:cNvSpPr>
            <a:spLocks noGrp="1"/>
          </p:cNvSpPr>
          <p:nvPr>
            <p:ph idx="1"/>
          </p:nvPr>
        </p:nvSpPr>
        <p:spPr>
          <a:xfrm>
            <a:off x="457200" y="1447800"/>
            <a:ext cx="8229600" cy="4525963"/>
          </a:xfrm>
        </p:spPr>
        <p:txBody>
          <a:bodyPr>
            <a:normAutofit/>
          </a:bodyPr>
          <a:lstStyle/>
          <a:p>
            <a:pPr marL="0" indent="0">
              <a:spcBef>
                <a:spcPts val="1200"/>
              </a:spcBef>
              <a:buNone/>
            </a:pPr>
            <a:r>
              <a:rPr lang="en-US" sz="2800" dirty="0" smtClean="0"/>
              <a:t>Portfolio Oversight: Resolve Split Servicing</a:t>
            </a:r>
          </a:p>
          <a:p>
            <a:pPr>
              <a:spcBef>
                <a:spcPts val="1200"/>
              </a:spcBef>
            </a:pPr>
            <a:r>
              <a:rPr lang="en-US" sz="2000" dirty="0" smtClean="0"/>
              <a:t>Goal: All of the borrower’s federally held loans will be maintained by a single servicer. </a:t>
            </a:r>
          </a:p>
          <a:p>
            <a:pPr>
              <a:spcBef>
                <a:spcPts val="1200"/>
              </a:spcBef>
            </a:pPr>
            <a:r>
              <a:rPr lang="en-US" sz="2000" dirty="0" smtClean="0"/>
              <a:t>Borrowers with federally held loans serviced by more than one federal loan servicer</a:t>
            </a:r>
          </a:p>
          <a:p>
            <a:pPr lvl="1">
              <a:spcBef>
                <a:spcPts val="1200"/>
              </a:spcBef>
            </a:pPr>
            <a:r>
              <a:rPr lang="en-US" sz="1800" dirty="0" smtClean="0"/>
              <a:t>Ongoing process to resolve situations where a borrower’s federally held loans are assigned to two or more federal servicers.</a:t>
            </a:r>
          </a:p>
          <a:p>
            <a:pPr lvl="1">
              <a:spcBef>
                <a:spcPts val="1200"/>
              </a:spcBef>
            </a:pPr>
            <a:r>
              <a:rPr lang="en-US" sz="1800" dirty="0" smtClean="0"/>
              <a:t>Federally owned and commercial loans may still be split among servicers.</a:t>
            </a:r>
          </a:p>
          <a:p>
            <a:pPr lvl="1">
              <a:spcBef>
                <a:spcPts val="1200"/>
              </a:spcBef>
            </a:pPr>
            <a:r>
              <a:rPr lang="en-US" sz="1800" dirty="0" smtClean="0"/>
              <a:t>Consolidation sometimes viable options, but not in all circumstances.</a:t>
            </a:r>
          </a:p>
          <a:p>
            <a:pPr>
              <a:spcBef>
                <a:spcPts val="1200"/>
              </a:spcBef>
            </a:pPr>
            <a:r>
              <a:rPr lang="en-US" sz="2000" dirty="0" smtClean="0"/>
              <a:t>PSLF Loans are transferred to </a:t>
            </a:r>
            <a:r>
              <a:rPr lang="en-US" sz="2000" dirty="0" err="1" smtClean="0"/>
              <a:t>FedLoan</a:t>
            </a:r>
            <a:r>
              <a:rPr lang="en-US" sz="2000" dirty="0" smtClean="0"/>
              <a:t>/PHEAA</a:t>
            </a:r>
            <a:endParaRPr lang="en-US" sz="2000" dirty="0"/>
          </a:p>
        </p:txBody>
      </p:sp>
    </p:spTree>
    <p:extLst>
      <p:ext uri="{BB962C8B-B14F-4D97-AF65-F5344CB8AC3E}">
        <p14:creationId xmlns:p14="http://schemas.microsoft.com/office/powerpoint/2010/main" val="34244998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61792"/>
            <a:ext cx="2362200" cy="697280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Title 10"/>
          <p:cNvSpPr>
            <a:spLocks noGrp="1"/>
          </p:cNvSpPr>
          <p:nvPr>
            <p:ph type="title"/>
          </p:nvPr>
        </p:nvSpPr>
        <p:spPr>
          <a:xfrm>
            <a:off x="2590800" y="1447800"/>
            <a:ext cx="6019800" cy="685800"/>
          </a:xfrm>
          <a:ln>
            <a:noFill/>
          </a:ln>
        </p:spPr>
        <p:txBody>
          <a:bodyPr>
            <a:noAutofit/>
          </a:bodyPr>
          <a:lstStyle/>
          <a:p>
            <a:r>
              <a:rPr lang="en-US" u="sng" dirty="0"/>
              <a:t>Looking Back</a:t>
            </a:r>
            <a:br>
              <a:rPr lang="en-US" u="sng" dirty="0"/>
            </a:br>
            <a:r>
              <a:rPr lang="en-US" sz="2000" b="0" dirty="0">
                <a:solidFill>
                  <a:schemeClr val="bg1">
                    <a:lumMod val="50000"/>
                  </a:schemeClr>
                </a:solidFill>
              </a:rPr>
              <a:t>Challenges and Improvements</a:t>
            </a:r>
            <a:endParaRPr lang="en-US" sz="2000" b="0" dirty="0"/>
          </a:p>
        </p:txBody>
      </p:sp>
    </p:spTree>
    <p:extLst>
      <p:ext uri="{BB962C8B-B14F-4D97-AF65-F5344CB8AC3E}">
        <p14:creationId xmlns:p14="http://schemas.microsoft.com/office/powerpoint/2010/main" val="18446702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Looking Back </a:t>
            </a:r>
            <a:r>
              <a:rPr lang="en-US" sz="2000" dirty="0" smtClean="0">
                <a:solidFill>
                  <a:schemeClr val="bg1">
                    <a:lumMod val="50000"/>
                  </a:schemeClr>
                </a:solidFill>
              </a:rPr>
              <a:t>Challenges and Improvements</a:t>
            </a:r>
            <a:endParaRPr lang="en-US" sz="2000" dirty="0">
              <a:solidFill>
                <a:schemeClr val="bg1">
                  <a:lumMod val="50000"/>
                </a:schemeClr>
              </a:solidFill>
            </a:endParaRPr>
          </a:p>
        </p:txBody>
      </p:sp>
      <p:sp>
        <p:nvSpPr>
          <p:cNvPr id="5" name="Line Callout 1 (Accent Bar) 4"/>
          <p:cNvSpPr/>
          <p:nvPr/>
        </p:nvSpPr>
        <p:spPr>
          <a:xfrm flipH="1">
            <a:off x="838200" y="2743200"/>
            <a:ext cx="2632252" cy="1295400"/>
          </a:xfrm>
          <a:prstGeom prst="accentCallout1">
            <a:avLst>
              <a:gd name="adj1" fmla="val 49396"/>
              <a:gd name="adj2" fmla="val -8234"/>
              <a:gd name="adj3" fmla="val 49444"/>
              <a:gd name="adj4" fmla="val -43484"/>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bg1"/>
                </a:solidFill>
              </a:rPr>
              <a:t>Improvements</a:t>
            </a:r>
            <a:endParaRPr lang="en-US" sz="2800" dirty="0">
              <a:solidFill>
                <a:schemeClr val="bg1"/>
              </a:solidFill>
            </a:endParaRPr>
          </a:p>
        </p:txBody>
      </p:sp>
      <p:sp>
        <p:nvSpPr>
          <p:cNvPr id="6" name="Rectangle 5"/>
          <p:cNvSpPr/>
          <p:nvPr/>
        </p:nvSpPr>
        <p:spPr>
          <a:xfrm>
            <a:off x="4495800" y="2133600"/>
            <a:ext cx="3962400"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en-US" sz="2000" dirty="0" smtClean="0">
                <a:solidFill>
                  <a:schemeClr val="tx1"/>
                </a:solidFill>
              </a:rPr>
              <a:t>Loan Transfers</a:t>
            </a:r>
          </a:p>
          <a:p>
            <a:pPr marL="285750" indent="-285750">
              <a:buFont typeface="Arial" pitchFamily="34" charset="0"/>
              <a:buChar char="•"/>
            </a:pPr>
            <a:r>
              <a:rPr lang="en-US" sz="2000" dirty="0" smtClean="0">
                <a:solidFill>
                  <a:schemeClr val="tx1"/>
                </a:solidFill>
              </a:rPr>
              <a:t>Repayment Info/Counseling</a:t>
            </a:r>
          </a:p>
          <a:p>
            <a:pPr marL="285750" indent="-285750">
              <a:buFont typeface="Arial" pitchFamily="34" charset="0"/>
              <a:buChar char="•"/>
            </a:pPr>
            <a:r>
              <a:rPr lang="en-US" sz="2000" dirty="0" smtClean="0">
                <a:solidFill>
                  <a:schemeClr val="tx1"/>
                </a:solidFill>
              </a:rPr>
              <a:t>NSLDS Timelines and Accuracy</a:t>
            </a:r>
          </a:p>
          <a:p>
            <a:pPr marL="285750" indent="-285750">
              <a:buFont typeface="Arial" pitchFamily="34" charset="0"/>
              <a:buChar char="•"/>
            </a:pPr>
            <a:r>
              <a:rPr lang="en-US" sz="2000" dirty="0" smtClean="0">
                <a:solidFill>
                  <a:schemeClr val="tx1"/>
                </a:solidFill>
              </a:rPr>
              <a:t>CDR Support</a:t>
            </a:r>
          </a:p>
          <a:p>
            <a:pPr marL="285750" indent="-285750">
              <a:buFont typeface="Arial" pitchFamily="34" charset="0"/>
              <a:buChar char="•"/>
            </a:pPr>
            <a:r>
              <a:rPr lang="en-US" sz="2000" dirty="0" smtClean="0">
                <a:solidFill>
                  <a:schemeClr val="tx1"/>
                </a:solidFill>
              </a:rPr>
              <a:t>Consistency/Standardization</a:t>
            </a:r>
            <a:endParaRPr lang="en-US" sz="2000" dirty="0">
              <a:solidFill>
                <a:schemeClr val="tx1"/>
              </a:solidFill>
            </a:endParaRPr>
          </a:p>
        </p:txBody>
      </p:sp>
    </p:spTree>
    <p:extLst>
      <p:ext uri="{BB962C8B-B14F-4D97-AF65-F5344CB8AC3E}">
        <p14:creationId xmlns:p14="http://schemas.microsoft.com/office/powerpoint/2010/main" val="27643960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Looking Back </a:t>
            </a:r>
            <a:r>
              <a:rPr lang="en-US" sz="2000" dirty="0" smtClean="0">
                <a:solidFill>
                  <a:schemeClr val="bg1">
                    <a:lumMod val="50000"/>
                  </a:schemeClr>
                </a:solidFill>
              </a:rPr>
              <a:t>Challenges and Improvements</a:t>
            </a:r>
            <a:endParaRPr lang="en-US" sz="2000" dirty="0"/>
          </a:p>
        </p:txBody>
      </p:sp>
      <p:sp>
        <p:nvSpPr>
          <p:cNvPr id="3" name="Content Placeholder 2"/>
          <p:cNvSpPr>
            <a:spLocks noGrp="1"/>
          </p:cNvSpPr>
          <p:nvPr>
            <p:ph idx="1"/>
          </p:nvPr>
        </p:nvSpPr>
        <p:spPr/>
        <p:txBody>
          <a:bodyPr>
            <a:normAutofit fontScale="85000" lnSpcReduction="10000"/>
          </a:bodyPr>
          <a:lstStyle/>
          <a:p>
            <a:pPr marL="0" indent="0">
              <a:spcBef>
                <a:spcPts val="1200"/>
              </a:spcBef>
              <a:buNone/>
            </a:pPr>
            <a:r>
              <a:rPr lang="en-US" sz="3300" dirty="0" smtClean="0"/>
              <a:t>Challenge: Better Transfer Experience for Borrowers</a:t>
            </a:r>
          </a:p>
          <a:p>
            <a:pPr marL="0" indent="0">
              <a:spcBef>
                <a:spcPts val="1200"/>
              </a:spcBef>
              <a:buNone/>
            </a:pPr>
            <a:r>
              <a:rPr lang="en-US" sz="2800" dirty="0" smtClean="0"/>
              <a:t>Improvements</a:t>
            </a:r>
          </a:p>
          <a:p>
            <a:pPr>
              <a:spcBef>
                <a:spcPts val="1200"/>
              </a:spcBef>
              <a:buFont typeface="Wingdings" pitchFamily="2" charset="2"/>
              <a:buChar char="ü"/>
            </a:pPr>
            <a:r>
              <a:rPr lang="en-US" sz="2400" dirty="0" smtClean="0"/>
              <a:t>Redesign of on-boarding communications</a:t>
            </a:r>
          </a:p>
          <a:p>
            <a:pPr>
              <a:spcBef>
                <a:spcPts val="1200"/>
              </a:spcBef>
              <a:buFont typeface="Wingdings" pitchFamily="2" charset="2"/>
              <a:buChar char="ü"/>
            </a:pPr>
            <a:r>
              <a:rPr lang="en-US" sz="2400" dirty="0" smtClean="0"/>
              <a:t>Requirement to convert in 10 days</a:t>
            </a:r>
          </a:p>
          <a:p>
            <a:pPr>
              <a:spcBef>
                <a:spcPts val="1200"/>
              </a:spcBef>
              <a:buFont typeface="Wingdings" pitchFamily="2" charset="2"/>
              <a:buChar char="ü"/>
            </a:pPr>
            <a:r>
              <a:rPr lang="en-US" sz="2400" dirty="0" smtClean="0"/>
              <a:t>Coordination and collaboration with pervious servicer</a:t>
            </a:r>
          </a:p>
          <a:p>
            <a:pPr>
              <a:spcBef>
                <a:spcPts val="1200"/>
              </a:spcBef>
              <a:buFont typeface="Wingdings" pitchFamily="2" charset="2"/>
              <a:buChar char="ü"/>
            </a:pPr>
            <a:r>
              <a:rPr lang="en-US" sz="2400" dirty="0" smtClean="0"/>
              <a:t>Extended call center hours for problem resolution</a:t>
            </a:r>
          </a:p>
          <a:p>
            <a:pPr>
              <a:spcBef>
                <a:spcPts val="1200"/>
              </a:spcBef>
              <a:buFont typeface="Wingdings" pitchFamily="2" charset="2"/>
              <a:buChar char="ü"/>
            </a:pPr>
            <a:r>
              <a:rPr lang="en-US" sz="2400" dirty="0" smtClean="0"/>
              <a:t>Experienced and dedicated resources to resolve data issues</a:t>
            </a:r>
          </a:p>
          <a:p>
            <a:pPr>
              <a:spcBef>
                <a:spcPts val="1200"/>
              </a:spcBef>
              <a:buFont typeface="Wingdings" pitchFamily="2" charset="2"/>
              <a:buChar char="ü"/>
            </a:pPr>
            <a:r>
              <a:rPr lang="en-US" sz="2400" dirty="0" smtClean="0"/>
              <a:t>Communicating with borrower in the way they choose</a:t>
            </a:r>
          </a:p>
          <a:p>
            <a:pPr>
              <a:spcBef>
                <a:spcPts val="1200"/>
              </a:spcBef>
              <a:buFont typeface="Wingdings" pitchFamily="2" charset="2"/>
              <a:buChar char="ü"/>
            </a:pPr>
            <a:r>
              <a:rPr lang="en-US" sz="2400" dirty="0" smtClean="0"/>
              <a:t>Targeted communications and options for recently transferred borrowers (to assist with delayed payment posting and delinquency) </a:t>
            </a:r>
            <a:endParaRPr lang="en-US" dirty="0" smtClean="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b="20626"/>
          <a:stretch/>
        </p:blipFill>
        <p:spPr>
          <a:xfrm>
            <a:off x="6172200" y="2133600"/>
            <a:ext cx="2133600" cy="1197429"/>
          </a:xfrm>
          <a:prstGeom prst="rect">
            <a:avLst/>
          </a:prstGeom>
        </p:spPr>
      </p:pic>
    </p:spTree>
    <p:extLst>
      <p:ext uri="{BB962C8B-B14F-4D97-AF65-F5344CB8AC3E}">
        <p14:creationId xmlns:p14="http://schemas.microsoft.com/office/powerpoint/2010/main" val="28123921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Looking Back </a:t>
            </a:r>
            <a:r>
              <a:rPr lang="en-US" sz="2000" dirty="0" smtClean="0">
                <a:solidFill>
                  <a:schemeClr val="bg1">
                    <a:lumMod val="50000"/>
                  </a:schemeClr>
                </a:solidFill>
              </a:rPr>
              <a:t>Challenges and Improvements</a:t>
            </a:r>
            <a:endParaRPr lang="en-US" sz="2000" dirty="0"/>
          </a:p>
        </p:txBody>
      </p:sp>
      <p:sp>
        <p:nvSpPr>
          <p:cNvPr id="3" name="Content Placeholder 2"/>
          <p:cNvSpPr>
            <a:spLocks noGrp="1"/>
          </p:cNvSpPr>
          <p:nvPr>
            <p:ph idx="1"/>
          </p:nvPr>
        </p:nvSpPr>
        <p:spPr>
          <a:xfrm>
            <a:off x="457200" y="1295400"/>
            <a:ext cx="8229600" cy="4525963"/>
          </a:xfrm>
        </p:spPr>
        <p:txBody>
          <a:bodyPr>
            <a:noAutofit/>
          </a:bodyPr>
          <a:lstStyle/>
          <a:p>
            <a:pPr marL="0" indent="0">
              <a:spcBef>
                <a:spcPts val="1200"/>
              </a:spcBef>
              <a:buNone/>
            </a:pPr>
            <a:r>
              <a:rPr lang="en-US" sz="2800" dirty="0" smtClean="0"/>
              <a:t>Challenge: Promote Better Understanding of Repayment Options </a:t>
            </a:r>
          </a:p>
          <a:p>
            <a:pPr marL="0" indent="0">
              <a:spcBef>
                <a:spcPts val="1200"/>
              </a:spcBef>
              <a:buNone/>
            </a:pPr>
            <a:r>
              <a:rPr lang="en-US" sz="2400" dirty="0" smtClean="0"/>
              <a:t>Improvements</a:t>
            </a:r>
          </a:p>
          <a:p>
            <a:pPr>
              <a:spcBef>
                <a:spcPts val="1200"/>
              </a:spcBef>
              <a:buFont typeface="Wingdings" pitchFamily="2" charset="2"/>
              <a:buChar char="ü"/>
            </a:pPr>
            <a:r>
              <a:rPr lang="en-US" sz="2000" dirty="0" smtClean="0"/>
              <a:t>Increase customer awareness of IDR plans</a:t>
            </a:r>
          </a:p>
          <a:p>
            <a:pPr lvl="1">
              <a:spcBef>
                <a:spcPts val="1200"/>
              </a:spcBef>
              <a:buFont typeface="Arial" pitchFamily="34" charset="0"/>
              <a:buChar char="•"/>
            </a:pPr>
            <a:r>
              <a:rPr lang="en-US" sz="1800" dirty="0" smtClean="0"/>
              <a:t>Servicing have improved the counseling to push the different repayment options before deferment and forbearance options</a:t>
            </a:r>
          </a:p>
          <a:p>
            <a:pPr>
              <a:spcBef>
                <a:spcPts val="1200"/>
              </a:spcBef>
              <a:buFont typeface="Wingdings" pitchFamily="2" charset="2"/>
              <a:buChar char="ü"/>
            </a:pPr>
            <a:r>
              <a:rPr lang="en-US" sz="2000" dirty="0" smtClean="0"/>
              <a:t>Implemented Electronic income-driven applications</a:t>
            </a:r>
          </a:p>
          <a:p>
            <a:pPr lvl="1">
              <a:spcBef>
                <a:spcPts val="1200"/>
              </a:spcBef>
              <a:buFont typeface="Arial" pitchFamily="34" charset="0"/>
              <a:buChar char="•"/>
            </a:pPr>
            <a:r>
              <a:rPr lang="en-US" sz="1800" dirty="0" smtClean="0"/>
              <a:t>Can be used by borrowers with ED-held loans (Direct Loans or FFEL)</a:t>
            </a:r>
          </a:p>
          <a:p>
            <a:pPr lvl="1">
              <a:spcBef>
                <a:spcPts val="1200"/>
              </a:spcBef>
              <a:buFont typeface="Arial" pitchFamily="34" charset="0"/>
              <a:buChar char="•"/>
            </a:pPr>
            <a:r>
              <a:rPr lang="en-US" sz="1800" dirty="0" smtClean="0"/>
              <a:t>Can be used by borrowers with commercially held FFEL loans serviced by an entity that also serviced ED-held loans</a:t>
            </a:r>
          </a:p>
          <a:p>
            <a:pPr lvl="1">
              <a:spcBef>
                <a:spcPts val="1200"/>
              </a:spcBef>
              <a:buFont typeface="Arial" pitchFamily="34" charset="0"/>
              <a:buChar char="•"/>
            </a:pPr>
            <a:r>
              <a:rPr lang="en-US" sz="1800" dirty="0" smtClean="0"/>
              <a:t>Centralized application and payment calculator on StudentLoans.gov</a:t>
            </a:r>
          </a:p>
        </p:txBody>
      </p:sp>
    </p:spTree>
    <p:extLst>
      <p:ext uri="{BB962C8B-B14F-4D97-AF65-F5344CB8AC3E}">
        <p14:creationId xmlns:p14="http://schemas.microsoft.com/office/powerpoint/2010/main" val="34587238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Looking Back </a:t>
            </a:r>
            <a:r>
              <a:rPr lang="en-US" sz="2000" dirty="0" smtClean="0">
                <a:solidFill>
                  <a:schemeClr val="bg1">
                    <a:lumMod val="50000"/>
                  </a:schemeClr>
                </a:solidFill>
              </a:rPr>
              <a:t>Challenges and Improvements</a:t>
            </a:r>
            <a:endParaRPr lang="en-US" sz="2000" dirty="0"/>
          </a:p>
        </p:txBody>
      </p:sp>
      <p:sp>
        <p:nvSpPr>
          <p:cNvPr id="3" name="Content Placeholder 2"/>
          <p:cNvSpPr>
            <a:spLocks noGrp="1"/>
          </p:cNvSpPr>
          <p:nvPr>
            <p:ph idx="1"/>
          </p:nvPr>
        </p:nvSpPr>
        <p:spPr>
          <a:xfrm>
            <a:off x="457200" y="1295400"/>
            <a:ext cx="8229600" cy="4343400"/>
          </a:xfrm>
        </p:spPr>
        <p:txBody>
          <a:bodyPr>
            <a:noAutofit/>
          </a:bodyPr>
          <a:lstStyle/>
          <a:p>
            <a:pPr marL="0" indent="0">
              <a:spcBef>
                <a:spcPts val="1200"/>
              </a:spcBef>
              <a:buNone/>
            </a:pPr>
            <a:r>
              <a:rPr lang="en-US" sz="2800" dirty="0" smtClean="0"/>
              <a:t>Challenge: Promote Better Understanding of Repayment Options</a:t>
            </a:r>
          </a:p>
          <a:p>
            <a:pPr marL="0" indent="0">
              <a:spcBef>
                <a:spcPts val="1200"/>
              </a:spcBef>
              <a:buNone/>
            </a:pPr>
            <a:r>
              <a:rPr lang="en-US" sz="2400" dirty="0" smtClean="0"/>
              <a:t>Improvements</a:t>
            </a:r>
          </a:p>
          <a:p>
            <a:pPr>
              <a:spcBef>
                <a:spcPts val="1200"/>
              </a:spcBef>
              <a:buFont typeface="Wingdings" pitchFamily="2" charset="2"/>
              <a:buChar char="ü"/>
            </a:pPr>
            <a:r>
              <a:rPr lang="en-US" sz="2000" dirty="0" smtClean="0"/>
              <a:t>Centralize counseling products and application on StudentLoans.gov</a:t>
            </a:r>
          </a:p>
          <a:p>
            <a:pPr lvl="1">
              <a:spcBef>
                <a:spcPts val="1200"/>
              </a:spcBef>
              <a:buFont typeface="Arial" pitchFamily="34" charset="0"/>
              <a:buChar char="•"/>
            </a:pPr>
            <a:r>
              <a:rPr lang="en-US" sz="1800" dirty="0" smtClean="0"/>
              <a:t>IRS Link – Retrieves the most recent tax information for two most recently completed tax years </a:t>
            </a:r>
          </a:p>
          <a:p>
            <a:pPr lvl="1">
              <a:spcBef>
                <a:spcPts val="1200"/>
              </a:spcBef>
              <a:buFont typeface="Arial" pitchFamily="34" charset="0"/>
              <a:buChar char="•"/>
            </a:pPr>
            <a:r>
              <a:rPr lang="en-US" sz="1800" dirty="0" smtClean="0"/>
              <a:t>Payment calculator for all plans</a:t>
            </a:r>
          </a:p>
          <a:p>
            <a:pPr lvl="1">
              <a:spcBef>
                <a:spcPts val="1200"/>
              </a:spcBef>
              <a:buFont typeface="Arial" pitchFamily="34" charset="0"/>
              <a:buChar char="•"/>
            </a:pPr>
            <a:r>
              <a:rPr lang="en-US" sz="1800" dirty="0" smtClean="0"/>
              <a:t>Application</a:t>
            </a:r>
          </a:p>
          <a:p>
            <a:pPr lvl="1">
              <a:spcBef>
                <a:spcPts val="1200"/>
              </a:spcBef>
              <a:buFont typeface="Arial" pitchFamily="34" charset="0"/>
              <a:buChar char="•"/>
            </a:pPr>
            <a:r>
              <a:rPr lang="en-US" sz="1800" dirty="0" smtClean="0"/>
              <a:t>NSLDS interface on loans</a:t>
            </a:r>
          </a:p>
          <a:p>
            <a:pPr lvl="1">
              <a:spcBef>
                <a:spcPts val="1200"/>
              </a:spcBef>
              <a:buFont typeface="Arial" pitchFamily="34" charset="0"/>
              <a:buChar char="•"/>
            </a:pPr>
            <a:r>
              <a:rPr lang="en-US" sz="1800" dirty="0" smtClean="0"/>
              <a:t>Links provided for federal servicers</a:t>
            </a:r>
          </a:p>
        </p:txBody>
      </p:sp>
      <p:pic>
        <p:nvPicPr>
          <p:cNvPr id="2050" name="Picture 2" descr="C:\Users\johnsom\AppData\Local\Microsoft\Windows\Temporary Internet Files\Content.IE5\2DYNBQML\MC900432574[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4267200"/>
            <a:ext cx="1828572" cy="1828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83456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Looking Back </a:t>
            </a:r>
            <a:r>
              <a:rPr lang="en-US" sz="2000" dirty="0" smtClean="0">
                <a:solidFill>
                  <a:schemeClr val="bg1">
                    <a:lumMod val="50000"/>
                  </a:schemeClr>
                </a:solidFill>
              </a:rPr>
              <a:t>Challenges and Improvements</a:t>
            </a:r>
            <a:endParaRPr lang="en-US" sz="2000" dirty="0"/>
          </a:p>
        </p:txBody>
      </p:sp>
      <p:sp>
        <p:nvSpPr>
          <p:cNvPr id="3" name="Content Placeholder 2"/>
          <p:cNvSpPr>
            <a:spLocks noGrp="1"/>
          </p:cNvSpPr>
          <p:nvPr>
            <p:ph idx="1"/>
          </p:nvPr>
        </p:nvSpPr>
        <p:spPr>
          <a:xfrm>
            <a:off x="457200" y="1295400"/>
            <a:ext cx="8229600" cy="3886199"/>
          </a:xfrm>
        </p:spPr>
        <p:txBody>
          <a:bodyPr>
            <a:noAutofit/>
          </a:bodyPr>
          <a:lstStyle/>
          <a:p>
            <a:pPr marL="0" indent="0">
              <a:spcBef>
                <a:spcPts val="1200"/>
              </a:spcBef>
              <a:buNone/>
            </a:pPr>
            <a:r>
              <a:rPr lang="en-US" sz="2800" dirty="0" smtClean="0"/>
              <a:t>Challenge: Ensure Servicers Update NSLDS Timely and Accurately</a:t>
            </a:r>
          </a:p>
          <a:p>
            <a:pPr marL="0" indent="0">
              <a:spcBef>
                <a:spcPts val="1200"/>
              </a:spcBef>
              <a:buNone/>
            </a:pPr>
            <a:r>
              <a:rPr lang="en-US" sz="2400" dirty="0" smtClean="0"/>
              <a:t>Improvements</a:t>
            </a:r>
          </a:p>
          <a:p>
            <a:pPr>
              <a:spcBef>
                <a:spcPts val="1200"/>
              </a:spcBef>
              <a:buFont typeface="Wingdings" pitchFamily="2" charset="2"/>
              <a:buChar char="ü"/>
            </a:pPr>
            <a:r>
              <a:rPr lang="en-US" sz="2000" dirty="0" smtClean="0"/>
              <a:t>Weekly updates by federal servicers</a:t>
            </a:r>
          </a:p>
          <a:p>
            <a:pPr>
              <a:spcBef>
                <a:spcPts val="1200"/>
              </a:spcBef>
              <a:buFont typeface="Wingdings" pitchFamily="2" charset="2"/>
              <a:buChar char="ü"/>
            </a:pPr>
            <a:r>
              <a:rPr lang="en-US" sz="2000" dirty="0" smtClean="0"/>
              <a:t>Low error rates</a:t>
            </a:r>
          </a:p>
          <a:p>
            <a:pPr>
              <a:spcBef>
                <a:spcPts val="1200"/>
              </a:spcBef>
              <a:buFont typeface="Wingdings" pitchFamily="2" charset="2"/>
              <a:buChar char="ü"/>
            </a:pPr>
            <a:r>
              <a:rPr lang="en-US" sz="2000" dirty="0" err="1" smtClean="0"/>
              <a:t>NSLDS</a:t>
            </a:r>
            <a:r>
              <a:rPr lang="en-US" sz="2000" dirty="0" smtClean="0"/>
              <a:t> integrity projects</a:t>
            </a:r>
          </a:p>
          <a:p>
            <a:pPr>
              <a:spcBef>
                <a:spcPts val="1200"/>
              </a:spcBef>
              <a:buFont typeface="Wingdings" pitchFamily="2" charset="2"/>
              <a:buChar char="ü"/>
            </a:pPr>
            <a:r>
              <a:rPr lang="en-US" sz="2000" dirty="0" smtClean="0"/>
              <a:t>NSLDS delinquency/default reports that cover all serviced loans</a:t>
            </a:r>
          </a:p>
        </p:txBody>
      </p:sp>
    </p:spTree>
    <p:extLst>
      <p:ext uri="{BB962C8B-B14F-4D97-AF65-F5344CB8AC3E}">
        <p14:creationId xmlns:p14="http://schemas.microsoft.com/office/powerpoint/2010/main" val="13333033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Looking Back </a:t>
            </a:r>
            <a:r>
              <a:rPr lang="en-US" sz="2000" dirty="0" smtClean="0">
                <a:solidFill>
                  <a:schemeClr val="bg1">
                    <a:lumMod val="50000"/>
                  </a:schemeClr>
                </a:solidFill>
              </a:rPr>
              <a:t>Challenges and Improvements</a:t>
            </a:r>
            <a:endParaRPr lang="en-US" sz="2000" dirty="0">
              <a:solidFill>
                <a:schemeClr val="bg1">
                  <a:lumMod val="50000"/>
                </a:schemeClr>
              </a:solidFill>
            </a:endParaRPr>
          </a:p>
        </p:txBody>
      </p:sp>
      <p:sp>
        <p:nvSpPr>
          <p:cNvPr id="3" name="Content Placeholder 2"/>
          <p:cNvSpPr>
            <a:spLocks noGrp="1"/>
          </p:cNvSpPr>
          <p:nvPr>
            <p:ph idx="1"/>
          </p:nvPr>
        </p:nvSpPr>
        <p:spPr>
          <a:xfrm>
            <a:off x="457200" y="1295400"/>
            <a:ext cx="8229600" cy="4114799"/>
          </a:xfrm>
        </p:spPr>
        <p:txBody>
          <a:bodyPr>
            <a:noAutofit/>
          </a:bodyPr>
          <a:lstStyle/>
          <a:p>
            <a:pPr marL="0" indent="0">
              <a:spcBef>
                <a:spcPts val="1200"/>
              </a:spcBef>
              <a:buNone/>
            </a:pPr>
            <a:r>
              <a:rPr lang="en-US" sz="2800" dirty="0" smtClean="0"/>
              <a:t>Challenge: Better Promote Servicer CDR Support Activities</a:t>
            </a:r>
          </a:p>
          <a:p>
            <a:pPr marL="0" indent="0">
              <a:spcBef>
                <a:spcPts val="1200"/>
              </a:spcBef>
              <a:buNone/>
            </a:pPr>
            <a:r>
              <a:rPr lang="en-US" sz="2400" dirty="0" smtClean="0"/>
              <a:t>Improvements</a:t>
            </a:r>
          </a:p>
          <a:p>
            <a:pPr>
              <a:spcBef>
                <a:spcPts val="1200"/>
              </a:spcBef>
              <a:buFont typeface="Wingdings" pitchFamily="2" charset="2"/>
              <a:buChar char="ü"/>
            </a:pPr>
            <a:r>
              <a:rPr lang="en-US" sz="1800" dirty="0" smtClean="0"/>
              <a:t>Servicers follow standard CDR Guidelines and </a:t>
            </a:r>
            <a:r>
              <a:rPr lang="en-US" sz="1800" dirty="0"/>
              <a:t>w</a:t>
            </a:r>
            <a:r>
              <a:rPr lang="en-US" sz="1800" dirty="0" smtClean="0"/>
              <a:t>ork closely with FSA</a:t>
            </a:r>
          </a:p>
          <a:p>
            <a:pPr>
              <a:spcBef>
                <a:spcPts val="1200"/>
              </a:spcBef>
              <a:buFont typeface="Wingdings" pitchFamily="2" charset="2"/>
              <a:buChar char="ü"/>
            </a:pPr>
            <a:r>
              <a:rPr lang="en-US" sz="1800" dirty="0" smtClean="0"/>
              <a:t>Provide support to schools investigating rates</a:t>
            </a:r>
          </a:p>
          <a:p>
            <a:pPr>
              <a:spcBef>
                <a:spcPts val="1200"/>
              </a:spcBef>
              <a:buFont typeface="Wingdings" pitchFamily="2" charset="2"/>
              <a:buChar char="ü"/>
            </a:pPr>
            <a:r>
              <a:rPr lang="en-US" sz="1800" dirty="0" smtClean="0"/>
              <a:t>Process challenges and appeals </a:t>
            </a:r>
            <a:r>
              <a:rPr lang="en-US" sz="1800" dirty="0"/>
              <a:t>v</a:t>
            </a:r>
            <a:r>
              <a:rPr lang="en-US" sz="1800" dirty="0" smtClean="0"/>
              <a:t>ia </a:t>
            </a:r>
            <a:r>
              <a:rPr lang="en-US" sz="1800" dirty="0" err="1" smtClean="0"/>
              <a:t>eCDR</a:t>
            </a:r>
            <a:endParaRPr lang="en-US" sz="1800" dirty="0" smtClean="0"/>
          </a:p>
        </p:txBody>
      </p:sp>
    </p:spTree>
    <p:extLst>
      <p:ext uri="{BB962C8B-B14F-4D97-AF65-F5344CB8AC3E}">
        <p14:creationId xmlns:p14="http://schemas.microsoft.com/office/powerpoint/2010/main" val="16888973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Looking Back </a:t>
            </a:r>
            <a:r>
              <a:rPr lang="en-US" sz="2000" dirty="0" smtClean="0">
                <a:solidFill>
                  <a:schemeClr val="bg1">
                    <a:lumMod val="50000"/>
                  </a:schemeClr>
                </a:solidFill>
              </a:rPr>
              <a:t>Challenges and Improvements</a:t>
            </a:r>
            <a:endParaRPr lang="en-US" sz="2000" dirty="0">
              <a:solidFill>
                <a:schemeClr val="bg1">
                  <a:lumMod val="50000"/>
                </a:schemeClr>
              </a:solidFill>
            </a:endParaRPr>
          </a:p>
        </p:txBody>
      </p:sp>
      <p:sp>
        <p:nvSpPr>
          <p:cNvPr id="3" name="Content Placeholder 2"/>
          <p:cNvSpPr>
            <a:spLocks noGrp="1"/>
          </p:cNvSpPr>
          <p:nvPr>
            <p:ph idx="1"/>
          </p:nvPr>
        </p:nvSpPr>
        <p:spPr>
          <a:xfrm>
            <a:off x="457200" y="1295400"/>
            <a:ext cx="8305800" cy="4571999"/>
          </a:xfrm>
        </p:spPr>
        <p:txBody>
          <a:bodyPr>
            <a:noAutofit/>
          </a:bodyPr>
          <a:lstStyle/>
          <a:p>
            <a:pPr marL="0" indent="0">
              <a:spcBef>
                <a:spcPts val="1200"/>
              </a:spcBef>
              <a:buNone/>
            </a:pPr>
            <a:r>
              <a:rPr lang="en-US" sz="2800" dirty="0" smtClean="0"/>
              <a:t>Challenge: Standardize Servicing Processes Where it Makes Sense</a:t>
            </a:r>
          </a:p>
          <a:p>
            <a:pPr marL="0" indent="0">
              <a:spcBef>
                <a:spcPts val="1200"/>
              </a:spcBef>
              <a:buNone/>
            </a:pPr>
            <a:r>
              <a:rPr lang="en-US" sz="2400" dirty="0" smtClean="0"/>
              <a:t>In order to provide the best service to our customers, FSA’s servicing contracts are structured to allow for servicers creativity and innovation. However, there are times when decisions are made to standardize our servicing process.</a:t>
            </a:r>
          </a:p>
          <a:p>
            <a:pPr>
              <a:spcBef>
                <a:spcPts val="1200"/>
              </a:spcBef>
            </a:pPr>
            <a:r>
              <a:rPr lang="en-US" sz="2000" dirty="0" smtClean="0"/>
              <a:t>Standardization makes sense when the end result is different</a:t>
            </a:r>
          </a:p>
          <a:p>
            <a:pPr>
              <a:spcBef>
                <a:spcPts val="1200"/>
              </a:spcBef>
            </a:pPr>
            <a:r>
              <a:rPr lang="en-US" sz="2000" dirty="0" smtClean="0"/>
              <a:t>Examples of decisions to standardize servicing processes</a:t>
            </a:r>
          </a:p>
          <a:p>
            <a:pPr lvl="1">
              <a:spcBef>
                <a:spcPts val="1200"/>
              </a:spcBef>
            </a:pPr>
            <a:r>
              <a:rPr lang="en-US" sz="1800" dirty="0" smtClean="0"/>
              <a:t>Forbearance limits</a:t>
            </a:r>
          </a:p>
          <a:p>
            <a:pPr lvl="1">
              <a:spcBef>
                <a:spcPts val="1200"/>
              </a:spcBef>
            </a:pPr>
            <a:r>
              <a:rPr lang="en-US" sz="1800" dirty="0" smtClean="0"/>
              <a:t>Capitalization</a:t>
            </a:r>
          </a:p>
        </p:txBody>
      </p:sp>
    </p:spTree>
    <p:extLst>
      <p:ext uri="{BB962C8B-B14F-4D97-AF65-F5344CB8AC3E}">
        <p14:creationId xmlns:p14="http://schemas.microsoft.com/office/powerpoint/2010/main" val="14150459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endParaRPr lang="en-US"/>
          </a:p>
        </p:txBody>
      </p:sp>
      <p:sp>
        <p:nvSpPr>
          <p:cNvPr id="2" name="Title 1"/>
          <p:cNvSpPr>
            <a:spLocks noGrp="1"/>
          </p:cNvSpPr>
          <p:nvPr>
            <p:ph type="title"/>
          </p:nvPr>
        </p:nvSpPr>
        <p:spPr/>
        <p:txBody>
          <a:bodyPr>
            <a:normAutofit fontScale="90000"/>
          </a:bodyPr>
          <a:lstStyle/>
          <a:p>
            <a:r>
              <a:rPr lang="en-US" dirty="0" smtClean="0"/>
              <a:t>Federal Loan Servicing </a:t>
            </a:r>
            <a:br>
              <a:rPr lang="en-US" dirty="0" smtClean="0"/>
            </a:br>
            <a:r>
              <a:rPr lang="en-US" dirty="0" smtClean="0"/>
              <a:t>Update and Panel</a:t>
            </a:r>
            <a:endParaRPr lang="en-US" dirty="0"/>
          </a:p>
        </p:txBody>
      </p:sp>
    </p:spTree>
    <p:extLst>
      <p:ext uri="{BB962C8B-B14F-4D97-AF65-F5344CB8AC3E}">
        <p14:creationId xmlns:p14="http://schemas.microsoft.com/office/powerpoint/2010/main" val="20406450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1792"/>
            <a:ext cx="2362200" cy="697280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Title 10"/>
          <p:cNvSpPr>
            <a:spLocks noGrp="1"/>
          </p:cNvSpPr>
          <p:nvPr>
            <p:ph type="title"/>
          </p:nvPr>
        </p:nvSpPr>
        <p:spPr>
          <a:xfrm>
            <a:off x="2590800" y="1447800"/>
            <a:ext cx="6019800" cy="1219200"/>
          </a:xfrm>
          <a:ln>
            <a:noFill/>
          </a:ln>
        </p:spPr>
        <p:txBody>
          <a:bodyPr>
            <a:noAutofit/>
          </a:bodyPr>
          <a:lstStyle/>
          <a:p>
            <a:r>
              <a:rPr lang="en-US" u="sng" dirty="0" smtClean="0"/>
              <a:t>Delinquency Support Activities</a:t>
            </a:r>
            <a:endParaRPr lang="en-US" b="0" u="sng" dirty="0"/>
          </a:p>
        </p:txBody>
      </p:sp>
    </p:spTree>
    <p:extLst>
      <p:ext uri="{BB962C8B-B14F-4D97-AF65-F5344CB8AC3E}">
        <p14:creationId xmlns:p14="http://schemas.microsoft.com/office/powerpoint/2010/main" val="13443356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Delinquency Support Activities</a:t>
            </a:r>
            <a:endParaRPr lang="en-US" dirty="0"/>
          </a:p>
        </p:txBody>
      </p:sp>
      <p:sp>
        <p:nvSpPr>
          <p:cNvPr id="3" name="Content Placeholder 2"/>
          <p:cNvSpPr>
            <a:spLocks noGrp="1"/>
          </p:cNvSpPr>
          <p:nvPr>
            <p:ph idx="1"/>
          </p:nvPr>
        </p:nvSpPr>
        <p:spPr/>
        <p:txBody>
          <a:bodyPr>
            <a:noAutofit/>
          </a:bodyPr>
          <a:lstStyle/>
          <a:p>
            <a:pPr>
              <a:spcBef>
                <a:spcPts val="1200"/>
              </a:spcBef>
            </a:pPr>
            <a:r>
              <a:rPr lang="en-US" sz="2200" dirty="0" smtClean="0"/>
              <a:t>Provide outbound targeted calling campaigns along with inbound call center representatives to help borrowers become current</a:t>
            </a:r>
          </a:p>
          <a:p>
            <a:pPr>
              <a:spcBef>
                <a:spcPts val="1200"/>
              </a:spcBef>
            </a:pPr>
            <a:r>
              <a:rPr lang="en-US" sz="2200" dirty="0" smtClean="0"/>
              <a:t>Utilize electronic communication methods, such as email, chat messaging, text to keep borrowers informed about account status</a:t>
            </a:r>
          </a:p>
          <a:p>
            <a:pPr>
              <a:spcBef>
                <a:spcPts val="1200"/>
              </a:spcBef>
            </a:pPr>
            <a:r>
              <a:rPr lang="en-US" sz="2200" dirty="0" smtClean="0"/>
              <a:t>Work with schools to obtain current available content information – utilize a variety of tools to get the most current data to contact borrowers (skip tracing on delinquent accounts)</a:t>
            </a:r>
          </a:p>
          <a:p>
            <a:pPr>
              <a:spcBef>
                <a:spcPts val="1200"/>
              </a:spcBef>
            </a:pPr>
            <a:r>
              <a:rPr lang="en-US" sz="2200" dirty="0" smtClean="0"/>
              <a:t>Work in partnership with the school community to assist borrowers in the later stages of delinquency</a:t>
            </a:r>
            <a:endParaRPr lang="en-US" sz="2200" dirty="0"/>
          </a:p>
        </p:txBody>
      </p:sp>
    </p:spTree>
    <p:extLst>
      <p:ext uri="{BB962C8B-B14F-4D97-AF65-F5344CB8AC3E}">
        <p14:creationId xmlns:p14="http://schemas.microsoft.com/office/powerpoint/2010/main" val="3655527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Delinquency Support Activities</a:t>
            </a:r>
            <a:endParaRPr lang="en-US" dirty="0"/>
          </a:p>
        </p:txBody>
      </p:sp>
      <p:sp>
        <p:nvSpPr>
          <p:cNvPr id="3" name="Content Placeholder 2"/>
          <p:cNvSpPr>
            <a:spLocks noGrp="1"/>
          </p:cNvSpPr>
          <p:nvPr>
            <p:ph idx="1"/>
          </p:nvPr>
        </p:nvSpPr>
        <p:spPr/>
        <p:txBody>
          <a:bodyPr>
            <a:normAutofit/>
          </a:bodyPr>
          <a:lstStyle/>
          <a:p>
            <a:pPr marL="0" indent="0">
              <a:spcBef>
                <a:spcPts val="1200"/>
              </a:spcBef>
              <a:buNone/>
            </a:pPr>
            <a:r>
              <a:rPr lang="en-US" sz="2400" dirty="0" smtClean="0"/>
              <a:t>Examples of Delinquency Support Activities for Schools</a:t>
            </a:r>
          </a:p>
          <a:p>
            <a:pPr>
              <a:spcBef>
                <a:spcPts val="1200"/>
              </a:spcBef>
            </a:pPr>
            <a:r>
              <a:rPr lang="en-US" sz="2000" dirty="0" smtClean="0"/>
              <a:t>Default Management Training and Webinars</a:t>
            </a:r>
          </a:p>
          <a:p>
            <a:pPr>
              <a:spcBef>
                <a:spcPts val="1200"/>
              </a:spcBef>
            </a:pPr>
            <a:r>
              <a:rPr lang="en-US" sz="2000" dirty="0" smtClean="0"/>
              <a:t>Analyzing Servicer Specific Reports and Tools</a:t>
            </a:r>
          </a:p>
          <a:p>
            <a:pPr>
              <a:spcBef>
                <a:spcPts val="1200"/>
              </a:spcBef>
            </a:pPr>
            <a:r>
              <a:rPr lang="en-US" sz="2000" dirty="0" smtClean="0"/>
              <a:t>Late-Stage Delinquency Efforts</a:t>
            </a:r>
          </a:p>
          <a:p>
            <a:pPr>
              <a:spcBef>
                <a:spcPts val="1200"/>
              </a:spcBef>
            </a:pPr>
            <a:r>
              <a:rPr lang="en-US" sz="2000" dirty="0" smtClean="0"/>
              <a:t>Supports and Processes CDR Documents Requests, Challenges, and Appeals </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l="11574" t="12860" r="9551" b="26698"/>
          <a:stretch/>
        </p:blipFill>
        <p:spPr>
          <a:xfrm>
            <a:off x="5627913" y="4038600"/>
            <a:ext cx="2002973" cy="15348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8317370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Delinquency Support Activities</a:t>
            </a:r>
            <a:endParaRPr lang="en-US" dirty="0"/>
          </a:p>
        </p:txBody>
      </p:sp>
      <p:sp>
        <p:nvSpPr>
          <p:cNvPr id="3" name="Content Placeholder 2"/>
          <p:cNvSpPr>
            <a:spLocks noGrp="1"/>
          </p:cNvSpPr>
          <p:nvPr>
            <p:ph idx="1"/>
          </p:nvPr>
        </p:nvSpPr>
        <p:spPr/>
        <p:txBody>
          <a:bodyPr>
            <a:normAutofit/>
          </a:bodyPr>
          <a:lstStyle/>
          <a:p>
            <a:pPr marL="0" indent="0">
              <a:spcBef>
                <a:spcPts val="1200"/>
              </a:spcBef>
              <a:buNone/>
            </a:pPr>
            <a:r>
              <a:rPr lang="en-US" sz="2400" dirty="0" smtClean="0"/>
              <a:t>All servicers work to gather feedback and find ways to partner with schools on default prevention</a:t>
            </a:r>
          </a:p>
          <a:p>
            <a:pPr>
              <a:spcBef>
                <a:spcPts val="1200"/>
              </a:spcBef>
            </a:pPr>
            <a:r>
              <a:rPr lang="en-US" sz="2000" dirty="0" smtClean="0"/>
              <a:t>Financial aid conference attendance</a:t>
            </a:r>
          </a:p>
          <a:p>
            <a:pPr>
              <a:spcBef>
                <a:spcPts val="1200"/>
              </a:spcBef>
            </a:pPr>
            <a:r>
              <a:rPr lang="en-US" sz="2000" dirty="0" smtClean="0"/>
              <a:t>Presentations at conferences</a:t>
            </a:r>
          </a:p>
          <a:p>
            <a:pPr>
              <a:spcBef>
                <a:spcPts val="1200"/>
              </a:spcBef>
            </a:pPr>
            <a:r>
              <a:rPr lang="en-US" sz="2000" dirty="0" smtClean="0"/>
              <a:t>Webinars and extensive website information</a:t>
            </a:r>
          </a:p>
          <a:p>
            <a:pPr>
              <a:spcBef>
                <a:spcPts val="1200"/>
              </a:spcBef>
            </a:pPr>
            <a:r>
              <a:rPr lang="en-US" sz="2000" dirty="0" smtClean="0"/>
              <a:t>Proactive phone calls</a:t>
            </a:r>
          </a:p>
          <a:p>
            <a:pPr>
              <a:spcBef>
                <a:spcPts val="1200"/>
              </a:spcBef>
            </a:pPr>
            <a:r>
              <a:rPr lang="en-US" sz="2000" dirty="0" smtClean="0"/>
              <a:t>Email communication</a:t>
            </a:r>
          </a:p>
          <a:p>
            <a:pPr>
              <a:spcBef>
                <a:spcPts val="1200"/>
              </a:spcBef>
            </a:pPr>
            <a:r>
              <a:rPr lang="en-US" sz="2000" dirty="0" smtClean="0"/>
              <a:t>Newsletters</a:t>
            </a:r>
          </a:p>
        </p:txBody>
      </p:sp>
      <p:grpSp>
        <p:nvGrpSpPr>
          <p:cNvPr id="23" name="Group 22"/>
          <p:cNvGrpSpPr/>
          <p:nvPr/>
        </p:nvGrpSpPr>
        <p:grpSpPr>
          <a:xfrm>
            <a:off x="4572316" y="3959889"/>
            <a:ext cx="3352166" cy="1757621"/>
            <a:chOff x="4572316" y="3959889"/>
            <a:chExt cx="3352166" cy="1757621"/>
          </a:xfrm>
        </p:grpSpPr>
        <p:sp>
          <p:nvSpPr>
            <p:cNvPr id="24" name="Freeform 23"/>
            <p:cNvSpPr/>
            <p:nvPr/>
          </p:nvSpPr>
          <p:spPr>
            <a:xfrm>
              <a:off x="4572316" y="4320473"/>
              <a:ext cx="1594544" cy="1036453"/>
            </a:xfrm>
            <a:custGeom>
              <a:avLst/>
              <a:gdLst>
                <a:gd name="connsiteX0" fmla="*/ 0 w 1594544"/>
                <a:gd name="connsiteY0" fmla="*/ 172746 h 1036453"/>
                <a:gd name="connsiteX1" fmla="*/ 172746 w 1594544"/>
                <a:gd name="connsiteY1" fmla="*/ 0 h 1036453"/>
                <a:gd name="connsiteX2" fmla="*/ 1421798 w 1594544"/>
                <a:gd name="connsiteY2" fmla="*/ 0 h 1036453"/>
                <a:gd name="connsiteX3" fmla="*/ 1594544 w 1594544"/>
                <a:gd name="connsiteY3" fmla="*/ 172746 h 1036453"/>
                <a:gd name="connsiteX4" fmla="*/ 1594544 w 1594544"/>
                <a:gd name="connsiteY4" fmla="*/ 863707 h 1036453"/>
                <a:gd name="connsiteX5" fmla="*/ 1421798 w 1594544"/>
                <a:gd name="connsiteY5" fmla="*/ 1036453 h 1036453"/>
                <a:gd name="connsiteX6" fmla="*/ 172746 w 1594544"/>
                <a:gd name="connsiteY6" fmla="*/ 1036453 h 1036453"/>
                <a:gd name="connsiteX7" fmla="*/ 0 w 1594544"/>
                <a:gd name="connsiteY7" fmla="*/ 863707 h 1036453"/>
                <a:gd name="connsiteX8" fmla="*/ 0 w 1594544"/>
                <a:gd name="connsiteY8" fmla="*/ 172746 h 1036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4544" h="1036453">
                  <a:moveTo>
                    <a:pt x="0" y="172746"/>
                  </a:moveTo>
                  <a:cubicBezTo>
                    <a:pt x="0" y="77341"/>
                    <a:pt x="77341" y="0"/>
                    <a:pt x="172746" y="0"/>
                  </a:cubicBezTo>
                  <a:lnTo>
                    <a:pt x="1421798" y="0"/>
                  </a:lnTo>
                  <a:cubicBezTo>
                    <a:pt x="1517203" y="0"/>
                    <a:pt x="1594544" y="77341"/>
                    <a:pt x="1594544" y="172746"/>
                  </a:cubicBezTo>
                  <a:lnTo>
                    <a:pt x="1594544" y="863707"/>
                  </a:lnTo>
                  <a:cubicBezTo>
                    <a:pt x="1594544" y="959112"/>
                    <a:pt x="1517203" y="1036453"/>
                    <a:pt x="1421798" y="1036453"/>
                  </a:cubicBezTo>
                  <a:lnTo>
                    <a:pt x="172746" y="1036453"/>
                  </a:lnTo>
                  <a:cubicBezTo>
                    <a:pt x="77341" y="1036453"/>
                    <a:pt x="0" y="959112"/>
                    <a:pt x="0" y="863707"/>
                  </a:cubicBezTo>
                  <a:lnTo>
                    <a:pt x="0" y="172746"/>
                  </a:lnTo>
                  <a:close/>
                </a:path>
              </a:pathLst>
            </a:custGeom>
            <a:blipFill dpi="0" rotWithShape="1">
              <a:blip r:embed="rId3" cstate="print">
                <a:extLst>
                  <a:ext uri="{28A0092B-C50C-407E-A947-70E740481C1C}">
                    <a14:useLocalDpi xmlns:a14="http://schemas.microsoft.com/office/drawing/2010/main" val="0"/>
                  </a:ext>
                </a:extLst>
              </a:blip>
              <a:srcRect/>
              <a:stretch>
                <a:fillRect/>
              </a:stretch>
            </a:bli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6805" tIns="206805" rIns="206805" bIns="206805" numCol="1" spcCol="1270" anchor="ctr" anchorCtr="0">
              <a:noAutofit/>
            </a:bodyPr>
            <a:lstStyle/>
            <a:p>
              <a:pPr lvl="0" algn="ctr" defTabSz="1822450">
                <a:lnSpc>
                  <a:spcPct val="90000"/>
                </a:lnSpc>
                <a:spcBef>
                  <a:spcPct val="0"/>
                </a:spcBef>
                <a:spcAft>
                  <a:spcPct val="35000"/>
                </a:spcAft>
              </a:pPr>
              <a:endParaRPr lang="en-US" sz="4100" kern="1200"/>
            </a:p>
          </p:txBody>
        </p:sp>
        <p:sp>
          <p:nvSpPr>
            <p:cNvPr id="25" name="Freeform 24"/>
            <p:cNvSpPr/>
            <p:nvPr/>
          </p:nvSpPr>
          <p:spPr>
            <a:xfrm>
              <a:off x="5369589" y="3959889"/>
              <a:ext cx="1757621" cy="1757621"/>
            </a:xfrm>
            <a:custGeom>
              <a:avLst/>
              <a:gdLst/>
              <a:ahLst/>
              <a:cxnLst/>
              <a:rect l="0" t="0" r="0" b="0"/>
              <a:pathLst>
                <a:path>
                  <a:moveTo>
                    <a:pt x="370289" y="162071"/>
                  </a:moveTo>
                  <a:arcTo wR="878810" hR="878810" stAng="14078675" swAng="4242651"/>
                </a:path>
              </a:pathLst>
            </a:custGeom>
            <a:ln>
              <a:tailEnd type="arrow"/>
            </a:ln>
          </p:spPr>
          <p:style>
            <a:lnRef idx="1">
              <a:schemeClr val="dk1"/>
            </a:lnRef>
            <a:fillRef idx="0">
              <a:schemeClr val="dk1"/>
            </a:fillRef>
            <a:effectRef idx="0">
              <a:schemeClr val="dk1"/>
            </a:effectRef>
            <a:fontRef idx="minor">
              <a:schemeClr val="tx1"/>
            </a:fontRef>
          </p:style>
        </p:sp>
        <p:sp>
          <p:nvSpPr>
            <p:cNvPr id="26" name="Freeform 25"/>
            <p:cNvSpPr/>
            <p:nvPr/>
          </p:nvSpPr>
          <p:spPr>
            <a:xfrm>
              <a:off x="6329938" y="4320473"/>
              <a:ext cx="1594544" cy="1036453"/>
            </a:xfrm>
            <a:custGeom>
              <a:avLst/>
              <a:gdLst>
                <a:gd name="connsiteX0" fmla="*/ 0 w 1594544"/>
                <a:gd name="connsiteY0" fmla="*/ 172746 h 1036453"/>
                <a:gd name="connsiteX1" fmla="*/ 172746 w 1594544"/>
                <a:gd name="connsiteY1" fmla="*/ 0 h 1036453"/>
                <a:gd name="connsiteX2" fmla="*/ 1421798 w 1594544"/>
                <a:gd name="connsiteY2" fmla="*/ 0 h 1036453"/>
                <a:gd name="connsiteX3" fmla="*/ 1594544 w 1594544"/>
                <a:gd name="connsiteY3" fmla="*/ 172746 h 1036453"/>
                <a:gd name="connsiteX4" fmla="*/ 1594544 w 1594544"/>
                <a:gd name="connsiteY4" fmla="*/ 863707 h 1036453"/>
                <a:gd name="connsiteX5" fmla="*/ 1421798 w 1594544"/>
                <a:gd name="connsiteY5" fmla="*/ 1036453 h 1036453"/>
                <a:gd name="connsiteX6" fmla="*/ 172746 w 1594544"/>
                <a:gd name="connsiteY6" fmla="*/ 1036453 h 1036453"/>
                <a:gd name="connsiteX7" fmla="*/ 0 w 1594544"/>
                <a:gd name="connsiteY7" fmla="*/ 863707 h 1036453"/>
                <a:gd name="connsiteX8" fmla="*/ 0 w 1594544"/>
                <a:gd name="connsiteY8" fmla="*/ 172746 h 1036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4544" h="1036453">
                  <a:moveTo>
                    <a:pt x="0" y="172746"/>
                  </a:moveTo>
                  <a:cubicBezTo>
                    <a:pt x="0" y="77341"/>
                    <a:pt x="77341" y="0"/>
                    <a:pt x="172746" y="0"/>
                  </a:cubicBezTo>
                  <a:lnTo>
                    <a:pt x="1421798" y="0"/>
                  </a:lnTo>
                  <a:cubicBezTo>
                    <a:pt x="1517203" y="0"/>
                    <a:pt x="1594544" y="77341"/>
                    <a:pt x="1594544" y="172746"/>
                  </a:cubicBezTo>
                  <a:lnTo>
                    <a:pt x="1594544" y="863707"/>
                  </a:lnTo>
                  <a:cubicBezTo>
                    <a:pt x="1594544" y="959112"/>
                    <a:pt x="1517203" y="1036453"/>
                    <a:pt x="1421798" y="1036453"/>
                  </a:cubicBezTo>
                  <a:lnTo>
                    <a:pt x="172746" y="1036453"/>
                  </a:lnTo>
                  <a:cubicBezTo>
                    <a:pt x="77341" y="1036453"/>
                    <a:pt x="0" y="959112"/>
                    <a:pt x="0" y="863707"/>
                  </a:cubicBezTo>
                  <a:lnTo>
                    <a:pt x="0" y="172746"/>
                  </a:lnTo>
                  <a:close/>
                </a:path>
              </a:pathLst>
            </a:custGeom>
            <a:blipFill dpi="0" rotWithShape="1">
              <a:blip r:embed="rId4" cstate="print">
                <a:extLst>
                  <a:ext uri="{28A0092B-C50C-407E-A947-70E740481C1C}">
                    <a14:useLocalDpi xmlns:a14="http://schemas.microsoft.com/office/drawing/2010/main" val="0"/>
                  </a:ext>
                </a:extLst>
              </a:blip>
              <a:srcRect/>
              <a:stretch>
                <a:fillRect/>
              </a:stretch>
            </a:bli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6805" tIns="206805" rIns="206805" bIns="206805" numCol="1" spcCol="1270" anchor="ctr" anchorCtr="0">
              <a:noAutofit/>
            </a:bodyPr>
            <a:lstStyle/>
            <a:p>
              <a:pPr lvl="0" algn="ctr" defTabSz="1822450">
                <a:lnSpc>
                  <a:spcPct val="90000"/>
                </a:lnSpc>
                <a:spcBef>
                  <a:spcPct val="0"/>
                </a:spcBef>
                <a:spcAft>
                  <a:spcPct val="35000"/>
                </a:spcAft>
              </a:pPr>
              <a:endParaRPr lang="en-US" sz="4100" kern="1200"/>
            </a:p>
          </p:txBody>
        </p:sp>
        <p:sp>
          <p:nvSpPr>
            <p:cNvPr id="27" name="Freeform 26"/>
            <p:cNvSpPr/>
            <p:nvPr/>
          </p:nvSpPr>
          <p:spPr>
            <a:xfrm>
              <a:off x="5369589" y="3959889"/>
              <a:ext cx="1757621" cy="1757621"/>
            </a:xfrm>
            <a:custGeom>
              <a:avLst/>
              <a:gdLst/>
              <a:ahLst/>
              <a:cxnLst/>
              <a:rect l="0" t="0" r="0" b="0"/>
              <a:pathLst>
                <a:path>
                  <a:moveTo>
                    <a:pt x="1387332" y="1595550"/>
                  </a:moveTo>
                  <a:arcTo wR="878810" hR="878810" stAng="3278675" swAng="4242651"/>
                </a:path>
              </a:pathLst>
            </a:custGeom>
            <a:ln>
              <a:tailEnd type="arrow"/>
            </a:ln>
          </p:spPr>
          <p:style>
            <a:lnRef idx="1">
              <a:schemeClr val="dk1"/>
            </a:lnRef>
            <a:fillRef idx="0">
              <a:schemeClr val="dk1"/>
            </a:fillRef>
            <a:effectRef idx="0">
              <a:schemeClr val="dk1"/>
            </a:effectRef>
            <a:fontRef idx="minor">
              <a:schemeClr val="tx1"/>
            </a:fontRef>
          </p:style>
        </p:sp>
      </p:grpSp>
    </p:spTree>
    <p:extLst>
      <p:ext uri="{BB962C8B-B14F-4D97-AF65-F5344CB8AC3E}">
        <p14:creationId xmlns:p14="http://schemas.microsoft.com/office/powerpoint/2010/main" val="33505894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792"/>
            <a:ext cx="2362200" cy="697280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Title 10"/>
          <p:cNvSpPr>
            <a:spLocks noGrp="1"/>
          </p:cNvSpPr>
          <p:nvPr>
            <p:ph type="title"/>
          </p:nvPr>
        </p:nvSpPr>
        <p:spPr>
          <a:xfrm>
            <a:off x="2590800" y="1447800"/>
            <a:ext cx="6019800" cy="685800"/>
          </a:xfrm>
          <a:ln>
            <a:noFill/>
          </a:ln>
        </p:spPr>
        <p:txBody>
          <a:bodyPr>
            <a:noAutofit/>
          </a:bodyPr>
          <a:lstStyle/>
          <a:p>
            <a:r>
              <a:rPr lang="en-US" u="sng" dirty="0"/>
              <a:t>Looking </a:t>
            </a:r>
            <a:r>
              <a:rPr lang="en-US" u="sng" dirty="0" smtClean="0"/>
              <a:t>Forward</a:t>
            </a:r>
            <a:r>
              <a:rPr lang="en-US" dirty="0"/>
              <a:t/>
            </a:r>
            <a:br>
              <a:rPr lang="en-US" dirty="0"/>
            </a:br>
            <a:r>
              <a:rPr lang="en-US" sz="2000" b="0" dirty="0" smtClean="0">
                <a:solidFill>
                  <a:schemeClr val="bg1">
                    <a:lumMod val="50000"/>
                  </a:schemeClr>
                </a:solidFill>
              </a:rPr>
              <a:t>Recent and Future Changes</a:t>
            </a:r>
            <a:endParaRPr lang="en-US" sz="2000" b="0" dirty="0"/>
          </a:p>
        </p:txBody>
      </p:sp>
    </p:spTree>
    <p:extLst>
      <p:ext uri="{BB962C8B-B14F-4D97-AF65-F5344CB8AC3E}">
        <p14:creationId xmlns:p14="http://schemas.microsoft.com/office/powerpoint/2010/main" val="13531460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Looking Forward </a:t>
            </a:r>
            <a:r>
              <a:rPr lang="en-US" sz="2000" dirty="0" smtClean="0">
                <a:solidFill>
                  <a:schemeClr val="bg1">
                    <a:lumMod val="50000"/>
                  </a:schemeClr>
                </a:solidFill>
              </a:rPr>
              <a:t>Recent and Future Changes</a:t>
            </a:r>
          </a:p>
        </p:txBody>
      </p:sp>
      <p:sp>
        <p:nvSpPr>
          <p:cNvPr id="3" name="Content Placeholder 2"/>
          <p:cNvSpPr>
            <a:spLocks noGrp="1"/>
          </p:cNvSpPr>
          <p:nvPr>
            <p:ph idx="1"/>
          </p:nvPr>
        </p:nvSpPr>
        <p:spPr/>
        <p:txBody>
          <a:bodyPr>
            <a:noAutofit/>
          </a:bodyPr>
          <a:lstStyle/>
          <a:p>
            <a:pPr>
              <a:spcBef>
                <a:spcPts val="1200"/>
              </a:spcBef>
            </a:pPr>
            <a:r>
              <a:rPr lang="en-US" sz="2200" dirty="0" smtClean="0"/>
              <a:t>Total and Permanent Disability (TPD) Discharge</a:t>
            </a:r>
          </a:p>
          <a:p>
            <a:pPr>
              <a:spcBef>
                <a:spcPts val="1200"/>
              </a:spcBef>
            </a:pPr>
            <a:r>
              <a:rPr lang="en-US" sz="2200" dirty="0" smtClean="0"/>
              <a:t>Implementation of 150% Subsidy Limitation</a:t>
            </a:r>
          </a:p>
          <a:p>
            <a:pPr>
              <a:spcBef>
                <a:spcPts val="1200"/>
              </a:spcBef>
            </a:pPr>
            <a:r>
              <a:rPr lang="en-US" sz="2200" dirty="0" smtClean="0"/>
              <a:t>TEACH Servicing</a:t>
            </a:r>
          </a:p>
          <a:p>
            <a:pPr>
              <a:spcBef>
                <a:spcPts val="1200"/>
              </a:spcBef>
            </a:pPr>
            <a:r>
              <a:rPr lang="en-US" sz="2200" dirty="0" smtClean="0"/>
              <a:t>Review of </a:t>
            </a:r>
            <a:r>
              <a:rPr lang="en-US" sz="2200" dirty="0" err="1" smtClean="0"/>
              <a:t>PSLF</a:t>
            </a:r>
            <a:r>
              <a:rPr lang="en-US" sz="2200" dirty="0" smtClean="0"/>
              <a:t> Processing</a:t>
            </a:r>
          </a:p>
          <a:p>
            <a:pPr>
              <a:spcBef>
                <a:spcPts val="1200"/>
              </a:spcBef>
            </a:pPr>
            <a:r>
              <a:rPr lang="en-US" sz="2200" dirty="0" smtClean="0"/>
              <a:t>Loan Consolidation</a:t>
            </a:r>
            <a:endParaRPr lang="en-US" sz="2200" dirty="0"/>
          </a:p>
        </p:txBody>
      </p:sp>
    </p:spTree>
    <p:extLst>
      <p:ext uri="{BB962C8B-B14F-4D97-AF65-F5344CB8AC3E}">
        <p14:creationId xmlns:p14="http://schemas.microsoft.com/office/powerpoint/2010/main" val="23604729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Looking Forward </a:t>
            </a:r>
            <a:r>
              <a:rPr lang="en-US" sz="2000" dirty="0" smtClean="0">
                <a:solidFill>
                  <a:schemeClr val="bg1">
                    <a:lumMod val="50000"/>
                  </a:schemeClr>
                </a:solidFill>
              </a:rPr>
              <a:t>Recent and Future Changes</a:t>
            </a:r>
          </a:p>
        </p:txBody>
      </p:sp>
      <p:sp>
        <p:nvSpPr>
          <p:cNvPr id="3" name="Content Placeholder 2"/>
          <p:cNvSpPr>
            <a:spLocks noGrp="1"/>
          </p:cNvSpPr>
          <p:nvPr>
            <p:ph idx="1"/>
          </p:nvPr>
        </p:nvSpPr>
        <p:spPr>
          <a:xfrm>
            <a:off x="457200" y="1447800"/>
            <a:ext cx="8229600" cy="4525963"/>
          </a:xfrm>
        </p:spPr>
        <p:txBody>
          <a:bodyPr>
            <a:noAutofit/>
          </a:bodyPr>
          <a:lstStyle/>
          <a:p>
            <a:pPr>
              <a:spcBef>
                <a:spcPts val="1200"/>
              </a:spcBef>
            </a:pPr>
            <a:r>
              <a:rPr lang="en-US" sz="2400" dirty="0" smtClean="0"/>
              <a:t>150% - Loss of Interest Subsidy </a:t>
            </a:r>
            <a:r>
              <a:rPr lang="en-US" sz="1800" dirty="0" smtClean="0"/>
              <a:t>(tentative – March 2014)</a:t>
            </a:r>
          </a:p>
          <a:p>
            <a:pPr lvl="1">
              <a:spcBef>
                <a:spcPts val="1200"/>
              </a:spcBef>
            </a:pPr>
            <a:r>
              <a:rPr lang="en-US" sz="2000" dirty="0" smtClean="0"/>
              <a:t>NSLDS will determine what enrollment results in loss of interest subsidy benefits</a:t>
            </a:r>
          </a:p>
          <a:p>
            <a:pPr lvl="1">
              <a:spcBef>
                <a:spcPts val="1200"/>
              </a:spcBef>
            </a:pPr>
            <a:r>
              <a:rPr lang="en-US" sz="2000" dirty="0" smtClean="0"/>
              <a:t>NSLDS will notify the federal loan servicers and the servicer will notify the borrower of interest responsibility</a:t>
            </a:r>
          </a:p>
          <a:p>
            <a:pPr lvl="1">
              <a:spcBef>
                <a:spcPts val="1200"/>
              </a:spcBef>
            </a:pPr>
            <a:r>
              <a:rPr lang="en-US" sz="2000" dirty="0" smtClean="0"/>
              <a:t>The federal loan servicers will communicate the loss of interest subsidy to the borrower at the loan level</a:t>
            </a:r>
          </a:p>
        </p:txBody>
      </p:sp>
    </p:spTree>
    <p:extLst>
      <p:ext uri="{BB962C8B-B14F-4D97-AF65-F5344CB8AC3E}">
        <p14:creationId xmlns:p14="http://schemas.microsoft.com/office/powerpoint/2010/main" val="31185999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Looking Forward </a:t>
            </a:r>
            <a:r>
              <a:rPr lang="en-US" sz="2000" dirty="0" smtClean="0">
                <a:solidFill>
                  <a:schemeClr val="bg1">
                    <a:lumMod val="50000"/>
                  </a:schemeClr>
                </a:solidFill>
              </a:rPr>
              <a:t>Recent and Future Changes</a:t>
            </a:r>
            <a:endParaRPr lang="en-US" sz="2000" dirty="0">
              <a:solidFill>
                <a:schemeClr val="bg1">
                  <a:lumMod val="50000"/>
                </a:schemeClr>
              </a:solidFill>
            </a:endParaRPr>
          </a:p>
        </p:txBody>
      </p:sp>
      <p:sp>
        <p:nvSpPr>
          <p:cNvPr id="3" name="Content Placeholder 2"/>
          <p:cNvSpPr>
            <a:spLocks noGrp="1"/>
          </p:cNvSpPr>
          <p:nvPr>
            <p:ph idx="1"/>
          </p:nvPr>
        </p:nvSpPr>
        <p:spPr/>
        <p:txBody>
          <a:bodyPr>
            <a:noAutofit/>
          </a:bodyPr>
          <a:lstStyle/>
          <a:p>
            <a:pPr>
              <a:spcBef>
                <a:spcPts val="1200"/>
              </a:spcBef>
            </a:pPr>
            <a:r>
              <a:rPr lang="en-US" sz="2400" dirty="0" smtClean="0"/>
              <a:t>Loan Consolidation</a:t>
            </a:r>
          </a:p>
          <a:p>
            <a:pPr lvl="1">
              <a:spcBef>
                <a:spcPts val="1200"/>
              </a:spcBef>
            </a:pPr>
            <a:r>
              <a:rPr lang="en-US" sz="2000" dirty="0" smtClean="0"/>
              <a:t>Change to send loans to FedLoan/PHEAA, Sallie Mae and Nelnet</a:t>
            </a:r>
          </a:p>
          <a:p>
            <a:pPr lvl="1">
              <a:spcBef>
                <a:spcPts val="1200"/>
              </a:spcBef>
            </a:pPr>
            <a:r>
              <a:rPr lang="en-US" sz="2000" dirty="0" smtClean="0"/>
              <a:t>How Pay-As-You-Earn is offered to current LC borrowers</a:t>
            </a:r>
          </a:p>
          <a:p>
            <a:pPr lvl="1">
              <a:spcBef>
                <a:spcPts val="1200"/>
              </a:spcBef>
            </a:pPr>
            <a:r>
              <a:rPr lang="en-US" sz="2000" dirty="0" smtClean="0"/>
              <a:t>Consolidation transition </a:t>
            </a:r>
            <a:r>
              <a:rPr lang="en-US" sz="1800" dirty="0" smtClean="0"/>
              <a:t>(tentative – January and June 2014)</a:t>
            </a:r>
          </a:p>
        </p:txBody>
      </p:sp>
    </p:spTree>
    <p:extLst>
      <p:ext uri="{BB962C8B-B14F-4D97-AF65-F5344CB8AC3E}">
        <p14:creationId xmlns:p14="http://schemas.microsoft.com/office/powerpoint/2010/main" val="32920938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Fedloan</a:t>
            </a:r>
            <a:r>
              <a:rPr lang="en-US" dirty="0"/>
              <a:t> </a:t>
            </a:r>
            <a:r>
              <a:rPr lang="en-US" dirty="0" smtClean="0"/>
              <a:t>servicing</a:t>
            </a:r>
            <a:endParaRPr lang="en-US" dirty="0"/>
          </a:p>
        </p:txBody>
      </p:sp>
      <p:sp>
        <p:nvSpPr>
          <p:cNvPr id="3" name="Content Placeholder 2"/>
          <p:cNvSpPr>
            <a:spLocks noGrp="1"/>
          </p:cNvSpPr>
          <p:nvPr>
            <p:ph sz="half" idx="1"/>
          </p:nvPr>
        </p:nvSpPr>
        <p:spPr/>
        <p:txBody>
          <a:bodyPr>
            <a:normAutofit/>
          </a:bodyPr>
          <a:lstStyle/>
          <a:p>
            <a:pPr marL="0" indent="0">
              <a:buNone/>
            </a:pPr>
            <a:r>
              <a:rPr lang="en-US" sz="2400" b="1" dirty="0" smtClean="0">
                <a:latin typeface="Arial" pitchFamily="34" charset="0"/>
                <a:cs typeface="Arial" pitchFamily="34" charset="0"/>
              </a:rPr>
              <a:t>Scott </a:t>
            </a:r>
            <a:r>
              <a:rPr lang="en-US" sz="2400" b="1" dirty="0" err="1" smtClean="0">
                <a:latin typeface="Arial" pitchFamily="34" charset="0"/>
                <a:cs typeface="Arial" pitchFamily="34" charset="0"/>
              </a:rPr>
              <a:t>Orris</a:t>
            </a:r>
            <a:endParaRPr lang="en-US" sz="2400" b="1" dirty="0" smtClean="0">
              <a:latin typeface="Arial" pitchFamily="34" charset="0"/>
              <a:cs typeface="Arial" pitchFamily="34" charset="0"/>
            </a:endParaRPr>
          </a:p>
          <a:p>
            <a:pPr marL="0" indent="0">
              <a:buNone/>
            </a:pPr>
            <a:r>
              <a:rPr lang="en-US" sz="2000" dirty="0" smtClean="0"/>
              <a:t>Private Sector Representative</a:t>
            </a:r>
          </a:p>
          <a:p>
            <a:pPr marL="0" indent="0">
              <a:buNone/>
            </a:pPr>
            <a:r>
              <a:rPr lang="en-US" sz="2000" dirty="0" err="1" smtClean="0"/>
              <a:t>FedLoanServicing</a:t>
            </a:r>
            <a:r>
              <a:rPr lang="en-US" sz="2000" dirty="0" smtClean="0"/>
              <a:t>/PHEAA</a:t>
            </a:r>
          </a:p>
          <a:p>
            <a:pPr marL="0" indent="0">
              <a:buNone/>
            </a:pPr>
            <a:r>
              <a:rPr lang="en-US" sz="2000" dirty="0" smtClean="0"/>
              <a:t>Email: sorris@pheaa.org </a:t>
            </a:r>
          </a:p>
          <a:p>
            <a:pPr marL="0" indent="0">
              <a:buNone/>
            </a:pPr>
            <a:r>
              <a:rPr lang="en-US" sz="2000" dirty="0" smtClean="0"/>
              <a:t>Phone Number: 717.720.1505 		             800.655.3813</a:t>
            </a:r>
          </a:p>
          <a:p>
            <a:pPr marL="0" indent="0">
              <a:buNone/>
            </a:pPr>
            <a:endParaRPr lang="en-US" sz="2000" dirty="0" smtClean="0"/>
          </a:p>
        </p:txBody>
      </p:sp>
      <p:sp>
        <p:nvSpPr>
          <p:cNvPr id="4" name="Content Placeholder 3"/>
          <p:cNvSpPr>
            <a:spLocks noGrp="1"/>
          </p:cNvSpPr>
          <p:nvPr>
            <p:ph sz="half" idx="2"/>
          </p:nvPr>
        </p:nvSpPr>
        <p:spPr>
          <a:xfrm>
            <a:off x="4495800" y="1600200"/>
            <a:ext cx="4419600" cy="4525963"/>
          </a:xfrm>
        </p:spPr>
        <p:txBody>
          <a:bodyPr>
            <a:normAutofit/>
          </a:bodyPr>
          <a:lstStyle/>
          <a:p>
            <a:pPr marL="0" indent="0">
              <a:buNone/>
            </a:pPr>
            <a:r>
              <a:rPr lang="en-US" sz="1800" b="1" dirty="0" smtClean="0">
                <a:cs typeface="Arial" pitchFamily="34" charset="0"/>
              </a:rPr>
              <a:t>School Service Center Information:</a:t>
            </a:r>
            <a:endParaRPr lang="en-US" sz="1800" dirty="0" smtClean="0">
              <a:cs typeface="Arial" pitchFamily="34" charset="0"/>
            </a:endParaRPr>
          </a:p>
          <a:p>
            <a:pPr marL="0" indent="0">
              <a:buNone/>
            </a:pPr>
            <a:r>
              <a:rPr lang="en-US" sz="1800" dirty="0" smtClean="0">
                <a:cs typeface="Arial" pitchFamily="34" charset="0"/>
              </a:rPr>
              <a:t>Email: schoolsupport@myfedloan.org</a:t>
            </a:r>
          </a:p>
          <a:p>
            <a:pPr marL="0" indent="0">
              <a:buNone/>
            </a:pPr>
            <a:r>
              <a:rPr lang="en-US" sz="1800" dirty="0" smtClean="0">
                <a:cs typeface="Arial" pitchFamily="34" charset="0"/>
              </a:rPr>
              <a:t>Phone Number</a:t>
            </a:r>
            <a:r>
              <a:rPr lang="en-US" sz="1800" dirty="0">
                <a:cs typeface="Arial" pitchFamily="34" charset="0"/>
              </a:rPr>
              <a:t>:</a:t>
            </a:r>
            <a:r>
              <a:rPr lang="en-US" sz="1800" dirty="0" smtClean="0">
                <a:cs typeface="Arial" pitchFamily="34" charset="0"/>
              </a:rPr>
              <a:t> 800.655.3813</a:t>
            </a:r>
          </a:p>
          <a:p>
            <a:pPr marL="0" indent="0">
              <a:buNone/>
            </a:pPr>
            <a:r>
              <a:rPr lang="en-US" sz="1800" dirty="0" smtClean="0">
                <a:cs typeface="Arial" pitchFamily="34" charset="0"/>
              </a:rPr>
              <a:t>8:00 a.m. – 9:00 p.m. (ET) (Monday-Friday)</a:t>
            </a:r>
          </a:p>
          <a:p>
            <a:pPr marL="0" indent="0">
              <a:buNone/>
            </a:pPr>
            <a:r>
              <a:rPr lang="en-US" sz="1800" dirty="0" smtClean="0">
                <a:cs typeface="Arial" pitchFamily="34" charset="0"/>
              </a:rPr>
              <a:t> </a:t>
            </a:r>
          </a:p>
          <a:p>
            <a:pPr marL="0" indent="0">
              <a:buNone/>
            </a:pPr>
            <a:endParaRPr lang="en-US" sz="1800" dirty="0" smtClean="0">
              <a:cs typeface="Arial" pitchFamily="34" charset="0"/>
            </a:endParaRPr>
          </a:p>
          <a:p>
            <a:pPr marL="0" indent="0">
              <a:buNone/>
            </a:pPr>
            <a:r>
              <a:rPr lang="en-US" sz="1800" b="1" dirty="0" smtClean="0">
                <a:cs typeface="Arial" pitchFamily="34" charset="0"/>
              </a:rPr>
              <a:t>Borrower Customer Service contact information:</a:t>
            </a:r>
            <a:endParaRPr lang="en-US" sz="1800" dirty="0" smtClean="0">
              <a:cs typeface="Arial" pitchFamily="34" charset="0"/>
            </a:endParaRPr>
          </a:p>
          <a:p>
            <a:pPr marL="0" indent="0">
              <a:buNone/>
            </a:pPr>
            <a:r>
              <a:rPr lang="en-US" sz="1800" dirty="0" smtClean="0">
                <a:cs typeface="Arial" pitchFamily="34" charset="0"/>
              </a:rPr>
              <a:t>Phone Number</a:t>
            </a:r>
            <a:r>
              <a:rPr lang="en-US" sz="1800" dirty="0">
                <a:cs typeface="Arial" pitchFamily="34" charset="0"/>
              </a:rPr>
              <a:t>:</a:t>
            </a:r>
            <a:r>
              <a:rPr lang="en-US" sz="1800" dirty="0" smtClean="0">
                <a:cs typeface="Arial" pitchFamily="34" charset="0"/>
              </a:rPr>
              <a:t> 800.699.2908</a:t>
            </a:r>
          </a:p>
          <a:p>
            <a:pPr marL="0" indent="0">
              <a:buNone/>
            </a:pPr>
            <a:r>
              <a:rPr lang="en-US" sz="1800" dirty="0" smtClean="0">
                <a:cs typeface="Arial" pitchFamily="34" charset="0"/>
              </a:rPr>
              <a:t>8:00 a.m. – 11:00 p.m. (ET) (M-TH)</a:t>
            </a:r>
          </a:p>
          <a:p>
            <a:pPr marL="0" indent="0">
              <a:buNone/>
            </a:pPr>
            <a:r>
              <a:rPr lang="en-US" sz="1800" dirty="0" smtClean="0">
                <a:cs typeface="Arial" pitchFamily="34" charset="0"/>
              </a:rPr>
              <a:t>8:00 a.m. </a:t>
            </a:r>
            <a:r>
              <a:rPr lang="en-US" sz="1800" dirty="0">
                <a:cs typeface="Arial" pitchFamily="34" charset="0"/>
              </a:rPr>
              <a:t>– </a:t>
            </a:r>
            <a:r>
              <a:rPr lang="en-US" sz="1800" dirty="0" smtClean="0">
                <a:cs typeface="Arial" pitchFamily="34" charset="0"/>
              </a:rPr>
              <a:t>9:00 p.m. (ET) (FRI)</a:t>
            </a:r>
          </a:p>
          <a:p>
            <a:pPr marL="0" indent="0">
              <a:buNone/>
            </a:pPr>
            <a:r>
              <a:rPr lang="en-US" sz="1800" dirty="0" smtClean="0">
                <a:cs typeface="Arial" pitchFamily="34" charset="0"/>
              </a:rPr>
              <a:t>Website: www.myfedloan.org</a:t>
            </a:r>
            <a:endParaRPr lang="en-US" sz="1800" dirty="0" smtClean="0"/>
          </a:p>
        </p:txBody>
      </p:sp>
      <p:pic>
        <p:nvPicPr>
          <p:cNvPr id="5" name="Picture 12" descr="FLS_main_jpg"/>
          <p:cNvPicPr>
            <a:picLocks noChangeAspect="1" noChangeArrowheads="1"/>
          </p:cNvPicPr>
          <p:nvPr/>
        </p:nvPicPr>
        <p:blipFill>
          <a:blip r:embed="rId2" cstate="print"/>
          <a:srcRect/>
          <a:stretch>
            <a:fillRect/>
          </a:stretch>
        </p:blipFill>
        <p:spPr bwMode="auto">
          <a:xfrm>
            <a:off x="533400" y="4267200"/>
            <a:ext cx="2899314" cy="100739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978201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 lakes</a:t>
            </a:r>
            <a:endParaRPr lang="en-US" dirty="0"/>
          </a:p>
        </p:txBody>
      </p:sp>
      <p:sp>
        <p:nvSpPr>
          <p:cNvPr id="3" name="Content Placeholder 2"/>
          <p:cNvSpPr>
            <a:spLocks noGrp="1"/>
          </p:cNvSpPr>
          <p:nvPr>
            <p:ph sz="half" idx="1"/>
          </p:nvPr>
        </p:nvSpPr>
        <p:spPr/>
        <p:txBody>
          <a:bodyPr>
            <a:normAutofit lnSpcReduction="10000"/>
          </a:bodyPr>
          <a:lstStyle/>
          <a:p>
            <a:pPr marL="0" indent="0">
              <a:buNone/>
            </a:pPr>
            <a:r>
              <a:rPr lang="en-US" sz="2400" b="1" dirty="0" smtClean="0">
                <a:latin typeface="Arial" pitchFamily="34" charset="0"/>
                <a:cs typeface="Arial" pitchFamily="34" charset="0"/>
              </a:rPr>
              <a:t>Brett Lindquist</a:t>
            </a:r>
          </a:p>
          <a:p>
            <a:pPr marL="0" indent="0">
              <a:buNone/>
            </a:pPr>
            <a:r>
              <a:rPr lang="en-US" sz="2000" dirty="0" smtClean="0"/>
              <a:t>Executive Vice President, </a:t>
            </a:r>
          </a:p>
          <a:p>
            <a:pPr marL="0" indent="0">
              <a:buNone/>
            </a:pPr>
            <a:r>
              <a:rPr lang="en-US" sz="2000" dirty="0" smtClean="0"/>
              <a:t>Marketing and Sales</a:t>
            </a:r>
          </a:p>
          <a:p>
            <a:pPr marL="0" indent="0">
              <a:buNone/>
            </a:pPr>
            <a:r>
              <a:rPr lang="en-US" sz="2000" dirty="0" smtClean="0"/>
              <a:t>Email: blindquist@glhec.org </a:t>
            </a:r>
          </a:p>
          <a:p>
            <a:pPr marL="0" indent="0">
              <a:buNone/>
            </a:pPr>
            <a:r>
              <a:rPr lang="en-US" sz="2000" dirty="0" smtClean="0"/>
              <a:t>Phone Number: 608.246.1621</a:t>
            </a:r>
          </a:p>
        </p:txBody>
      </p:sp>
      <p:sp>
        <p:nvSpPr>
          <p:cNvPr id="4" name="Content Placeholder 3"/>
          <p:cNvSpPr>
            <a:spLocks noGrp="1"/>
          </p:cNvSpPr>
          <p:nvPr>
            <p:ph sz="half" idx="2"/>
          </p:nvPr>
        </p:nvSpPr>
        <p:spPr>
          <a:xfrm>
            <a:off x="4495800" y="1600200"/>
            <a:ext cx="4495800" cy="4525963"/>
          </a:xfrm>
        </p:spPr>
        <p:txBody>
          <a:bodyPr>
            <a:normAutofit lnSpcReduction="10000"/>
          </a:bodyPr>
          <a:lstStyle/>
          <a:p>
            <a:pPr marL="0" indent="0">
              <a:buNone/>
            </a:pPr>
            <a:r>
              <a:rPr lang="en-US" sz="1800" b="1" dirty="0" smtClean="0">
                <a:cs typeface="Arial" pitchFamily="34" charset="0"/>
              </a:rPr>
              <a:t>Client Service Center Information:</a:t>
            </a:r>
            <a:endParaRPr lang="en-US" sz="1800" dirty="0" smtClean="0">
              <a:cs typeface="Arial" pitchFamily="34" charset="0"/>
            </a:endParaRPr>
          </a:p>
          <a:p>
            <a:pPr marL="0" indent="0">
              <a:buNone/>
            </a:pPr>
            <a:r>
              <a:rPr lang="en-US" sz="1800" dirty="0" smtClean="0">
                <a:cs typeface="Arial" pitchFamily="34" charset="0"/>
              </a:rPr>
              <a:t>Email: clientservicers@glhec.org</a:t>
            </a:r>
          </a:p>
          <a:p>
            <a:pPr marL="0" indent="0">
              <a:buNone/>
            </a:pPr>
            <a:r>
              <a:rPr lang="en-US" sz="1800" dirty="0" smtClean="0">
                <a:cs typeface="Arial" pitchFamily="34" charset="0"/>
              </a:rPr>
              <a:t>Phone Number</a:t>
            </a:r>
            <a:r>
              <a:rPr lang="en-US" sz="1800" dirty="0">
                <a:cs typeface="Arial" pitchFamily="34" charset="0"/>
              </a:rPr>
              <a:t>:</a:t>
            </a:r>
            <a:r>
              <a:rPr lang="en-US" sz="1800" dirty="0" smtClean="0">
                <a:cs typeface="Arial" pitchFamily="34" charset="0"/>
              </a:rPr>
              <a:t> 888.686.6919</a:t>
            </a:r>
          </a:p>
          <a:p>
            <a:pPr marL="0" indent="0">
              <a:buNone/>
            </a:pPr>
            <a:r>
              <a:rPr lang="en-US" sz="1800" dirty="0" smtClean="0">
                <a:cs typeface="Arial" pitchFamily="34" charset="0"/>
              </a:rPr>
              <a:t>8:00 a.m. – 6:30 p.m. (CT) (Monday-Thursday)</a:t>
            </a:r>
          </a:p>
          <a:p>
            <a:pPr marL="0" indent="0">
              <a:buNone/>
            </a:pPr>
            <a:r>
              <a:rPr lang="en-US" sz="1800" dirty="0" smtClean="0">
                <a:cs typeface="Arial" pitchFamily="34" charset="0"/>
              </a:rPr>
              <a:t>8:00 a.m. – 6:00 p.m. (CT) (Friday)</a:t>
            </a:r>
          </a:p>
          <a:p>
            <a:pPr marL="0" indent="0">
              <a:buNone/>
            </a:pPr>
            <a:endParaRPr lang="en-US" sz="1800" dirty="0" smtClean="0">
              <a:cs typeface="Arial" pitchFamily="34" charset="0"/>
            </a:endParaRPr>
          </a:p>
          <a:p>
            <a:pPr marL="0" indent="0">
              <a:buNone/>
            </a:pPr>
            <a:endParaRPr lang="en-US" sz="1800" dirty="0" smtClean="0">
              <a:cs typeface="Arial" pitchFamily="34" charset="0"/>
            </a:endParaRPr>
          </a:p>
          <a:p>
            <a:pPr marL="0" indent="0">
              <a:buNone/>
            </a:pPr>
            <a:r>
              <a:rPr lang="en-US" sz="1800" b="1" dirty="0" smtClean="0">
                <a:cs typeface="Arial" pitchFamily="34" charset="0"/>
              </a:rPr>
              <a:t>Borrower Services contact information:</a:t>
            </a:r>
            <a:endParaRPr lang="en-US" sz="1800" dirty="0" smtClean="0">
              <a:cs typeface="Arial" pitchFamily="34" charset="0"/>
            </a:endParaRPr>
          </a:p>
          <a:p>
            <a:pPr marL="0" indent="0">
              <a:buNone/>
            </a:pPr>
            <a:r>
              <a:rPr lang="en-US" sz="1800" dirty="0" smtClean="0">
                <a:cs typeface="Arial" pitchFamily="34" charset="0"/>
              </a:rPr>
              <a:t>Phone Number</a:t>
            </a:r>
            <a:r>
              <a:rPr lang="en-US" sz="1800" dirty="0">
                <a:cs typeface="Arial" pitchFamily="34" charset="0"/>
              </a:rPr>
              <a:t>:</a:t>
            </a:r>
            <a:r>
              <a:rPr lang="en-US" sz="1800" dirty="0" smtClean="0">
                <a:cs typeface="Arial" pitchFamily="34" charset="0"/>
              </a:rPr>
              <a:t> 800.236.4300</a:t>
            </a:r>
          </a:p>
          <a:p>
            <a:pPr marL="0" indent="0">
              <a:buNone/>
            </a:pPr>
            <a:r>
              <a:rPr lang="en-US" sz="1800" dirty="0">
                <a:cs typeface="Arial" pitchFamily="34" charset="0"/>
              </a:rPr>
              <a:t>	 </a:t>
            </a:r>
            <a:r>
              <a:rPr lang="en-US" sz="1800" dirty="0" smtClean="0">
                <a:cs typeface="Arial" pitchFamily="34" charset="0"/>
              </a:rPr>
              <a:t>           608.246.1700</a:t>
            </a:r>
          </a:p>
          <a:p>
            <a:pPr marL="0" indent="0">
              <a:buNone/>
            </a:pPr>
            <a:r>
              <a:rPr lang="en-US" sz="1800" dirty="0">
                <a:cs typeface="Arial" pitchFamily="34" charset="0"/>
              </a:rPr>
              <a:t>7</a:t>
            </a:r>
            <a:r>
              <a:rPr lang="en-US" sz="1800" dirty="0" smtClean="0">
                <a:cs typeface="Arial" pitchFamily="34" charset="0"/>
              </a:rPr>
              <a:t>:00 a.m. – 9:00 p.m. (CT) (Monday-Friday)</a:t>
            </a:r>
          </a:p>
          <a:p>
            <a:pPr marL="0" indent="0">
              <a:buNone/>
            </a:pPr>
            <a:r>
              <a:rPr lang="en-US" sz="1800" dirty="0" smtClean="0">
                <a:cs typeface="Arial" pitchFamily="34" charset="0"/>
              </a:rPr>
              <a:t>Website: www.mygreatlakes.org</a:t>
            </a:r>
            <a:endParaRPr lang="en-US" sz="1800" dirty="0" smtClean="0"/>
          </a:p>
        </p:txBody>
      </p:sp>
      <p:pic>
        <p:nvPicPr>
          <p:cNvPr id="6" name="Picture 15" descr="https://securemail.glhec.org/ime/GL_Logo_No_Tag_RGB.jpg?s=ac&amp;t=TW_TxnPickupFileUrl.tpl&amp;i=1766983026&amp;k=L54GLPXUTU&amp;sii=9691248&amp;sfi=8653253&amp;ext=.jpg"/>
          <p:cNvPicPr>
            <a:picLocks noChangeAspect="1" noChangeArrowheads="1"/>
          </p:cNvPicPr>
          <p:nvPr/>
        </p:nvPicPr>
        <p:blipFill>
          <a:blip r:embed="rId2" cstate="print"/>
          <a:srcRect l="22221" t="23151" r="28712" b="25586"/>
          <a:stretch>
            <a:fillRect/>
          </a:stretch>
        </p:blipFill>
        <p:spPr bwMode="auto">
          <a:xfrm>
            <a:off x="533400" y="4179888"/>
            <a:ext cx="2613804" cy="176371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438475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Topics</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Content Placeholder 4"/>
          <p:cNvGraphicFramePr>
            <a:graphicFrameLocks noGrp="1"/>
          </p:cNvGraphicFramePr>
          <p:nvPr>
            <p:ph idx="1"/>
            <p:extLst>
              <p:ext uri="{D42A27DB-BD31-4B8C-83A1-F6EECF244321}">
                <p14:modId xmlns:p14="http://schemas.microsoft.com/office/powerpoint/2010/main" val="4103393522"/>
              </p:ext>
            </p:extLst>
          </p:nvPr>
        </p:nvGraphicFramePr>
        <p:xfrm>
          <a:off x="2154238" y="1554163"/>
          <a:ext cx="6837362"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950255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Nelnet education loan servicing</a:t>
            </a:r>
            <a:endParaRPr lang="en-US" dirty="0"/>
          </a:p>
        </p:txBody>
      </p:sp>
      <p:sp>
        <p:nvSpPr>
          <p:cNvPr id="3" name="Content Placeholder 2"/>
          <p:cNvSpPr>
            <a:spLocks noGrp="1"/>
          </p:cNvSpPr>
          <p:nvPr>
            <p:ph sz="half" idx="1"/>
          </p:nvPr>
        </p:nvSpPr>
        <p:spPr/>
        <p:txBody>
          <a:bodyPr>
            <a:normAutofit/>
          </a:bodyPr>
          <a:lstStyle/>
          <a:p>
            <a:pPr marL="0" indent="0">
              <a:buNone/>
            </a:pPr>
            <a:r>
              <a:rPr lang="en-US" sz="2400" b="1" dirty="0" smtClean="0">
                <a:latin typeface="Arial" pitchFamily="34" charset="0"/>
                <a:cs typeface="Arial" pitchFamily="34" charset="0"/>
              </a:rPr>
              <a:t>Ron Hancock</a:t>
            </a:r>
          </a:p>
          <a:p>
            <a:pPr marL="0" indent="0">
              <a:buNone/>
            </a:pPr>
            <a:r>
              <a:rPr lang="en-US" sz="2000" dirty="0" smtClean="0"/>
              <a:t>National Manager, Nelnet Partner Solutions</a:t>
            </a:r>
          </a:p>
          <a:p>
            <a:pPr marL="0" indent="0">
              <a:buNone/>
            </a:pPr>
            <a:r>
              <a:rPr lang="en-US" sz="2000" dirty="0" smtClean="0"/>
              <a:t>Nelnet Education Loan Servicing </a:t>
            </a:r>
          </a:p>
          <a:p>
            <a:pPr marL="0" indent="0">
              <a:buNone/>
            </a:pPr>
            <a:r>
              <a:rPr lang="en-US" sz="2000" dirty="0" smtClean="0"/>
              <a:t>Email: ron.hancock@nelnet.net </a:t>
            </a:r>
          </a:p>
          <a:p>
            <a:pPr marL="0" indent="0">
              <a:buNone/>
            </a:pPr>
            <a:r>
              <a:rPr lang="en-US" sz="2000" dirty="0" smtClean="0"/>
              <a:t>Phone Number: 918.369.1889</a:t>
            </a:r>
          </a:p>
        </p:txBody>
      </p:sp>
      <p:sp>
        <p:nvSpPr>
          <p:cNvPr id="4" name="Content Placeholder 3"/>
          <p:cNvSpPr>
            <a:spLocks noGrp="1"/>
          </p:cNvSpPr>
          <p:nvPr>
            <p:ph sz="half" idx="2"/>
          </p:nvPr>
        </p:nvSpPr>
        <p:spPr>
          <a:xfrm>
            <a:off x="4495800" y="1600200"/>
            <a:ext cx="4495800" cy="4525963"/>
          </a:xfrm>
        </p:spPr>
        <p:txBody>
          <a:bodyPr>
            <a:normAutofit/>
          </a:bodyPr>
          <a:lstStyle/>
          <a:p>
            <a:pPr marL="0" indent="0">
              <a:buNone/>
            </a:pPr>
            <a:r>
              <a:rPr lang="en-US" sz="1800" b="1" dirty="0" smtClean="0">
                <a:cs typeface="Arial" pitchFamily="34" charset="0"/>
              </a:rPr>
              <a:t>School Service Center Contact Information:</a:t>
            </a:r>
            <a:endParaRPr lang="en-US" sz="1800" dirty="0" smtClean="0">
              <a:cs typeface="Arial" pitchFamily="34" charset="0"/>
            </a:endParaRPr>
          </a:p>
          <a:p>
            <a:pPr marL="0" indent="0">
              <a:buNone/>
            </a:pPr>
            <a:r>
              <a:rPr lang="en-US" sz="1800" dirty="0" smtClean="0">
                <a:cs typeface="Arial" pitchFamily="34" charset="0"/>
              </a:rPr>
              <a:t>Email: SSC@nelnet.net</a:t>
            </a:r>
          </a:p>
          <a:p>
            <a:pPr marL="0" indent="0">
              <a:buNone/>
            </a:pPr>
            <a:r>
              <a:rPr lang="en-US" sz="1800" dirty="0" smtClean="0">
                <a:cs typeface="Arial" pitchFamily="34" charset="0"/>
              </a:rPr>
              <a:t>Phone Number</a:t>
            </a:r>
            <a:r>
              <a:rPr lang="en-US" sz="1800" dirty="0">
                <a:cs typeface="Arial" pitchFamily="34" charset="0"/>
              </a:rPr>
              <a:t>:</a:t>
            </a:r>
            <a:r>
              <a:rPr lang="en-US" sz="1800" dirty="0" smtClean="0">
                <a:cs typeface="Arial" pitchFamily="34" charset="0"/>
              </a:rPr>
              <a:t> 866.463.5638</a:t>
            </a:r>
          </a:p>
          <a:p>
            <a:pPr marL="0" indent="0">
              <a:buNone/>
            </a:pPr>
            <a:r>
              <a:rPr lang="en-US" sz="1800" dirty="0" smtClean="0">
                <a:cs typeface="Arial" pitchFamily="34" charset="0"/>
              </a:rPr>
              <a:t>8:00 a.m. – 8:00 p.m. (Monday-Friday)</a:t>
            </a:r>
          </a:p>
          <a:p>
            <a:pPr marL="0" indent="0">
              <a:buNone/>
            </a:pPr>
            <a:endParaRPr lang="en-US" sz="1800" dirty="0" smtClean="0">
              <a:cs typeface="Arial" pitchFamily="34" charset="0"/>
            </a:endParaRPr>
          </a:p>
          <a:p>
            <a:pPr marL="0" indent="0">
              <a:buNone/>
            </a:pPr>
            <a:endParaRPr lang="en-US" sz="1800" dirty="0" smtClean="0">
              <a:cs typeface="Arial" pitchFamily="34" charset="0"/>
            </a:endParaRPr>
          </a:p>
          <a:p>
            <a:pPr marL="0" indent="0">
              <a:buNone/>
            </a:pPr>
            <a:r>
              <a:rPr lang="en-US" sz="1800" b="1" dirty="0" smtClean="0">
                <a:cs typeface="Arial" pitchFamily="34" charset="0"/>
              </a:rPr>
              <a:t>Borrower Customer Services contact information:</a:t>
            </a:r>
            <a:endParaRPr lang="en-US" sz="1800" dirty="0" smtClean="0">
              <a:cs typeface="Arial" pitchFamily="34" charset="0"/>
            </a:endParaRPr>
          </a:p>
          <a:p>
            <a:pPr marL="0" indent="0">
              <a:buNone/>
            </a:pPr>
            <a:r>
              <a:rPr lang="en-US" sz="1800" dirty="0" smtClean="0">
                <a:cs typeface="Arial" pitchFamily="34" charset="0"/>
              </a:rPr>
              <a:t>Phone Number</a:t>
            </a:r>
            <a:r>
              <a:rPr lang="en-US" sz="1800" dirty="0">
                <a:cs typeface="Arial" pitchFamily="34" charset="0"/>
              </a:rPr>
              <a:t>:</a:t>
            </a:r>
            <a:r>
              <a:rPr lang="en-US" sz="1800" dirty="0" smtClean="0">
                <a:cs typeface="Arial" pitchFamily="34" charset="0"/>
              </a:rPr>
              <a:t> 888.486.4722</a:t>
            </a:r>
          </a:p>
          <a:p>
            <a:pPr marL="0" indent="0">
              <a:buNone/>
            </a:pPr>
            <a:r>
              <a:rPr lang="en-US" sz="1800" dirty="0" smtClean="0">
                <a:cs typeface="Arial" pitchFamily="34" charset="0"/>
              </a:rPr>
              <a:t>24 hours a day, 7 days a week</a:t>
            </a:r>
          </a:p>
          <a:p>
            <a:pPr marL="0" indent="0">
              <a:buNone/>
            </a:pPr>
            <a:r>
              <a:rPr lang="en-US" sz="1800" dirty="0" smtClean="0">
                <a:cs typeface="Arial" pitchFamily="34" charset="0"/>
              </a:rPr>
              <a:t>Website: Nelnet.com</a:t>
            </a:r>
          </a:p>
          <a:p>
            <a:pPr marL="0" indent="0">
              <a:buNone/>
            </a:pPr>
            <a:r>
              <a:rPr lang="en-US" sz="1800" dirty="0">
                <a:cs typeface="Arial" pitchFamily="34" charset="0"/>
              </a:rPr>
              <a:t>	</a:t>
            </a:r>
            <a:r>
              <a:rPr lang="en-US" sz="1800" dirty="0" smtClean="0">
                <a:cs typeface="Arial" pitchFamily="34" charset="0"/>
              </a:rPr>
              <a:t>NelnetMobile.com</a:t>
            </a:r>
            <a:endParaRPr lang="en-US" sz="1800" dirty="0" smtClean="0"/>
          </a:p>
        </p:txBody>
      </p:sp>
      <p:pic>
        <p:nvPicPr>
          <p:cNvPr id="7" name="Picture 12"/>
          <p:cNvPicPr>
            <a:picLocks noChangeAspect="1" noChangeArrowheads="1"/>
          </p:cNvPicPr>
          <p:nvPr/>
        </p:nvPicPr>
        <p:blipFill>
          <a:blip r:embed="rId2" cstate="print"/>
          <a:srcRect r="2223"/>
          <a:stretch>
            <a:fillRect/>
          </a:stretch>
        </p:blipFill>
        <p:spPr bwMode="auto">
          <a:xfrm>
            <a:off x="706869" y="4724400"/>
            <a:ext cx="2266865" cy="85679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581562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Sallie </a:t>
            </a:r>
            <a:r>
              <a:rPr lang="en-US" dirty="0" err="1" smtClean="0"/>
              <a:t>mae</a:t>
            </a:r>
            <a:r>
              <a:rPr lang="en-US" dirty="0" smtClean="0"/>
              <a:t> dept. of Ed loan services</a:t>
            </a:r>
            <a:endParaRPr lang="en-US" dirty="0"/>
          </a:p>
        </p:txBody>
      </p:sp>
      <p:sp>
        <p:nvSpPr>
          <p:cNvPr id="3" name="Content Placeholder 2"/>
          <p:cNvSpPr>
            <a:spLocks noGrp="1"/>
          </p:cNvSpPr>
          <p:nvPr>
            <p:ph sz="half" idx="1"/>
          </p:nvPr>
        </p:nvSpPr>
        <p:spPr/>
        <p:txBody>
          <a:bodyPr>
            <a:normAutofit/>
          </a:bodyPr>
          <a:lstStyle/>
          <a:p>
            <a:pPr marL="0" indent="0">
              <a:buNone/>
            </a:pPr>
            <a:r>
              <a:rPr lang="en-US" sz="2400" b="1" dirty="0" smtClean="0">
                <a:latin typeface="Arial" pitchFamily="34" charset="0"/>
                <a:cs typeface="Arial" pitchFamily="34" charset="0"/>
              </a:rPr>
              <a:t>Kevin Woods</a:t>
            </a:r>
          </a:p>
          <a:p>
            <a:pPr marL="0" indent="0">
              <a:buNone/>
            </a:pPr>
            <a:r>
              <a:rPr lang="en-US" sz="2000" dirty="0" smtClean="0"/>
              <a:t>Senior Director, Title IV Servicing Operations</a:t>
            </a:r>
          </a:p>
          <a:p>
            <a:pPr marL="0" indent="0">
              <a:buNone/>
            </a:pPr>
            <a:r>
              <a:rPr lang="en-US" sz="2000" dirty="0" smtClean="0"/>
              <a:t>Sallie Mae – Department of Education Loan Services</a:t>
            </a:r>
          </a:p>
          <a:p>
            <a:pPr marL="0" indent="0">
              <a:buNone/>
            </a:pPr>
            <a:r>
              <a:rPr lang="en-US" sz="2000" dirty="0" smtClean="0"/>
              <a:t>Email: Kevin.Woods@SallieMae.com</a:t>
            </a:r>
          </a:p>
          <a:p>
            <a:pPr marL="0" indent="0">
              <a:buNone/>
            </a:pPr>
            <a:r>
              <a:rPr lang="en-US" sz="2000" dirty="0" smtClean="0"/>
              <a:t>Phone Number: 317.576.6497</a:t>
            </a:r>
          </a:p>
        </p:txBody>
      </p:sp>
      <p:sp>
        <p:nvSpPr>
          <p:cNvPr id="4" name="Content Placeholder 3"/>
          <p:cNvSpPr>
            <a:spLocks noGrp="1"/>
          </p:cNvSpPr>
          <p:nvPr>
            <p:ph sz="half" idx="2"/>
          </p:nvPr>
        </p:nvSpPr>
        <p:spPr>
          <a:xfrm>
            <a:off x="4495800" y="1600200"/>
            <a:ext cx="4495800" cy="4525963"/>
          </a:xfrm>
        </p:spPr>
        <p:txBody>
          <a:bodyPr>
            <a:normAutofit/>
          </a:bodyPr>
          <a:lstStyle/>
          <a:p>
            <a:pPr marL="0" indent="0">
              <a:buNone/>
            </a:pPr>
            <a:r>
              <a:rPr lang="en-US" sz="1800" b="1" dirty="0" err="1" smtClean="0">
                <a:cs typeface="Arial" pitchFamily="34" charset="0"/>
              </a:rPr>
              <a:t>CollegeServ</a:t>
            </a:r>
            <a:r>
              <a:rPr lang="en-US" sz="1800" b="1" dirty="0" smtClean="0">
                <a:cs typeface="Arial" pitchFamily="34" charset="0"/>
              </a:rPr>
              <a:t> (School Services):</a:t>
            </a:r>
            <a:endParaRPr lang="en-US" sz="1800" dirty="0" smtClean="0">
              <a:cs typeface="Arial" pitchFamily="34" charset="0"/>
            </a:endParaRPr>
          </a:p>
          <a:p>
            <a:pPr marL="0" indent="0">
              <a:buNone/>
            </a:pPr>
            <a:r>
              <a:rPr lang="en-US" sz="1800" dirty="0" smtClean="0">
                <a:cs typeface="Arial" pitchFamily="34" charset="0"/>
              </a:rPr>
              <a:t>Email: CollegeServ@SallieMae.com</a:t>
            </a:r>
          </a:p>
          <a:p>
            <a:pPr marL="0" indent="0">
              <a:buNone/>
            </a:pPr>
            <a:r>
              <a:rPr lang="en-US" sz="1800" dirty="0" smtClean="0">
                <a:cs typeface="Arial" pitchFamily="34" charset="0"/>
              </a:rPr>
              <a:t>Website: SallieMae.com/</a:t>
            </a:r>
            <a:r>
              <a:rPr lang="en-US" sz="1800" dirty="0" err="1" smtClean="0">
                <a:cs typeface="Arial" pitchFamily="34" charset="0"/>
              </a:rPr>
              <a:t>EDServicing</a:t>
            </a:r>
            <a:endParaRPr lang="en-US" sz="1800" dirty="0" smtClean="0">
              <a:cs typeface="Arial" pitchFamily="34" charset="0"/>
            </a:endParaRPr>
          </a:p>
          <a:p>
            <a:pPr marL="0" indent="0">
              <a:buNone/>
            </a:pPr>
            <a:r>
              <a:rPr lang="en-US" sz="1800" dirty="0" smtClean="0">
                <a:cs typeface="Arial" pitchFamily="34" charset="0"/>
              </a:rPr>
              <a:t>Phone Number</a:t>
            </a:r>
            <a:r>
              <a:rPr lang="en-US" sz="1800" dirty="0">
                <a:cs typeface="Arial" pitchFamily="34" charset="0"/>
              </a:rPr>
              <a:t>:</a:t>
            </a:r>
            <a:r>
              <a:rPr lang="en-US" sz="1800" dirty="0" smtClean="0">
                <a:cs typeface="Arial" pitchFamily="34" charset="0"/>
              </a:rPr>
              <a:t> 888.2.SCHOOL 		           (888.272.46665)</a:t>
            </a:r>
          </a:p>
          <a:p>
            <a:pPr marL="0" indent="0">
              <a:buNone/>
            </a:pPr>
            <a:r>
              <a:rPr lang="en-US" sz="1800" dirty="0" smtClean="0">
                <a:cs typeface="Arial" pitchFamily="34" charset="0"/>
              </a:rPr>
              <a:t>8:00 a.m. – 8:00 p.m. (Monday-Friday)</a:t>
            </a:r>
          </a:p>
          <a:p>
            <a:pPr marL="0" indent="0">
              <a:buNone/>
            </a:pPr>
            <a:endParaRPr lang="en-US" sz="1800" dirty="0" smtClean="0">
              <a:cs typeface="Arial" pitchFamily="34" charset="0"/>
            </a:endParaRPr>
          </a:p>
          <a:p>
            <a:pPr marL="0" indent="0">
              <a:buNone/>
            </a:pPr>
            <a:endParaRPr lang="en-US" sz="1800" dirty="0" smtClean="0">
              <a:cs typeface="Arial" pitchFamily="34" charset="0"/>
            </a:endParaRPr>
          </a:p>
          <a:p>
            <a:pPr marL="0" indent="0">
              <a:buNone/>
            </a:pPr>
            <a:r>
              <a:rPr lang="en-US" sz="1800" b="1" dirty="0" smtClean="0">
                <a:cs typeface="Arial" pitchFamily="34" charset="0"/>
              </a:rPr>
              <a:t>Borrower Customer Service:</a:t>
            </a:r>
            <a:endParaRPr lang="en-US" sz="1800" dirty="0" smtClean="0">
              <a:cs typeface="Arial" pitchFamily="34" charset="0"/>
            </a:endParaRPr>
          </a:p>
          <a:p>
            <a:pPr marL="0" indent="0">
              <a:buNone/>
            </a:pPr>
            <a:r>
              <a:rPr lang="en-US" sz="1800" dirty="0" smtClean="0">
                <a:cs typeface="Arial" pitchFamily="34" charset="0"/>
              </a:rPr>
              <a:t>Phone Number</a:t>
            </a:r>
            <a:r>
              <a:rPr lang="en-US" sz="1800" dirty="0">
                <a:cs typeface="Arial" pitchFamily="34" charset="0"/>
              </a:rPr>
              <a:t>:</a:t>
            </a:r>
            <a:r>
              <a:rPr lang="en-US" sz="1800" dirty="0" smtClean="0">
                <a:cs typeface="Arial" pitchFamily="34" charset="0"/>
              </a:rPr>
              <a:t> 800.722.1300</a:t>
            </a:r>
          </a:p>
          <a:p>
            <a:pPr marL="0" indent="0">
              <a:buNone/>
            </a:pPr>
            <a:r>
              <a:rPr lang="en-US" sz="1800" dirty="0" smtClean="0">
                <a:cs typeface="Arial" pitchFamily="34" charset="0"/>
              </a:rPr>
              <a:t>8:00 a.m. – 9:00 p.m. (Monday-Thursday)</a:t>
            </a:r>
          </a:p>
          <a:p>
            <a:pPr marL="0" indent="0">
              <a:buNone/>
            </a:pPr>
            <a:r>
              <a:rPr lang="en-US" sz="1800" dirty="0" smtClean="0">
                <a:cs typeface="Arial" pitchFamily="34" charset="0"/>
              </a:rPr>
              <a:t>8:00 a.m. – 8:00 p.m. (Friday)</a:t>
            </a:r>
          </a:p>
          <a:p>
            <a:pPr marL="0" indent="0">
              <a:buNone/>
            </a:pPr>
            <a:r>
              <a:rPr lang="en-US" sz="1800" dirty="0" smtClean="0">
                <a:cs typeface="Arial" pitchFamily="34" charset="0"/>
              </a:rPr>
              <a:t>Website: SallieMae.com/</a:t>
            </a:r>
            <a:r>
              <a:rPr lang="en-US" sz="1800" dirty="0" err="1" smtClean="0">
                <a:cs typeface="Arial" pitchFamily="34" charset="0"/>
              </a:rPr>
              <a:t>FederalLoans</a:t>
            </a:r>
            <a:endParaRPr lang="en-US" sz="1800" dirty="0" smtClean="0"/>
          </a:p>
        </p:txBody>
      </p:sp>
      <p:pic>
        <p:nvPicPr>
          <p:cNvPr id="7" name="Picture 2" descr="C:\Users\e36999\Pictures\SM_SallieMae_ArchLogo_Tagline\SM_ArchLogo_Tag_PMS66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4495800"/>
            <a:ext cx="2490247" cy="1557154"/>
          </a:xfrm>
          <a:prstGeom prst="rect">
            <a:avLst/>
          </a:prstGeom>
          <a:solidFill>
            <a:schemeClr val="bg1"/>
          </a:solidFill>
          <a:ln>
            <a:noFill/>
          </a:ln>
          <a:effectLst>
            <a:outerShdw blurRad="292100" dist="139700" dir="2700000" algn="tl" rotWithShape="0">
              <a:srgbClr val="333333">
                <a:alpha val="65000"/>
              </a:srgbClr>
            </a:outerShdw>
          </a:effectLst>
          <a:extLst/>
        </p:spPr>
      </p:pic>
    </p:spTree>
    <p:extLst>
      <p:ext uri="{BB962C8B-B14F-4D97-AF65-F5344CB8AC3E}">
        <p14:creationId xmlns:p14="http://schemas.microsoft.com/office/powerpoint/2010/main" val="17534843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dirty="0" smtClean="0"/>
              <a:t>Thank you</a:t>
            </a:r>
            <a:endParaRPr lang="en-US" sz="4400" dirty="0"/>
          </a:p>
        </p:txBody>
      </p:sp>
    </p:spTree>
    <p:extLst>
      <p:ext uri="{BB962C8B-B14F-4D97-AF65-F5344CB8AC3E}">
        <p14:creationId xmlns:p14="http://schemas.microsoft.com/office/powerpoint/2010/main" val="3752970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1792"/>
            <a:ext cx="2362200" cy="697280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Title 10"/>
          <p:cNvSpPr>
            <a:spLocks noGrp="1"/>
          </p:cNvSpPr>
          <p:nvPr>
            <p:ph type="title"/>
          </p:nvPr>
        </p:nvSpPr>
        <p:spPr>
          <a:xfrm>
            <a:off x="2590800" y="1447800"/>
            <a:ext cx="6019800" cy="685800"/>
          </a:xfrm>
          <a:ln>
            <a:noFill/>
          </a:ln>
        </p:spPr>
        <p:txBody>
          <a:bodyPr>
            <a:noAutofit/>
          </a:bodyPr>
          <a:lstStyle/>
          <a:p>
            <a:r>
              <a:rPr lang="en-US" u="sng" dirty="0" smtClean="0"/>
              <a:t>The Servicing Landscape</a:t>
            </a:r>
            <a:endParaRPr lang="en-US" u="sng" dirty="0"/>
          </a:p>
        </p:txBody>
      </p:sp>
    </p:spTree>
    <p:extLst>
      <p:ext uri="{BB962C8B-B14F-4D97-AF65-F5344CB8AC3E}">
        <p14:creationId xmlns:p14="http://schemas.microsoft.com/office/powerpoint/2010/main" val="2372182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Servicing Landscape</a:t>
            </a:r>
            <a:endParaRPr lang="en-US" dirty="0"/>
          </a:p>
        </p:txBody>
      </p:sp>
      <p:sp>
        <p:nvSpPr>
          <p:cNvPr id="3" name="Content Placeholder 2"/>
          <p:cNvSpPr>
            <a:spLocks noGrp="1"/>
          </p:cNvSpPr>
          <p:nvPr>
            <p:ph idx="1"/>
          </p:nvPr>
        </p:nvSpPr>
        <p:spPr/>
        <p:txBody>
          <a:bodyPr>
            <a:normAutofit/>
          </a:bodyPr>
          <a:lstStyle/>
          <a:p>
            <a:pPr>
              <a:spcBef>
                <a:spcPts val="1200"/>
              </a:spcBef>
            </a:pPr>
            <a:r>
              <a:rPr lang="en-US" sz="2800" dirty="0" smtClean="0"/>
              <a:t>Loan Flow: From Origination to Servicing</a:t>
            </a:r>
          </a:p>
          <a:p>
            <a:pPr>
              <a:spcBef>
                <a:spcPts val="1200"/>
              </a:spcBef>
            </a:pPr>
            <a:r>
              <a:rPr lang="en-US" sz="2800" dirty="0" smtClean="0"/>
              <a:t>Changing Landscape with NFPs</a:t>
            </a:r>
          </a:p>
          <a:p>
            <a:pPr>
              <a:spcBef>
                <a:spcPts val="1200"/>
              </a:spcBef>
            </a:pPr>
            <a:r>
              <a:rPr lang="en-US" sz="2800" dirty="0" smtClean="0"/>
              <a:t>Managing Multi-Servicer Environment</a:t>
            </a:r>
          </a:p>
          <a:p>
            <a:pPr>
              <a:spcBef>
                <a:spcPts val="1200"/>
              </a:spcBef>
            </a:pPr>
            <a:r>
              <a:rPr lang="en-US" sz="2800" dirty="0" smtClean="0"/>
              <a:t>FSA Servicer Oversight &amp; Monitoring</a:t>
            </a:r>
          </a:p>
          <a:p>
            <a:pPr>
              <a:spcBef>
                <a:spcPts val="1200"/>
              </a:spcBef>
            </a:pPr>
            <a:r>
              <a:rPr lang="en-US" sz="2800" dirty="0" smtClean="0"/>
              <a:t>FSA Portfolio Oversight</a:t>
            </a:r>
          </a:p>
        </p:txBody>
      </p:sp>
    </p:spTree>
    <p:extLst>
      <p:ext uri="{BB962C8B-B14F-4D97-AF65-F5344CB8AC3E}">
        <p14:creationId xmlns:p14="http://schemas.microsoft.com/office/powerpoint/2010/main" val="3572436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Servicing Landscape</a:t>
            </a:r>
            <a:endParaRPr lang="en-US" dirty="0"/>
          </a:p>
        </p:txBody>
      </p:sp>
      <p:sp>
        <p:nvSpPr>
          <p:cNvPr id="3" name="Content Placeholder 2"/>
          <p:cNvSpPr>
            <a:spLocks noGrp="1"/>
          </p:cNvSpPr>
          <p:nvPr>
            <p:ph sz="half" idx="1"/>
          </p:nvPr>
        </p:nvSpPr>
        <p:spPr>
          <a:xfrm>
            <a:off x="457200" y="2514600"/>
            <a:ext cx="4038600" cy="3078163"/>
          </a:xfrm>
        </p:spPr>
        <p:txBody>
          <a:bodyPr>
            <a:noAutofit/>
          </a:bodyPr>
          <a:lstStyle/>
          <a:p>
            <a:pPr marL="0" indent="0">
              <a:spcBef>
                <a:spcPts val="600"/>
              </a:spcBef>
              <a:buNone/>
            </a:pPr>
            <a:r>
              <a:rPr lang="en-US" sz="2000" b="1" dirty="0" smtClean="0"/>
              <a:t>COD LDE</a:t>
            </a:r>
          </a:p>
          <a:p>
            <a:pPr>
              <a:spcBef>
                <a:spcPts val="600"/>
              </a:spcBef>
            </a:pPr>
            <a:r>
              <a:rPr lang="en-US" sz="1800" dirty="0" smtClean="0"/>
              <a:t>Origination</a:t>
            </a:r>
          </a:p>
          <a:p>
            <a:pPr>
              <a:spcBef>
                <a:spcPts val="600"/>
              </a:spcBef>
            </a:pPr>
            <a:r>
              <a:rPr lang="en-US" sz="1800" dirty="0" smtClean="0"/>
              <a:t>Disbursement</a:t>
            </a:r>
          </a:p>
          <a:p>
            <a:pPr>
              <a:spcBef>
                <a:spcPts val="600"/>
              </a:spcBef>
            </a:pPr>
            <a:r>
              <a:rPr lang="en-US" sz="1800" dirty="0" smtClean="0"/>
              <a:t>Loan Allocation</a:t>
            </a:r>
          </a:p>
          <a:p>
            <a:pPr>
              <a:spcBef>
                <a:spcPts val="600"/>
              </a:spcBef>
            </a:pPr>
            <a:r>
              <a:rPr lang="en-US" sz="1800" dirty="0" smtClean="0"/>
              <a:t>Servicer Assignment</a:t>
            </a:r>
          </a:p>
          <a:p>
            <a:pPr>
              <a:spcBef>
                <a:spcPts val="600"/>
              </a:spcBef>
            </a:pPr>
            <a:r>
              <a:rPr lang="en-US" sz="1800" dirty="0" smtClean="0"/>
              <a:t>Custom Service</a:t>
            </a:r>
            <a:endParaRPr lang="en-US" sz="1800" b="1" dirty="0" smtClean="0"/>
          </a:p>
        </p:txBody>
      </p:sp>
      <p:sp>
        <p:nvSpPr>
          <p:cNvPr id="4" name="Content Placeholder 3"/>
          <p:cNvSpPr>
            <a:spLocks noGrp="1"/>
          </p:cNvSpPr>
          <p:nvPr>
            <p:ph sz="half" idx="2"/>
          </p:nvPr>
        </p:nvSpPr>
        <p:spPr>
          <a:xfrm>
            <a:off x="4648200" y="2514600"/>
            <a:ext cx="4038600" cy="3276600"/>
          </a:xfrm>
        </p:spPr>
        <p:txBody>
          <a:bodyPr>
            <a:normAutofit fontScale="55000" lnSpcReduction="20000"/>
          </a:bodyPr>
          <a:lstStyle/>
          <a:p>
            <a:pPr marL="0" indent="0">
              <a:spcBef>
                <a:spcPts val="600"/>
              </a:spcBef>
              <a:buNone/>
            </a:pPr>
            <a:r>
              <a:rPr lang="en-US" sz="3300" dirty="0" smtClean="0"/>
              <a:t>Common Origination and Disbursement System (COD)</a:t>
            </a:r>
            <a:br>
              <a:rPr lang="en-US" sz="3300" dirty="0" smtClean="0"/>
            </a:br>
            <a:r>
              <a:rPr lang="en-US" sz="3300" dirty="0" smtClean="0"/>
              <a:t/>
            </a:r>
            <a:br>
              <a:rPr lang="en-US" sz="3300" dirty="0" smtClean="0"/>
            </a:br>
            <a:r>
              <a:rPr lang="en-US" sz="3300" dirty="0" smtClean="0"/>
              <a:t>Loan Distribution Engine (LDE): interface to assign loans to the federal loan servicers</a:t>
            </a:r>
            <a:br>
              <a:rPr lang="en-US" sz="3300" dirty="0" smtClean="0"/>
            </a:br>
            <a:r>
              <a:rPr lang="en-US" sz="3300" dirty="0" smtClean="0"/>
              <a:t/>
            </a:r>
            <a:br>
              <a:rPr lang="en-US" sz="3300" dirty="0" smtClean="0"/>
            </a:br>
            <a:r>
              <a:rPr lang="en-US" sz="3300" dirty="0" smtClean="0"/>
              <a:t>“Booked” Loans: occurs when the COD system accepts an origination record; links p-note to the record and accepts actual disbursement</a:t>
            </a:r>
            <a:br>
              <a:rPr lang="en-US" sz="3300" dirty="0" smtClean="0"/>
            </a:br>
            <a:r>
              <a:rPr lang="en-US" sz="3300" dirty="0" smtClean="0"/>
              <a:t/>
            </a:r>
            <a:br>
              <a:rPr lang="en-US" sz="3300" dirty="0" smtClean="0"/>
            </a:br>
            <a:r>
              <a:rPr lang="en-US" sz="3300" b="1" dirty="0" smtClean="0"/>
              <a:t>The federal loan servicer is assigned upon “booking” of loans.</a:t>
            </a:r>
          </a:p>
          <a:p>
            <a:pPr marL="0" indent="0">
              <a:buNone/>
            </a:pPr>
            <a:endParaRPr lang="en-US" dirty="0"/>
          </a:p>
        </p:txBody>
      </p:sp>
      <p:sp>
        <p:nvSpPr>
          <p:cNvPr id="8" name="Content Placeholder 2"/>
          <p:cNvSpPr txBox="1">
            <a:spLocks/>
          </p:cNvSpPr>
          <p:nvPr/>
        </p:nvSpPr>
        <p:spPr>
          <a:xfrm>
            <a:off x="457200" y="1447800"/>
            <a:ext cx="8229600" cy="582084"/>
          </a:xfrm>
          <a:prstGeom prst="rect">
            <a:avLst/>
          </a:prstGeom>
        </p:spPr>
        <p:txBody>
          <a:bodyPr vert="horz" lIns="91440" tIns="45720" rIns="91440" bIns="45720" rtlCol="0">
            <a:normAutofit/>
          </a:bodyPr>
          <a:lstStyle>
            <a:lvl1pPr marL="342900" indent="-342900" algn="l" defTabSz="914400" rtl="0" eaLnBrk="1" latinLnBrk="0" hangingPunct="1">
              <a:spcBef>
                <a:spcPts val="300"/>
              </a:spcBef>
              <a:spcAft>
                <a:spcPts val="200"/>
              </a:spcAft>
              <a:buSzPct val="80000"/>
              <a:buFont typeface="Wingdings" pitchFamily="2" charset="2"/>
              <a:buChar char="§"/>
              <a:defRPr sz="2800" kern="1200">
                <a:solidFill>
                  <a:schemeClr val="tx1"/>
                </a:solidFill>
                <a:latin typeface="Tahoma" pitchFamily="34" charset="0"/>
                <a:ea typeface="+mn-ea"/>
                <a:cs typeface="Tahoma" pitchFamily="34" charset="0"/>
              </a:defRPr>
            </a:lvl1pPr>
            <a:lvl2pPr marL="742950" indent="-285750" algn="l" defTabSz="914400" rtl="0" eaLnBrk="1" latinLnBrk="0" hangingPunct="1">
              <a:spcBef>
                <a:spcPts val="300"/>
              </a:spcBef>
              <a:spcAft>
                <a:spcPts val="200"/>
              </a:spcAft>
              <a:buSzPct val="80000"/>
              <a:buFont typeface="Tahoma" pitchFamily="34" charset="0"/>
              <a:buChar char="◊"/>
              <a:defRPr sz="2400" kern="1200">
                <a:solidFill>
                  <a:schemeClr val="tx1"/>
                </a:solidFill>
                <a:latin typeface="Tahoma" pitchFamily="34" charset="0"/>
                <a:ea typeface="+mn-ea"/>
                <a:cs typeface="Tahoma" pitchFamily="34" charset="0"/>
              </a:defRPr>
            </a:lvl2pPr>
            <a:lvl3pPr marL="1143000" indent="-228600" algn="l" defTabSz="914400" rtl="0" eaLnBrk="1" latinLnBrk="0" hangingPunct="1">
              <a:spcBef>
                <a:spcPts val="300"/>
              </a:spcBef>
              <a:spcAft>
                <a:spcPts val="200"/>
              </a:spcAft>
              <a:buSzPct val="80000"/>
              <a:buFont typeface="Arial" pitchFamily="34" charset="0"/>
              <a:buChar char="•"/>
              <a:defRPr sz="2000" kern="1200">
                <a:solidFill>
                  <a:schemeClr val="tx1"/>
                </a:solidFill>
                <a:latin typeface="Tahoma" pitchFamily="34" charset="0"/>
                <a:ea typeface="+mn-ea"/>
                <a:cs typeface="Tahoma" pitchFamily="34" charset="0"/>
              </a:defRPr>
            </a:lvl3pPr>
            <a:lvl4pPr marL="1600200" indent="-228600" algn="l" defTabSz="914400" rtl="0" eaLnBrk="1" latinLnBrk="0" hangingPunct="1">
              <a:spcBef>
                <a:spcPts val="300"/>
              </a:spcBef>
              <a:spcAft>
                <a:spcPts val="200"/>
              </a:spcAft>
              <a:buSzPct val="80000"/>
              <a:buFont typeface="Tahoma" pitchFamily="34" charset="0"/>
              <a:buChar char="−"/>
              <a:defRPr sz="1800" kern="1200">
                <a:solidFill>
                  <a:schemeClr val="tx1"/>
                </a:solidFill>
                <a:latin typeface="Tahoma" pitchFamily="34" charset="0"/>
                <a:ea typeface="+mn-ea"/>
                <a:cs typeface="Tahoma" pitchFamily="34" charset="0"/>
              </a:defRPr>
            </a:lvl4pPr>
            <a:lvl5pPr marL="2057400" indent="-228600" algn="l" defTabSz="914400" rtl="0" eaLnBrk="1" latinLnBrk="0" hangingPunct="1">
              <a:spcBef>
                <a:spcPts val="300"/>
              </a:spcBef>
              <a:spcAft>
                <a:spcPts val="200"/>
              </a:spcAft>
              <a:buSzPct val="80000"/>
              <a:buFont typeface="Tahoma" pitchFamily="34" charset="0"/>
              <a:buChar char="›"/>
              <a:defRPr sz="18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 typeface="Wingdings" pitchFamily="2" charset="2"/>
              <a:buNone/>
            </a:pPr>
            <a:r>
              <a:rPr lang="en-US" smtClean="0"/>
              <a:t>Loan Flow: From Origination to Servicing</a:t>
            </a:r>
          </a:p>
          <a:p>
            <a:pPr marL="0" indent="0">
              <a:buFont typeface="Wingdings" pitchFamily="2" charset="2"/>
              <a:buNone/>
            </a:pPr>
            <a:endParaRPr lang="en-US" smtClean="0"/>
          </a:p>
          <a:p>
            <a:pPr marL="0" indent="0">
              <a:buFont typeface="Wingdings" pitchFamily="2" charset="2"/>
              <a:buNone/>
            </a:pPr>
            <a:endParaRPr lang="en-US" dirty="0" smtClean="0"/>
          </a:p>
        </p:txBody>
      </p:sp>
    </p:spTree>
    <p:extLst>
      <p:ext uri="{BB962C8B-B14F-4D97-AF65-F5344CB8AC3E}">
        <p14:creationId xmlns:p14="http://schemas.microsoft.com/office/powerpoint/2010/main" val="1569124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Servicing Landscape</a:t>
            </a:r>
            <a:endParaRPr lang="en-US" dirty="0"/>
          </a:p>
        </p:txBody>
      </p:sp>
      <p:sp>
        <p:nvSpPr>
          <p:cNvPr id="3" name="Content Placeholder 2"/>
          <p:cNvSpPr>
            <a:spLocks noGrp="1"/>
          </p:cNvSpPr>
          <p:nvPr>
            <p:ph idx="1"/>
          </p:nvPr>
        </p:nvSpPr>
        <p:spPr>
          <a:xfrm>
            <a:off x="457200" y="1447800"/>
            <a:ext cx="8229600" cy="582084"/>
          </a:xfrm>
        </p:spPr>
        <p:txBody>
          <a:bodyPr>
            <a:normAutofit/>
          </a:bodyPr>
          <a:lstStyle/>
          <a:p>
            <a:pPr marL="0" indent="0">
              <a:buNone/>
            </a:pPr>
            <a:r>
              <a:rPr lang="en-US" sz="2800" dirty="0" smtClean="0"/>
              <a:t>Loan Flow: From Origination to Servicing</a:t>
            </a:r>
          </a:p>
          <a:p>
            <a:pPr marL="0" indent="0">
              <a:buNone/>
            </a:pPr>
            <a:endParaRPr lang="en-US" sz="2800" dirty="0" smtClean="0"/>
          </a:p>
          <a:p>
            <a:pPr marL="0" indent="0">
              <a:buNone/>
            </a:pPr>
            <a:endParaRPr lang="en-US" sz="2800" dirty="0" smtClean="0"/>
          </a:p>
        </p:txBody>
      </p:sp>
      <p:graphicFrame>
        <p:nvGraphicFramePr>
          <p:cNvPr id="10" name="Diagram 9"/>
          <p:cNvGraphicFramePr/>
          <p:nvPr>
            <p:extLst>
              <p:ext uri="{D42A27DB-BD31-4B8C-83A1-F6EECF244321}">
                <p14:modId xmlns:p14="http://schemas.microsoft.com/office/powerpoint/2010/main" val="8920325"/>
              </p:ext>
            </p:extLst>
          </p:nvPr>
        </p:nvGraphicFramePr>
        <p:xfrm>
          <a:off x="3069589" y="2133601"/>
          <a:ext cx="4245611" cy="37667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7" name="Diagram 16"/>
          <p:cNvGraphicFramePr/>
          <p:nvPr>
            <p:extLst>
              <p:ext uri="{D42A27DB-BD31-4B8C-83A1-F6EECF244321}">
                <p14:modId xmlns:p14="http://schemas.microsoft.com/office/powerpoint/2010/main" val="1138753776"/>
              </p:ext>
            </p:extLst>
          </p:nvPr>
        </p:nvGraphicFramePr>
        <p:xfrm>
          <a:off x="609600" y="3426303"/>
          <a:ext cx="1909046" cy="127269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8" name="Rectangle 17"/>
          <p:cNvSpPr/>
          <p:nvPr/>
        </p:nvSpPr>
        <p:spPr>
          <a:xfrm>
            <a:off x="503438" y="5943600"/>
            <a:ext cx="7116562" cy="400110"/>
          </a:xfrm>
          <a:prstGeom prst="rect">
            <a:avLst/>
          </a:prstGeom>
        </p:spPr>
        <p:txBody>
          <a:bodyPr wrap="square">
            <a:spAutoFit/>
          </a:bodyPr>
          <a:lstStyle/>
          <a:p>
            <a:pPr marL="285750" indent="-285750">
              <a:buFont typeface="Arial" pitchFamily="34" charset="0"/>
              <a:buChar char="•"/>
            </a:pPr>
            <a:r>
              <a:rPr lang="en-US" sz="2000" b="1" dirty="0"/>
              <a:t>Direct Loan Servicing Center (ACS) </a:t>
            </a:r>
            <a:r>
              <a:rPr lang="en-US" sz="2000" b="1" dirty="0" smtClean="0"/>
              <a:t>Decommission</a:t>
            </a:r>
            <a:endParaRPr lang="en-US" sz="2000" b="1" dirty="0"/>
          </a:p>
        </p:txBody>
      </p:sp>
      <p:pic>
        <p:nvPicPr>
          <p:cNvPr id="20" name="Picture 12"/>
          <p:cNvPicPr>
            <a:picLocks noChangeAspect="1" noChangeArrowheads="1"/>
          </p:cNvPicPr>
          <p:nvPr/>
        </p:nvPicPr>
        <p:blipFill>
          <a:blip r:embed="rId12" cstate="print"/>
          <a:srcRect r="2223"/>
          <a:stretch>
            <a:fillRect/>
          </a:stretch>
        </p:blipFill>
        <p:spPr bwMode="auto">
          <a:xfrm>
            <a:off x="7372977" y="3761510"/>
            <a:ext cx="1466223" cy="554182"/>
          </a:xfrm>
          <a:prstGeom prst="rect">
            <a:avLst/>
          </a:prstGeom>
          <a:ln>
            <a:noFill/>
          </a:ln>
          <a:effectLst>
            <a:outerShdw blurRad="292100" dist="139700" dir="2700000" algn="tl" rotWithShape="0">
              <a:srgbClr val="333333">
                <a:alpha val="65000"/>
              </a:srgbClr>
            </a:outerShdw>
          </a:effectLst>
        </p:spPr>
      </p:pic>
      <p:pic>
        <p:nvPicPr>
          <p:cNvPr id="21" name="Picture 15" descr="https://securemail.glhec.org/ime/GL_Logo_No_Tag_RGB.jpg?s=ac&amp;t=TW_TxnPickupFileUrl.tpl&amp;i=1766983026&amp;k=L54GLPXUTU&amp;sii=9691248&amp;sfi=8653253&amp;ext=.jpg"/>
          <p:cNvPicPr>
            <a:picLocks noChangeAspect="1" noChangeArrowheads="1"/>
          </p:cNvPicPr>
          <p:nvPr/>
        </p:nvPicPr>
        <p:blipFill rotWithShape="1">
          <a:blip r:embed="rId13" cstate="print"/>
          <a:srcRect l="26682" t="29026" r="28712" b="32604"/>
          <a:stretch/>
        </p:blipFill>
        <p:spPr bwMode="auto">
          <a:xfrm>
            <a:off x="7391400" y="2934854"/>
            <a:ext cx="1108364" cy="615757"/>
          </a:xfrm>
          <a:prstGeom prst="rect">
            <a:avLst/>
          </a:prstGeom>
          <a:ln>
            <a:noFill/>
          </a:ln>
          <a:effectLst>
            <a:outerShdw blurRad="292100" dist="139700" dir="2700000" algn="tl" rotWithShape="0">
              <a:srgbClr val="333333">
                <a:alpha val="65000"/>
              </a:srgbClr>
            </a:outerShdw>
          </a:effectLst>
        </p:spPr>
      </p:pic>
      <p:pic>
        <p:nvPicPr>
          <p:cNvPr id="22" name="Picture 12" descr="FLS_main_jpg"/>
          <p:cNvPicPr>
            <a:picLocks noChangeAspect="1" noChangeArrowheads="1"/>
          </p:cNvPicPr>
          <p:nvPr/>
        </p:nvPicPr>
        <p:blipFill>
          <a:blip r:embed="rId14" cstate="print"/>
          <a:srcRect/>
          <a:stretch>
            <a:fillRect/>
          </a:stretch>
        </p:blipFill>
        <p:spPr bwMode="auto">
          <a:xfrm>
            <a:off x="7388024" y="2295117"/>
            <a:ext cx="1527376" cy="530699"/>
          </a:xfrm>
          <a:prstGeom prst="rect">
            <a:avLst/>
          </a:prstGeom>
          <a:ln>
            <a:noFill/>
          </a:ln>
          <a:effectLst>
            <a:outerShdw blurRad="292100" dist="139700" dir="2700000" algn="tl" rotWithShape="0">
              <a:srgbClr val="333333">
                <a:alpha val="65000"/>
              </a:srgbClr>
            </a:outerShdw>
          </a:effectLst>
        </p:spPr>
      </p:pic>
      <p:pic>
        <p:nvPicPr>
          <p:cNvPr id="12" name="Picture 2" descr="C:\Users\e36999\Pictures\SM_SallieMae_ArchLogo_Tagline\SM_ArchLogo_Tag_PMS661.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391400" y="4419599"/>
            <a:ext cx="1219200" cy="762367"/>
          </a:xfrm>
          <a:prstGeom prst="rect">
            <a:avLst/>
          </a:prstGeom>
          <a:solidFill>
            <a:schemeClr val="bg1"/>
          </a:solidFill>
          <a:ln>
            <a:noFill/>
          </a:ln>
          <a:effectLst>
            <a:outerShdw blurRad="292100" dist="139700" dir="2700000" algn="tl" rotWithShape="0">
              <a:srgbClr val="333333">
                <a:alpha val="65000"/>
              </a:srgbClr>
            </a:outerShdw>
          </a:effectLst>
          <a:extLst/>
        </p:spPr>
      </p:pic>
    </p:spTree>
    <p:extLst>
      <p:ext uri="{BB962C8B-B14F-4D97-AF65-F5344CB8AC3E}">
        <p14:creationId xmlns:p14="http://schemas.microsoft.com/office/powerpoint/2010/main" val="9549362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Servicing Landscape</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pPr marL="0" indent="0">
              <a:buNone/>
            </a:pPr>
            <a:r>
              <a:rPr lang="en-US" sz="2800" dirty="0" smtClean="0"/>
              <a:t>Recent Changes to the Servicing Landscape</a:t>
            </a:r>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a:p>
          <a:p>
            <a:pPr>
              <a:spcBef>
                <a:spcPts val="1200"/>
              </a:spcBef>
            </a:pPr>
            <a:r>
              <a:rPr lang="en-US" sz="2000" dirty="0" smtClean="0"/>
              <a:t>11 new NFPs have been awarded contracts under the HCERA/SAFRA Not-For-Profit Servicer program solicitation. </a:t>
            </a:r>
            <a:r>
              <a:rPr lang="en-US" sz="2000" dirty="0" err="1" smtClean="0"/>
              <a:t>NFPs</a:t>
            </a:r>
            <a:r>
              <a:rPr lang="en-US" sz="2000" dirty="0" smtClean="0"/>
              <a:t> were seeded with existing loan volume for ACS/DLSC.</a:t>
            </a:r>
          </a:p>
          <a:p>
            <a:pPr>
              <a:spcBef>
                <a:spcPts val="1200"/>
              </a:spcBef>
            </a:pPr>
            <a:r>
              <a:rPr lang="en-US" sz="2000" dirty="0" smtClean="0"/>
              <a:t>Questions on NFPs should be referred to FSA</a:t>
            </a:r>
            <a:endParaRPr lang="en-US" sz="2000" dirty="0"/>
          </a:p>
        </p:txBody>
      </p:sp>
      <p:graphicFrame>
        <p:nvGraphicFramePr>
          <p:cNvPr id="4" name="Diagram 3"/>
          <p:cNvGraphicFramePr/>
          <p:nvPr>
            <p:extLst>
              <p:ext uri="{D42A27DB-BD31-4B8C-83A1-F6EECF244321}">
                <p14:modId xmlns:p14="http://schemas.microsoft.com/office/powerpoint/2010/main" val="2224083119"/>
              </p:ext>
            </p:extLst>
          </p:nvPr>
        </p:nvGraphicFramePr>
        <p:xfrm>
          <a:off x="1491343" y="2336800"/>
          <a:ext cx="3995057" cy="1864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01597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Servicing Landscape</a:t>
            </a:r>
            <a:endParaRPr lang="en-US" dirty="0"/>
          </a:p>
        </p:txBody>
      </p:sp>
      <p:sp>
        <p:nvSpPr>
          <p:cNvPr id="3" name="Content Placeholder 2"/>
          <p:cNvSpPr>
            <a:spLocks noGrp="1"/>
          </p:cNvSpPr>
          <p:nvPr>
            <p:ph idx="1"/>
          </p:nvPr>
        </p:nvSpPr>
        <p:spPr>
          <a:xfrm>
            <a:off x="457200" y="1524000"/>
            <a:ext cx="8229600" cy="1291821"/>
          </a:xfrm>
        </p:spPr>
        <p:txBody>
          <a:bodyPr>
            <a:normAutofit/>
          </a:bodyPr>
          <a:lstStyle/>
          <a:p>
            <a:pPr marL="0" indent="0">
              <a:spcBef>
                <a:spcPts val="1200"/>
              </a:spcBef>
              <a:buNone/>
            </a:pPr>
            <a:r>
              <a:rPr lang="en-US" sz="2800" dirty="0" smtClean="0"/>
              <a:t>Managing Change in a Multi-Servicer Environment</a:t>
            </a:r>
          </a:p>
          <a:p>
            <a:pPr>
              <a:spcBef>
                <a:spcPts val="1200"/>
              </a:spcBef>
            </a:pPr>
            <a:r>
              <a:rPr lang="en-US" sz="2000" dirty="0" smtClean="0"/>
              <a:t>Requirement changes evolve from regulatory change, policy updates, and new business decisions.</a:t>
            </a:r>
          </a:p>
          <a:p>
            <a:endParaRPr lang="en-US" sz="1800" dirty="0"/>
          </a:p>
          <a:p>
            <a:pPr marL="0" indent="0">
              <a:buNone/>
            </a:pPr>
            <a:endParaRPr lang="en-US" sz="1800" dirty="0"/>
          </a:p>
        </p:txBody>
      </p:sp>
      <p:sp>
        <p:nvSpPr>
          <p:cNvPr id="15" name="Rectangle 14"/>
          <p:cNvSpPr/>
          <p:nvPr/>
        </p:nvSpPr>
        <p:spPr>
          <a:xfrm>
            <a:off x="990600" y="2667000"/>
            <a:ext cx="2050694" cy="45004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72" name="Freeform 71"/>
          <p:cNvSpPr/>
          <p:nvPr/>
        </p:nvSpPr>
        <p:spPr>
          <a:xfrm>
            <a:off x="1524000" y="2685093"/>
            <a:ext cx="2050694" cy="450042"/>
          </a:xfrm>
          <a:custGeom>
            <a:avLst/>
            <a:gdLst>
              <a:gd name="connsiteX0" fmla="*/ 0 w 2050694"/>
              <a:gd name="connsiteY0" fmla="*/ 0 h 450042"/>
              <a:gd name="connsiteX1" fmla="*/ 2050694 w 2050694"/>
              <a:gd name="connsiteY1" fmla="*/ 0 h 450042"/>
              <a:gd name="connsiteX2" fmla="*/ 2050694 w 2050694"/>
              <a:gd name="connsiteY2" fmla="*/ 450042 h 450042"/>
              <a:gd name="connsiteX3" fmla="*/ 0 w 2050694"/>
              <a:gd name="connsiteY3" fmla="*/ 450042 h 450042"/>
              <a:gd name="connsiteX4" fmla="*/ 0 w 2050694"/>
              <a:gd name="connsiteY4" fmla="*/ 0 h 450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0694" h="450042">
                <a:moveTo>
                  <a:pt x="0" y="0"/>
                </a:moveTo>
                <a:lnTo>
                  <a:pt x="2050694" y="0"/>
                </a:lnTo>
                <a:lnTo>
                  <a:pt x="2050694" y="450042"/>
                </a:lnTo>
                <a:lnTo>
                  <a:pt x="0" y="45004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b" anchorCtr="0">
            <a:noAutofit/>
          </a:bodyPr>
          <a:lstStyle/>
          <a:p>
            <a:pPr lvl="0" algn="l" defTabSz="1422400">
              <a:lnSpc>
                <a:spcPct val="90000"/>
              </a:lnSpc>
              <a:spcBef>
                <a:spcPct val="0"/>
              </a:spcBef>
              <a:spcAft>
                <a:spcPct val="35000"/>
              </a:spcAft>
            </a:pPr>
            <a:endParaRPr lang="en-US" sz="3200" kern="1200"/>
          </a:p>
        </p:txBody>
      </p:sp>
      <p:sp>
        <p:nvSpPr>
          <p:cNvPr id="93" name="Line Callout 1 (Accent Bar) 92"/>
          <p:cNvSpPr/>
          <p:nvPr/>
        </p:nvSpPr>
        <p:spPr>
          <a:xfrm flipH="1">
            <a:off x="533401" y="3069260"/>
            <a:ext cx="2403652" cy="612648"/>
          </a:xfrm>
          <a:prstGeom prst="accentCallout1">
            <a:avLst>
              <a:gd name="adj1" fmla="val 74720"/>
              <a:gd name="adj2" fmla="val -8333"/>
              <a:gd name="adj3" fmla="val 112500"/>
              <a:gd name="adj4" fmla="val -38333"/>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NPRMs</a:t>
            </a:r>
            <a:endParaRPr lang="en-US" dirty="0">
              <a:solidFill>
                <a:schemeClr val="tx1"/>
              </a:solidFill>
            </a:endParaRPr>
          </a:p>
        </p:txBody>
      </p:sp>
      <p:sp>
        <p:nvSpPr>
          <p:cNvPr id="94" name="Line Callout 1 (Accent Bar) 93"/>
          <p:cNvSpPr/>
          <p:nvPr/>
        </p:nvSpPr>
        <p:spPr>
          <a:xfrm flipH="1">
            <a:off x="533400" y="4114800"/>
            <a:ext cx="2403653" cy="612648"/>
          </a:xfrm>
          <a:prstGeom prst="accentCallout1">
            <a:avLst>
              <a:gd name="adj1" fmla="val 49845"/>
              <a:gd name="adj2" fmla="val -8333"/>
              <a:gd name="adj3" fmla="val 49708"/>
              <a:gd name="adj4" fmla="val -29945"/>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Policy Decisions</a:t>
            </a:r>
            <a:endParaRPr lang="en-US" dirty="0">
              <a:solidFill>
                <a:schemeClr val="tx1"/>
              </a:solidFill>
            </a:endParaRPr>
          </a:p>
        </p:txBody>
      </p:sp>
      <p:sp>
        <p:nvSpPr>
          <p:cNvPr id="95" name="Line Callout 1 (Accent Bar) 94"/>
          <p:cNvSpPr/>
          <p:nvPr/>
        </p:nvSpPr>
        <p:spPr>
          <a:xfrm flipH="1">
            <a:off x="533401" y="5105400"/>
            <a:ext cx="2403651" cy="612648"/>
          </a:xfrm>
          <a:prstGeom prst="accentCallout1">
            <a:avLst>
              <a:gd name="adj1" fmla="val 18750"/>
              <a:gd name="adj2" fmla="val -8333"/>
              <a:gd name="adj3" fmla="val -14988"/>
              <a:gd name="adj4" fmla="val -39079"/>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FSA Business Decisions</a:t>
            </a:r>
            <a:endParaRPr lang="en-US" dirty="0">
              <a:solidFill>
                <a:schemeClr val="tx1"/>
              </a:solidFill>
            </a:endParaRPr>
          </a:p>
        </p:txBody>
      </p:sp>
      <p:sp>
        <p:nvSpPr>
          <p:cNvPr id="96" name="Line Callout 1 (Accent Bar) 95"/>
          <p:cNvSpPr/>
          <p:nvPr/>
        </p:nvSpPr>
        <p:spPr>
          <a:xfrm flipH="1">
            <a:off x="3657598" y="4078069"/>
            <a:ext cx="2403653" cy="612648"/>
          </a:xfrm>
          <a:prstGeom prst="accentCallout1">
            <a:avLst>
              <a:gd name="adj1" fmla="val 49396"/>
              <a:gd name="adj2" fmla="val -8234"/>
              <a:gd name="adj3" fmla="val 47685"/>
              <a:gd name="adj4" fmla="val -30615"/>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Changes to Business Process</a:t>
            </a:r>
            <a:endParaRPr lang="en-US" dirty="0">
              <a:solidFill>
                <a:schemeClr val="bg1"/>
              </a:solidFill>
            </a:endParaRPr>
          </a:p>
        </p:txBody>
      </p:sp>
      <p:sp>
        <p:nvSpPr>
          <p:cNvPr id="98" name="Rectangle 97"/>
          <p:cNvSpPr/>
          <p:nvPr/>
        </p:nvSpPr>
        <p:spPr>
          <a:xfrm>
            <a:off x="6781799" y="4078070"/>
            <a:ext cx="1868162" cy="646331"/>
          </a:xfrm>
          <a:prstGeom prst="rect">
            <a:avLst/>
          </a:prstGeom>
          <a:solidFill>
            <a:schemeClr val="tx2">
              <a:lumMod val="75000"/>
            </a:schemeClr>
          </a:solidFill>
        </p:spPr>
        <p:txBody>
          <a:bodyPr wrap="square">
            <a:spAutoFit/>
          </a:bodyPr>
          <a:lstStyle/>
          <a:p>
            <a:pPr algn="ctr"/>
            <a:r>
              <a:rPr lang="en-US" dirty="0" smtClean="0">
                <a:solidFill>
                  <a:schemeClr val="bg1"/>
                </a:solidFill>
              </a:rPr>
              <a:t>Servicer Requirements</a:t>
            </a:r>
            <a:endParaRPr lang="en-US" dirty="0">
              <a:solidFill>
                <a:schemeClr val="bg1"/>
              </a:solidFill>
            </a:endParaRPr>
          </a:p>
        </p:txBody>
      </p:sp>
      <p:sp>
        <p:nvSpPr>
          <p:cNvPr id="4" name="Rectangle 3"/>
          <p:cNvSpPr/>
          <p:nvPr/>
        </p:nvSpPr>
        <p:spPr>
          <a:xfrm>
            <a:off x="533400" y="3069260"/>
            <a:ext cx="2403652" cy="6126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33401" y="4114800"/>
            <a:ext cx="2403652" cy="6126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33401" y="5105400"/>
            <a:ext cx="2403652" cy="6126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657600" y="4078069"/>
            <a:ext cx="2403652" cy="6126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781799" y="4078069"/>
            <a:ext cx="1868161" cy="6493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96042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64</TotalTime>
  <Words>1238</Words>
  <Application>Microsoft Office PowerPoint</Application>
  <PresentationFormat>On-screen Show (4:3)</PresentationFormat>
  <Paragraphs>238</Paragraphs>
  <Slides>32</Slides>
  <Notes>7</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Trek</vt:lpstr>
      <vt:lpstr>PowerPoint Presentation</vt:lpstr>
      <vt:lpstr>Federal Loan Servicing  Update and Panel</vt:lpstr>
      <vt:lpstr>Topics</vt:lpstr>
      <vt:lpstr>The Servicing Landscape</vt:lpstr>
      <vt:lpstr>The Servicing Landscape</vt:lpstr>
      <vt:lpstr>The Servicing Landscape</vt:lpstr>
      <vt:lpstr>The Servicing Landscape</vt:lpstr>
      <vt:lpstr>The Servicing Landscape</vt:lpstr>
      <vt:lpstr>The Servicing Landscape</vt:lpstr>
      <vt:lpstr>The Servicing Landscape</vt:lpstr>
      <vt:lpstr>The Servicing Landscape</vt:lpstr>
      <vt:lpstr>Looking Back Challenges and Improvements</vt:lpstr>
      <vt:lpstr>Looking Back Challenges and Improvements</vt:lpstr>
      <vt:lpstr>Looking Back Challenges and Improvements</vt:lpstr>
      <vt:lpstr>Looking Back Challenges and Improvements</vt:lpstr>
      <vt:lpstr>Looking Back Challenges and Improvements</vt:lpstr>
      <vt:lpstr>Looking Back Challenges and Improvements</vt:lpstr>
      <vt:lpstr>Looking Back Challenges and Improvements</vt:lpstr>
      <vt:lpstr>Looking Back Challenges and Improvements</vt:lpstr>
      <vt:lpstr>Delinquency Support Activities</vt:lpstr>
      <vt:lpstr>Delinquency Support Activities</vt:lpstr>
      <vt:lpstr>Delinquency Support Activities</vt:lpstr>
      <vt:lpstr>Delinquency Support Activities</vt:lpstr>
      <vt:lpstr>Looking Forward Recent and Future Changes</vt:lpstr>
      <vt:lpstr>Looking Forward Recent and Future Changes</vt:lpstr>
      <vt:lpstr>Looking Forward Recent and Future Changes</vt:lpstr>
      <vt:lpstr>Looking Forward Recent and Future Changes</vt:lpstr>
      <vt:lpstr>Fedloan servicing</vt:lpstr>
      <vt:lpstr>Great lakes</vt:lpstr>
      <vt:lpstr>Nelnet education loan servicing</vt:lpstr>
      <vt:lpstr>Sallie mae dept. of Ed loan services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Debbie</dc:creator>
  <cp:lastModifiedBy>Neidig, Keri</cp:lastModifiedBy>
  <cp:revision>10</cp:revision>
  <dcterms:created xsi:type="dcterms:W3CDTF">2013-02-08T19:43:16Z</dcterms:created>
  <dcterms:modified xsi:type="dcterms:W3CDTF">2013-10-04T15:32:14Z</dcterms:modified>
</cp:coreProperties>
</file>