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8" r:id="rId4"/>
    <p:sldId id="260" r:id="rId5"/>
    <p:sldId id="262" r:id="rId6"/>
    <p:sldId id="263" r:id="rId7"/>
    <p:sldId id="264" r:id="rId8"/>
    <p:sldId id="265" r:id="rId9"/>
    <p:sldId id="266" r:id="rId10"/>
    <p:sldId id="269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6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t>10/2/2013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jlb20@pitt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jlb20@pitt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762000" y="5267586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Excel Tips and Tricks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6000" b="1" dirty="0" smtClean="0"/>
              <a:t>  Questions</a:t>
            </a:r>
            <a:endParaRPr lang="en-US" sz="6000" b="1" dirty="0"/>
          </a:p>
          <a:p>
            <a:pPr marL="0" indent="0">
              <a:buNone/>
            </a:pPr>
            <a:r>
              <a:rPr lang="en-US" sz="6000" b="1" dirty="0" smtClean="0"/>
              <a:t>   and Let’s Share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454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554162"/>
            <a:ext cx="6477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James L. Baldwin,</a:t>
            </a:r>
          </a:p>
          <a:p>
            <a:pPr marL="0" indent="0">
              <a:buNone/>
            </a:pPr>
            <a:r>
              <a:rPr lang="en-US" dirty="0"/>
              <a:t>Assistant Dean of Academic Affairs, Registrar, and Director of Science in Motion </a:t>
            </a:r>
          </a:p>
          <a:p>
            <a:pPr marL="0" indent="0">
              <a:buNone/>
            </a:pPr>
            <a:r>
              <a:rPr lang="en-US" u="sng" dirty="0" smtClean="0">
                <a:hlinkClick r:id="rId2"/>
              </a:rPr>
              <a:t>jlb20@pitt.edu</a:t>
            </a:r>
            <a:r>
              <a:rPr lang="en-US" u="sng" dirty="0" smtClean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University of Pittsburgh at Bradford</a:t>
            </a:r>
          </a:p>
          <a:p>
            <a:pPr marL="0" indent="0">
              <a:buNone/>
            </a:pPr>
            <a:r>
              <a:rPr lang="en-US" dirty="0"/>
              <a:t>300 Campus Drive</a:t>
            </a:r>
          </a:p>
          <a:p>
            <a:pPr marL="0" indent="0">
              <a:buNone/>
            </a:pPr>
            <a:r>
              <a:rPr lang="en-US" dirty="0"/>
              <a:t>Bradford, PA 16701</a:t>
            </a:r>
          </a:p>
          <a:p>
            <a:pPr marL="0" indent="0">
              <a:buNone/>
            </a:pPr>
            <a:r>
              <a:rPr lang="en-US" dirty="0"/>
              <a:t>814.362.7602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85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554162"/>
            <a:ext cx="6477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James L. Baldwin,</a:t>
            </a:r>
          </a:p>
          <a:p>
            <a:pPr marL="0" indent="0">
              <a:buNone/>
            </a:pPr>
            <a:r>
              <a:rPr lang="en-US" dirty="0"/>
              <a:t>Assistant Dean of Academic Affairs, Registrar, and Director of Science in Motion </a:t>
            </a:r>
          </a:p>
          <a:p>
            <a:pPr marL="0" indent="0">
              <a:buNone/>
            </a:pPr>
            <a:r>
              <a:rPr lang="en-US" u="sng" dirty="0" smtClean="0">
                <a:hlinkClick r:id="rId2"/>
              </a:rPr>
              <a:t>jlb20@pitt.edu</a:t>
            </a:r>
            <a:r>
              <a:rPr lang="en-US" u="sng" dirty="0" smtClean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University of Pittsburgh at Bradford</a:t>
            </a:r>
          </a:p>
          <a:p>
            <a:pPr marL="0" indent="0">
              <a:buNone/>
            </a:pPr>
            <a:r>
              <a:rPr lang="en-US" dirty="0"/>
              <a:t>300 Campus Drive</a:t>
            </a:r>
          </a:p>
          <a:p>
            <a:pPr marL="0" indent="0">
              <a:buNone/>
            </a:pPr>
            <a:r>
              <a:rPr lang="en-US" dirty="0"/>
              <a:t>Bradford, PA 16701</a:t>
            </a:r>
          </a:p>
          <a:p>
            <a:pPr marL="0" indent="0">
              <a:buNone/>
            </a:pPr>
            <a:r>
              <a:rPr lang="en-US" dirty="0"/>
              <a:t>814.362.7602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02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554162"/>
            <a:ext cx="6477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Objectives: </a:t>
            </a:r>
          </a:p>
          <a:p>
            <a:pPr marL="0" indent="0">
              <a:buNone/>
            </a:pPr>
            <a:r>
              <a:rPr lang="en-US" dirty="0" smtClean="0"/>
              <a:t>1. Demonstrate some of my favorite aspects of Excel including tips, tricks, shortcuts, and commonly used functions. </a:t>
            </a:r>
          </a:p>
          <a:p>
            <a:pPr marL="0" indent="0">
              <a:buNone/>
            </a:pPr>
            <a:r>
              <a:rPr lang="en-US" dirty="0" smtClean="0"/>
              <a:t>2. Create an open dialogue for participants to share their best tips and tricks and ask questions.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24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Super quick stats</a:t>
            </a:r>
          </a:p>
          <a:p>
            <a:r>
              <a:rPr lang="en-US" sz="2800" dirty="0" smtClean="0"/>
              <a:t>Quick formatting</a:t>
            </a:r>
          </a:p>
          <a:p>
            <a:r>
              <a:rPr lang="en-US" sz="2800" dirty="0" smtClean="0"/>
              <a:t>Drag and drop</a:t>
            </a:r>
          </a:p>
          <a:p>
            <a:r>
              <a:rPr lang="en-US" sz="2800" dirty="0" smtClean="0"/>
              <a:t>Drag and copy tabs</a:t>
            </a:r>
          </a:p>
          <a:p>
            <a:r>
              <a:rPr lang="en-US" sz="2800" dirty="0" smtClean="0"/>
              <a:t>Tool handle fill</a:t>
            </a:r>
          </a:p>
          <a:p>
            <a:r>
              <a:rPr lang="en-US" sz="2800" dirty="0" smtClean="0"/>
              <a:t>Sort (numbers, letters, and colors)</a:t>
            </a:r>
          </a:p>
          <a:p>
            <a:r>
              <a:rPr lang="en-US" sz="2800" dirty="0" smtClean="0"/>
              <a:t>Conditional formatting</a:t>
            </a:r>
          </a:p>
          <a:p>
            <a:r>
              <a:rPr lang="en-US" sz="2800" dirty="0"/>
              <a:t>SSNs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77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sz="2800" dirty="0"/>
              <a:t>Merge and center alternative</a:t>
            </a:r>
          </a:p>
          <a:p>
            <a:r>
              <a:rPr lang="en-US" sz="2800" dirty="0" smtClean="0"/>
              <a:t>Better and easier to read graphs</a:t>
            </a:r>
          </a:p>
          <a:p>
            <a:r>
              <a:rPr lang="en-US" sz="2800" dirty="0" smtClean="0"/>
              <a:t>Sparklines</a:t>
            </a:r>
            <a:endParaRPr lang="en-US" sz="2800" dirty="0" smtClean="0"/>
          </a:p>
          <a:p>
            <a:r>
              <a:rPr lang="en-US" sz="2800" dirty="0" smtClean="0"/>
              <a:t>PivotTables</a:t>
            </a:r>
          </a:p>
          <a:p>
            <a:r>
              <a:rPr lang="en-US" sz="2800" dirty="0" smtClean="0"/>
              <a:t>Speak Cells on Enter</a:t>
            </a:r>
          </a:p>
          <a:p>
            <a:r>
              <a:rPr lang="en-US" sz="2800" dirty="0" smtClean="0"/>
              <a:t>Remove Duplicates</a:t>
            </a:r>
          </a:p>
          <a:p>
            <a:r>
              <a:rPr lang="en-US" sz="2800" dirty="0" smtClean="0"/>
              <a:t>VLOOKUP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00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=+ - * / and order of operations</a:t>
            </a:r>
          </a:p>
          <a:p>
            <a:r>
              <a:rPr lang="en-US" sz="2400" dirty="0"/>
              <a:t>=End Value/Beginning Value -1   (% change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&amp; (and multiple &amp;s)</a:t>
            </a:r>
          </a:p>
          <a:p>
            <a:r>
              <a:rPr lang="en-US" sz="2400" dirty="0" smtClean="0"/>
              <a:t>=</a:t>
            </a:r>
            <a:r>
              <a:rPr lang="en-US" sz="2400" dirty="0"/>
              <a:t>LEFT(Cell, Number)</a:t>
            </a:r>
          </a:p>
          <a:p>
            <a:r>
              <a:rPr lang="en-US" sz="2400" dirty="0" smtClean="0"/>
              <a:t>=RIGHT(Cell, Number)</a:t>
            </a:r>
          </a:p>
          <a:p>
            <a:r>
              <a:rPr lang="en-US" sz="2400" dirty="0" smtClean="0"/>
              <a:t>=FIND(Text, Cell, Number)</a:t>
            </a:r>
          </a:p>
          <a:p>
            <a:r>
              <a:rPr lang="en-US" sz="2400" dirty="0" smtClean="0"/>
              <a:t>=TRIM(Cell)</a:t>
            </a:r>
          </a:p>
          <a:p>
            <a:r>
              <a:rPr lang="en-US" sz="2400" dirty="0" smtClean="0"/>
              <a:t>=A1=A2 (True and False)</a:t>
            </a:r>
          </a:p>
          <a:p>
            <a:r>
              <a:rPr lang="en-US" sz="2400" dirty="0" smtClean="0"/>
              <a:t>=IF (formula, value if true, value if false)</a:t>
            </a:r>
          </a:p>
          <a:p>
            <a:r>
              <a:rPr lang="en-US" sz="2400" dirty="0" smtClean="0"/>
              <a:t>=IF (AND (formulas), value if true, value if false)</a:t>
            </a:r>
          </a:p>
          <a:p>
            <a:r>
              <a:rPr lang="en-US" sz="2400" dirty="0"/>
              <a:t>=IF </a:t>
            </a:r>
            <a:r>
              <a:rPr lang="en-US" sz="2400" dirty="0" smtClean="0"/>
              <a:t>(OR </a:t>
            </a:r>
            <a:r>
              <a:rPr lang="en-US" sz="2400" dirty="0"/>
              <a:t>(formulas), value if true, value if false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86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sz="2400" dirty="0"/>
              <a:t>=COUNT(Range)</a:t>
            </a:r>
          </a:p>
          <a:p>
            <a:r>
              <a:rPr lang="en-US" sz="2400" dirty="0" smtClean="0"/>
              <a:t>=SUM(Range)</a:t>
            </a:r>
            <a:endParaRPr lang="en-US" sz="2400" dirty="0"/>
          </a:p>
          <a:p>
            <a:r>
              <a:rPr lang="en-US" sz="2400" dirty="0" smtClean="0"/>
              <a:t>=AVERAGE(Range</a:t>
            </a:r>
            <a:r>
              <a:rPr lang="en-US" sz="2400" dirty="0"/>
              <a:t>)</a:t>
            </a:r>
          </a:p>
          <a:p>
            <a:r>
              <a:rPr lang="en-US" sz="2400" dirty="0" smtClean="0"/>
              <a:t>=MAX(Range)</a:t>
            </a:r>
          </a:p>
          <a:p>
            <a:r>
              <a:rPr lang="en-US" sz="2400" dirty="0" smtClean="0"/>
              <a:t>=MIN(Range)</a:t>
            </a:r>
          </a:p>
          <a:p>
            <a:r>
              <a:rPr lang="en-US" sz="2400" dirty="0"/>
              <a:t>=COUNTIF(RANGE, “CRITERIA”)</a:t>
            </a:r>
          </a:p>
          <a:p>
            <a:r>
              <a:rPr lang="en-US" sz="2400" dirty="0" smtClean="0"/>
              <a:t>=SUMIF(RANGE, “CRITERIA”, SUMRANGE)</a:t>
            </a:r>
          </a:p>
          <a:p>
            <a:r>
              <a:rPr lang="en-US" sz="2400" dirty="0" smtClean="0"/>
              <a:t>=</a:t>
            </a:r>
            <a:r>
              <a:rPr lang="en-US" sz="2400" dirty="0"/>
              <a:t>SUMIF(RANGE, “CRITERIA”, SUMRANGE)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46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Favorite Keyboard Shortcuts-1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Ctrl+Shift+&amp;	draws a thin boarder around 			your selection</a:t>
            </a:r>
          </a:p>
          <a:p>
            <a:r>
              <a:rPr lang="en-US" sz="2400" dirty="0" smtClean="0"/>
              <a:t>Ctrl+semicolon	enters the current date</a:t>
            </a:r>
          </a:p>
          <a:p>
            <a:r>
              <a:rPr lang="en-US" sz="2400" dirty="0" smtClean="0"/>
              <a:t>Ctrl+colon</a:t>
            </a:r>
            <a:r>
              <a:rPr lang="en-US" sz="2400" dirty="0"/>
              <a:t>	</a:t>
            </a:r>
            <a:r>
              <a:rPr lang="en-US" sz="2400" dirty="0" smtClean="0"/>
              <a:t>	enters </a:t>
            </a:r>
            <a:r>
              <a:rPr lang="en-US" sz="2400" dirty="0"/>
              <a:t>the current </a:t>
            </a:r>
            <a:r>
              <a:rPr lang="en-US" sz="2400" dirty="0" smtClean="0"/>
              <a:t>time</a:t>
            </a:r>
            <a:endParaRPr lang="en-US" sz="2400" dirty="0"/>
          </a:p>
          <a:p>
            <a:r>
              <a:rPr lang="en-US" sz="2400" dirty="0" smtClean="0"/>
              <a:t>Ctrl+Alt+v</a:t>
            </a:r>
            <a:r>
              <a:rPr lang="en-US" sz="2400" dirty="0"/>
              <a:t>               </a:t>
            </a:r>
            <a:r>
              <a:rPr lang="en-US" sz="2400" dirty="0" smtClean="0"/>
              <a:t>Paste Special</a:t>
            </a:r>
          </a:p>
          <a:p>
            <a:r>
              <a:rPr lang="en-US" sz="2400" dirty="0" smtClean="0"/>
              <a:t>Ctrl+z		Undo</a:t>
            </a:r>
          </a:p>
          <a:p>
            <a:r>
              <a:rPr lang="en-US" sz="2400" dirty="0" smtClean="0"/>
              <a:t>Ctrl+y		Redo (or do again)</a:t>
            </a:r>
          </a:p>
          <a:p>
            <a:r>
              <a:rPr lang="en-US" sz="2400" dirty="0" smtClean="0"/>
              <a:t>Ctrl+x		Cut</a:t>
            </a:r>
          </a:p>
          <a:p>
            <a:r>
              <a:rPr lang="en-US" sz="2400" dirty="0" smtClean="0"/>
              <a:t>Ctrl+c		Copy</a:t>
            </a:r>
          </a:p>
          <a:p>
            <a:r>
              <a:rPr lang="en-US" sz="2400" dirty="0" smtClean="0"/>
              <a:t>Ctrl+v		Paste</a:t>
            </a:r>
          </a:p>
          <a:p>
            <a:r>
              <a:rPr lang="en-US" sz="2400" dirty="0" smtClean="0"/>
              <a:t>Ctrl+b+u+i		Bold, Underline, Italicize</a:t>
            </a:r>
          </a:p>
          <a:p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75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Favorite Keyboard Shortcuts-2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sz="2400" dirty="0" smtClean="0"/>
              <a:t>Ctrl+  Home Key	Takes you to A1</a:t>
            </a:r>
          </a:p>
          <a:p>
            <a:r>
              <a:rPr lang="en-US" sz="2400" dirty="0" smtClean="0"/>
              <a:t>Ctrl+ Arrow Keys	Takes you to the top, bottom, 			far left or far right of columns  			and rows</a:t>
            </a:r>
          </a:p>
          <a:p>
            <a:r>
              <a:rPr lang="en-US" sz="2400" dirty="0" smtClean="0"/>
              <a:t>Ctrl+Shift+ $ or %	Format cells in $ or %</a:t>
            </a:r>
          </a:p>
          <a:p>
            <a:r>
              <a:rPr lang="en-US" sz="2400" dirty="0" smtClean="0"/>
              <a:t>‘			Forces text format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76600" y="1600200"/>
            <a:ext cx="1447800" cy="42749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896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1222</TotalTime>
  <Words>312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Franklin Gothic Book</vt:lpstr>
      <vt:lpstr>Franklin Gothic Medium</vt:lpstr>
      <vt:lpstr>Wingdings 2</vt:lpstr>
      <vt:lpstr>Trek</vt:lpstr>
      <vt:lpstr>PowerPoint Presentation</vt:lpstr>
      <vt:lpstr>PowerPoint Presentation</vt:lpstr>
      <vt:lpstr>PowerPoint Presentation</vt:lpstr>
      <vt:lpstr>Topics-1</vt:lpstr>
      <vt:lpstr>Topics-2</vt:lpstr>
      <vt:lpstr>Formulas-1</vt:lpstr>
      <vt:lpstr>Formulas-2</vt:lpstr>
      <vt:lpstr>Favorite Keyboard Shortcuts-1</vt:lpstr>
      <vt:lpstr>Favorite Keyboard Shortcuts-2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James L. Baldwin</cp:lastModifiedBy>
  <cp:revision>25</cp:revision>
  <dcterms:created xsi:type="dcterms:W3CDTF">2013-02-08T19:43:16Z</dcterms:created>
  <dcterms:modified xsi:type="dcterms:W3CDTF">2013-10-03T15:51:29Z</dcterms:modified>
</cp:coreProperties>
</file>