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1" r:id="rId3"/>
    <p:sldId id="279" r:id="rId4"/>
    <p:sldId id="278" r:id="rId5"/>
    <p:sldId id="277" r:id="rId6"/>
    <p:sldId id="262" r:id="rId7"/>
    <p:sldId id="265" r:id="rId8"/>
    <p:sldId id="264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187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A7272D-385C-40F8-B149-86DC6249BD11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6F5721-C513-487D-A796-F4C389344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77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10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9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29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45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36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75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00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17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70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771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13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1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97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0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43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03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1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16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F5721-C513-487D-A796-F4C3893446CB}" type="slidenum">
              <a:rPr lang="en-US" smtClean="0"/>
              <a:t>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42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90E112-C408-445E-9E66-BE9A1E01313B}" type="datetimeFigureOut">
              <a:rPr lang="en-US" smtClean="0"/>
              <a:t>10/9/2013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ECBC3-D37B-4E67-AED1-D65B9D304F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gov/admins/finaid/accred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914400"/>
            <a:ext cx="6008914" cy="35052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791200" y="2819400"/>
            <a:ext cx="141514" cy="7620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0" y="2152650"/>
            <a:ext cx="2717800" cy="20383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22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Proprietary or Postsecondary Vocational Institution</a:t>
            </a:r>
          </a:p>
          <a:p>
            <a:pPr lvl="1"/>
            <a:r>
              <a:rPr lang="en-US" dirty="0" smtClean="0"/>
              <a:t>At least 600 clock </a:t>
            </a:r>
            <a:r>
              <a:rPr lang="en-US" dirty="0" err="1" smtClean="0"/>
              <a:t>hr</a:t>
            </a:r>
            <a:r>
              <a:rPr lang="en-US" dirty="0" smtClean="0"/>
              <a:t>, 16 semester </a:t>
            </a:r>
            <a:r>
              <a:rPr lang="en-US" dirty="0" err="1" smtClean="0"/>
              <a:t>hr</a:t>
            </a:r>
            <a:r>
              <a:rPr lang="en-US" dirty="0" smtClean="0"/>
              <a:t>, or 24 quarter </a:t>
            </a:r>
            <a:r>
              <a:rPr lang="en-US" dirty="0" err="1" smtClean="0"/>
              <a:t>hrs</a:t>
            </a:r>
            <a:r>
              <a:rPr lang="en-US" dirty="0" smtClean="0"/>
              <a:t> over a minimum of 15 wks.</a:t>
            </a:r>
          </a:p>
          <a:p>
            <a:pPr lvl="2"/>
            <a:r>
              <a:rPr lang="en-US" dirty="0"/>
              <a:t>Regular students cannot have equivalent of AS </a:t>
            </a:r>
            <a:r>
              <a:rPr lang="en-US" dirty="0" smtClean="0"/>
              <a:t>degree</a:t>
            </a:r>
          </a:p>
          <a:p>
            <a:pPr lvl="1"/>
            <a:r>
              <a:rPr lang="en-US" dirty="0" smtClean="0"/>
              <a:t>At least 300 clock </a:t>
            </a:r>
            <a:r>
              <a:rPr lang="en-US" dirty="0" err="1" smtClean="0"/>
              <a:t>hr</a:t>
            </a:r>
            <a:r>
              <a:rPr lang="en-US" dirty="0" smtClean="0"/>
              <a:t>, 8 semester </a:t>
            </a:r>
            <a:r>
              <a:rPr lang="en-US" dirty="0" err="1" smtClean="0"/>
              <a:t>hr</a:t>
            </a:r>
            <a:r>
              <a:rPr lang="en-US" dirty="0" smtClean="0"/>
              <a:t>, or 12 quarter </a:t>
            </a:r>
            <a:r>
              <a:rPr lang="en-US" dirty="0" err="1" smtClean="0"/>
              <a:t>hrs</a:t>
            </a:r>
            <a:r>
              <a:rPr lang="en-US" dirty="0" smtClean="0"/>
              <a:t> over a minimum of 10 weeks</a:t>
            </a:r>
          </a:p>
          <a:p>
            <a:pPr lvl="2"/>
            <a:r>
              <a:rPr lang="en-US" dirty="0"/>
              <a:t>Regular students must have AS </a:t>
            </a:r>
            <a:r>
              <a:rPr lang="en-US" dirty="0" smtClean="0"/>
              <a:t>degree</a:t>
            </a:r>
          </a:p>
          <a:p>
            <a:pPr lvl="1"/>
            <a:r>
              <a:rPr lang="en-US" dirty="0" smtClean="0"/>
              <a:t>Short term programs </a:t>
            </a:r>
            <a:r>
              <a:rPr lang="en-US" sz="1400" dirty="0"/>
              <a:t>34 CFR 668.8(e), (f ), and (g</a:t>
            </a:r>
            <a:r>
              <a:rPr lang="en-US" sz="1400" dirty="0" smtClean="0"/>
              <a:t>)</a:t>
            </a:r>
          </a:p>
          <a:p>
            <a:pPr lvl="2"/>
            <a:r>
              <a:rPr lang="en-US" dirty="0" smtClean="0"/>
              <a:t>Numerous qualifications for length, placement rates,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2"/>
            <a:r>
              <a:rPr lang="en-US" dirty="0" smtClean="0"/>
              <a:t>DL eligible only</a:t>
            </a:r>
          </a:p>
          <a:p>
            <a:pPr marL="914400" lvl="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eligibility  </a:t>
            </a:r>
            <a:r>
              <a:rPr lang="en-US" sz="1600" dirty="0" smtClean="0"/>
              <a:t>34 </a:t>
            </a:r>
            <a:r>
              <a:rPr lang="en-US" sz="1600" dirty="0"/>
              <a:t>CFR 668.32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School-Determined Requirements</a:t>
            </a:r>
          </a:p>
          <a:p>
            <a:r>
              <a:rPr lang="en-US" dirty="0" smtClean="0"/>
              <a:t>Other Requirements</a:t>
            </a:r>
          </a:p>
          <a:p>
            <a:pPr lvl="1"/>
            <a:r>
              <a:rPr lang="en-US" dirty="0" smtClean="0"/>
              <a:t>Citizenship</a:t>
            </a:r>
          </a:p>
          <a:p>
            <a:pPr lvl="1"/>
            <a:r>
              <a:rPr lang="en-US" dirty="0" smtClean="0"/>
              <a:t>Financial Aid History</a:t>
            </a:r>
          </a:p>
          <a:p>
            <a:pPr lvl="1"/>
            <a:r>
              <a:rPr lang="en-US" dirty="0" smtClean="0"/>
              <a:t>SSN</a:t>
            </a:r>
          </a:p>
          <a:p>
            <a:pPr lvl="1"/>
            <a:r>
              <a:rPr lang="en-US" dirty="0" smtClean="0"/>
              <a:t>Selective Service</a:t>
            </a:r>
          </a:p>
          <a:p>
            <a:pPr lvl="1"/>
            <a:r>
              <a:rPr lang="en-US" dirty="0" smtClean="0"/>
              <a:t>FSA Program specific criteria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</a:t>
            </a:r>
            <a:r>
              <a:rPr lang="en-US" dirty="0" smtClean="0"/>
              <a:t>eligibility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694238"/>
          </a:xfrm>
        </p:spPr>
        <p:txBody>
          <a:bodyPr>
            <a:normAutofit/>
          </a:bodyPr>
          <a:lstStyle/>
          <a:p>
            <a:r>
              <a:rPr lang="en-US" dirty="0" smtClean="0"/>
              <a:t>School Determined Requirements</a:t>
            </a:r>
          </a:p>
          <a:p>
            <a:pPr lvl="1"/>
            <a:r>
              <a:rPr lang="en-US" dirty="0" smtClean="0"/>
              <a:t>Regular student</a:t>
            </a:r>
          </a:p>
          <a:p>
            <a:pPr lvl="1"/>
            <a:r>
              <a:rPr lang="en-US" dirty="0" smtClean="0"/>
              <a:t>Elementary/Secondary enrollment</a:t>
            </a:r>
          </a:p>
          <a:p>
            <a:pPr lvl="1"/>
            <a:r>
              <a:rPr lang="en-US" dirty="0" smtClean="0"/>
              <a:t>Academic Qualifications</a:t>
            </a:r>
          </a:p>
          <a:p>
            <a:pPr lvl="1"/>
            <a:r>
              <a:rPr lang="en-US" dirty="0" smtClean="0"/>
              <a:t>SAP</a:t>
            </a:r>
          </a:p>
          <a:p>
            <a:pPr lvl="1"/>
            <a:r>
              <a:rPr lang="en-US" dirty="0" smtClean="0"/>
              <a:t>Enrollment</a:t>
            </a:r>
          </a:p>
          <a:p>
            <a:pPr lvl="1"/>
            <a:r>
              <a:rPr lang="en-US" dirty="0" smtClean="0"/>
              <a:t>Drug Conviction</a:t>
            </a:r>
          </a:p>
          <a:p>
            <a:pPr lvl="1"/>
            <a:r>
              <a:rPr lang="en-US" dirty="0" smtClean="0"/>
              <a:t>Incarcerated</a:t>
            </a:r>
          </a:p>
          <a:p>
            <a:pPr lvl="1"/>
            <a:r>
              <a:rPr lang="en-US" dirty="0" smtClean="0"/>
              <a:t>Conflicting information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Regular Student </a:t>
            </a:r>
            <a:r>
              <a:rPr lang="en-US" sz="1400" dirty="0" smtClean="0"/>
              <a:t>HEA </a:t>
            </a:r>
            <a:r>
              <a:rPr lang="en-US" sz="1400" dirty="0"/>
              <a:t>Sec. 484(a)(1), (b)(3), (4); </a:t>
            </a:r>
            <a:r>
              <a:rPr lang="en-US" sz="1400" dirty="0" smtClean="0"/>
              <a:t>34 </a:t>
            </a:r>
            <a:r>
              <a:rPr lang="en-US" sz="1400" dirty="0"/>
              <a:t>CFR 668.32(a)(1) </a:t>
            </a:r>
            <a:endParaRPr lang="en-US" sz="1400" dirty="0" smtClean="0"/>
          </a:p>
          <a:p>
            <a:pPr lvl="1"/>
            <a:r>
              <a:rPr lang="en-US" dirty="0" smtClean="0"/>
              <a:t>All eligible students will be accepted as a regular student</a:t>
            </a:r>
          </a:p>
          <a:p>
            <a:pPr lvl="1"/>
            <a:r>
              <a:rPr lang="en-US" dirty="0" smtClean="0"/>
              <a:t>Can have conditional or provisional enrollment</a:t>
            </a:r>
          </a:p>
          <a:p>
            <a:r>
              <a:rPr lang="en-US" dirty="0" smtClean="0"/>
              <a:t>Elementary/Secondary enrollment </a:t>
            </a:r>
            <a:r>
              <a:rPr lang="en-US" sz="1400" dirty="0" smtClean="0"/>
              <a:t>HEA Sec. </a:t>
            </a:r>
            <a:r>
              <a:rPr lang="en-US" sz="1500" dirty="0" smtClean="0"/>
              <a:t>484(a</a:t>
            </a:r>
            <a:r>
              <a:rPr lang="en-US" sz="1500" dirty="0"/>
              <a:t>)(</a:t>
            </a:r>
            <a:r>
              <a:rPr lang="en-US" sz="1500" dirty="0" smtClean="0"/>
              <a:t>1); 34 </a:t>
            </a:r>
            <a:r>
              <a:rPr lang="en-US" sz="1500" dirty="0"/>
              <a:t>CFR 668.32(b) </a:t>
            </a:r>
            <a:endParaRPr lang="en-US" sz="1500" dirty="0" smtClean="0"/>
          </a:p>
          <a:p>
            <a:pPr lvl="1"/>
            <a:r>
              <a:rPr lang="en-US" dirty="0"/>
              <a:t>Simultaneous enrollment is elementary or secondary school = not </a:t>
            </a:r>
            <a:r>
              <a:rPr lang="en-US" dirty="0" smtClean="0"/>
              <a:t>eligible</a:t>
            </a:r>
          </a:p>
          <a:p>
            <a:r>
              <a:rPr lang="en-US" dirty="0" smtClean="0"/>
              <a:t>Academic Qualifications </a:t>
            </a:r>
            <a:r>
              <a:rPr lang="en-US" sz="1400" dirty="0"/>
              <a:t>HEA Sec. </a:t>
            </a:r>
            <a:r>
              <a:rPr lang="en-US" sz="1400" dirty="0" smtClean="0"/>
              <a:t>484(d); 34 </a:t>
            </a:r>
            <a:r>
              <a:rPr lang="en-US" sz="1400" dirty="0"/>
              <a:t>CFR 668.32(e) </a:t>
            </a:r>
            <a:endParaRPr lang="en-US" sz="1400" dirty="0" smtClean="0"/>
          </a:p>
          <a:p>
            <a:pPr lvl="1"/>
            <a:r>
              <a:rPr lang="en-US" dirty="0" smtClean="0"/>
              <a:t>Has HS diploma or equivalent</a:t>
            </a:r>
          </a:p>
          <a:p>
            <a:pPr lvl="1"/>
            <a:r>
              <a:rPr lang="en-US" dirty="0" smtClean="0"/>
              <a:t>Homeschooling</a:t>
            </a:r>
          </a:p>
        </p:txBody>
      </p:sp>
    </p:spTree>
    <p:extLst>
      <p:ext uri="{BB962C8B-B14F-4D97-AF65-F5344CB8AC3E}">
        <p14:creationId xmlns:p14="http://schemas.microsoft.com/office/powerpoint/2010/main" val="72240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SAP </a:t>
            </a:r>
            <a:r>
              <a:rPr lang="en-US" sz="1400" dirty="0"/>
              <a:t>HEA Sec. 484(c), </a:t>
            </a:r>
            <a:r>
              <a:rPr lang="en-US" sz="1400" dirty="0" smtClean="0"/>
              <a:t>34 </a:t>
            </a:r>
            <a:r>
              <a:rPr lang="en-US" sz="1400" dirty="0"/>
              <a:t>CFR </a:t>
            </a:r>
            <a:r>
              <a:rPr lang="en-US" sz="1400" dirty="0" smtClean="0"/>
              <a:t>668.16(e), 34 </a:t>
            </a:r>
            <a:r>
              <a:rPr lang="en-US" sz="1400" dirty="0"/>
              <a:t>CFR </a:t>
            </a:r>
            <a:r>
              <a:rPr lang="en-US" sz="1400" dirty="0" smtClean="0"/>
              <a:t>668.32(f), 34 </a:t>
            </a:r>
            <a:r>
              <a:rPr lang="en-US" sz="1400" dirty="0"/>
              <a:t>CFR 668.34 </a:t>
            </a:r>
            <a:endParaRPr lang="en-US" sz="1400" dirty="0" smtClean="0"/>
          </a:p>
          <a:p>
            <a:pPr lvl="1"/>
            <a:r>
              <a:rPr lang="en-US" dirty="0" smtClean="0"/>
              <a:t>Must measure quantitative and qualitative</a:t>
            </a:r>
          </a:p>
          <a:p>
            <a:pPr lvl="2"/>
            <a:r>
              <a:rPr lang="en-US" dirty="0" smtClean="0"/>
              <a:t>Warnings, Suspensions, Probations, and Plans</a:t>
            </a:r>
            <a:endParaRPr lang="en-US" dirty="0"/>
          </a:p>
          <a:p>
            <a:r>
              <a:rPr lang="en-US" dirty="0" smtClean="0"/>
              <a:t>Enrollment Status </a:t>
            </a:r>
            <a:r>
              <a:rPr lang="en-US" sz="1400" dirty="0"/>
              <a:t>34 CFR 668.2(b) </a:t>
            </a:r>
            <a:endParaRPr lang="en-US" sz="1400" dirty="0" smtClean="0"/>
          </a:p>
          <a:p>
            <a:pPr lvl="1"/>
            <a:r>
              <a:rPr lang="en-US" dirty="0" smtClean="0"/>
              <a:t>Must be at least half time to get MOST aid</a:t>
            </a:r>
          </a:p>
          <a:p>
            <a:pPr lvl="2"/>
            <a:r>
              <a:rPr lang="en-US" dirty="0" smtClean="0"/>
              <a:t>Can be LTHT and receive a small Pell</a:t>
            </a:r>
          </a:p>
          <a:p>
            <a:pPr lvl="2"/>
            <a:r>
              <a:rPr lang="en-US" dirty="0" smtClean="0"/>
              <a:t>Must use the same definition of full time for all students in the same program.</a:t>
            </a:r>
          </a:p>
        </p:txBody>
      </p:sp>
    </p:spTree>
    <p:extLst>
      <p:ext uri="{BB962C8B-B14F-4D97-AF65-F5344CB8AC3E}">
        <p14:creationId xmlns:p14="http://schemas.microsoft.com/office/powerpoint/2010/main" val="235736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86400"/>
          </a:xfrm>
        </p:spPr>
        <p:txBody>
          <a:bodyPr>
            <a:normAutofit/>
          </a:bodyPr>
          <a:lstStyle/>
          <a:p>
            <a:r>
              <a:rPr lang="en-US" dirty="0"/>
              <a:t>Drug Conviction </a:t>
            </a:r>
            <a:r>
              <a:rPr lang="en-US" sz="1500" dirty="0"/>
              <a:t>HEA Section 484(r); 34 CFR 668.40 </a:t>
            </a:r>
          </a:p>
          <a:p>
            <a:pPr lvl="1"/>
            <a:r>
              <a:rPr lang="en-US" dirty="0"/>
              <a:t>Federal or State conviction disqualifies a student</a:t>
            </a:r>
          </a:p>
          <a:p>
            <a:pPr lvl="1"/>
            <a:r>
              <a:rPr lang="en-US" dirty="0"/>
              <a:t>Student self certifies this	</a:t>
            </a:r>
          </a:p>
          <a:p>
            <a:pPr lvl="2"/>
            <a:r>
              <a:rPr lang="en-US" dirty="0"/>
              <a:t>Can be for a period of 1 to 2 years OR indefinite depending on the number of convictions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Incarcerated </a:t>
            </a:r>
            <a:r>
              <a:rPr lang="en-US" sz="1500" dirty="0"/>
              <a:t>HEA Sec. 401(b)(8) and 484(b)(5); 34 CFR 600.2 and 668.32(c)(2</a:t>
            </a:r>
            <a:r>
              <a:rPr lang="en-US" sz="1500" dirty="0" smtClean="0"/>
              <a:t>)</a:t>
            </a:r>
          </a:p>
          <a:p>
            <a:pPr lvl="1"/>
            <a:r>
              <a:rPr lang="en-US" dirty="0" smtClean="0"/>
              <a:t>Halfway house or home detention is not considered incarceration</a:t>
            </a:r>
          </a:p>
          <a:p>
            <a:pPr lvl="1"/>
            <a:r>
              <a:rPr lang="en-US" dirty="0" smtClean="0"/>
              <a:t>Not eligible for loans, but can get FSEOG, FWS, maybe Pell (if not in Federal/State prison)</a:t>
            </a:r>
          </a:p>
          <a:p>
            <a:r>
              <a:rPr lang="en-US" dirty="0" smtClean="0"/>
              <a:t>Conflicting Information </a:t>
            </a:r>
            <a:r>
              <a:rPr lang="en-US" sz="1400" dirty="0"/>
              <a:t>34 CFR 668.16(b)(3) and (f) </a:t>
            </a:r>
            <a:endParaRPr lang="en-US" sz="1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Other requirements – not determined by the school.</a:t>
            </a:r>
          </a:p>
          <a:p>
            <a:r>
              <a:rPr lang="en-US" dirty="0" smtClean="0"/>
              <a:t>Citizenship </a:t>
            </a:r>
            <a:r>
              <a:rPr lang="en-US" sz="1400" dirty="0"/>
              <a:t>34 CFR 668.33(c) </a:t>
            </a:r>
            <a:endParaRPr lang="en-US" sz="1400" dirty="0" smtClean="0"/>
          </a:p>
          <a:p>
            <a:pPr lvl="1"/>
            <a:r>
              <a:rPr lang="en-US" dirty="0" smtClean="0"/>
              <a:t>US citizen</a:t>
            </a:r>
          </a:p>
          <a:p>
            <a:pPr lvl="1"/>
            <a:r>
              <a:rPr lang="en-US" dirty="0" smtClean="0"/>
              <a:t>Permanent resident </a:t>
            </a:r>
          </a:p>
          <a:p>
            <a:pPr lvl="2"/>
            <a:r>
              <a:rPr lang="en-US" sz="2000" dirty="0" smtClean="0"/>
              <a:t>Micronesia, Palau, Marshall Islands (not eligible for loans)</a:t>
            </a:r>
          </a:p>
          <a:p>
            <a:r>
              <a:rPr lang="en-US" dirty="0" smtClean="0"/>
              <a:t>Financial Aid History </a:t>
            </a:r>
            <a:r>
              <a:rPr lang="en-US" sz="1500" dirty="0" smtClean="0"/>
              <a:t> </a:t>
            </a:r>
            <a:r>
              <a:rPr lang="en-US" sz="1500" dirty="0"/>
              <a:t>34 CFR 668.19 </a:t>
            </a:r>
            <a:endParaRPr lang="en-US" sz="1500" dirty="0" smtClean="0"/>
          </a:p>
          <a:p>
            <a:pPr lvl="1"/>
            <a:r>
              <a:rPr lang="en-US" dirty="0" smtClean="0"/>
              <a:t>Enrollment at a prior institution can affect aid eligibility</a:t>
            </a:r>
          </a:p>
          <a:p>
            <a:pPr lvl="2"/>
            <a:r>
              <a:rPr lang="en-US" dirty="0" smtClean="0"/>
              <a:t>Defaults</a:t>
            </a:r>
          </a:p>
          <a:p>
            <a:pPr lvl="2"/>
            <a:r>
              <a:rPr lang="en-US" dirty="0" smtClean="0"/>
              <a:t>Loan aggregates</a:t>
            </a:r>
          </a:p>
          <a:p>
            <a:pPr lvl="2"/>
            <a:r>
              <a:rPr lang="en-US" dirty="0" smtClean="0"/>
              <a:t>Pell LEU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1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SSN </a:t>
            </a:r>
            <a:r>
              <a:rPr lang="en-US" sz="1400" dirty="0" smtClean="0"/>
              <a:t>HEA </a:t>
            </a:r>
            <a:r>
              <a:rPr lang="en-US" sz="1400" dirty="0"/>
              <a:t>Sec. 484(p</a:t>
            </a:r>
            <a:r>
              <a:rPr lang="en-US" sz="1400" dirty="0" smtClean="0"/>
              <a:t>); </a:t>
            </a:r>
            <a:r>
              <a:rPr lang="en-US" sz="1400" dirty="0"/>
              <a:t>34 CFR 668.32(</a:t>
            </a:r>
            <a:r>
              <a:rPr lang="en-US" sz="1400" dirty="0" err="1"/>
              <a:t>i</a:t>
            </a:r>
            <a:r>
              <a:rPr lang="en-US" sz="1400" dirty="0"/>
              <a:t>), 668.36 </a:t>
            </a:r>
            <a:endParaRPr lang="en-US" sz="1400" dirty="0" smtClean="0"/>
          </a:p>
          <a:p>
            <a:pPr lvl="1"/>
            <a:r>
              <a:rPr lang="en-US" dirty="0" smtClean="0"/>
              <a:t>Each student must provide a correct SSN</a:t>
            </a:r>
          </a:p>
          <a:p>
            <a:pPr lvl="2"/>
            <a:r>
              <a:rPr lang="en-US" dirty="0" smtClean="0"/>
              <a:t>Except for otherwise eligible students</a:t>
            </a:r>
          </a:p>
          <a:p>
            <a:r>
              <a:rPr lang="en-US" dirty="0" smtClean="0"/>
              <a:t>Selective Service</a:t>
            </a:r>
            <a:r>
              <a:rPr lang="en-US" sz="1400" dirty="0" smtClean="0"/>
              <a:t> </a:t>
            </a:r>
            <a:r>
              <a:rPr lang="en-US" sz="1400" dirty="0"/>
              <a:t>34 CFR 668.32(j), 668.37 </a:t>
            </a:r>
          </a:p>
          <a:p>
            <a:pPr lvl="1"/>
            <a:r>
              <a:rPr lang="en-US" dirty="0" smtClean="0"/>
              <a:t>Only effects male students</a:t>
            </a:r>
          </a:p>
          <a:p>
            <a:pPr lvl="2"/>
            <a:r>
              <a:rPr lang="en-US" dirty="0" smtClean="0"/>
              <a:t>Age 18 – 25 are required to register</a:t>
            </a:r>
          </a:p>
          <a:p>
            <a:pPr lvl="2"/>
            <a:r>
              <a:rPr lang="en-US" dirty="0" smtClean="0"/>
              <a:t>If they don’t register by age 25, they are not eligible for FSA funds and they cannot register after this time</a:t>
            </a:r>
          </a:p>
          <a:p>
            <a:pPr lvl="2"/>
            <a:r>
              <a:rPr lang="en-US" dirty="0" smtClean="0"/>
              <a:t>There are several exceptions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704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Program Specific Student Eligibility Issues</a:t>
            </a:r>
          </a:p>
          <a:p>
            <a:pPr lvl="1"/>
            <a:r>
              <a:rPr lang="en-US" dirty="0" smtClean="0"/>
              <a:t>Pell – LEU, undergrad, 1</a:t>
            </a:r>
            <a:r>
              <a:rPr lang="en-US" baseline="30000" dirty="0" smtClean="0"/>
              <a:t>st</a:t>
            </a:r>
            <a:r>
              <a:rPr lang="en-US" dirty="0" smtClean="0"/>
              <a:t> Bachelor’s Degree</a:t>
            </a:r>
          </a:p>
          <a:p>
            <a:pPr lvl="1"/>
            <a:r>
              <a:rPr lang="en-US" dirty="0" smtClean="0"/>
              <a:t>Direct Loans – must evaluate Pell eligibility first</a:t>
            </a:r>
          </a:p>
          <a:p>
            <a:pPr lvl="1"/>
            <a:r>
              <a:rPr lang="en-US" dirty="0" smtClean="0"/>
              <a:t>Teach Grant – must sign ATS, GPA requirements     </a:t>
            </a:r>
            <a:r>
              <a:rPr lang="en-US" sz="1500" dirty="0" smtClean="0"/>
              <a:t>34 </a:t>
            </a:r>
            <a:r>
              <a:rPr lang="en-US" sz="1500" dirty="0"/>
              <a:t>CFR 686</a:t>
            </a:r>
            <a:endParaRPr lang="en-US" sz="1500" dirty="0" smtClean="0"/>
          </a:p>
          <a:p>
            <a:pPr lvl="1"/>
            <a:r>
              <a:rPr lang="en-US" dirty="0"/>
              <a:t>Perkins – willingness to repay </a:t>
            </a:r>
            <a:r>
              <a:rPr lang="en-US" sz="1200" dirty="0"/>
              <a:t>34 CFR 674.9(e)</a:t>
            </a:r>
            <a:endParaRPr lang="en-US" dirty="0" smtClean="0"/>
          </a:p>
          <a:p>
            <a:pPr lvl="1"/>
            <a:r>
              <a:rPr lang="en-US" dirty="0" smtClean="0"/>
              <a:t>FWS – must have financial need </a:t>
            </a:r>
            <a:r>
              <a:rPr lang="en-US" sz="1400" dirty="0"/>
              <a:t>34 CFR 675.9 </a:t>
            </a:r>
            <a:endParaRPr lang="en-US" sz="1400" dirty="0" smtClean="0"/>
          </a:p>
          <a:p>
            <a:pPr lvl="1"/>
            <a:r>
              <a:rPr lang="en-US" dirty="0" smtClean="0"/>
              <a:t>SEOG – must have financial need, primary consideration for Pell eligible students with the </a:t>
            </a:r>
            <a:r>
              <a:rPr lang="en-US" dirty="0"/>
              <a:t>lowest EFCs</a:t>
            </a:r>
            <a:r>
              <a:rPr lang="en-US" sz="1100" dirty="0" smtClean="0"/>
              <a:t> </a:t>
            </a:r>
            <a:r>
              <a:rPr lang="en-US" sz="1100" dirty="0"/>
              <a:t>34 CFR 676.9 and 676.10 </a:t>
            </a:r>
            <a:r>
              <a:rPr lang="en-US" sz="1100" dirty="0" smtClean="0"/>
              <a:t>34 </a:t>
            </a:r>
            <a:r>
              <a:rPr lang="en-US" sz="1100" dirty="0"/>
              <a:t>CFR 668.32(c)(1)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Puzzle is complete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reviewed</a:t>
            </a:r>
          </a:p>
          <a:p>
            <a:pPr marL="457200" lvl="1" indent="0">
              <a:buNone/>
            </a:pPr>
            <a:r>
              <a:rPr lang="en-US" dirty="0" smtClean="0"/>
              <a:t>1. Institutional Eligibility</a:t>
            </a:r>
          </a:p>
          <a:p>
            <a:pPr marL="457200" lvl="1" indent="0">
              <a:buNone/>
            </a:pPr>
            <a:r>
              <a:rPr lang="en-US" dirty="0" smtClean="0"/>
              <a:t>2. Program Eligibility</a:t>
            </a:r>
          </a:p>
          <a:p>
            <a:pPr marL="457200" lvl="1" indent="0">
              <a:buNone/>
            </a:pPr>
            <a:r>
              <a:rPr lang="en-US" dirty="0" smtClean="0"/>
              <a:t>3. Student Eligibility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Hopefully you have a better understanding of how they work together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Questions??.......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24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63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 – a broad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20" y="1554162"/>
            <a:ext cx="6837080" cy="4525963"/>
          </a:xfrm>
        </p:spPr>
        <p:txBody>
          <a:bodyPr/>
          <a:lstStyle/>
          <a:p>
            <a:r>
              <a:rPr lang="en-US" dirty="0" smtClean="0"/>
              <a:t>Institutional Eligibility</a:t>
            </a:r>
          </a:p>
          <a:p>
            <a:r>
              <a:rPr lang="en-US" dirty="0" smtClean="0"/>
              <a:t>Program Eligibility</a:t>
            </a:r>
          </a:p>
          <a:p>
            <a:r>
              <a:rPr lang="en-US" dirty="0" smtClean="0"/>
              <a:t>Student Eligibility</a:t>
            </a:r>
          </a:p>
          <a:p>
            <a:endParaRPr lang="en-US" dirty="0"/>
          </a:p>
          <a:p>
            <a:r>
              <a:rPr lang="en-US" dirty="0" smtClean="0"/>
              <a:t>They all work together to create a framework for which financial aid is built.</a:t>
            </a:r>
            <a:endParaRPr lang="en-US" dirty="0"/>
          </a:p>
        </p:txBody>
      </p:sp>
      <p:pic>
        <p:nvPicPr>
          <p:cNvPr id="1026" name="Picture 2" descr="C:\Users\CrawfordH\AppData\Local\Microsoft\Windows\Temporary Internet Files\Content.IE5\TCM4X0I0\MP90034152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2119884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0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– working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three pieces of eligibility must be layered in the proper order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Institutional</a:t>
            </a:r>
          </a:p>
          <a:p>
            <a:pPr marL="0" indent="0">
              <a:buNone/>
            </a:pPr>
            <a:r>
              <a:rPr lang="en-US" dirty="0"/>
              <a:t>	2. Program</a:t>
            </a:r>
          </a:p>
          <a:p>
            <a:pPr marL="0" indent="0">
              <a:buNone/>
            </a:pPr>
            <a:r>
              <a:rPr lang="en-US" dirty="0"/>
              <a:t>	3. Student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Institutional eligibility – </a:t>
            </a:r>
            <a:r>
              <a:rPr lang="en-US" sz="1600" dirty="0"/>
              <a:t>34 CFR 600.4, 600.5, and 600.6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schools must apply and be approved by ED in order to participate in Title IV/HEA aid.</a:t>
            </a:r>
          </a:p>
          <a:p>
            <a:pPr lvl="1"/>
            <a:r>
              <a:rPr lang="en-US" dirty="0"/>
              <a:t>PPA = Program Participation Agreement </a:t>
            </a:r>
            <a:r>
              <a:rPr lang="en-US" sz="1400" dirty="0"/>
              <a:t>34 CFR 668.14 </a:t>
            </a:r>
          </a:p>
          <a:p>
            <a:pPr lvl="1"/>
            <a:r>
              <a:rPr lang="en-US" dirty="0"/>
              <a:t>ECAR = Eligibility &amp; Certification Approval Report</a:t>
            </a:r>
          </a:p>
          <a:p>
            <a:pPr lvl="2"/>
            <a:r>
              <a:rPr lang="en-US" dirty="0"/>
              <a:t>All non-degree programs must be listed here or NO student may receive aid</a:t>
            </a:r>
          </a:p>
          <a:p>
            <a:pPr lvl="2"/>
            <a:r>
              <a:rPr lang="en-US" dirty="0"/>
              <a:t>All campuses will be listed here too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7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eligibility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types of institutions, which one are you?</a:t>
            </a:r>
          </a:p>
          <a:p>
            <a:pPr lvl="1"/>
            <a:r>
              <a:rPr lang="en-US" dirty="0"/>
              <a:t>Institution of Higher Education</a:t>
            </a:r>
          </a:p>
          <a:p>
            <a:pPr lvl="2"/>
            <a:r>
              <a:rPr lang="en-US" dirty="0"/>
              <a:t>Public or Private</a:t>
            </a:r>
          </a:p>
          <a:p>
            <a:pPr lvl="1"/>
            <a:r>
              <a:rPr lang="en-US" dirty="0"/>
              <a:t>Proprietary Institution of Higher Education</a:t>
            </a:r>
          </a:p>
          <a:p>
            <a:pPr lvl="2"/>
            <a:r>
              <a:rPr lang="en-US" dirty="0"/>
              <a:t>Always Private and </a:t>
            </a:r>
            <a:r>
              <a:rPr lang="en-US" u="sng" dirty="0"/>
              <a:t>For Profit</a:t>
            </a:r>
          </a:p>
          <a:p>
            <a:pPr lvl="1"/>
            <a:r>
              <a:rPr lang="en-US" dirty="0"/>
              <a:t>Postsecondary Vocational Institution</a:t>
            </a:r>
          </a:p>
          <a:p>
            <a:pPr lvl="2"/>
            <a:r>
              <a:rPr lang="en-US" dirty="0"/>
              <a:t>Public or Private</a:t>
            </a:r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eligibility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All</a:t>
            </a:r>
            <a:r>
              <a:rPr lang="en-US" dirty="0" smtClean="0"/>
              <a:t> eligible institutions MUST </a:t>
            </a:r>
            <a:r>
              <a:rPr lang="en-US" sz="1400" dirty="0"/>
              <a:t>34 CFR 600.4, 600.5, and 600.6 </a:t>
            </a:r>
            <a:endParaRPr lang="en-US" sz="1400" dirty="0" smtClean="0"/>
          </a:p>
          <a:p>
            <a:pPr lvl="1"/>
            <a:r>
              <a:rPr lang="en-US" dirty="0" smtClean="0"/>
              <a:t>Be legally authorized in their state </a:t>
            </a:r>
            <a:r>
              <a:rPr lang="en-US" sz="1400" dirty="0" smtClean="0"/>
              <a:t>34 </a:t>
            </a:r>
            <a:r>
              <a:rPr lang="en-US" sz="1400" dirty="0"/>
              <a:t>CFR 600.9(a) and (b) </a:t>
            </a:r>
            <a:endParaRPr lang="en-US" sz="1400" dirty="0" smtClean="0"/>
          </a:p>
          <a:p>
            <a:pPr lvl="1"/>
            <a:r>
              <a:rPr lang="en-US" dirty="0" smtClean="0"/>
              <a:t>Be accredited or meet accreditation requirements  </a:t>
            </a:r>
            <a:r>
              <a:rPr lang="en-US" sz="1400" dirty="0" smtClean="0"/>
              <a:t>34 CFR Parts 602 and 603 and </a:t>
            </a:r>
            <a:r>
              <a:rPr lang="pt-BR" sz="1400" dirty="0"/>
              <a:t>34 CFR 600.4(a)(5)(ii) and 34 CFR 600.6(a)(5)(ii</a:t>
            </a:r>
            <a:r>
              <a:rPr lang="pt-BR" sz="1400" dirty="0" smtClean="0"/>
              <a:t>)</a:t>
            </a:r>
            <a:endParaRPr lang="en-US" sz="1400" dirty="0" smtClean="0"/>
          </a:p>
          <a:p>
            <a:pPr lvl="2"/>
            <a:r>
              <a:rPr lang="en-US" sz="1600" dirty="0" smtClean="0"/>
              <a:t>List of Accrediting agencies: </a:t>
            </a:r>
            <a:r>
              <a:rPr lang="en-US" sz="1600" b="1" dirty="0" smtClean="0">
                <a:hlinkClick r:id="rId3"/>
              </a:rPr>
              <a:t>www.ed.gov/admins/finaid/accred/index.html</a:t>
            </a:r>
            <a:r>
              <a:rPr lang="en-US" sz="1600" b="1" dirty="0" smtClean="0"/>
              <a:t>   </a:t>
            </a:r>
            <a:endParaRPr lang="en-US" sz="1600" dirty="0" smtClean="0"/>
          </a:p>
          <a:p>
            <a:pPr lvl="1"/>
            <a:r>
              <a:rPr lang="en-US" dirty="0" smtClean="0"/>
              <a:t>Admit (as regular students) only students with a high school diploma or equivalent and who are beyond the age of compulsory school attendance   </a:t>
            </a:r>
            <a:r>
              <a:rPr lang="pt-BR" sz="1400" dirty="0" smtClean="0"/>
              <a:t>34 </a:t>
            </a:r>
            <a:r>
              <a:rPr lang="pt-BR" sz="1400" dirty="0"/>
              <a:t>CFR 600.4(a)(2), 600.5(a)(3), 600.6(a)(2)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779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Eligibility</a:t>
            </a:r>
            <a:r>
              <a:rPr lang="en-US" dirty="0"/>
              <a:t> </a:t>
            </a:r>
            <a:r>
              <a:rPr lang="en-US" sz="1600" dirty="0" smtClean="0"/>
              <a:t>34 CFR 668.8 and 34 CFR 691.2(b) 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227638"/>
          </a:xfrm>
        </p:spPr>
        <p:txBody>
          <a:bodyPr>
            <a:normAutofit/>
          </a:bodyPr>
          <a:lstStyle/>
          <a:p>
            <a:r>
              <a:rPr lang="en-US" dirty="0" smtClean="0"/>
              <a:t>Having institutional eligibility DOES NOT mean that all of that school’s programs are eligible!</a:t>
            </a:r>
          </a:p>
          <a:p>
            <a:pPr lvl="1"/>
            <a:r>
              <a:rPr lang="en-US" dirty="0" smtClean="0"/>
              <a:t>Institutional eligibility is just the first piece of the eligibility puzzle </a:t>
            </a:r>
          </a:p>
          <a:p>
            <a:r>
              <a:rPr lang="en-US" dirty="0" smtClean="0"/>
              <a:t>The school must ensure that the program is eligible before administering aid to students</a:t>
            </a:r>
          </a:p>
          <a:p>
            <a:pPr lvl="1"/>
            <a:r>
              <a:rPr lang="en-US" dirty="0" smtClean="0"/>
              <a:t>Reference your ECAR</a:t>
            </a:r>
          </a:p>
          <a:p>
            <a:pPr lvl="2"/>
            <a:r>
              <a:rPr lang="en-US" dirty="0" smtClean="0"/>
              <a:t>Degree granting program?  Non-degree program?</a:t>
            </a:r>
          </a:p>
          <a:p>
            <a:pPr lvl="1"/>
            <a:r>
              <a:rPr lang="en-US" dirty="0" smtClean="0"/>
              <a:t>Ensure other criteria are met</a:t>
            </a:r>
          </a:p>
          <a:p>
            <a:pPr lvl="2"/>
            <a:r>
              <a:rPr lang="en-US" dirty="0" smtClean="0"/>
              <a:t>Accredited, State Authorized,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Eligibility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eligible programs</a:t>
            </a:r>
          </a:p>
          <a:p>
            <a:pPr lvl="1"/>
            <a:r>
              <a:rPr lang="en-US" dirty="0" smtClean="0"/>
              <a:t>Broken down by type institution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Institution of Higher Education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Postsecondary Vocational </a:t>
            </a:r>
            <a:r>
              <a:rPr lang="en-US" dirty="0"/>
              <a:t>I</a:t>
            </a:r>
            <a:r>
              <a:rPr lang="en-US" dirty="0" smtClean="0"/>
              <a:t>nstitution and Proprietary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2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Eligibility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at an Institution of Higher Education</a:t>
            </a:r>
          </a:p>
          <a:p>
            <a:pPr lvl="1"/>
            <a:r>
              <a:rPr lang="en-US" dirty="0" smtClean="0"/>
              <a:t>Lead to a degree</a:t>
            </a:r>
          </a:p>
          <a:p>
            <a:pPr lvl="1"/>
            <a:r>
              <a:rPr lang="en-US" dirty="0" smtClean="0"/>
              <a:t>At least 2 yrs. long that is acceptable for full credit toward a bachelor’s degree</a:t>
            </a:r>
          </a:p>
          <a:p>
            <a:pPr lvl="1"/>
            <a:r>
              <a:rPr lang="en-US" dirty="0" smtClean="0"/>
              <a:t>Leads to a certificate, at least 1 yr. long, leads to gainful employment</a:t>
            </a:r>
          </a:p>
          <a:p>
            <a:pPr lvl="1"/>
            <a:r>
              <a:rPr lang="en-US" dirty="0" smtClean="0"/>
              <a:t>Leads to a certificate, less than 1ye. Long IF it also meets the definition for vocational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524</TotalTime>
  <Words>972</Words>
  <Application>Microsoft Office PowerPoint</Application>
  <PresentationFormat>On-screen Show (4:3)</PresentationFormat>
  <Paragraphs>163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PowerPoint Presentation</vt:lpstr>
      <vt:lpstr>Eligibility – a broad overview</vt:lpstr>
      <vt:lpstr>Eligibility – working together</vt:lpstr>
      <vt:lpstr>Institutional eligibility – 34 CFR 600.4, 600.5, and 600.6 </vt:lpstr>
      <vt:lpstr>Institutional eligibility con’t</vt:lpstr>
      <vt:lpstr>Institutional eligibility Con’t</vt:lpstr>
      <vt:lpstr>Program Eligibility 34 CFR 668.8 and 34 CFR 691.2(b) </vt:lpstr>
      <vt:lpstr>Program Eligibility Con’t</vt:lpstr>
      <vt:lpstr>Program Eligibility Con’t</vt:lpstr>
      <vt:lpstr>Program Eligibility Con’t</vt:lpstr>
      <vt:lpstr>Student eligibility  34 CFR 668.32 </vt:lpstr>
      <vt:lpstr>Student eligibility Con’t</vt:lpstr>
      <vt:lpstr>Student eligibility Con’t</vt:lpstr>
      <vt:lpstr>Student eligibility Con’t</vt:lpstr>
      <vt:lpstr>Student eligibility Con’t</vt:lpstr>
      <vt:lpstr>Student eligibility Con’t</vt:lpstr>
      <vt:lpstr>Student eligibility Con’t</vt:lpstr>
      <vt:lpstr>Student eligibility Con’t</vt:lpstr>
      <vt:lpstr>The Puzzle is complete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</dc:creator>
  <cp:lastModifiedBy>Thiel College</cp:lastModifiedBy>
  <cp:revision>40</cp:revision>
  <cp:lastPrinted>2013-10-09T20:14:13Z</cp:lastPrinted>
  <dcterms:created xsi:type="dcterms:W3CDTF">2013-02-08T19:43:16Z</dcterms:created>
  <dcterms:modified xsi:type="dcterms:W3CDTF">2013-10-09T20:53:20Z</dcterms:modified>
</cp:coreProperties>
</file>