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1" r:id="rId3"/>
    <p:sldId id="260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854" y="-10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2C6B0F5-FDAB-441E-9A79-19252B4E9586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AC4D4D7B-4BD0-4F7D-B841-7C62566357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D4D7B-4BD0-4F7D-B841-7C62566357A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D4D7B-4BD0-4F7D-B841-7C62566357A9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D4D7B-4BD0-4F7D-B841-7C62566357A9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D4D7B-4BD0-4F7D-B841-7C62566357A9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D4D7B-4BD0-4F7D-B841-7C62566357A9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D4D7B-4BD0-4F7D-B841-7C62566357A9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D4D7B-4BD0-4F7D-B841-7C62566357A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D4D7B-4BD0-4F7D-B841-7C62566357A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D4D7B-4BD0-4F7D-B841-7C62566357A9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D4D7B-4BD0-4F7D-B841-7C62566357A9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D4D7B-4BD0-4F7D-B841-7C62566357A9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D4D7B-4BD0-4F7D-B841-7C62566357A9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D4D7B-4BD0-4F7D-B841-7C62566357A9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D4D7B-4BD0-4F7D-B841-7C62566357A9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990E112-C408-445E-9E66-BE9A1E01313B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adownload.ed.gov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heidi@hunterfinancialaid.co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76200" y="914400"/>
            <a:ext cx="6008914" cy="35052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791200" y="2819400"/>
            <a:ext cx="141514" cy="762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69000" y="2152650"/>
            <a:ext cx="2717800" cy="20383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27228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transmissions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371600"/>
            <a:ext cx="683708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Message Class Manager View</a:t>
            </a:r>
          </a:p>
          <a:p>
            <a:pPr lvl="1"/>
            <a:r>
              <a:rPr lang="en-US" dirty="0" smtClean="0"/>
              <a:t>Controls the allowable message classes that can be sent and received</a:t>
            </a:r>
          </a:p>
          <a:p>
            <a:pPr lvl="1"/>
            <a:r>
              <a:rPr lang="en-US" dirty="0" smtClean="0"/>
              <a:t>Requires the Message Class Table to be imported. </a:t>
            </a:r>
          </a:p>
          <a:p>
            <a:pPr lvl="1"/>
            <a:r>
              <a:rPr lang="en-US" dirty="0" smtClean="0"/>
              <a:t>Message Class Table is periodically updated by FSA but is available via download at </a:t>
            </a:r>
            <a:r>
              <a:rPr lang="en-US" dirty="0" smtClean="0">
                <a:hlinkClick r:id="rId3"/>
              </a:rPr>
              <a:t>www.fsadownload.ed.gov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31257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transmission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371600"/>
            <a:ext cx="683708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Import files (.imp)</a:t>
            </a:r>
          </a:p>
          <a:p>
            <a:pPr lvl="1"/>
            <a:r>
              <a:rPr lang="en-US" dirty="0" smtClean="0"/>
              <a:t>Most effective way for an institution to send large batches of records in one transmission in off-peak periods</a:t>
            </a:r>
          </a:p>
          <a:p>
            <a:pPr lvl="1"/>
            <a:r>
              <a:rPr lang="en-US" dirty="0" smtClean="0"/>
              <a:t>Requires a user to be set up as an “unattended” user</a:t>
            </a:r>
          </a:p>
          <a:p>
            <a:pPr lvl="1"/>
            <a:r>
              <a:rPr lang="en-US" dirty="0" smtClean="0"/>
              <a:t>Unattended user can not log into </a:t>
            </a:r>
            <a:r>
              <a:rPr lang="en-US" dirty="0" err="1" smtClean="0"/>
              <a:t>Edconnect</a:t>
            </a:r>
            <a:r>
              <a:rPr lang="en-US" dirty="0" smtClean="0"/>
              <a:t> </a:t>
            </a:r>
            <a:r>
              <a:rPr lang="en-US" dirty="0" smtClean="0"/>
              <a:t>to verify transmission success or failure</a:t>
            </a:r>
          </a:p>
          <a:p>
            <a:pPr lvl="1"/>
            <a:r>
              <a:rPr lang="en-US" dirty="0" smtClean="0"/>
              <a:t>Section 5.1.11 and 5.1.12 of the User Guide for setup instructions</a:t>
            </a:r>
          </a:p>
          <a:p>
            <a:pPr lvl="1"/>
            <a:endParaRPr lang="en-US" dirty="0" smtClean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31257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371600"/>
            <a:ext cx="683708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Two types</a:t>
            </a:r>
          </a:p>
          <a:p>
            <a:pPr lvl="1"/>
            <a:r>
              <a:rPr lang="en-US" dirty="0" smtClean="0"/>
              <a:t>Numerical &amp; Non-Numerical</a:t>
            </a:r>
          </a:p>
          <a:p>
            <a:r>
              <a:rPr lang="en-US" dirty="0" smtClean="0"/>
              <a:t>Numerical Errors</a:t>
            </a:r>
          </a:p>
          <a:p>
            <a:pPr lvl="1"/>
            <a:r>
              <a:rPr lang="en-US" dirty="0" smtClean="0"/>
              <a:t>Table of Errors in 7.1 of the User Guide</a:t>
            </a:r>
          </a:p>
          <a:p>
            <a:pPr lvl="1"/>
            <a:r>
              <a:rPr lang="en-US" dirty="0" smtClean="0"/>
              <a:t>Example:  Error -1</a:t>
            </a:r>
          </a:p>
          <a:p>
            <a:pPr lvl="2"/>
            <a:r>
              <a:rPr lang="en-US" dirty="0" smtClean="0"/>
              <a:t>Lack of connection to the Internet</a:t>
            </a:r>
          </a:p>
          <a:p>
            <a:pPr lvl="2"/>
            <a:r>
              <a:rPr lang="en-US" dirty="0" smtClean="0"/>
              <a:t>Inadequate permissions</a:t>
            </a:r>
          </a:p>
          <a:p>
            <a:pPr lvl="2"/>
            <a:r>
              <a:rPr lang="en-US" dirty="0" smtClean="0"/>
              <a:t>LAN connection is not plugged in</a:t>
            </a:r>
          </a:p>
          <a:p>
            <a:pPr lvl="2"/>
            <a:r>
              <a:rPr lang="en-US" dirty="0" smtClean="0"/>
              <a:t>Network Interface card (NIC) driver may be corrupt</a:t>
            </a:r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31257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codes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371600"/>
            <a:ext cx="683708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Non-Numerical</a:t>
            </a:r>
          </a:p>
          <a:p>
            <a:pPr lvl="1">
              <a:buNone/>
            </a:pPr>
            <a:r>
              <a:rPr lang="en-US" dirty="0" smtClean="0"/>
              <a:t>Table of error in 7.2 of the User Guide</a:t>
            </a:r>
          </a:p>
          <a:p>
            <a:pPr lvl="1"/>
            <a:r>
              <a:rPr lang="en-US" dirty="0" smtClean="0"/>
              <a:t>Example: 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“</a:t>
            </a:r>
            <a:r>
              <a:rPr lang="en-US" dirty="0" err="1" smtClean="0"/>
              <a:t>Edconnect</a:t>
            </a:r>
            <a:r>
              <a:rPr lang="en-US" dirty="0" smtClean="0"/>
              <a:t> must shut down” when 	opening in Windows XP</a:t>
            </a:r>
          </a:p>
          <a:p>
            <a:pPr lvl="1">
              <a:buNone/>
            </a:pPr>
            <a:r>
              <a:rPr lang="en-US" dirty="0" smtClean="0"/>
              <a:t>Table of errors in 8.0 of the User Guide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Example: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“ Path does not exist” during   	Transmission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“Authentication failed.  You have an 	account that has been disabled.  	Please contact the SAIG Help Desk”</a:t>
            </a:r>
            <a:endParaRPr lang="en-US" dirty="0" smtClean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31257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371600"/>
            <a:ext cx="683708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Frequently Asked Questions</a:t>
            </a:r>
          </a:p>
          <a:p>
            <a:pPr lvl="1"/>
            <a:r>
              <a:rPr lang="en-US" dirty="0" smtClean="0"/>
              <a:t>Section 10 of the User Guide</a:t>
            </a:r>
          </a:p>
          <a:p>
            <a:endParaRPr lang="en-US" dirty="0" smtClean="0"/>
          </a:p>
          <a:p>
            <a:r>
              <a:rPr lang="en-US" dirty="0" smtClean="0"/>
              <a:t>What are your questions?</a:t>
            </a:r>
          </a:p>
          <a:p>
            <a:endParaRPr lang="en-US" dirty="0" smtClean="0"/>
          </a:p>
          <a:p>
            <a:r>
              <a:rPr lang="en-US" dirty="0" smtClean="0"/>
              <a:t>Contact information:</a:t>
            </a:r>
          </a:p>
          <a:p>
            <a:pPr lvl="1"/>
            <a:r>
              <a:rPr lang="en-US" dirty="0" smtClean="0">
                <a:hlinkClick r:id="rId3"/>
              </a:rPr>
              <a:t>heidi@hunterfinancialaid.com</a:t>
            </a:r>
            <a:endParaRPr lang="en-US" dirty="0" smtClean="0"/>
          </a:p>
          <a:p>
            <a:pPr lvl="1"/>
            <a:r>
              <a:rPr lang="en-US" dirty="0" smtClean="0"/>
              <a:t>724-454-9939</a:t>
            </a:r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31257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EDCONNECT 8.3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r>
              <a:rPr lang="en-US" dirty="0" smtClean="0"/>
              <a:t>Most current version 1.3</a:t>
            </a:r>
          </a:p>
          <a:p>
            <a:r>
              <a:rPr lang="en-US" dirty="0" smtClean="0"/>
              <a:t>Will review some basic and advanced portions of the software</a:t>
            </a:r>
          </a:p>
          <a:p>
            <a:r>
              <a:rPr lang="en-US" dirty="0" smtClean="0"/>
              <a:t>Only have 50 minutes including questions</a:t>
            </a:r>
          </a:p>
          <a:p>
            <a:r>
              <a:rPr lang="en-US" dirty="0" smtClean="0"/>
              <a:t>Please write down questions for future response</a:t>
            </a: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95025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areas of focus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Edconnect</a:t>
            </a:r>
            <a:endParaRPr lang="en-US" dirty="0" smtClean="0"/>
          </a:p>
          <a:p>
            <a:pPr lvl="1"/>
            <a:r>
              <a:rPr lang="en-US" dirty="0" smtClean="0"/>
              <a:t>Security groups and users</a:t>
            </a:r>
          </a:p>
          <a:p>
            <a:r>
              <a:rPr lang="en-US" dirty="0" smtClean="0"/>
              <a:t>Data Transmissions</a:t>
            </a:r>
          </a:p>
          <a:p>
            <a:pPr lvl="1"/>
            <a:r>
              <a:rPr lang="en-US" dirty="0" smtClean="0"/>
              <a:t>Activity log, Mailbox Query</a:t>
            </a:r>
          </a:p>
          <a:p>
            <a:pPr lvl="1"/>
            <a:r>
              <a:rPr lang="en-US" dirty="0" smtClean="0"/>
              <a:t>Transmission Queue</a:t>
            </a:r>
          </a:p>
          <a:p>
            <a:pPr lvl="1"/>
            <a:r>
              <a:rPr lang="en-US" dirty="0" smtClean="0"/>
              <a:t>Message classes</a:t>
            </a:r>
          </a:p>
          <a:p>
            <a:r>
              <a:rPr lang="en-US" dirty="0" smtClean="0"/>
              <a:t>Error Codes</a:t>
            </a:r>
          </a:p>
          <a:p>
            <a:pPr lvl="1"/>
            <a:r>
              <a:rPr lang="en-US" dirty="0" smtClean="0"/>
              <a:t>Numerical and non-numerical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96772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</a:t>
            </a:r>
            <a:r>
              <a:rPr lang="en-US" dirty="0" err="1" smtClean="0"/>
              <a:t>Edconnect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295400"/>
            <a:ext cx="683708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FSA Administration Group</a:t>
            </a:r>
          </a:p>
          <a:p>
            <a:pPr lvl="1"/>
            <a:r>
              <a:rPr lang="en-US" dirty="0" smtClean="0"/>
              <a:t>Needed for the Authentication process</a:t>
            </a:r>
          </a:p>
          <a:p>
            <a:pPr lvl="1"/>
            <a:r>
              <a:rPr lang="en-US" dirty="0" smtClean="0"/>
              <a:t>TG Number, DPA User ID, password</a:t>
            </a:r>
          </a:p>
          <a:p>
            <a:pPr lvl="1"/>
            <a:r>
              <a:rPr lang="en-US" dirty="0" smtClean="0"/>
              <a:t>Does not allow transmission</a:t>
            </a:r>
            <a:endParaRPr lang="en-US" dirty="0" smtClean="0"/>
          </a:p>
          <a:p>
            <a:r>
              <a:rPr lang="en-US" dirty="0" smtClean="0"/>
              <a:t>FSA User ID</a:t>
            </a:r>
          </a:p>
          <a:p>
            <a:pPr lvl="1"/>
            <a:r>
              <a:rPr lang="en-US" dirty="0" smtClean="0"/>
              <a:t>Set up for transmission</a:t>
            </a:r>
          </a:p>
          <a:p>
            <a:pPr lvl="1"/>
            <a:r>
              <a:rPr lang="en-US" dirty="0" smtClean="0"/>
              <a:t>Associated with the TG Number</a:t>
            </a:r>
          </a:p>
          <a:p>
            <a:pPr lvl="1"/>
            <a:r>
              <a:rPr lang="en-US" dirty="0" smtClean="0"/>
              <a:t>Has its own User Password</a:t>
            </a:r>
          </a:p>
          <a:p>
            <a:pPr lvl="1"/>
            <a:r>
              <a:rPr lang="en-US" dirty="0" smtClean="0"/>
              <a:t>Signed SAIG User Statement</a:t>
            </a:r>
          </a:p>
          <a:p>
            <a:pPr lvl="1"/>
            <a:r>
              <a:rPr lang="en-US" dirty="0" smtClean="0"/>
              <a:t>Security token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79559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edconnect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371600"/>
            <a:ext cx="683708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Security Group</a:t>
            </a:r>
          </a:p>
          <a:p>
            <a:pPr lvl="1"/>
            <a:r>
              <a:rPr lang="en-US" dirty="0" smtClean="0"/>
              <a:t>Users who share a common access to common functions</a:t>
            </a:r>
          </a:p>
          <a:p>
            <a:pPr lvl="1"/>
            <a:r>
              <a:rPr lang="en-US" dirty="0" smtClean="0"/>
              <a:t>Users can belong to different groups that use different TG Numbers</a:t>
            </a:r>
          </a:p>
          <a:p>
            <a:pPr lvl="1"/>
            <a:r>
              <a:rPr lang="en-US" dirty="0" smtClean="0"/>
              <a:t>Security group selection is done at the time of logon</a:t>
            </a:r>
            <a:endParaRPr lang="en-US" dirty="0"/>
          </a:p>
          <a:p>
            <a:pPr lvl="1"/>
            <a:r>
              <a:rPr lang="en-US" dirty="0" smtClean="0"/>
              <a:t>FSA Admin can drag and drop a User into another security group</a:t>
            </a:r>
          </a:p>
          <a:p>
            <a:pPr lvl="1"/>
            <a:r>
              <a:rPr lang="en-US" dirty="0" smtClean="0"/>
              <a:t>Group user can copy a user into another group</a:t>
            </a:r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31257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edconnect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371600"/>
            <a:ext cx="683708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Security Group</a:t>
            </a:r>
          </a:p>
          <a:p>
            <a:pPr lvl="1"/>
            <a:r>
              <a:rPr lang="en-US" dirty="0" smtClean="0"/>
              <a:t>Access rights are set within the group for all users</a:t>
            </a:r>
          </a:p>
          <a:p>
            <a:pPr lvl="2"/>
            <a:r>
              <a:rPr lang="en-US" dirty="0" smtClean="0"/>
              <a:t>Make sure you have the correct group</a:t>
            </a:r>
          </a:p>
          <a:p>
            <a:pPr lvl="2"/>
            <a:r>
              <a:rPr lang="en-US" dirty="0" smtClean="0"/>
              <a:t>Modify rights by checking or un-checking</a:t>
            </a:r>
          </a:p>
          <a:p>
            <a:pPr lvl="2"/>
            <a:r>
              <a:rPr lang="en-US" dirty="0" smtClean="0"/>
              <a:t>Example, may want someone to be able to read the Mailbox Query but not delete anything from it. </a:t>
            </a:r>
          </a:p>
          <a:p>
            <a:pPr lvl="2"/>
            <a:r>
              <a:rPr lang="en-US" dirty="0" smtClean="0"/>
              <a:t>Example, may want to designate the Message Class import to just the FSA Administrator</a:t>
            </a:r>
            <a:endParaRPr lang="en-US" dirty="0" smtClean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31257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371600"/>
            <a:ext cx="683708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Transmission Queue</a:t>
            </a:r>
          </a:p>
          <a:p>
            <a:pPr lvl="1"/>
            <a:r>
              <a:rPr lang="en-US" dirty="0" smtClean="0"/>
              <a:t>Used to send and receive data</a:t>
            </a:r>
          </a:p>
          <a:p>
            <a:pPr lvl="1"/>
            <a:r>
              <a:rPr lang="en-US" dirty="0" smtClean="0"/>
              <a:t>Select the “now” function to update the SAIG mailbox list immediately or send data files</a:t>
            </a:r>
          </a:p>
          <a:p>
            <a:pPr lvl="1"/>
            <a:r>
              <a:rPr lang="en-US" dirty="0" smtClean="0"/>
              <a:t>Selecting the “later” function allows a date and time to connect to SAIG.  </a:t>
            </a:r>
            <a:r>
              <a:rPr lang="en-US" dirty="0" err="1" smtClean="0"/>
              <a:t>EDconnect</a:t>
            </a:r>
            <a:r>
              <a:rPr lang="en-US" dirty="0" smtClean="0"/>
              <a:t> must remain open to send.</a:t>
            </a:r>
          </a:p>
          <a:p>
            <a:pPr lvl="1"/>
            <a:r>
              <a:rPr lang="en-US" dirty="0" smtClean="0"/>
              <a:t>Can add data files manually or automatically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31257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371600"/>
            <a:ext cx="683708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Activity Log</a:t>
            </a:r>
          </a:p>
          <a:p>
            <a:pPr lvl="1"/>
            <a:r>
              <a:rPr lang="en-US" dirty="0" smtClean="0"/>
              <a:t>Lists files that have been sent and received, SAIG password history changes and any errors that occur during transmission</a:t>
            </a:r>
          </a:p>
          <a:p>
            <a:pPr lvl="1"/>
            <a:r>
              <a:rPr lang="en-US" dirty="0" smtClean="0"/>
              <a:t>Can archive log records by using the “Save as” preserving the .arc extension</a:t>
            </a:r>
          </a:p>
          <a:p>
            <a:pPr lvl="1"/>
            <a:r>
              <a:rPr lang="en-US" dirty="0" smtClean="0"/>
              <a:t>Can set a Retention period of up to one year before automatically deleting records from the log</a:t>
            </a:r>
            <a:endParaRPr lang="en-US" dirty="0" smtClean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31257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371600"/>
            <a:ext cx="683708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Mailbox Query</a:t>
            </a:r>
          </a:p>
          <a:p>
            <a:pPr lvl="1"/>
            <a:r>
              <a:rPr lang="en-US" dirty="0" smtClean="0"/>
              <a:t>Get a snapshot of the contents</a:t>
            </a:r>
          </a:p>
          <a:p>
            <a:pPr lvl="1"/>
            <a:r>
              <a:rPr lang="en-US" dirty="0" smtClean="0"/>
              <a:t>Run the “now” function from the Transmission menu to update</a:t>
            </a:r>
          </a:p>
          <a:p>
            <a:pPr lvl="1"/>
            <a:r>
              <a:rPr lang="en-US" dirty="0" smtClean="0"/>
              <a:t>Select the items you want to receive by checking “Move to TQ”</a:t>
            </a:r>
          </a:p>
          <a:p>
            <a:pPr lvl="1"/>
            <a:r>
              <a:rPr lang="en-US" dirty="0" smtClean="0"/>
              <a:t>Can alphabetize the message classes by double clicking the top of the column</a:t>
            </a:r>
          </a:p>
          <a:p>
            <a:pPr lvl="1"/>
            <a:r>
              <a:rPr lang="en-US" dirty="0" smtClean="0"/>
              <a:t>If you clear the mailbox, run the snapshot to get the new contents</a:t>
            </a:r>
            <a:endParaRPr lang="en-US" dirty="0" smtClean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312579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283</TotalTime>
  <Words>595</Words>
  <Application>Microsoft Office PowerPoint</Application>
  <PresentationFormat>On-screen Show (4:3)</PresentationFormat>
  <Paragraphs>118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Trek</vt:lpstr>
      <vt:lpstr>Slide 1</vt:lpstr>
      <vt:lpstr>EDCONNECT 8.3</vt:lpstr>
      <vt:lpstr>Three areas of focus </vt:lpstr>
      <vt:lpstr>Using Edconnect </vt:lpstr>
      <vt:lpstr>Using edconnect</vt:lpstr>
      <vt:lpstr>Using edconnect</vt:lpstr>
      <vt:lpstr>Data transmission</vt:lpstr>
      <vt:lpstr>Data transmission</vt:lpstr>
      <vt:lpstr>Data transmission</vt:lpstr>
      <vt:lpstr>Data transmissions</vt:lpstr>
      <vt:lpstr>Data transmission </vt:lpstr>
      <vt:lpstr>Error codes</vt:lpstr>
      <vt:lpstr>Error codes </vt:lpstr>
      <vt:lpstr>Q &amp; A session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</dc:creator>
  <cp:lastModifiedBy>Valued Acer Customer</cp:lastModifiedBy>
  <cp:revision>13</cp:revision>
  <dcterms:created xsi:type="dcterms:W3CDTF">2013-02-08T19:43:16Z</dcterms:created>
  <dcterms:modified xsi:type="dcterms:W3CDTF">2013-10-03T02:03:59Z</dcterms:modified>
</cp:coreProperties>
</file>