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61" r:id="rId3"/>
    <p:sldId id="260" r:id="rId4"/>
    <p:sldId id="258" r:id="rId5"/>
    <p:sldId id="259" r:id="rId6"/>
    <p:sldId id="267" r:id="rId7"/>
    <p:sldId id="273" r:id="rId8"/>
    <p:sldId id="289" r:id="rId9"/>
    <p:sldId id="274" r:id="rId10"/>
    <p:sldId id="275" r:id="rId11"/>
    <p:sldId id="278" r:id="rId12"/>
    <p:sldId id="287" r:id="rId13"/>
    <p:sldId id="286" r:id="rId14"/>
    <p:sldId id="285" r:id="rId15"/>
    <p:sldId id="284" r:id="rId16"/>
    <p:sldId id="283" r:id="rId17"/>
    <p:sldId id="282" r:id="rId18"/>
    <p:sldId id="281" r:id="rId19"/>
    <p:sldId id="280" r:id="rId20"/>
    <p:sldId id="288" r:id="rId21"/>
    <p:sldId id="290" r:id="rId22"/>
    <p:sldId id="266" r:id="rId23"/>
    <p:sldId id="265" r:id="rId24"/>
    <p:sldId id="264" r:id="rId25"/>
    <p:sldId id="263" r:id="rId26"/>
    <p:sldId id="272" r:id="rId27"/>
    <p:sldId id="291" r:id="rId28"/>
    <p:sldId id="292" r:id="rId29"/>
    <p:sldId id="27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6514B-21F3-4FB9-9370-CF769E43E39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72DF3-AC7E-4EBF-8921-974743F08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55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BF63-D93F-4BF8-97BF-992EB3A9637E}" type="datetime1">
              <a:rPr lang="en-US" smtClean="0"/>
              <a:t>10/8/2013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55A0-A533-433D-A82A-558C0499224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BE24-0B12-40FD-97F5-177BB03A3854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9256-26B6-41A5-8986-4EAC05C9C7C2}" type="datetime1">
              <a:rPr lang="en-US" smtClean="0"/>
              <a:t>10/8/2013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9906-2D6C-4FD3-A31E-8AD1EAB910B4}" type="datetime1">
              <a:rPr lang="en-US" smtClean="0"/>
              <a:t>10/8/2013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F49-0E09-4C20-A007-F4AE66A85D49}" type="datetime1">
              <a:rPr lang="en-US" smtClean="0"/>
              <a:t>10/8/2013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0F01-8B30-42A6-8F50-FA06492D3825}" type="datetime1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5CCD-4B7F-4BD5-97B5-D332E65F6A32}" type="datetime1">
              <a:rPr lang="en-US" smtClean="0"/>
              <a:t>10/8/2013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C473-AAD0-4268-86C5-E1722DFCD1E3}" type="datetime1">
              <a:rPr lang="en-US" smtClean="0"/>
              <a:t>10/8/2013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0C45-E3FF-487C-A606-E9038988EAAB}" type="datetime1">
              <a:rPr lang="en-US" smtClean="0"/>
              <a:t>10/8/2013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0492-42C4-4820-9141-AA37BF66569D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A4EF655-75D1-4005-BBE0-13950DF5017A}" type="datetime1">
              <a:rPr lang="en-US" smtClean="0"/>
              <a:t>10/8/2013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ap.ed.gov/dpcletters/GEN0812FP0810.html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www.gpo.gov/fdsy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ces.ed.gov/" TargetMode="External"/><Relationship Id="rId5" Type="http://schemas.openxmlformats.org/officeDocument/2006/relationships/hyperlink" Target="http://www.ed.gov/admins/lead/safety/handbook.pdf" TargetMode="External"/><Relationship Id="rId4" Type="http://schemas.openxmlformats.org/officeDocument/2006/relationships/hyperlink" Target="http://ifap.ed.gov/fsahandbook/1314FSAHbkVol2.htm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ifap.ed.gov/GainfulEmploymentInfo/index.html" TargetMode="External"/><Relationship Id="rId2" Type="http://schemas.openxmlformats.org/officeDocument/2006/relationships/hyperlink" Target="http://www.ifap.ed.gov/qahome/qaassessments/consumerinformation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ifap.ed.gov/GainfulEmploymentOperationsManual/GainfulEmploymentOperationsManual.html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CMPolicy@aesSuccess.org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914400"/>
            <a:ext cx="6008914" cy="3505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791200" y="2819400"/>
            <a:ext cx="141514" cy="762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0" y="2152650"/>
            <a:ext cx="2717800" cy="20383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extBox 1"/>
          <p:cNvSpPr txBox="1"/>
          <p:nvPr/>
        </p:nvSpPr>
        <p:spPr>
          <a:xfrm>
            <a:off x="1295400" y="4895273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Disclosure Requirements and Consumer Information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7709" y="54102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Racculia</a:t>
            </a:r>
            <a:endParaRPr lang="en-US" dirty="0" smtClean="0"/>
          </a:p>
          <a:p>
            <a:r>
              <a:rPr lang="en-US" dirty="0" smtClean="0"/>
              <a:t>PHEAA Compliance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2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787050"/>
              </p:ext>
            </p:extLst>
          </p:nvPr>
        </p:nvGraphicFramePr>
        <p:xfrm>
          <a:off x="2119884" y="1371600"/>
          <a:ext cx="6837364" cy="46709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9341"/>
                <a:gridCol w="1709341"/>
                <a:gridCol w="1709341"/>
                <a:gridCol w="1709341"/>
              </a:tblGrid>
              <a:tr h="4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Recipient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Method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32941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Textbook </a:t>
                      </a:r>
                      <a:r>
                        <a:rPr lang="en-US" sz="1600" u="none" strike="noStrike" dirty="0" smtClean="0"/>
                        <a:t>Information</a:t>
                      </a:r>
                    </a:p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Currently enrolled </a:t>
                      </a:r>
                      <a:r>
                        <a:rPr lang="en-US" sz="1600" u="none" strike="noStrike" dirty="0"/>
                        <a:t>students </a:t>
                      </a:r>
                      <a:endParaRPr lang="en-US" sz="1600" u="none" strike="noStrike" dirty="0" smtClean="0"/>
                    </a:p>
                    <a:p>
                      <a:pPr algn="ctr" fontAlgn="ctr"/>
                      <a:r>
                        <a:rPr lang="en-US" sz="1600" u="none" strike="noStrike" dirty="0" smtClean="0"/>
                        <a:t>----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Affiliated college bookstores</a:t>
                      </a:r>
                    </a:p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For students – via the institution’s Internet or </a:t>
                      </a:r>
                      <a:r>
                        <a:rPr lang="en-US" sz="1600" u="none" strike="noStrike" dirty="0"/>
                        <a:t>written course schedule as </a:t>
                      </a:r>
                      <a:r>
                        <a:rPr lang="en-US" sz="1600" u="none" strike="noStrike" dirty="0" smtClean="0"/>
                        <a:t>appropriate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----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Written </a:t>
                      </a:r>
                      <a:r>
                        <a:rPr lang="en-US" sz="1600" u="none" strike="noStrike" dirty="0"/>
                        <a:t>notice to </a:t>
                      </a:r>
                      <a:r>
                        <a:rPr lang="en-US" sz="1600" u="none" strike="noStrike" dirty="0" smtClean="0"/>
                        <a:t>college bookstores</a:t>
                      </a:r>
                    </a:p>
                    <a:p>
                      <a:pPr algn="ctr" fontAlgn="ctr"/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For students:  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updated </a:t>
                      </a:r>
                      <a:r>
                        <a:rPr lang="en-US" sz="1600" u="none" strike="noStrike" dirty="0"/>
                        <a:t>with internet or written course schedule as </a:t>
                      </a:r>
                      <a:r>
                        <a:rPr lang="en-US" sz="1600" u="none" strike="noStrike" dirty="0" smtClean="0"/>
                        <a:t>appropriate 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----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College bookstores: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 </a:t>
                      </a:r>
                      <a:r>
                        <a:rPr lang="en-US" sz="1600" u="none" strike="noStrike" dirty="0"/>
                        <a:t>as soon as practicable </a:t>
                      </a:r>
                      <a:r>
                        <a:rPr lang="en-US" sz="1600" u="none" strike="noStrike" dirty="0" smtClean="0"/>
                        <a:t>once changes </a:t>
                      </a:r>
                      <a:r>
                        <a:rPr lang="en-US" sz="1600" u="none" strike="noStrike" dirty="0"/>
                        <a:t>occur </a:t>
                      </a:r>
                      <a:r>
                        <a:rPr lang="en-US" sz="1600" u="none" strike="noStrike" dirty="0" smtClean="0"/>
                        <a:t>and upon the request of the bookstore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  <a:tr h="8315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Description of Academic Programs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</a:t>
                      </a:r>
                      <a:r>
                        <a:rPr lang="en-US" sz="1600" u="none" strike="noStrike" dirty="0" smtClean="0"/>
                        <a:t>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4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073270"/>
              </p:ext>
            </p:extLst>
          </p:nvPr>
        </p:nvGraphicFramePr>
        <p:xfrm>
          <a:off x="2209800" y="1219200"/>
          <a:ext cx="6837364" cy="52511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9341"/>
                <a:gridCol w="1709341"/>
                <a:gridCol w="1709341"/>
                <a:gridCol w="1709341"/>
              </a:tblGrid>
              <a:tr h="345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Recipient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Method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1455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Accreditation, Approval, or Licensure for the Institution </a:t>
                      </a:r>
                      <a:r>
                        <a:rPr lang="en-US" sz="1600" u="none" strike="noStrike" dirty="0"/>
                        <a:t>and </a:t>
                      </a:r>
                      <a:r>
                        <a:rPr lang="en-US" sz="1600" u="none" strike="noStrike" dirty="0" smtClean="0"/>
                        <a:t>its Programs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</a:t>
                      </a:r>
                      <a:r>
                        <a:rPr lang="en-US" sz="1600" u="none" strike="noStrike" dirty="0" smtClean="0"/>
                        <a:t>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Ensure availability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  <a:tr h="16002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Policies and Sanctions Regarding Copyright </a:t>
                      </a:r>
                      <a:r>
                        <a:rPr lang="en-US" sz="1600" u="none" strike="noStrike" dirty="0"/>
                        <a:t>Infringement </a:t>
                      </a:r>
                      <a:r>
                        <a:rPr lang="en-US" sz="1600" u="none" strike="noStrike" dirty="0" smtClean="0"/>
                        <a:t>(</a:t>
                      </a:r>
                      <a:r>
                        <a:rPr lang="en-US" sz="1600" u="none" strike="noStrike" dirty="0"/>
                        <a:t>Including Computer Use and File Sharing)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</a:t>
                      </a:r>
                      <a:r>
                        <a:rPr lang="en-US" sz="1600" u="none" strike="noStrike" dirty="0" smtClean="0"/>
                        <a:t>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Annually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  <a:tr h="11455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Teacher Preparation Program Report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- State governments 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- Prospective </a:t>
                      </a:r>
                      <a:r>
                        <a:rPr lang="en-US" sz="1600" u="none" strike="noStrike" dirty="0"/>
                        <a:t>and </a:t>
                      </a:r>
                      <a:r>
                        <a:rPr lang="en-US" sz="1600" u="none" strike="noStrike" dirty="0" smtClean="0"/>
                        <a:t>enrolled students </a:t>
                      </a:r>
                      <a:r>
                        <a:rPr lang="en-US" sz="1600" u="none" strike="noStrike" dirty="0"/>
                        <a:t>and the </a:t>
                      </a:r>
                      <a:r>
                        <a:rPr lang="en-US" sz="1600" u="none" strike="noStrike" dirty="0" smtClean="0"/>
                        <a:t>general </a:t>
                      </a:r>
                      <a:r>
                        <a:rPr lang="en-US" sz="1600" u="none" strike="noStrike" dirty="0"/>
                        <a:t>public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To the </a:t>
                      </a:r>
                      <a:r>
                        <a:rPr lang="en-US" sz="1600" u="none" strike="noStrike" dirty="0" smtClean="0"/>
                        <a:t>state</a:t>
                      </a:r>
                      <a:r>
                        <a:rPr lang="en-US" sz="1600" u="none" strike="noStrike" baseline="0" dirty="0" smtClean="0"/>
                        <a:t> </a:t>
                      </a:r>
                      <a:r>
                        <a:rPr lang="en-US" sz="1600" u="none" strike="noStrike" dirty="0" smtClean="0"/>
                        <a:t>via the </a:t>
                      </a:r>
                      <a:r>
                        <a:rPr lang="en-US" sz="1600" u="none" strike="noStrike" dirty="0"/>
                        <a:t>method required by </a:t>
                      </a:r>
                      <a:r>
                        <a:rPr lang="en-US" sz="1600" u="none" strike="noStrike" dirty="0" smtClean="0"/>
                        <a:t>that </a:t>
                      </a:r>
                      <a:r>
                        <a:rPr lang="en-US" sz="1600" u="none" strike="noStrike" dirty="0"/>
                        <a:t>state, and to the </a:t>
                      </a:r>
                      <a:r>
                        <a:rPr lang="en-US" sz="1600" u="none" strike="noStrike" dirty="0" smtClean="0"/>
                        <a:t>general </a:t>
                      </a:r>
                      <a:r>
                        <a:rPr lang="en-US" sz="1600" u="none" strike="noStrike" dirty="0"/>
                        <a:t>public via </a:t>
                      </a:r>
                      <a:r>
                        <a:rPr lang="en-US" sz="1600" u="none" strike="noStrike" dirty="0" smtClean="0"/>
                        <a:t>the institution’s website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Annually </a:t>
                      </a:r>
                      <a:endParaRPr lang="en-US" sz="1600" u="none" strike="noStrike" dirty="0" smtClean="0"/>
                    </a:p>
                    <a:p>
                      <a:pPr algn="ctr" fontAlgn="ctr"/>
                      <a:r>
                        <a:rPr lang="en-US" sz="1600" u="none" strike="noStrike" dirty="0" smtClean="0"/>
                        <a:t>by April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 </a:t>
                      </a:r>
                      <a:r>
                        <a:rPr lang="en-US" sz="1600" u="none" strike="noStrike" dirty="0"/>
                        <a:t>of each year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727176"/>
              </p:ext>
            </p:extLst>
          </p:nvPr>
        </p:nvGraphicFramePr>
        <p:xfrm>
          <a:off x="2147593" y="1219200"/>
          <a:ext cx="6837363" cy="52387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9341"/>
                <a:gridCol w="1709341"/>
                <a:gridCol w="1742857"/>
                <a:gridCol w="1675824"/>
              </a:tblGrid>
              <a:tr h="333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+mn-lt"/>
                        </a:rPr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+mn-lt"/>
                        </a:rPr>
                        <a:t>Recipient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+mn-lt"/>
                        </a:rPr>
                        <a:t>Method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+mn-lt"/>
                        </a:rPr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9581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latin typeface="+mn-lt"/>
                        </a:rPr>
                        <a:t>Policies Regarding Transfer </a:t>
                      </a:r>
                      <a:r>
                        <a:rPr lang="en-US" sz="1600" u="none" strike="noStrike" dirty="0">
                          <a:latin typeface="+mn-lt"/>
                        </a:rPr>
                        <a:t>of Credit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and </a:t>
                      </a:r>
                      <a:r>
                        <a:rPr lang="en-US" sz="1600" u="none" strike="noStrike" dirty="0">
                          <a:latin typeface="+mn-lt"/>
                        </a:rPr>
                        <a:t>Articulation Agreements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+mn-lt"/>
                        </a:rPr>
                        <a:t>Prospective and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enrolled students </a:t>
                      </a:r>
                      <a:r>
                        <a:rPr lang="en-US" sz="1600" u="none" strike="noStrike" dirty="0">
                          <a:latin typeface="+mn-lt"/>
                        </a:rPr>
                        <a:t>and the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general </a:t>
                      </a:r>
                      <a:r>
                        <a:rPr lang="en-US" sz="1600" u="none" strike="noStrike" dirty="0">
                          <a:latin typeface="+mn-lt"/>
                        </a:rPr>
                        <a:t>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+mn-lt"/>
                        </a:rPr>
                        <a:t>P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ublications</a:t>
                      </a:r>
                      <a:r>
                        <a:rPr lang="en-US" sz="1600" u="none" strike="noStrike" dirty="0">
                          <a:latin typeface="+mn-lt"/>
                        </a:rPr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+mn-lt"/>
                        </a:rPr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/>
                </a:tc>
              </a:tr>
              <a:tr h="11953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Drug and Alcohol Abuse Prevention Program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Enrolled students and employees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Written publications that are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sent directly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 each student and employee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Annually</a:t>
                      </a:r>
                    </a:p>
                  </a:txBody>
                  <a:tcPr marL="9525" marR="9525" marT="9524" marB="0" anchor="ctr"/>
                </a:tc>
              </a:tr>
              <a:tr h="26185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Annual Security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Report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(Emergency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Response and Evacuation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Procedures,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Timely Warnings, and Crime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Log)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All currently enrolled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students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and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all employees by Oct. 1 of each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year  </a:t>
                      </a: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----</a:t>
                      </a: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any prospective student or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employee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upon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request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ublications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mailings, or electronic media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Annually 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by October 1)</a:t>
                      </a:r>
                    </a:p>
                  </a:txBody>
                  <a:tcPr marL="9525" marR="9525" marT="9524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7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2721"/>
              </p:ext>
            </p:extLst>
          </p:nvPr>
        </p:nvGraphicFramePr>
        <p:xfrm>
          <a:off x="2209800" y="1295400"/>
          <a:ext cx="6871716" cy="52169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7929"/>
                <a:gridCol w="1717929"/>
                <a:gridCol w="1717929"/>
                <a:gridCol w="1717929"/>
              </a:tblGrid>
              <a:tr h="3687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Recipient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Method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  <a:tr h="7369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Vaccinations Policy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Publications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</a:tr>
              <a:tr h="26345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Fire Safety Report and Fire Log</a:t>
                      </a: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All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currently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enrolled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students  and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employees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by Oct. 1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of each year</a:t>
                      </a: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----</a:t>
                      </a: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any prospective student or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employee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upon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request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Publications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mailings, or electronic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media</a:t>
                      </a: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----</a:t>
                      </a: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May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be included within the Annual Security Report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Annually 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by October 1)</a:t>
                      </a:r>
                    </a:p>
                  </a:txBody>
                  <a:tcPr marL="9525" marR="9525" marT="9523" marB="0" anchor="ctr"/>
                </a:tc>
              </a:tr>
              <a:tr h="14412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Information for Crime Victims about Disciplinary Proceedings</a:t>
                      </a: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alleged victim of any crime of violence or a nonforcible sex offense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(or next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of kin if deceased)</a:t>
                      </a: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 writing</a:t>
                      </a: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Upon written request of the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victim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or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next of kin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if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deceased)</a:t>
                      </a:r>
                    </a:p>
                  </a:txBody>
                  <a:tcPr marL="9525" marR="9525" marT="9523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7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008604"/>
              </p:ext>
            </p:extLst>
          </p:nvPr>
        </p:nvGraphicFramePr>
        <p:xfrm>
          <a:off x="2127379" y="1371600"/>
          <a:ext cx="6913564" cy="480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8391"/>
                <a:gridCol w="1728391"/>
                <a:gridCol w="1728391"/>
                <a:gridCol w="1728391"/>
              </a:tblGrid>
              <a:tr h="407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latin typeface="+mn-lt"/>
                        </a:rPr>
                        <a:t>Recipient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latin typeface="+mn-lt"/>
                        </a:rPr>
                        <a:t>Method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b"/>
                </a:tc>
              </a:tr>
              <a:tr h="8137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+mn-lt"/>
                        </a:rPr>
                        <a:t>Retention </a:t>
                      </a:r>
                      <a:r>
                        <a:rPr lang="en-US" sz="1600" b="0" u="none" strike="noStrike" dirty="0" smtClean="0">
                          <a:latin typeface="+mn-lt"/>
                        </a:rPr>
                        <a:t>Rates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+mn-lt"/>
                        </a:rPr>
                        <a:t>Prospective and </a:t>
                      </a:r>
                      <a:r>
                        <a:rPr lang="en-US" sz="1600" b="0" u="none" strike="noStrike" dirty="0" smtClean="0">
                          <a:latin typeface="+mn-lt"/>
                        </a:rPr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+mn-lt"/>
                        </a:rPr>
                        <a:t>P</a:t>
                      </a:r>
                      <a:r>
                        <a:rPr lang="en-US" sz="1600" b="0" u="none" strike="noStrike" dirty="0" smtClean="0">
                          <a:latin typeface="+mn-lt"/>
                        </a:rPr>
                        <a:t>ublications</a:t>
                      </a:r>
                      <a:r>
                        <a:rPr lang="en-US" sz="1600" b="0" u="none" strike="noStrike" dirty="0">
                          <a:latin typeface="+mn-lt"/>
                        </a:rPr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>
                          <a:latin typeface="+mn-lt"/>
                        </a:rPr>
                        <a:t>Ensure availability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</a:tr>
              <a:tr h="8137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latin typeface="+mn-lt"/>
                        </a:rPr>
                        <a:t>Completion, Graduation, </a:t>
                      </a:r>
                      <a:r>
                        <a:rPr lang="en-US" sz="1600" b="0" u="none" strike="noStrike" dirty="0">
                          <a:latin typeface="+mn-lt"/>
                        </a:rPr>
                        <a:t>and Transfer-out Rates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+mn-lt"/>
                        </a:rPr>
                        <a:t>Prospective and </a:t>
                      </a:r>
                      <a:r>
                        <a:rPr lang="en-US" sz="1600" b="0" u="none" strike="noStrike" dirty="0" smtClean="0">
                          <a:latin typeface="+mn-lt"/>
                        </a:rPr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+mn-lt"/>
                        </a:rPr>
                        <a:t>P</a:t>
                      </a:r>
                      <a:r>
                        <a:rPr lang="en-US" sz="1600" b="0" u="none" strike="noStrike" dirty="0" smtClean="0">
                          <a:latin typeface="+mn-lt"/>
                        </a:rPr>
                        <a:t>ublications</a:t>
                      </a:r>
                      <a:r>
                        <a:rPr lang="en-US" sz="1600" b="0" u="none" strike="noStrike" dirty="0">
                          <a:latin typeface="+mn-lt"/>
                        </a:rPr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+mn-lt"/>
                        </a:rPr>
                        <a:t>Annually </a:t>
                      </a:r>
                      <a:endParaRPr lang="en-US" sz="1600" b="0" u="none" strike="noStrike" dirty="0" smtClean="0"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600" b="0" u="none" strike="noStrike" dirty="0" smtClean="0">
                          <a:latin typeface="+mn-lt"/>
                        </a:rPr>
                        <a:t>(</a:t>
                      </a:r>
                      <a:r>
                        <a:rPr lang="en-US" sz="1600" b="0" u="none" strike="noStrike" dirty="0">
                          <a:latin typeface="+mn-lt"/>
                        </a:rPr>
                        <a:t>by July 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</a:tr>
              <a:tr h="16170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latin typeface="+mn-lt"/>
                        </a:rPr>
                        <a:t>Completion, Graduation, </a:t>
                      </a:r>
                      <a:r>
                        <a:rPr lang="en-US" sz="1600" b="0" u="none" strike="noStrike" dirty="0">
                          <a:latin typeface="+mn-lt"/>
                        </a:rPr>
                        <a:t>and Transfer-out Rates for Students Receiving Athletically Related Student Aid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+mn-lt"/>
                        </a:rPr>
                        <a:t>Prospective and </a:t>
                      </a:r>
                      <a:r>
                        <a:rPr lang="en-US" sz="1600" b="0" u="none" strike="noStrike" dirty="0" smtClean="0">
                          <a:latin typeface="+mn-lt"/>
                        </a:rPr>
                        <a:t>enrolled students receiving athletically</a:t>
                      </a:r>
                      <a:r>
                        <a:rPr lang="en-US" sz="1600" b="0" u="none" strike="noStrike" baseline="0" dirty="0" smtClean="0">
                          <a:latin typeface="+mn-lt"/>
                        </a:rPr>
                        <a:t> related student aid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+mn-lt"/>
                        </a:rPr>
                        <a:t>P</a:t>
                      </a:r>
                      <a:r>
                        <a:rPr lang="en-US" sz="1600" b="0" u="none" strike="noStrike" dirty="0" smtClean="0">
                          <a:latin typeface="+mn-lt"/>
                        </a:rPr>
                        <a:t>ublications</a:t>
                      </a:r>
                      <a:r>
                        <a:rPr lang="en-US" sz="1600" b="0" u="none" strike="noStrike" dirty="0">
                          <a:latin typeface="+mn-lt"/>
                        </a:rPr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+mn-lt"/>
                        </a:rPr>
                        <a:t>Annually </a:t>
                      </a:r>
                      <a:endParaRPr lang="en-US" sz="1600" b="0" u="none" strike="noStrike" dirty="0" smtClean="0"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600" b="0" u="none" strike="noStrike" dirty="0" smtClean="0">
                          <a:latin typeface="+mn-lt"/>
                        </a:rPr>
                        <a:t>(</a:t>
                      </a:r>
                      <a:r>
                        <a:rPr lang="en-US" sz="1600" b="0" u="none" strike="noStrike" dirty="0">
                          <a:latin typeface="+mn-lt"/>
                        </a:rPr>
                        <a:t>by July 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</a:tr>
              <a:tr h="8137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Placement in Employment 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Prospective and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ublications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mailings, or electronic media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Ensure availability</a:t>
                      </a:r>
                    </a:p>
                  </a:txBody>
                  <a:tcPr marL="9525" marR="9525" marT="9526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2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276486"/>
              </p:ext>
            </p:extLst>
          </p:nvPr>
        </p:nvGraphicFramePr>
        <p:xfrm>
          <a:off x="2148615" y="1371600"/>
          <a:ext cx="6913564" cy="45153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8391"/>
                <a:gridCol w="1728391"/>
                <a:gridCol w="1728391"/>
                <a:gridCol w="1728391"/>
              </a:tblGrid>
              <a:tr h="3414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Recipient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Method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  <a:tr h="12140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Job Placement Rates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</a:t>
                      </a:r>
                      <a:r>
                        <a:rPr lang="en-US" sz="1600" u="none" strike="noStrike" dirty="0" smtClean="0"/>
                        <a:t>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Written </a:t>
                      </a:r>
                      <a:r>
                        <a:rPr lang="en-US" sz="1600" u="none" strike="noStrike" dirty="0" smtClean="0"/>
                        <a:t>notice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At or before the time the prospective student applies for </a:t>
                      </a:r>
                      <a:r>
                        <a:rPr lang="en-US" sz="1600" u="none" strike="noStrike" dirty="0" smtClean="0"/>
                        <a:t>enrollment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</a:tr>
              <a:tr h="1214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Types of Graduate and Professional Education in </a:t>
                      </a:r>
                      <a:r>
                        <a:rPr lang="en-US" sz="1600" u="none" strike="noStrike" dirty="0" smtClean="0"/>
                        <a:t>which </a:t>
                      </a:r>
                      <a:r>
                        <a:rPr lang="en-US" sz="1600" u="none" strike="noStrike" dirty="0"/>
                        <a:t>the Institution's Graduates Enroll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</a:t>
                      </a:r>
                      <a:r>
                        <a:rPr lang="en-US" sz="1600" u="none" strike="noStrike" dirty="0" smtClean="0"/>
                        <a:t>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</a:tr>
              <a:tr h="16959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Intercollegiate Athletic Program Participation Rates and Financial Support Data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 attending 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a </a:t>
                      </a:r>
                      <a:r>
                        <a:rPr lang="en-US" sz="1600" u="none" strike="noStrike" dirty="0"/>
                        <a:t>co-educational institution that has an intercollegiate athletic program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Publications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Annually </a:t>
                      </a:r>
                      <a:endParaRPr lang="en-US" sz="1600" u="none" strike="noStrike" dirty="0" smtClean="0"/>
                    </a:p>
                    <a:p>
                      <a:pPr algn="ctr" fontAlgn="ctr"/>
                      <a:r>
                        <a:rPr lang="en-US" sz="1600" u="none" strike="noStrike" dirty="0" smtClean="0"/>
                        <a:t>(</a:t>
                      </a:r>
                      <a:r>
                        <a:rPr lang="en-US" sz="1600" u="none" strike="noStrike" dirty="0"/>
                        <a:t>by October 15)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0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564534"/>
              </p:ext>
            </p:extLst>
          </p:nvPr>
        </p:nvGraphicFramePr>
        <p:xfrm>
          <a:off x="2142369" y="1371600"/>
          <a:ext cx="6837364" cy="44983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9341"/>
                <a:gridCol w="1709341"/>
                <a:gridCol w="1709341"/>
                <a:gridCol w="1709341"/>
              </a:tblGrid>
              <a:tr h="33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Recipient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Method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264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Voter Registration Forms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</a:t>
                      </a:r>
                      <a:r>
                        <a:rPr lang="en-US" sz="1600" u="none" strike="noStrike" dirty="0" smtClean="0"/>
                        <a:t>ach </a:t>
                      </a:r>
                      <a:r>
                        <a:rPr lang="en-US" sz="1600" u="none" strike="noStrike" dirty="0"/>
                        <a:t>student enrolled in a degree or certificate program and physically in attendance at the institution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Direct distribution of </a:t>
                      </a:r>
                      <a:r>
                        <a:rPr lang="en-US" sz="1600" u="none" strike="noStrike" dirty="0" smtClean="0"/>
                        <a:t>voter registration form</a:t>
                      </a:r>
                    </a:p>
                    <a:p>
                      <a:pPr algn="ctr" fontAlgn="ctr"/>
                      <a:r>
                        <a:rPr lang="en-US" sz="1600" u="none" strike="noStrike" baseline="0" dirty="0" smtClean="0"/>
                        <a:t>--OR--</a:t>
                      </a:r>
                    </a:p>
                    <a:p>
                      <a:pPr algn="ctr" fontAlgn="ctr"/>
                      <a:r>
                        <a:rPr lang="en-US" sz="1600" u="none" strike="noStrike" baseline="0" dirty="0" smtClean="0"/>
                        <a:t>An electronic message that includes either </a:t>
                      </a:r>
                      <a:r>
                        <a:rPr lang="en-US" sz="1600" u="none" strike="noStrike" dirty="0" smtClean="0"/>
                        <a:t>an electronic copy of the form</a:t>
                      </a:r>
                      <a:r>
                        <a:rPr lang="en-US" sz="1600" u="none" strike="noStrike" dirty="0"/>
                        <a:t>, </a:t>
                      </a:r>
                      <a:r>
                        <a:rPr lang="en-US" sz="1600" u="none" strike="noStrike" dirty="0" smtClean="0"/>
                        <a:t>or the web</a:t>
                      </a:r>
                      <a:r>
                        <a:rPr lang="en-US" sz="1600" u="none" strike="noStrike" baseline="0" dirty="0" smtClean="0"/>
                        <a:t> address (</a:t>
                      </a:r>
                      <a:r>
                        <a:rPr lang="en-US" sz="1600" u="none" strike="noStrike" dirty="0" smtClean="0"/>
                        <a:t>URL) </a:t>
                      </a:r>
                      <a:r>
                        <a:rPr lang="en-US" sz="1600" u="none" strike="noStrike" dirty="0"/>
                        <a:t>where </a:t>
                      </a:r>
                      <a:r>
                        <a:rPr lang="en-US" sz="1600" u="none" strike="noStrike" dirty="0" smtClean="0"/>
                        <a:t>the form </a:t>
                      </a:r>
                      <a:r>
                        <a:rPr lang="en-US" sz="1600" u="none" strike="noStrike" dirty="0"/>
                        <a:t>can be </a:t>
                      </a:r>
                      <a:r>
                        <a:rPr lang="en-US" sz="1600" u="none" strike="noStrike" dirty="0" smtClean="0"/>
                        <a:t>found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Annually </a:t>
                      </a:r>
                      <a:endParaRPr lang="en-US" sz="1600" u="none" strike="noStrike" dirty="0" smtClean="0"/>
                    </a:p>
                    <a:p>
                      <a:pPr algn="ctr" fontAlgn="ctr"/>
                      <a:r>
                        <a:rPr lang="en-US" sz="1600" u="none" strike="noStrike" dirty="0" smtClean="0"/>
                        <a:t>(</a:t>
                      </a:r>
                      <a:r>
                        <a:rPr lang="en-US" sz="1600" u="none" strike="noStrike" dirty="0"/>
                        <a:t>Within 120 days of the deadline for voter registration in that state)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  <a:tr h="1106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Student Loan Information Published by </a:t>
                      </a:r>
                      <a:r>
                        <a:rPr lang="en-US" sz="1600" u="none" strike="noStrike" dirty="0" smtClean="0"/>
                        <a:t>the U.S. Department of </a:t>
                      </a:r>
                      <a:r>
                        <a:rPr lang="en-US" sz="1600" u="none" strike="noStrike" dirty="0"/>
                        <a:t>Education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All prospective  student borrowers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</a:t>
                      </a:r>
                      <a:r>
                        <a:rPr lang="en-US" sz="1600" u="none" strike="noStrike" dirty="0" smtClean="0"/>
                        <a:t>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781890"/>
              </p:ext>
            </p:extLst>
          </p:nvPr>
        </p:nvGraphicFramePr>
        <p:xfrm>
          <a:off x="2154238" y="1554162"/>
          <a:ext cx="6837364" cy="43894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9341"/>
                <a:gridCol w="1709341"/>
                <a:gridCol w="1709341"/>
                <a:gridCol w="1709341"/>
              </a:tblGrid>
              <a:tr h="5298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Recipient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Method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21040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State Grant </a:t>
                      </a:r>
                      <a:r>
                        <a:rPr lang="en-US" sz="1600" u="none" strike="noStrike" dirty="0" smtClean="0"/>
                        <a:t>Aid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All enrolled student borrowers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Publications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Annually </a:t>
                      </a:r>
                      <a:endParaRPr lang="en-US" sz="1600" u="none" strike="noStrike" dirty="0" smtClean="0"/>
                    </a:p>
                    <a:p>
                      <a:pPr algn="ctr" fontAlgn="ctr"/>
                      <a:r>
                        <a:rPr lang="en-US" sz="1600" u="none" strike="noStrike" dirty="0" smtClean="0"/>
                        <a:t>(in sufficient </a:t>
                      </a:r>
                      <a:r>
                        <a:rPr lang="en-US" sz="1600" u="none" strike="noStrike" dirty="0"/>
                        <a:t>time for the student to meet </a:t>
                      </a:r>
                      <a:r>
                        <a:rPr lang="en-US" sz="1600" u="none" strike="noStrike" dirty="0" smtClean="0"/>
                        <a:t>any applicable</a:t>
                      </a:r>
                      <a:r>
                        <a:rPr lang="en-US" sz="1600" u="none" strike="noStrike" baseline="0" dirty="0" smtClean="0"/>
                        <a:t> </a:t>
                      </a:r>
                      <a:r>
                        <a:rPr lang="en-US" sz="1600" u="none" strike="noStrike" dirty="0" smtClean="0"/>
                        <a:t>State </a:t>
                      </a:r>
                      <a:r>
                        <a:rPr lang="en-US" sz="1600" u="none" strike="noStrike" dirty="0"/>
                        <a:t>Grant application </a:t>
                      </a:r>
                      <a:r>
                        <a:rPr lang="en-US" sz="1600" u="none" strike="noStrike" dirty="0" smtClean="0"/>
                        <a:t>deadline)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</a:tr>
              <a:tr h="17556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Information Regarding the National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Student Loan Data System (NSLDS)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Prospective borrowers, borrowers, and parent borrowers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Written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notification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or before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the origination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of the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loan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5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029979"/>
              </p:ext>
            </p:extLst>
          </p:nvPr>
        </p:nvGraphicFramePr>
        <p:xfrm>
          <a:off x="2154238" y="1554162"/>
          <a:ext cx="6837364" cy="43132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9341"/>
                <a:gridCol w="1709341"/>
                <a:gridCol w="1709341"/>
                <a:gridCol w="1709341"/>
              </a:tblGrid>
              <a:tr h="4823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Recipient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Method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915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Entrance Counseling for Student Loan Borrowers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All student </a:t>
                      </a:r>
                      <a:endParaRPr lang="en-US" sz="1600" u="none" strike="noStrike" dirty="0" smtClean="0"/>
                    </a:p>
                    <a:p>
                      <a:pPr algn="ctr" fontAlgn="ctr"/>
                      <a:r>
                        <a:rPr lang="en-US" sz="1600" u="none" strike="noStrike" dirty="0" smtClean="0"/>
                        <a:t>borrowers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Conducted </a:t>
                      </a:r>
                      <a:r>
                        <a:rPr lang="en-US" sz="1600" u="none" strike="noStrike" dirty="0"/>
                        <a:t>in person, by audiovisual presentation, or by interactive electronic </a:t>
                      </a:r>
                      <a:r>
                        <a:rPr lang="en-US" sz="1600" u="none" strike="noStrike" dirty="0" smtClean="0"/>
                        <a:t>means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Before the first disbursement of a loan is made for a first time student borrower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  <a:tr h="1915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Exit Counseling for Student Loan Borrowers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student </a:t>
                      </a:r>
                      <a:endParaRPr lang="en-US" sz="16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borrowers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Conducted 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person, by audiovisual presentation, or by interactive electronic </a:t>
                      </a: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means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Before a student borrower leaves school</a:t>
                      </a:r>
                    </a:p>
                  </a:txBody>
                  <a:tcPr marL="9525" marR="9525" marT="9526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2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326545"/>
              </p:ext>
            </p:extLst>
          </p:nvPr>
        </p:nvGraphicFramePr>
        <p:xfrm>
          <a:off x="2151114" y="1304579"/>
          <a:ext cx="6684964" cy="52004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1241"/>
                <a:gridCol w="1671241"/>
                <a:gridCol w="1671241"/>
                <a:gridCol w="1671241"/>
              </a:tblGrid>
              <a:tr h="3046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Recipient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Method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2613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Code of Conduct for Education Loans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Employees with </a:t>
                      </a:r>
                      <a:r>
                        <a:rPr lang="en-US" sz="1600" u="none" strike="noStrike" dirty="0" smtClean="0"/>
                        <a:t>responsibilities </a:t>
                      </a:r>
                      <a:r>
                        <a:rPr lang="en-US" sz="1600" u="none" strike="noStrike" dirty="0"/>
                        <a:t>related to education </a:t>
                      </a:r>
                      <a:r>
                        <a:rPr lang="en-US" sz="1600" u="none" strike="noStrike" dirty="0" smtClean="0"/>
                        <a:t>loans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Prominently </a:t>
                      </a:r>
                      <a:r>
                        <a:rPr lang="en-US" sz="1600" u="none" strike="noStrike" dirty="0"/>
                        <a:t>published on the </a:t>
                      </a:r>
                      <a:r>
                        <a:rPr lang="en-US" sz="1600" u="none" strike="noStrike" dirty="0" smtClean="0"/>
                        <a:t>institution’s website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----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 </a:t>
                      </a:r>
                      <a:r>
                        <a:rPr lang="en-US" sz="1600" u="none" strike="noStrike" dirty="0"/>
                        <a:t>Written or electronic notification to employees with education loan </a:t>
                      </a:r>
                      <a:r>
                        <a:rPr lang="en-US" sz="1600" u="none" strike="noStrike" dirty="0" smtClean="0"/>
                        <a:t>responsibilities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u="none" strike="noStrike" dirty="0" smtClean="0"/>
                    </a:p>
                    <a:p>
                      <a:pPr algn="ctr" fontAlgn="ctr"/>
                      <a:endParaRPr lang="en-US" sz="1600" u="none" strike="noStrike" dirty="0" smtClean="0"/>
                    </a:p>
                    <a:p>
                      <a:pPr algn="ctr" fontAlgn="ctr"/>
                      <a:r>
                        <a:rPr lang="en-US" sz="1600" u="none" strike="noStrike" dirty="0" smtClean="0"/>
                        <a:t>Ensure </a:t>
                      </a:r>
                      <a:r>
                        <a:rPr lang="en-US" sz="1600" u="none" strike="noStrike" dirty="0"/>
                        <a:t>availability </a:t>
                      </a:r>
                      <a:endParaRPr lang="en-US" sz="1600" u="none" strike="noStrike" dirty="0" smtClean="0"/>
                    </a:p>
                    <a:p>
                      <a:pPr algn="ctr" fontAlgn="ctr"/>
                      <a:r>
                        <a:rPr lang="en-US" sz="1600" u="none" strike="noStrike" dirty="0" smtClean="0"/>
                        <a:t>----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 </a:t>
                      </a:r>
                      <a:r>
                        <a:rPr lang="en-US" sz="1600" u="none" strike="noStrike" dirty="0"/>
                        <a:t>A</a:t>
                      </a:r>
                      <a:r>
                        <a:rPr lang="en-US" sz="1600" u="none" strike="noStrike" dirty="0" smtClean="0"/>
                        <a:t>nnually notify -  in writing – those employees with </a:t>
                      </a:r>
                      <a:r>
                        <a:rPr lang="en-US" sz="1600" u="none" strike="noStrike" dirty="0"/>
                        <a:t>education loan </a:t>
                      </a:r>
                      <a:r>
                        <a:rPr lang="en-US" sz="1600" u="none" strike="noStrike" dirty="0" smtClean="0"/>
                        <a:t>responsibilities</a:t>
                      </a:r>
                    </a:p>
                  </a:txBody>
                  <a:tcPr marL="9525" marR="9525" marT="9526" marB="0" anchor="ctr"/>
                </a:tc>
              </a:tr>
              <a:tr h="21396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Private Education Loan Disclosures (Including Self-Certification Form)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</a:t>
                      </a:r>
                      <a:r>
                        <a:rPr lang="en-US" sz="1600" u="none" strike="noStrike" dirty="0" smtClean="0"/>
                        <a:t>private </a:t>
                      </a:r>
                      <a:r>
                        <a:rPr lang="en-US" sz="1600" u="none" strike="noStrike" dirty="0"/>
                        <a:t>e</a:t>
                      </a:r>
                      <a:r>
                        <a:rPr lang="en-US" sz="1600" u="none" strike="noStrike" dirty="0" smtClean="0"/>
                        <a:t>ducation loan borrowers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</a:t>
                      </a:r>
                      <a:r>
                        <a:rPr lang="en-US" sz="1600" u="none" strike="noStrike" dirty="0" smtClean="0"/>
                        <a:t>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u="none" strike="noStrike" dirty="0" smtClean="0"/>
                    </a:p>
                    <a:p>
                      <a:pPr algn="ctr" fontAlgn="ctr"/>
                      <a:r>
                        <a:rPr lang="en-US" sz="1600" u="none" strike="noStrike" dirty="0" smtClean="0"/>
                        <a:t>Ensure </a:t>
                      </a:r>
                      <a:r>
                        <a:rPr lang="en-US" sz="1600" u="none" strike="noStrike" dirty="0"/>
                        <a:t>availability </a:t>
                      </a:r>
                      <a:endParaRPr lang="en-US" sz="1600" u="none" strike="noStrike" dirty="0" smtClean="0"/>
                    </a:p>
                    <a:p>
                      <a:pPr algn="ctr" fontAlgn="ctr"/>
                      <a:r>
                        <a:rPr lang="en-US" sz="1600" u="none" strike="noStrike" dirty="0" smtClean="0"/>
                        <a:t>----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Provide a self </a:t>
                      </a:r>
                      <a:r>
                        <a:rPr lang="en-US" sz="1600" u="none" strike="noStrike" dirty="0"/>
                        <a:t>certification form </a:t>
                      </a:r>
                      <a:r>
                        <a:rPr lang="en-US" sz="1600" u="none" strike="noStrike" dirty="0" smtClean="0"/>
                        <a:t>at the borrower’s request for a private education loan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3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get Started!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lnSpcReduction="10000"/>
          </a:bodyPr>
          <a:lstStyle/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Regulate Consumer Information?</a:t>
            </a:r>
          </a:p>
          <a:p>
            <a:pPr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Provides consistency and uniformity to the information made available by institutions of higher education</a:t>
            </a:r>
          </a:p>
          <a:p>
            <a:pPr lvl="1"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Helps prospective students effectively compare these institutions</a:t>
            </a:r>
          </a:p>
          <a:p>
            <a:pPr lvl="1"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Informs students and families of their rights under the law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2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034317"/>
              </p:ext>
            </p:extLst>
          </p:nvPr>
        </p:nvGraphicFramePr>
        <p:xfrm>
          <a:off x="2153612" y="1371600"/>
          <a:ext cx="6843712" cy="506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0928"/>
                <a:gridCol w="1710928"/>
                <a:gridCol w="1710928"/>
                <a:gridCol w="1710928"/>
              </a:tblGrid>
              <a:tr h="378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Recipient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Method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17515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Preferred Lender Lists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All enrolled students and their families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</a:t>
                      </a:r>
                      <a:r>
                        <a:rPr lang="en-US" sz="1600" u="none" strike="noStrike" dirty="0" smtClean="0"/>
                        <a:t>ublications</a:t>
                      </a:r>
                      <a:r>
                        <a:rPr lang="en-US" sz="1600" u="none" strike="noStrike" dirty="0"/>
                        <a:t>, mailings, or electronic </a:t>
                      </a:r>
                      <a:r>
                        <a:rPr lang="en-US" sz="1600" u="none" strike="noStrike" dirty="0" smtClean="0"/>
                        <a:t>media issued by the Institution (or an institution</a:t>
                      </a:r>
                      <a:r>
                        <a:rPr lang="en-US" sz="1600" u="none" strike="noStrike" baseline="0" dirty="0" smtClean="0"/>
                        <a:t> affiliated organization)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Annually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</a:tr>
              <a:tr h="27468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Preferred Lender Arrangements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</a:t>
                      </a:r>
                      <a:r>
                        <a:rPr lang="en-US" sz="1600" u="none" strike="noStrike" dirty="0" smtClean="0"/>
                        <a:t>rospective </a:t>
                      </a:r>
                      <a:r>
                        <a:rPr lang="en-US" sz="1600" u="none" strike="noStrike" dirty="0"/>
                        <a:t>or current students and their families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On the institution’</a:t>
                      </a:r>
                      <a:r>
                        <a:rPr lang="en-US" sz="1600" u="none" strike="noStrike" baseline="0" dirty="0" smtClean="0"/>
                        <a:t>s</a:t>
                      </a:r>
                      <a:r>
                        <a:rPr lang="en-US" sz="1600" u="none" strike="noStrike" dirty="0" smtClean="0"/>
                        <a:t> (or institution affiliated organization’s) website</a:t>
                      </a:r>
                      <a:r>
                        <a:rPr lang="en-US" sz="1600" u="none" strike="noStrike" dirty="0"/>
                        <a:t>, </a:t>
                      </a:r>
                      <a:r>
                        <a:rPr lang="en-US" sz="1600" u="none" strike="noStrike" dirty="0" smtClean="0"/>
                        <a:t>and in all publications</a:t>
                      </a:r>
                      <a:r>
                        <a:rPr lang="en-US" sz="1600" u="none" strike="noStrike" dirty="0"/>
                        <a:t>, mailings, or electronic messages, </a:t>
                      </a:r>
                      <a:r>
                        <a:rPr lang="en-US" sz="1600" u="none" strike="noStrike" dirty="0" smtClean="0"/>
                        <a:t>that </a:t>
                      </a:r>
                      <a:r>
                        <a:rPr lang="en-US" sz="1600" u="none" strike="noStrike" dirty="0"/>
                        <a:t>describe or discuss private education </a:t>
                      </a:r>
                      <a:r>
                        <a:rPr lang="en-US" sz="1600" u="none" strike="noStrike" dirty="0" smtClean="0"/>
                        <a:t>loans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</a:t>
                      </a:r>
                      <a:r>
                        <a:rPr lang="en-US" sz="1600" u="none" strike="noStrike" dirty="0" smtClean="0"/>
                        <a:t>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6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24461"/>
              </p:ext>
            </p:extLst>
          </p:nvPr>
        </p:nvGraphicFramePr>
        <p:xfrm>
          <a:off x="2209800" y="1295400"/>
          <a:ext cx="6795516" cy="51757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98879"/>
                <a:gridCol w="1698879"/>
                <a:gridCol w="1698879"/>
                <a:gridCol w="1698879"/>
              </a:tblGrid>
              <a:tr h="2473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Recipient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Method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274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Gainful Employment Programs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All prospective and 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Information must be posted on the Institution’s website and included in any promotional materials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----</a:t>
                      </a:r>
                    </a:p>
                    <a:p>
                      <a:pPr algn="ctr" fontAlgn="ctr"/>
                      <a:r>
                        <a:rPr lang="en-US" sz="1600" i="1" u="none" strike="noStrike" dirty="0" smtClean="0">
                          <a:solidFill>
                            <a:srgbClr val="FF0000"/>
                          </a:solidFill>
                        </a:rPr>
                        <a:t>Reporting requirements</a:t>
                      </a:r>
                      <a:r>
                        <a:rPr lang="en-US" sz="1600" i="1" u="none" strike="noStrike" baseline="0" dirty="0" smtClean="0">
                          <a:solidFill>
                            <a:srgbClr val="FF0000"/>
                          </a:solidFill>
                        </a:rPr>
                        <a:t> suspended</a:t>
                      </a:r>
                      <a:endParaRPr lang="en-US" sz="1600" i="1" u="none" strike="noStrike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</a:t>
                      </a:r>
                      <a:r>
                        <a:rPr lang="en-US" sz="1600" u="none" strike="noStrike" dirty="0" smtClean="0"/>
                        <a:t>nnually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2306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Misrepresentation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 </a:t>
                      </a:r>
                      <a:r>
                        <a:rPr lang="en-US" sz="1600" u="none" strike="noStrike" dirty="0"/>
                        <a:t>and the </a:t>
                      </a:r>
                      <a:r>
                        <a:rPr lang="en-US" sz="1600" u="none" strike="noStrike" dirty="0" smtClean="0"/>
                        <a:t>general </a:t>
                      </a:r>
                      <a:r>
                        <a:rPr lang="en-US" sz="1600" u="none" strike="noStrike" dirty="0"/>
                        <a:t>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information </a:t>
                      </a:r>
                      <a:r>
                        <a:rPr lang="en-US" sz="1600" u="none" strike="noStrike" dirty="0"/>
                        <a:t>must be </a:t>
                      </a:r>
                      <a:r>
                        <a:rPr lang="en-US" sz="1600" u="none" strike="noStrike" dirty="0" smtClean="0"/>
                        <a:t>posted </a:t>
                      </a:r>
                      <a:r>
                        <a:rPr lang="en-US" sz="1600" u="none" strike="noStrike" dirty="0"/>
                        <a:t>on </a:t>
                      </a:r>
                      <a:r>
                        <a:rPr lang="en-US" sz="1600" u="none" strike="noStrike" dirty="0" smtClean="0"/>
                        <a:t>the Institution’s website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5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Organize your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Compliance </a:t>
            </a:r>
            <a:r>
              <a:rPr lang="en-US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group </a:t>
            </a: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effort…</a:t>
            </a:r>
            <a:endParaRPr lang="en-US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</a:pPr>
            <a:endParaRPr lang="en-US" sz="1200" dirty="0" smtClean="0"/>
          </a:p>
          <a:p>
            <a:pPr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Identify and recruit the right players</a:t>
            </a:r>
          </a:p>
          <a:p>
            <a:pPr lvl="1"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Establish an implementation strategy</a:t>
            </a:r>
          </a:p>
          <a:p>
            <a:pPr lvl="1"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Ensure administrative buy-in</a:t>
            </a:r>
          </a:p>
          <a:p>
            <a:pPr lvl="1"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Establish a monitoring plan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6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publication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Think </a:t>
            </a:r>
            <a:r>
              <a:rPr lang="en-US" dirty="0"/>
              <a:t>readability and accessibility</a:t>
            </a:r>
          </a:p>
          <a:p>
            <a:endParaRPr lang="en-US" dirty="0"/>
          </a:p>
          <a:p>
            <a:r>
              <a:rPr lang="en-US" dirty="0"/>
              <a:t>When possible, </a:t>
            </a:r>
            <a:r>
              <a:rPr lang="en-US" dirty="0" smtClean="0"/>
              <a:t>consider online publication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6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publication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dirty="0"/>
              <a:t>When considering </a:t>
            </a:r>
            <a:r>
              <a:rPr lang="en-US" dirty="0" smtClean="0"/>
              <a:t>on-line publication </a:t>
            </a:r>
            <a:r>
              <a:rPr lang="en-US" dirty="0"/>
              <a:t>:</a:t>
            </a:r>
          </a:p>
          <a:p>
            <a:pPr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Focus on communication as well as compliance</a:t>
            </a:r>
          </a:p>
          <a:p>
            <a:pPr lvl="1"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Consider a single portal page for all consumer information</a:t>
            </a:r>
          </a:p>
          <a:p>
            <a:pPr lvl="1"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Adopt a “3-click” approach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0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publication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lnSpcReduction="10000"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Consider </a:t>
            </a:r>
            <a:r>
              <a:rPr lang="en-US" dirty="0"/>
              <a:t>consumer friendly language; avoid technical jargon whenever possible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Establish common sense content titles </a:t>
            </a:r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sz="1200" dirty="0"/>
          </a:p>
          <a:p>
            <a:pPr lvl="1">
              <a:buFontTx/>
              <a:buNone/>
            </a:pPr>
            <a:endParaRPr lang="en-US" sz="1200" dirty="0"/>
          </a:p>
          <a:p>
            <a:pPr lvl="1">
              <a:buFontTx/>
              <a:buNone/>
            </a:pPr>
            <a:r>
              <a:rPr lang="en-US" sz="1200" dirty="0"/>
              <a:t>National Postsecondary Education Cooperative: </a:t>
            </a:r>
            <a:r>
              <a:rPr lang="en-US" sz="1200" i="1" dirty="0"/>
              <a:t>Information Required to be Disclosed under the Higher Education Act of 1965: Suggestions for Dissemination. </a:t>
            </a:r>
            <a:r>
              <a:rPr lang="en-US" sz="1200" dirty="0"/>
              <a:t>(2009)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1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Higher Education Act of 1965 as </a:t>
            </a:r>
            <a:r>
              <a:rPr lang="en-US" sz="1600" dirty="0"/>
              <a:t>amended (</a:t>
            </a:r>
            <a:r>
              <a:rPr lang="en-US" sz="1600" dirty="0">
                <a:hlinkClick r:id="rId2"/>
              </a:rPr>
              <a:t>http://www.gpo.gov/fdsys</a:t>
            </a:r>
            <a:r>
              <a:rPr lang="en-US" sz="1600" dirty="0" smtClean="0">
                <a:hlinkClick r:id="rId2"/>
              </a:rPr>
              <a:t>/</a:t>
            </a:r>
            <a:r>
              <a:rPr lang="en-US" sz="1600" dirty="0" smtClean="0"/>
              <a:t>)</a:t>
            </a:r>
          </a:p>
          <a:p>
            <a:endParaRPr lang="en-US" sz="1600" dirty="0"/>
          </a:p>
          <a:p>
            <a:r>
              <a:rPr lang="en-US" sz="1600" dirty="0"/>
              <a:t>Higher Education Opportunity Act of </a:t>
            </a:r>
            <a:r>
              <a:rPr lang="en-US" sz="1600" dirty="0" smtClean="0"/>
              <a:t>2008 (HEOA)</a:t>
            </a:r>
            <a:endParaRPr lang="en-US" sz="1600" dirty="0"/>
          </a:p>
          <a:p>
            <a:pPr lvl="1"/>
            <a:r>
              <a:rPr lang="en-US" sz="1600" dirty="0"/>
              <a:t>Dear Colleague Letter (DCL) </a:t>
            </a:r>
            <a:r>
              <a:rPr lang="en-US" sz="1600" dirty="0" smtClean="0"/>
              <a:t>GEN-08-12 </a:t>
            </a:r>
            <a:r>
              <a:rPr lang="en-US" sz="1600" dirty="0" smtClean="0"/>
              <a:t>summarizes the </a:t>
            </a:r>
            <a:r>
              <a:rPr lang="en-US" sz="1600" dirty="0"/>
              <a:t>HEOA (</a:t>
            </a: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www.ifap.ed.gov/dpcletters/GEN0812FP0810.html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Volume 2 of the Federal Student Aid Handbook (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ifap.ed.gov/fsahandbook/1314FSAHbkVol2.html</a:t>
            </a:r>
            <a:r>
              <a:rPr lang="en-US" sz="1600" dirty="0" smtClean="0"/>
              <a:t>)</a:t>
            </a:r>
          </a:p>
          <a:p>
            <a:endParaRPr lang="en-US" sz="1600" dirty="0"/>
          </a:p>
          <a:p>
            <a:r>
              <a:rPr lang="en-US" sz="1600" dirty="0"/>
              <a:t>Code of Federal </a:t>
            </a:r>
            <a:r>
              <a:rPr lang="en-US" sz="1600" dirty="0"/>
              <a:t>Regulations (</a:t>
            </a:r>
            <a:r>
              <a:rPr lang="en-US" sz="1600" dirty="0">
                <a:hlinkClick r:id="rId2"/>
              </a:rPr>
              <a:t>http://www.gpo.gov/fdsys/</a:t>
            </a:r>
            <a:r>
              <a:rPr lang="en-US" sz="1600" dirty="0"/>
              <a:t>)</a:t>
            </a:r>
          </a:p>
          <a:p>
            <a:pPr>
              <a:buFontTx/>
              <a:buNone/>
            </a:pPr>
            <a:endParaRPr lang="en-US" sz="1600" dirty="0"/>
          </a:p>
          <a:p>
            <a:r>
              <a:rPr lang="en-US" sz="1600" dirty="0"/>
              <a:t>Handbook for Campus Safety and Security Reporting (</a:t>
            </a:r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www.ed.gov/admins/lead/safety/handbook.pdf</a:t>
            </a:r>
            <a:r>
              <a:rPr lang="en-US" sz="1600" dirty="0" smtClean="0"/>
              <a:t>)</a:t>
            </a:r>
          </a:p>
          <a:p>
            <a:pPr>
              <a:buFontTx/>
              <a:buNone/>
            </a:pPr>
            <a:endParaRPr lang="en-US" sz="1600" dirty="0"/>
          </a:p>
          <a:p>
            <a:r>
              <a:rPr lang="en-US" sz="1600" dirty="0"/>
              <a:t>National Postsecondary Education Cooperative: </a:t>
            </a:r>
            <a:r>
              <a:rPr lang="en-US" sz="1600" i="1" dirty="0"/>
              <a:t>Information Required to Be Disclosed Under the Higher Education Act of 1965: Suggestions for Dissemination </a:t>
            </a:r>
            <a:r>
              <a:rPr lang="en-US" sz="1600" dirty="0"/>
              <a:t>(2009) </a:t>
            </a:r>
            <a:r>
              <a:rPr lang="en-US" sz="1600" i="1" dirty="0"/>
              <a:t>(</a:t>
            </a:r>
            <a:r>
              <a:rPr lang="en-US" sz="1600" i="1" dirty="0">
                <a:hlinkClick r:id="rId6"/>
              </a:rPr>
              <a:t>http://</a:t>
            </a:r>
            <a:r>
              <a:rPr lang="en-US" sz="1600" i="1" dirty="0" smtClean="0">
                <a:hlinkClick r:id="rId6"/>
              </a:rPr>
              <a:t>nces.ed.gov</a:t>
            </a:r>
            <a:r>
              <a:rPr lang="en-US" sz="1600" i="1" dirty="0" smtClean="0"/>
              <a:t>)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9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sz="1600" dirty="0"/>
              <a:t>FSA </a:t>
            </a:r>
            <a:r>
              <a:rPr lang="en-US" sz="1600" dirty="0" smtClean="0"/>
              <a:t> Assessment </a:t>
            </a:r>
            <a:r>
              <a:rPr lang="en-US" sz="1600" dirty="0"/>
              <a:t>Module for Consumer Information (</a:t>
            </a:r>
            <a:r>
              <a:rPr lang="en-US" sz="1600" dirty="0">
                <a:hlinkClick r:id="rId2"/>
              </a:rPr>
              <a:t>http://www.ifap.ed.gov/qahome/qaassessments/consumerinformation.html</a:t>
            </a:r>
            <a:r>
              <a:rPr lang="en-US" sz="1600" dirty="0" smtClean="0"/>
              <a:t>)</a:t>
            </a:r>
          </a:p>
          <a:p>
            <a:endParaRPr lang="en-US" sz="1600" dirty="0"/>
          </a:p>
          <a:p>
            <a:r>
              <a:rPr lang="en-US" sz="1600" dirty="0" smtClean="0"/>
              <a:t>IFAP Gainful Employment Information </a:t>
            </a:r>
            <a:r>
              <a:rPr lang="en-US" sz="1600" dirty="0"/>
              <a:t>Page (</a:t>
            </a:r>
            <a:r>
              <a:rPr lang="en-US" sz="1600" dirty="0">
                <a:hlinkClick r:id="rId3"/>
              </a:rPr>
              <a:t>http://ifap.ed.gov/GainfulEmploymentInfo/index.html</a:t>
            </a:r>
            <a:r>
              <a:rPr lang="en-US" sz="1600" dirty="0" smtClean="0"/>
              <a:t>)</a:t>
            </a:r>
          </a:p>
          <a:p>
            <a:endParaRPr lang="en-US" sz="1600" dirty="0"/>
          </a:p>
          <a:p>
            <a:r>
              <a:rPr lang="en-US" sz="1600" dirty="0" smtClean="0"/>
              <a:t>Gainful Employment </a:t>
            </a:r>
            <a:r>
              <a:rPr lang="en-US" sz="1600" dirty="0"/>
              <a:t>Operations Manual </a:t>
            </a:r>
            <a:r>
              <a:rPr lang="en-US" sz="1400" dirty="0" smtClean="0"/>
              <a:t>(rev. 5/23/2012) </a:t>
            </a:r>
            <a:r>
              <a:rPr lang="en-US" sz="1600" dirty="0" smtClean="0"/>
              <a:t>(</a:t>
            </a:r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</a:t>
            </a:r>
            <a:r>
              <a:rPr lang="en-US" sz="1600" dirty="0" smtClean="0">
                <a:hlinkClick r:id="rId4"/>
              </a:rPr>
              <a:t>www.ifap.ed.gov/GainfulEmploymentOperationsManual/GainfulEmploymentOperationsManual.html</a:t>
            </a:r>
            <a:r>
              <a:rPr lang="en-US" sz="1600" dirty="0" smtClean="0"/>
              <a:t>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8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pPr marL="0" lvl="0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For Policy Assistance…</a:t>
            </a:r>
          </a:p>
          <a:p>
            <a:pPr marL="800100" lvl="2" indent="0">
              <a:buNone/>
              <a:defRPr/>
            </a:pPr>
            <a:endParaRPr lang="en-US" sz="8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2" indent="0">
              <a:buNone/>
              <a:defRPr/>
            </a:pPr>
            <a:r>
              <a:rPr lang="en-US" sz="28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</a:t>
            </a:r>
            <a:r>
              <a:rPr lang="en-US" sz="28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Racculia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 marL="800100" lvl="2" indent="0">
              <a:buNone/>
              <a:defRPr/>
            </a:pPr>
            <a:r>
              <a:rPr lang="en-US" sz="28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Tarah</a:t>
            </a:r>
            <a:r>
              <a:rPr lang="en-US" sz="28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Seroskie</a:t>
            </a:r>
            <a:endParaRPr lang="en-US" sz="28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2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(Compliance Specialists)</a:t>
            </a:r>
          </a:p>
          <a:p>
            <a:pPr marL="0" lvl="0" indent="0" algn="r">
              <a:buNone/>
              <a:defRPr/>
            </a:pPr>
            <a:endParaRPr lang="en-US" sz="1000" dirty="0">
              <a:solidFill>
                <a:srgbClr val="000000"/>
              </a:solidFill>
            </a:endParaRPr>
          </a:p>
          <a:p>
            <a:pPr marL="0" lvl="0" indent="0">
              <a:buNone/>
              <a:defRPr/>
            </a:pPr>
            <a:endParaRPr lang="en-US" sz="1000" dirty="0">
              <a:solidFill>
                <a:srgbClr val="000000"/>
              </a:solidFill>
            </a:endParaRPr>
          </a:p>
          <a:p>
            <a:pPr lvl="1">
              <a:buFont typeface="Arial" charset="0"/>
              <a:buChar char="»"/>
              <a:defRPr/>
            </a:pPr>
            <a:r>
              <a:rPr lang="en-US" dirty="0">
                <a:solidFill>
                  <a:srgbClr val="000000"/>
                </a:solidFill>
              </a:rPr>
              <a:t>E-mail – </a:t>
            </a:r>
            <a:r>
              <a:rPr lang="en-US" dirty="0">
                <a:solidFill>
                  <a:srgbClr val="000000"/>
                </a:solidFill>
                <a:hlinkClick r:id="rId2"/>
              </a:rPr>
              <a:t>CMPolicy@aesSuccess.org</a:t>
            </a:r>
            <a:endParaRPr lang="en-US" dirty="0">
              <a:solidFill>
                <a:srgbClr val="000000"/>
              </a:solidFill>
            </a:endParaRPr>
          </a:p>
          <a:p>
            <a:pPr lvl="1">
              <a:buFont typeface="Arial" charset="0"/>
              <a:buChar char="»"/>
              <a:defRPr/>
            </a:pPr>
            <a:r>
              <a:rPr lang="en-US" dirty="0">
                <a:solidFill>
                  <a:srgbClr val="000000"/>
                </a:solidFill>
              </a:rPr>
              <a:t>Phone – (717) 720-3460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88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ction Button: Help 4">
            <a:hlinkClick r:id="" action="ppaction://noaction" highlightClick="1"/>
          </p:cNvPr>
          <p:cNvSpPr/>
          <p:nvPr/>
        </p:nvSpPr>
        <p:spPr>
          <a:xfrm>
            <a:off x="4038600" y="2364509"/>
            <a:ext cx="2438400" cy="220980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3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Navigating the Jungle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Higher </a:t>
            </a:r>
            <a:r>
              <a:rPr lang="en-US" dirty="0"/>
              <a:t>Education Act of 1965 (HEA)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Higher Education Opportunity Act of 2008 (HEOA)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7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Navigating the jungle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Requirements come in two basic types:</a:t>
            </a:r>
          </a:p>
          <a:p>
            <a:pPr>
              <a:buFontTx/>
              <a:buNone/>
            </a:pPr>
            <a:endParaRPr lang="en-US" sz="1400" dirty="0"/>
          </a:p>
          <a:p>
            <a:pPr lvl="1"/>
            <a:r>
              <a:rPr lang="en-US" b="1" dirty="0"/>
              <a:t>Disclosure Requirements</a:t>
            </a:r>
            <a:r>
              <a:rPr lang="en-US" dirty="0"/>
              <a:t> </a:t>
            </a:r>
          </a:p>
          <a:p>
            <a:pPr marL="914400" lvl="2" indent="0">
              <a:buNone/>
            </a:pPr>
            <a:r>
              <a:rPr lang="en-US" dirty="0"/>
              <a:t>Information that a school must distribute or make available to others</a:t>
            </a:r>
          </a:p>
          <a:p>
            <a:pPr lvl="2">
              <a:buFontTx/>
              <a:buNone/>
            </a:pPr>
            <a:endParaRPr lang="en-US" sz="1400" dirty="0"/>
          </a:p>
          <a:p>
            <a:pPr lvl="1"/>
            <a:r>
              <a:rPr lang="en-US" b="1" dirty="0"/>
              <a:t>Reporting Requirements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Information that must be provided to the U.S. Department of Education or other agencies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5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Navigating the jungle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Evaluate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Coordinate</a:t>
            </a:r>
          </a:p>
          <a:p>
            <a:pPr algn="r">
              <a:buFontTx/>
              <a:buNone/>
            </a:pPr>
            <a:endParaRPr lang="en-US" dirty="0"/>
          </a:p>
          <a:p>
            <a:pPr algn="r"/>
            <a:r>
              <a:rPr lang="en-US" dirty="0"/>
              <a:t>Monitor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5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pPr marL="0" indent="0" algn="ctr">
              <a:buNone/>
            </a:pPr>
            <a:endParaRPr lang="en-US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</a:t>
            </a:r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required anyway?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2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33599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682427"/>
              </p:ext>
            </p:extLst>
          </p:nvPr>
        </p:nvGraphicFramePr>
        <p:xfrm>
          <a:off x="2154861" y="1447800"/>
          <a:ext cx="6837363" cy="48594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3956"/>
                <a:gridCol w="1541758"/>
                <a:gridCol w="1642308"/>
                <a:gridCol w="1709341"/>
              </a:tblGrid>
              <a:tr h="3676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Recipient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Method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89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A Notice </a:t>
                      </a:r>
                      <a:r>
                        <a:rPr lang="en-US" sz="1600" u="none" strike="noStrike" dirty="0"/>
                        <a:t>of Institutional and Financial Aid Information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Enrolled </a:t>
                      </a:r>
                      <a:r>
                        <a:rPr lang="en-US" sz="1600" u="none" strike="noStrike" dirty="0" smtClean="0"/>
                        <a:t>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Written notice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/>
                        <a:t>Annually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</a:tr>
              <a:tr h="1485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Contact Information for </a:t>
                      </a:r>
                      <a:r>
                        <a:rPr lang="en-US" sz="1600" u="none" strike="noStrike" dirty="0" smtClean="0"/>
                        <a:t>Individuals Who Can Assist in Obtaining </a:t>
                      </a:r>
                      <a:r>
                        <a:rPr lang="en-US" sz="1600" u="none" strike="noStrike" dirty="0"/>
                        <a:t>Institutional or Financial Aid </a:t>
                      </a:r>
                      <a:r>
                        <a:rPr lang="en-US" sz="1600" u="none" strike="noStrike" dirty="0" smtClean="0"/>
                        <a:t>Data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Publications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</a:tr>
              <a:tr h="89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Financial Aid Information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Publications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</a:tr>
              <a:tr h="11255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Notice of Federal </a:t>
                      </a:r>
                      <a:r>
                        <a:rPr lang="en-US" sz="1600" u="none" strike="noStrike" dirty="0" smtClean="0"/>
                        <a:t>Financial </a:t>
                      </a:r>
                      <a:r>
                        <a:rPr lang="en-US" sz="1600" u="none" strike="noStrike" dirty="0"/>
                        <a:t>Aid Penalties for Drug Law Violations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Each student upon enrollment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Via </a:t>
                      </a:r>
                      <a:r>
                        <a:rPr lang="en-US" sz="1600" u="none" strike="noStrike" dirty="0" smtClean="0"/>
                        <a:t>conspicuous </a:t>
                      </a:r>
                      <a:r>
                        <a:rPr lang="en-US" sz="1600" u="none" strike="noStrike" dirty="0"/>
                        <a:t>written notice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Upon</a:t>
                      </a:r>
                      <a:r>
                        <a:rPr lang="en-US" sz="1600" u="none" strike="noStrike" baseline="0" dirty="0" smtClean="0"/>
                        <a:t> </a:t>
                      </a:r>
                      <a:r>
                        <a:rPr lang="en-US" sz="1600" u="none" strike="noStrike" dirty="0" smtClean="0"/>
                        <a:t>enrollment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6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61473"/>
              </p:ext>
            </p:extLst>
          </p:nvPr>
        </p:nvGraphicFramePr>
        <p:xfrm>
          <a:off x="2154238" y="1554161"/>
          <a:ext cx="6837364" cy="46942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9341"/>
                <a:gridCol w="1709341"/>
                <a:gridCol w="1709341"/>
                <a:gridCol w="1709341"/>
              </a:tblGrid>
              <a:tr h="457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Recipient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Method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5164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Family </a:t>
                      </a:r>
                      <a:r>
                        <a:rPr lang="en-US" sz="1600" u="none" strike="noStrike" dirty="0"/>
                        <a:t>Educational Rights and Privacy Act (FERPA)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All 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A written </a:t>
                      </a:r>
                      <a:r>
                        <a:rPr lang="en-US" sz="1600" u="none" strike="noStrike" dirty="0"/>
                        <a:t>or electronic </a:t>
                      </a:r>
                      <a:r>
                        <a:rPr lang="en-US" sz="1600" u="none" strike="noStrike" dirty="0" smtClean="0"/>
                        <a:t>method most likely </a:t>
                      </a:r>
                      <a:r>
                        <a:rPr lang="en-US" sz="1600" u="none" strike="noStrike" dirty="0"/>
                        <a:t>to inform students of their rights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A</a:t>
                      </a:r>
                      <a:r>
                        <a:rPr lang="en-US" sz="1600" u="none" strike="noStrike" dirty="0" smtClean="0"/>
                        <a:t>nnually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20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Certain Consumer </a:t>
                      </a:r>
                      <a:r>
                        <a:rPr lang="en-US" sz="1600" u="none" strike="noStrike" dirty="0"/>
                        <a:t>Information </a:t>
                      </a:r>
                      <a:r>
                        <a:rPr lang="en-US" sz="1600" u="none" strike="noStrike" dirty="0" smtClean="0"/>
                        <a:t>for College </a:t>
                      </a:r>
                      <a:r>
                        <a:rPr lang="en-US" sz="1600" u="none" strike="noStrike" dirty="0"/>
                        <a:t>Navigator Website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 </a:t>
                      </a:r>
                      <a:r>
                        <a:rPr lang="en-US" sz="1600" u="none" strike="noStrike" dirty="0"/>
                        <a:t>and the </a:t>
                      </a:r>
                      <a:r>
                        <a:rPr lang="en-US" sz="1600" u="none" strike="noStrike" dirty="0" smtClean="0"/>
                        <a:t>general </a:t>
                      </a:r>
                      <a:r>
                        <a:rPr lang="en-US" sz="1600" u="none" strike="noStrike" dirty="0"/>
                        <a:t>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Disclosure information must be </a:t>
                      </a:r>
                      <a:r>
                        <a:rPr lang="en-US" sz="1600" u="none" strike="noStrike" dirty="0" smtClean="0"/>
                        <a:t>posted </a:t>
                      </a:r>
                      <a:r>
                        <a:rPr lang="en-US" sz="1600" u="none" strike="noStrike" dirty="0"/>
                        <a:t>on </a:t>
                      </a:r>
                      <a:r>
                        <a:rPr lang="en-US" sz="1600" u="none" strike="noStrike" dirty="0" smtClean="0"/>
                        <a:t>the Institution’s website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---- </a:t>
                      </a:r>
                    </a:p>
                    <a:p>
                      <a:pPr algn="ctr" fontAlgn="ctr"/>
                      <a:r>
                        <a:rPr lang="en-US" sz="1600" u="none" strike="noStrike" dirty="0" smtClean="0"/>
                        <a:t>The institution’s </a:t>
                      </a:r>
                      <a:r>
                        <a:rPr lang="en-US" sz="1600" u="none" strike="noStrike" dirty="0"/>
                        <a:t>web address (URL) </a:t>
                      </a:r>
                      <a:r>
                        <a:rPr lang="en-US" sz="1600" u="none" strike="noStrike" dirty="0" smtClean="0"/>
                        <a:t>as reported </a:t>
                      </a:r>
                      <a:r>
                        <a:rPr lang="en-US" sz="1600" u="none" strike="noStrike" dirty="0"/>
                        <a:t>through IPEDS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7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under the HEA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538652"/>
              </p:ext>
            </p:extLst>
          </p:nvPr>
        </p:nvGraphicFramePr>
        <p:xfrm>
          <a:off x="2209800" y="1514776"/>
          <a:ext cx="6781800" cy="47507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95450"/>
                <a:gridCol w="1695450"/>
                <a:gridCol w="1695450"/>
                <a:gridCol w="1695450"/>
              </a:tblGrid>
              <a:tr h="387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Recipient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Method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Frequency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7950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Diversity of the Student Body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</a:t>
                      </a:r>
                      <a:r>
                        <a:rPr lang="en-US" sz="1600" u="none" strike="noStrike" dirty="0" smtClean="0"/>
                        <a:t>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  <a:tr h="7950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Cost of Attendance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</a:t>
                      </a:r>
                      <a:r>
                        <a:rPr lang="en-US" sz="1600" u="none" strike="noStrike" dirty="0" smtClean="0"/>
                        <a:t>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  <a:tr h="1056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Net Price Calculator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/>
                        <a:t>Prospective and enrolled students, and the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u="none" strike="noStrike" dirty="0" smtClean="0"/>
                        <a:t>general </a:t>
                      </a:r>
                      <a:r>
                        <a:rPr lang="en-US" sz="1600" u="none" strike="noStrike" dirty="0"/>
                        <a:t>public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Posted on the </a:t>
                      </a:r>
                      <a:r>
                        <a:rPr lang="en-US" sz="1600" u="none" strike="noStrike" dirty="0" smtClean="0"/>
                        <a:t>Institution’s </a:t>
                      </a:r>
                      <a:r>
                        <a:rPr lang="en-US" sz="1600" u="none" strike="noStrike" dirty="0"/>
                        <a:t>website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Must be posted to </a:t>
                      </a:r>
                      <a:r>
                        <a:rPr lang="en-US" sz="1600" u="none" strike="noStrike" dirty="0" smtClean="0"/>
                        <a:t>the institution’s website </a:t>
                      </a:r>
                      <a:r>
                        <a:rPr lang="en-US" sz="1600" u="none" strike="noStrike" dirty="0"/>
                        <a:t>by </a:t>
                      </a:r>
                      <a:endParaRPr lang="en-US" sz="1600" u="none" strike="noStrike" dirty="0" smtClean="0"/>
                    </a:p>
                    <a:p>
                      <a:pPr algn="ctr" fontAlgn="ctr"/>
                      <a:r>
                        <a:rPr lang="en-US" sz="1600" u="none" strike="noStrike" dirty="0" smtClean="0"/>
                        <a:t>October</a:t>
                      </a:r>
                      <a:r>
                        <a:rPr lang="en-US" sz="1600" u="none" strike="noStrike" baseline="0" dirty="0" smtClean="0"/>
                        <a:t> 29, 2011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  <a:tr h="1318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Policies </a:t>
                      </a:r>
                      <a:r>
                        <a:rPr lang="en-US" sz="1600" u="none" strike="noStrike" dirty="0" smtClean="0"/>
                        <a:t>Regarding Withdrawal, Institutional Refund, </a:t>
                      </a:r>
                      <a:r>
                        <a:rPr lang="en-US" sz="1600" u="none" strike="noStrike" dirty="0"/>
                        <a:t>and the Return of Title IV Funds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Prospective and </a:t>
                      </a:r>
                      <a:r>
                        <a:rPr lang="en-US" sz="1600" u="none" strike="noStrike" dirty="0" smtClean="0"/>
                        <a:t>enrolled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P</a:t>
                      </a:r>
                      <a:r>
                        <a:rPr lang="en-US" sz="1600" u="none" strike="noStrike" dirty="0" smtClean="0"/>
                        <a:t>ublications</a:t>
                      </a:r>
                      <a:r>
                        <a:rPr lang="en-US" sz="1600" u="none" strike="noStrike" dirty="0"/>
                        <a:t>, mailings, or electronic media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Ensure availability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7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424</TotalTime>
  <Words>1747</Words>
  <Application>Microsoft Office PowerPoint</Application>
  <PresentationFormat>On-screen Show (4:3)</PresentationFormat>
  <Paragraphs>414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Trek</vt:lpstr>
      <vt:lpstr>PowerPoint Presentation</vt:lpstr>
      <vt:lpstr>Let’s get Started!</vt:lpstr>
      <vt:lpstr>Navigating the Jungle</vt:lpstr>
      <vt:lpstr>Navigating the jungle</vt:lpstr>
      <vt:lpstr>Navigating the jungle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Disclosures under the HEA</vt:lpstr>
      <vt:lpstr>Organize your team</vt:lpstr>
      <vt:lpstr>A note on publication</vt:lpstr>
      <vt:lpstr>Online publication tips</vt:lpstr>
      <vt:lpstr>Online publication tips</vt:lpstr>
      <vt:lpstr>Resources</vt:lpstr>
      <vt:lpstr>Resources</vt:lpstr>
      <vt:lpstr>Resources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</dc:creator>
  <cp:lastModifiedBy>David Racculia</cp:lastModifiedBy>
  <cp:revision>41</cp:revision>
  <dcterms:created xsi:type="dcterms:W3CDTF">2013-02-08T19:43:16Z</dcterms:created>
  <dcterms:modified xsi:type="dcterms:W3CDTF">2013-10-08T20:08:35Z</dcterms:modified>
</cp:coreProperties>
</file>