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7" r:id="rId3"/>
    <p:sldId id="261" r:id="rId4"/>
    <p:sldId id="272" r:id="rId5"/>
    <p:sldId id="260" r:id="rId6"/>
    <p:sldId id="263" r:id="rId7"/>
    <p:sldId id="258" r:id="rId8"/>
    <p:sldId id="266" r:id="rId9"/>
    <p:sldId id="326" r:id="rId10"/>
    <p:sldId id="264" r:id="rId11"/>
    <p:sldId id="327" r:id="rId12"/>
    <p:sldId id="259" r:id="rId13"/>
    <p:sldId id="347" r:id="rId14"/>
    <p:sldId id="335" r:id="rId15"/>
    <p:sldId id="283" r:id="rId16"/>
    <p:sldId id="284" r:id="rId17"/>
    <p:sldId id="270" r:id="rId18"/>
    <p:sldId id="271" r:id="rId19"/>
    <p:sldId id="336" r:id="rId20"/>
    <p:sldId id="285" r:id="rId21"/>
    <p:sldId id="286" r:id="rId22"/>
    <p:sldId id="287" r:id="rId23"/>
    <p:sldId id="300" r:id="rId24"/>
    <p:sldId id="333" r:id="rId25"/>
    <p:sldId id="289" r:id="rId26"/>
    <p:sldId id="334" r:id="rId27"/>
    <p:sldId id="329" r:id="rId28"/>
    <p:sldId id="290" r:id="rId29"/>
    <p:sldId id="330" r:id="rId30"/>
    <p:sldId id="325" r:id="rId31"/>
    <p:sldId id="298" r:id="rId32"/>
    <p:sldId id="331" r:id="rId33"/>
    <p:sldId id="328" r:id="rId34"/>
    <p:sldId id="302" r:id="rId35"/>
    <p:sldId id="303" r:id="rId36"/>
    <p:sldId id="332" r:id="rId37"/>
    <p:sldId id="304" r:id="rId38"/>
    <p:sldId id="305" r:id="rId39"/>
    <p:sldId id="337" r:id="rId40"/>
    <p:sldId id="306" r:id="rId41"/>
    <p:sldId id="307" r:id="rId42"/>
    <p:sldId id="269" r:id="rId43"/>
    <p:sldId id="338" r:id="rId44"/>
    <p:sldId id="282" r:id="rId45"/>
    <p:sldId id="339" r:id="rId46"/>
    <p:sldId id="308" r:id="rId47"/>
    <p:sldId id="341" r:id="rId48"/>
    <p:sldId id="340" r:id="rId49"/>
    <p:sldId id="309" r:id="rId50"/>
    <p:sldId id="310" r:id="rId51"/>
    <p:sldId id="313" r:id="rId52"/>
    <p:sldId id="311" r:id="rId53"/>
    <p:sldId id="312" r:id="rId54"/>
    <p:sldId id="314" r:id="rId55"/>
    <p:sldId id="315" r:id="rId56"/>
    <p:sldId id="316" r:id="rId57"/>
    <p:sldId id="317" r:id="rId58"/>
    <p:sldId id="318" r:id="rId59"/>
    <p:sldId id="320" r:id="rId60"/>
    <p:sldId id="321" r:id="rId61"/>
    <p:sldId id="342" r:id="rId62"/>
    <p:sldId id="294" r:id="rId63"/>
    <p:sldId id="295" r:id="rId64"/>
    <p:sldId id="343" r:id="rId65"/>
    <p:sldId id="344" r:id="rId66"/>
    <p:sldId id="322" r:id="rId67"/>
    <p:sldId id="346" r:id="rId68"/>
    <p:sldId id="345" r:id="rId69"/>
    <p:sldId id="323" r:id="rId7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E6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65" autoAdjust="0"/>
    <p:restoredTop sz="94660"/>
  </p:normalViewPr>
  <p:slideViewPr>
    <p:cSldViewPr>
      <p:cViewPr>
        <p:scale>
          <a:sx n="70" d="100"/>
          <a:sy n="70" d="100"/>
        </p:scale>
        <p:origin x="-1524" y="-4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BF2477-B8E4-45BC-9D76-D3C901E9D3B4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3D4ED2D-647A-4B15-834D-7A0456CF5B5C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 smtClean="0"/>
            <a:t>Originate</a:t>
          </a:r>
          <a:endParaRPr lang="en-US" dirty="0"/>
        </a:p>
      </dgm:t>
    </dgm:pt>
    <dgm:pt modelId="{45811F7D-7118-406B-AED3-C276BCEDF745}" type="parTrans" cxnId="{4EC8461C-47FE-42B1-8599-AEE9D8BD8745}">
      <dgm:prSet/>
      <dgm:spPr/>
      <dgm:t>
        <a:bodyPr/>
        <a:lstStyle/>
        <a:p>
          <a:endParaRPr lang="en-US"/>
        </a:p>
      </dgm:t>
    </dgm:pt>
    <dgm:pt modelId="{67376123-8DD1-4566-AA09-AEB1D02127DC}" type="sibTrans" cxnId="{4EC8461C-47FE-42B1-8599-AEE9D8BD8745}">
      <dgm:prSet/>
      <dgm:spPr/>
      <dgm:t>
        <a:bodyPr/>
        <a:lstStyle/>
        <a:p>
          <a:endParaRPr lang="en-US"/>
        </a:p>
      </dgm:t>
    </dgm:pt>
    <dgm:pt modelId="{B70C6F34-AAD8-4D62-ADF3-4412F0325E73}">
      <dgm:prSet phldrT="[Text]"/>
      <dgm:spPr/>
      <dgm:t>
        <a:bodyPr/>
        <a:lstStyle/>
        <a:p>
          <a:r>
            <a:rPr lang="en-US" dirty="0" smtClean="0"/>
            <a:t>Disburse</a:t>
          </a:r>
          <a:endParaRPr lang="en-US" dirty="0"/>
        </a:p>
      </dgm:t>
    </dgm:pt>
    <dgm:pt modelId="{A99093ED-1E57-4E1A-9E7E-DE31D70A6AA4}" type="parTrans" cxnId="{15C7B118-AB0F-4244-80E4-A9EF5C86A54D}">
      <dgm:prSet/>
      <dgm:spPr/>
      <dgm:t>
        <a:bodyPr/>
        <a:lstStyle/>
        <a:p>
          <a:endParaRPr lang="en-US"/>
        </a:p>
      </dgm:t>
    </dgm:pt>
    <dgm:pt modelId="{F7EC5917-D3E3-48DF-94D1-1D8AA1B3406A}" type="sibTrans" cxnId="{15C7B118-AB0F-4244-80E4-A9EF5C86A54D}">
      <dgm:prSet/>
      <dgm:spPr/>
      <dgm:t>
        <a:bodyPr/>
        <a:lstStyle/>
        <a:p>
          <a:endParaRPr lang="en-US"/>
        </a:p>
      </dgm:t>
    </dgm:pt>
    <dgm:pt modelId="{F808454A-5E61-4B4C-A252-AC9FF878E87C}">
      <dgm:prSet phldrT="[Text]"/>
      <dgm:spPr/>
      <dgm:t>
        <a:bodyPr/>
        <a:lstStyle/>
        <a:p>
          <a:r>
            <a:rPr lang="en-US" dirty="0" smtClean="0"/>
            <a:t>Reconcile</a:t>
          </a:r>
          <a:endParaRPr lang="en-US" dirty="0"/>
        </a:p>
      </dgm:t>
    </dgm:pt>
    <dgm:pt modelId="{81B4A282-D8F6-4D6E-BFDA-FC852FFE1393}" type="parTrans" cxnId="{774EA9B5-4DB9-4027-9967-7971AE5F6F0D}">
      <dgm:prSet/>
      <dgm:spPr/>
      <dgm:t>
        <a:bodyPr/>
        <a:lstStyle/>
        <a:p>
          <a:endParaRPr lang="en-US"/>
        </a:p>
      </dgm:t>
    </dgm:pt>
    <dgm:pt modelId="{DE176A40-156C-4FA1-BBAB-0007C4D25965}" type="sibTrans" cxnId="{774EA9B5-4DB9-4027-9967-7971AE5F6F0D}">
      <dgm:prSet/>
      <dgm:spPr/>
      <dgm:t>
        <a:bodyPr/>
        <a:lstStyle/>
        <a:p>
          <a:endParaRPr lang="en-US"/>
        </a:p>
      </dgm:t>
    </dgm:pt>
    <dgm:pt modelId="{FD8A023A-6E1F-4A09-87CD-800439A8504E}">
      <dgm:prSet phldrT="[Text]"/>
      <dgm:spPr/>
      <dgm:t>
        <a:bodyPr/>
        <a:lstStyle/>
        <a:p>
          <a:r>
            <a:rPr lang="en-US" dirty="0" smtClean="0"/>
            <a:t>Repayment/</a:t>
          </a:r>
        </a:p>
        <a:p>
          <a:r>
            <a:rPr lang="en-US" dirty="0" smtClean="0"/>
            <a:t>Servicing</a:t>
          </a:r>
          <a:endParaRPr lang="en-US" dirty="0"/>
        </a:p>
      </dgm:t>
    </dgm:pt>
    <dgm:pt modelId="{318D7D44-F33B-45BD-B0A9-364ADFC0A4FF}" type="parTrans" cxnId="{DEE5C822-EAD7-4C2B-BB14-39B9CD377FF7}">
      <dgm:prSet/>
      <dgm:spPr/>
      <dgm:t>
        <a:bodyPr/>
        <a:lstStyle/>
        <a:p>
          <a:endParaRPr lang="en-US"/>
        </a:p>
      </dgm:t>
    </dgm:pt>
    <dgm:pt modelId="{B704B444-FF97-46D4-BE88-CC55A39BE12B}" type="sibTrans" cxnId="{DEE5C822-EAD7-4C2B-BB14-39B9CD377FF7}">
      <dgm:prSet/>
      <dgm:spPr/>
      <dgm:t>
        <a:bodyPr/>
        <a:lstStyle/>
        <a:p>
          <a:endParaRPr lang="en-US"/>
        </a:p>
      </dgm:t>
    </dgm:pt>
    <dgm:pt modelId="{6DE3CF7E-B8DD-4B69-8726-D2CEF6055925}" type="pres">
      <dgm:prSet presAssocID="{4FBF2477-B8E4-45BC-9D76-D3C901E9D3B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98E35BC-283A-4F98-9549-AA16B9FE966A}" type="pres">
      <dgm:prSet presAssocID="{03D4ED2D-647A-4B15-834D-7A0456CF5B5C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6FFC3C-EC85-42FF-AC90-1D557C104ED2}" type="pres">
      <dgm:prSet presAssocID="{03D4ED2D-647A-4B15-834D-7A0456CF5B5C}" presName="spNode" presStyleCnt="0"/>
      <dgm:spPr/>
    </dgm:pt>
    <dgm:pt modelId="{0AFB84CC-735A-4F28-AADA-11D501697A31}" type="pres">
      <dgm:prSet presAssocID="{67376123-8DD1-4566-AA09-AEB1D02127DC}" presName="sibTrans" presStyleLbl="sibTrans1D1" presStyleIdx="0" presStyleCnt="4"/>
      <dgm:spPr/>
      <dgm:t>
        <a:bodyPr/>
        <a:lstStyle/>
        <a:p>
          <a:endParaRPr lang="en-US"/>
        </a:p>
      </dgm:t>
    </dgm:pt>
    <dgm:pt modelId="{963E6186-0164-4600-957C-310BDE558B74}" type="pres">
      <dgm:prSet presAssocID="{B70C6F34-AAD8-4D62-ADF3-4412F0325E73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6DDB78-11A2-4A95-A685-EA4D06C98C99}" type="pres">
      <dgm:prSet presAssocID="{B70C6F34-AAD8-4D62-ADF3-4412F0325E73}" presName="spNode" presStyleCnt="0"/>
      <dgm:spPr/>
    </dgm:pt>
    <dgm:pt modelId="{81A3F78F-BCB3-42F2-88A7-5B710A16DC45}" type="pres">
      <dgm:prSet presAssocID="{F7EC5917-D3E3-48DF-94D1-1D8AA1B3406A}" presName="sibTrans" presStyleLbl="sibTrans1D1" presStyleIdx="1" presStyleCnt="4"/>
      <dgm:spPr/>
      <dgm:t>
        <a:bodyPr/>
        <a:lstStyle/>
        <a:p>
          <a:endParaRPr lang="en-US"/>
        </a:p>
      </dgm:t>
    </dgm:pt>
    <dgm:pt modelId="{318BC01F-FBFF-4D81-B44F-C14683C3D355}" type="pres">
      <dgm:prSet presAssocID="{F808454A-5E61-4B4C-A252-AC9FF878E87C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4E5B93-551A-4650-9FF7-8596107AD8F6}" type="pres">
      <dgm:prSet presAssocID="{F808454A-5E61-4B4C-A252-AC9FF878E87C}" presName="spNode" presStyleCnt="0"/>
      <dgm:spPr/>
    </dgm:pt>
    <dgm:pt modelId="{3C848EE3-7070-434D-B8DF-4E91C138A15F}" type="pres">
      <dgm:prSet presAssocID="{DE176A40-156C-4FA1-BBAB-0007C4D25965}" presName="sibTrans" presStyleLbl="sibTrans1D1" presStyleIdx="2" presStyleCnt="4"/>
      <dgm:spPr/>
      <dgm:t>
        <a:bodyPr/>
        <a:lstStyle/>
        <a:p>
          <a:endParaRPr lang="en-US"/>
        </a:p>
      </dgm:t>
    </dgm:pt>
    <dgm:pt modelId="{9F8EFDD6-6558-4F8C-91D4-8F4194C7730C}" type="pres">
      <dgm:prSet presAssocID="{FD8A023A-6E1F-4A09-87CD-800439A8504E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AD7CCC-6699-45AD-84EC-A155E5390A55}" type="pres">
      <dgm:prSet presAssocID="{FD8A023A-6E1F-4A09-87CD-800439A8504E}" presName="spNode" presStyleCnt="0"/>
      <dgm:spPr/>
    </dgm:pt>
    <dgm:pt modelId="{0CEC3191-C315-4D85-975B-9B906FC74E32}" type="pres">
      <dgm:prSet presAssocID="{B704B444-FF97-46D4-BE88-CC55A39BE12B}" presName="sibTrans" presStyleLbl="sibTrans1D1" presStyleIdx="3" presStyleCnt="4"/>
      <dgm:spPr/>
      <dgm:t>
        <a:bodyPr/>
        <a:lstStyle/>
        <a:p>
          <a:endParaRPr lang="en-US"/>
        </a:p>
      </dgm:t>
    </dgm:pt>
  </dgm:ptLst>
  <dgm:cxnLst>
    <dgm:cxn modelId="{FB8E4CB1-E823-4406-8476-2276EF94479D}" type="presOf" srcId="{DE176A40-156C-4FA1-BBAB-0007C4D25965}" destId="{3C848EE3-7070-434D-B8DF-4E91C138A15F}" srcOrd="0" destOrd="0" presId="urn:microsoft.com/office/officeart/2005/8/layout/cycle5"/>
    <dgm:cxn modelId="{CE4E2279-C205-493C-9C1A-C8037AB3CA54}" type="presOf" srcId="{03D4ED2D-647A-4B15-834D-7A0456CF5B5C}" destId="{398E35BC-283A-4F98-9549-AA16B9FE966A}" srcOrd="0" destOrd="0" presId="urn:microsoft.com/office/officeart/2005/8/layout/cycle5"/>
    <dgm:cxn modelId="{0E9875E6-CB20-4FA9-9FE7-FFC4C93A05E3}" type="presOf" srcId="{FD8A023A-6E1F-4A09-87CD-800439A8504E}" destId="{9F8EFDD6-6558-4F8C-91D4-8F4194C7730C}" srcOrd="0" destOrd="0" presId="urn:microsoft.com/office/officeart/2005/8/layout/cycle5"/>
    <dgm:cxn modelId="{774EA9B5-4DB9-4027-9967-7971AE5F6F0D}" srcId="{4FBF2477-B8E4-45BC-9D76-D3C901E9D3B4}" destId="{F808454A-5E61-4B4C-A252-AC9FF878E87C}" srcOrd="2" destOrd="0" parTransId="{81B4A282-D8F6-4D6E-BFDA-FC852FFE1393}" sibTransId="{DE176A40-156C-4FA1-BBAB-0007C4D25965}"/>
    <dgm:cxn modelId="{4EC8461C-47FE-42B1-8599-AEE9D8BD8745}" srcId="{4FBF2477-B8E4-45BC-9D76-D3C901E9D3B4}" destId="{03D4ED2D-647A-4B15-834D-7A0456CF5B5C}" srcOrd="0" destOrd="0" parTransId="{45811F7D-7118-406B-AED3-C276BCEDF745}" sibTransId="{67376123-8DD1-4566-AA09-AEB1D02127DC}"/>
    <dgm:cxn modelId="{DEE5C822-EAD7-4C2B-BB14-39B9CD377FF7}" srcId="{4FBF2477-B8E4-45BC-9D76-D3C901E9D3B4}" destId="{FD8A023A-6E1F-4A09-87CD-800439A8504E}" srcOrd="3" destOrd="0" parTransId="{318D7D44-F33B-45BD-B0A9-364ADFC0A4FF}" sibTransId="{B704B444-FF97-46D4-BE88-CC55A39BE12B}"/>
    <dgm:cxn modelId="{88A5FEBD-339B-4844-A91D-A77D6798308D}" type="presOf" srcId="{4FBF2477-B8E4-45BC-9D76-D3C901E9D3B4}" destId="{6DE3CF7E-B8DD-4B69-8726-D2CEF6055925}" srcOrd="0" destOrd="0" presId="urn:microsoft.com/office/officeart/2005/8/layout/cycle5"/>
    <dgm:cxn modelId="{BCC5889C-47CB-47C2-9CA8-CE6B404D6E74}" type="presOf" srcId="{B704B444-FF97-46D4-BE88-CC55A39BE12B}" destId="{0CEC3191-C315-4D85-975B-9B906FC74E32}" srcOrd="0" destOrd="0" presId="urn:microsoft.com/office/officeart/2005/8/layout/cycle5"/>
    <dgm:cxn modelId="{ED5AB01A-36F3-44D3-9BB3-AAF683CFDC71}" type="presOf" srcId="{F808454A-5E61-4B4C-A252-AC9FF878E87C}" destId="{318BC01F-FBFF-4D81-B44F-C14683C3D355}" srcOrd="0" destOrd="0" presId="urn:microsoft.com/office/officeart/2005/8/layout/cycle5"/>
    <dgm:cxn modelId="{98317EBB-541B-4A40-9387-4D4BE7D27576}" type="presOf" srcId="{B70C6F34-AAD8-4D62-ADF3-4412F0325E73}" destId="{963E6186-0164-4600-957C-310BDE558B74}" srcOrd="0" destOrd="0" presId="urn:microsoft.com/office/officeart/2005/8/layout/cycle5"/>
    <dgm:cxn modelId="{0336DB42-F5EC-40ED-9134-E2E348F40A9F}" type="presOf" srcId="{F7EC5917-D3E3-48DF-94D1-1D8AA1B3406A}" destId="{81A3F78F-BCB3-42F2-88A7-5B710A16DC45}" srcOrd="0" destOrd="0" presId="urn:microsoft.com/office/officeart/2005/8/layout/cycle5"/>
    <dgm:cxn modelId="{704E16BF-0243-4DC2-A704-16FAA1A162A6}" type="presOf" srcId="{67376123-8DD1-4566-AA09-AEB1D02127DC}" destId="{0AFB84CC-735A-4F28-AADA-11D501697A31}" srcOrd="0" destOrd="0" presId="urn:microsoft.com/office/officeart/2005/8/layout/cycle5"/>
    <dgm:cxn modelId="{15C7B118-AB0F-4244-80E4-A9EF5C86A54D}" srcId="{4FBF2477-B8E4-45BC-9D76-D3C901E9D3B4}" destId="{B70C6F34-AAD8-4D62-ADF3-4412F0325E73}" srcOrd="1" destOrd="0" parTransId="{A99093ED-1E57-4E1A-9E7E-DE31D70A6AA4}" sibTransId="{F7EC5917-D3E3-48DF-94D1-1D8AA1B3406A}"/>
    <dgm:cxn modelId="{310C6F46-0DF5-414A-B5B8-4869A8E85166}" type="presParOf" srcId="{6DE3CF7E-B8DD-4B69-8726-D2CEF6055925}" destId="{398E35BC-283A-4F98-9549-AA16B9FE966A}" srcOrd="0" destOrd="0" presId="urn:microsoft.com/office/officeart/2005/8/layout/cycle5"/>
    <dgm:cxn modelId="{EC918A26-E723-4DB1-AD31-443750E24495}" type="presParOf" srcId="{6DE3CF7E-B8DD-4B69-8726-D2CEF6055925}" destId="{906FFC3C-EC85-42FF-AC90-1D557C104ED2}" srcOrd="1" destOrd="0" presId="urn:microsoft.com/office/officeart/2005/8/layout/cycle5"/>
    <dgm:cxn modelId="{36921DCF-66B5-473A-9D3E-5316B7793DF7}" type="presParOf" srcId="{6DE3CF7E-B8DD-4B69-8726-D2CEF6055925}" destId="{0AFB84CC-735A-4F28-AADA-11D501697A31}" srcOrd="2" destOrd="0" presId="urn:microsoft.com/office/officeart/2005/8/layout/cycle5"/>
    <dgm:cxn modelId="{AA6F3CA8-B372-483E-AAD3-18462253856A}" type="presParOf" srcId="{6DE3CF7E-B8DD-4B69-8726-D2CEF6055925}" destId="{963E6186-0164-4600-957C-310BDE558B74}" srcOrd="3" destOrd="0" presId="urn:microsoft.com/office/officeart/2005/8/layout/cycle5"/>
    <dgm:cxn modelId="{6C4B5CF6-014D-40E9-AB36-397BB480EB43}" type="presParOf" srcId="{6DE3CF7E-B8DD-4B69-8726-D2CEF6055925}" destId="{186DDB78-11A2-4A95-A685-EA4D06C98C99}" srcOrd="4" destOrd="0" presId="urn:microsoft.com/office/officeart/2005/8/layout/cycle5"/>
    <dgm:cxn modelId="{70D14E7D-20CC-4578-AFC3-D4CB89D1BEA1}" type="presParOf" srcId="{6DE3CF7E-B8DD-4B69-8726-D2CEF6055925}" destId="{81A3F78F-BCB3-42F2-88A7-5B710A16DC45}" srcOrd="5" destOrd="0" presId="urn:microsoft.com/office/officeart/2005/8/layout/cycle5"/>
    <dgm:cxn modelId="{7DADACD5-EC6D-48C7-8172-43AEB67D627F}" type="presParOf" srcId="{6DE3CF7E-B8DD-4B69-8726-D2CEF6055925}" destId="{318BC01F-FBFF-4D81-B44F-C14683C3D355}" srcOrd="6" destOrd="0" presId="urn:microsoft.com/office/officeart/2005/8/layout/cycle5"/>
    <dgm:cxn modelId="{35379C2F-DAAC-4011-B45A-A455AFB4D6CC}" type="presParOf" srcId="{6DE3CF7E-B8DD-4B69-8726-D2CEF6055925}" destId="{374E5B93-551A-4650-9FF7-8596107AD8F6}" srcOrd="7" destOrd="0" presId="urn:microsoft.com/office/officeart/2005/8/layout/cycle5"/>
    <dgm:cxn modelId="{41222A78-9ACB-4631-83FC-66CBA60C5D5A}" type="presParOf" srcId="{6DE3CF7E-B8DD-4B69-8726-D2CEF6055925}" destId="{3C848EE3-7070-434D-B8DF-4E91C138A15F}" srcOrd="8" destOrd="0" presId="urn:microsoft.com/office/officeart/2005/8/layout/cycle5"/>
    <dgm:cxn modelId="{8A865494-C86D-4E65-9208-7364F2549EF8}" type="presParOf" srcId="{6DE3CF7E-B8DD-4B69-8726-D2CEF6055925}" destId="{9F8EFDD6-6558-4F8C-91D4-8F4194C7730C}" srcOrd="9" destOrd="0" presId="urn:microsoft.com/office/officeart/2005/8/layout/cycle5"/>
    <dgm:cxn modelId="{309BA753-C059-4A3B-BB74-C041CC545E68}" type="presParOf" srcId="{6DE3CF7E-B8DD-4B69-8726-D2CEF6055925}" destId="{98AD7CCC-6699-45AD-84EC-A155E5390A55}" srcOrd="10" destOrd="0" presId="urn:microsoft.com/office/officeart/2005/8/layout/cycle5"/>
    <dgm:cxn modelId="{3CBBC14F-D6DB-4DA5-964E-0F18A300FD7B}" type="presParOf" srcId="{6DE3CF7E-B8DD-4B69-8726-D2CEF6055925}" destId="{0CEC3191-C315-4D85-975B-9B906FC74E32}" srcOrd="11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FBF2477-B8E4-45BC-9D76-D3C901E9D3B4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3D4ED2D-647A-4B15-834D-7A0456CF5B5C}">
      <dgm:prSet phldrT="[Text]"/>
      <dgm:spPr/>
      <dgm:t>
        <a:bodyPr/>
        <a:lstStyle/>
        <a:p>
          <a:r>
            <a:rPr lang="en-US" dirty="0" smtClean="0"/>
            <a:t>Originate</a:t>
          </a:r>
          <a:endParaRPr lang="en-US" dirty="0"/>
        </a:p>
      </dgm:t>
    </dgm:pt>
    <dgm:pt modelId="{45811F7D-7118-406B-AED3-C276BCEDF745}" type="parTrans" cxnId="{4EC8461C-47FE-42B1-8599-AEE9D8BD8745}">
      <dgm:prSet/>
      <dgm:spPr/>
      <dgm:t>
        <a:bodyPr/>
        <a:lstStyle/>
        <a:p>
          <a:endParaRPr lang="en-US"/>
        </a:p>
      </dgm:t>
    </dgm:pt>
    <dgm:pt modelId="{67376123-8DD1-4566-AA09-AEB1D02127DC}" type="sibTrans" cxnId="{4EC8461C-47FE-42B1-8599-AEE9D8BD8745}">
      <dgm:prSet/>
      <dgm:spPr/>
      <dgm:t>
        <a:bodyPr/>
        <a:lstStyle/>
        <a:p>
          <a:endParaRPr lang="en-US"/>
        </a:p>
      </dgm:t>
    </dgm:pt>
    <dgm:pt modelId="{B70C6F34-AAD8-4D62-ADF3-4412F0325E73}">
      <dgm:prSet phldrT="[Text]"/>
      <dgm:spPr/>
      <dgm:t>
        <a:bodyPr/>
        <a:lstStyle/>
        <a:p>
          <a:r>
            <a:rPr lang="en-US" dirty="0" smtClean="0"/>
            <a:t>Disburse</a:t>
          </a:r>
          <a:endParaRPr lang="en-US" dirty="0"/>
        </a:p>
      </dgm:t>
    </dgm:pt>
    <dgm:pt modelId="{A99093ED-1E57-4E1A-9E7E-DE31D70A6AA4}" type="parTrans" cxnId="{15C7B118-AB0F-4244-80E4-A9EF5C86A54D}">
      <dgm:prSet/>
      <dgm:spPr/>
      <dgm:t>
        <a:bodyPr/>
        <a:lstStyle/>
        <a:p>
          <a:endParaRPr lang="en-US"/>
        </a:p>
      </dgm:t>
    </dgm:pt>
    <dgm:pt modelId="{F7EC5917-D3E3-48DF-94D1-1D8AA1B3406A}" type="sibTrans" cxnId="{15C7B118-AB0F-4244-80E4-A9EF5C86A54D}">
      <dgm:prSet/>
      <dgm:spPr/>
      <dgm:t>
        <a:bodyPr/>
        <a:lstStyle/>
        <a:p>
          <a:endParaRPr lang="en-US"/>
        </a:p>
      </dgm:t>
    </dgm:pt>
    <dgm:pt modelId="{F808454A-5E61-4B4C-A252-AC9FF878E87C}">
      <dgm:prSet phldrT="[Text]"/>
      <dgm:spPr/>
      <dgm:t>
        <a:bodyPr/>
        <a:lstStyle/>
        <a:p>
          <a:r>
            <a:rPr lang="en-US" dirty="0" smtClean="0"/>
            <a:t>Reconcile</a:t>
          </a:r>
          <a:endParaRPr lang="en-US" dirty="0"/>
        </a:p>
      </dgm:t>
    </dgm:pt>
    <dgm:pt modelId="{81B4A282-D8F6-4D6E-BFDA-FC852FFE1393}" type="parTrans" cxnId="{774EA9B5-4DB9-4027-9967-7971AE5F6F0D}">
      <dgm:prSet/>
      <dgm:spPr/>
      <dgm:t>
        <a:bodyPr/>
        <a:lstStyle/>
        <a:p>
          <a:endParaRPr lang="en-US"/>
        </a:p>
      </dgm:t>
    </dgm:pt>
    <dgm:pt modelId="{DE176A40-156C-4FA1-BBAB-0007C4D25965}" type="sibTrans" cxnId="{774EA9B5-4DB9-4027-9967-7971AE5F6F0D}">
      <dgm:prSet/>
      <dgm:spPr/>
      <dgm:t>
        <a:bodyPr/>
        <a:lstStyle/>
        <a:p>
          <a:endParaRPr lang="en-US"/>
        </a:p>
      </dgm:t>
    </dgm:pt>
    <dgm:pt modelId="{FD8A023A-6E1F-4A09-87CD-800439A8504E}">
      <dgm:prSet phldrT="[Text]"/>
      <dgm:spPr/>
      <dgm:t>
        <a:bodyPr/>
        <a:lstStyle/>
        <a:p>
          <a:r>
            <a:rPr lang="en-US" dirty="0" smtClean="0"/>
            <a:t>Repayment/</a:t>
          </a:r>
        </a:p>
        <a:p>
          <a:r>
            <a:rPr lang="en-US" dirty="0" smtClean="0"/>
            <a:t>Servicing</a:t>
          </a:r>
          <a:endParaRPr lang="en-US" dirty="0"/>
        </a:p>
      </dgm:t>
    </dgm:pt>
    <dgm:pt modelId="{318D7D44-F33B-45BD-B0A9-364ADFC0A4FF}" type="parTrans" cxnId="{DEE5C822-EAD7-4C2B-BB14-39B9CD377FF7}">
      <dgm:prSet/>
      <dgm:spPr/>
      <dgm:t>
        <a:bodyPr/>
        <a:lstStyle/>
        <a:p>
          <a:endParaRPr lang="en-US"/>
        </a:p>
      </dgm:t>
    </dgm:pt>
    <dgm:pt modelId="{B704B444-FF97-46D4-BE88-CC55A39BE12B}" type="sibTrans" cxnId="{DEE5C822-EAD7-4C2B-BB14-39B9CD377FF7}">
      <dgm:prSet/>
      <dgm:spPr/>
      <dgm:t>
        <a:bodyPr/>
        <a:lstStyle/>
        <a:p>
          <a:endParaRPr lang="en-US"/>
        </a:p>
      </dgm:t>
    </dgm:pt>
    <dgm:pt modelId="{6DE3CF7E-B8DD-4B69-8726-D2CEF6055925}" type="pres">
      <dgm:prSet presAssocID="{4FBF2477-B8E4-45BC-9D76-D3C901E9D3B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98E35BC-283A-4F98-9549-AA16B9FE966A}" type="pres">
      <dgm:prSet presAssocID="{03D4ED2D-647A-4B15-834D-7A0456CF5B5C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6FFC3C-EC85-42FF-AC90-1D557C104ED2}" type="pres">
      <dgm:prSet presAssocID="{03D4ED2D-647A-4B15-834D-7A0456CF5B5C}" presName="spNode" presStyleCnt="0"/>
      <dgm:spPr/>
      <dgm:t>
        <a:bodyPr/>
        <a:lstStyle/>
        <a:p>
          <a:endParaRPr lang="en-US"/>
        </a:p>
      </dgm:t>
    </dgm:pt>
    <dgm:pt modelId="{0AFB84CC-735A-4F28-AADA-11D501697A31}" type="pres">
      <dgm:prSet presAssocID="{67376123-8DD1-4566-AA09-AEB1D02127DC}" presName="sibTrans" presStyleLbl="sibTrans1D1" presStyleIdx="0" presStyleCnt="4"/>
      <dgm:spPr/>
      <dgm:t>
        <a:bodyPr/>
        <a:lstStyle/>
        <a:p>
          <a:endParaRPr lang="en-US"/>
        </a:p>
      </dgm:t>
    </dgm:pt>
    <dgm:pt modelId="{963E6186-0164-4600-957C-310BDE558B74}" type="pres">
      <dgm:prSet presAssocID="{B70C6F34-AAD8-4D62-ADF3-4412F0325E73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6DDB78-11A2-4A95-A685-EA4D06C98C99}" type="pres">
      <dgm:prSet presAssocID="{B70C6F34-AAD8-4D62-ADF3-4412F0325E73}" presName="spNode" presStyleCnt="0"/>
      <dgm:spPr/>
      <dgm:t>
        <a:bodyPr/>
        <a:lstStyle/>
        <a:p>
          <a:endParaRPr lang="en-US"/>
        </a:p>
      </dgm:t>
    </dgm:pt>
    <dgm:pt modelId="{81A3F78F-BCB3-42F2-88A7-5B710A16DC45}" type="pres">
      <dgm:prSet presAssocID="{F7EC5917-D3E3-48DF-94D1-1D8AA1B3406A}" presName="sibTrans" presStyleLbl="sibTrans1D1" presStyleIdx="1" presStyleCnt="4"/>
      <dgm:spPr/>
      <dgm:t>
        <a:bodyPr/>
        <a:lstStyle/>
        <a:p>
          <a:endParaRPr lang="en-US"/>
        </a:p>
      </dgm:t>
    </dgm:pt>
    <dgm:pt modelId="{318BC01F-FBFF-4D81-B44F-C14683C3D355}" type="pres">
      <dgm:prSet presAssocID="{F808454A-5E61-4B4C-A252-AC9FF878E87C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4E5B93-551A-4650-9FF7-8596107AD8F6}" type="pres">
      <dgm:prSet presAssocID="{F808454A-5E61-4B4C-A252-AC9FF878E87C}" presName="spNode" presStyleCnt="0"/>
      <dgm:spPr/>
      <dgm:t>
        <a:bodyPr/>
        <a:lstStyle/>
        <a:p>
          <a:endParaRPr lang="en-US"/>
        </a:p>
      </dgm:t>
    </dgm:pt>
    <dgm:pt modelId="{3C848EE3-7070-434D-B8DF-4E91C138A15F}" type="pres">
      <dgm:prSet presAssocID="{DE176A40-156C-4FA1-BBAB-0007C4D25965}" presName="sibTrans" presStyleLbl="sibTrans1D1" presStyleIdx="2" presStyleCnt="4"/>
      <dgm:spPr/>
      <dgm:t>
        <a:bodyPr/>
        <a:lstStyle/>
        <a:p>
          <a:endParaRPr lang="en-US"/>
        </a:p>
      </dgm:t>
    </dgm:pt>
    <dgm:pt modelId="{9F8EFDD6-6558-4F8C-91D4-8F4194C7730C}" type="pres">
      <dgm:prSet presAssocID="{FD8A023A-6E1F-4A09-87CD-800439A8504E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AD7CCC-6699-45AD-84EC-A155E5390A55}" type="pres">
      <dgm:prSet presAssocID="{FD8A023A-6E1F-4A09-87CD-800439A8504E}" presName="spNode" presStyleCnt="0"/>
      <dgm:spPr/>
      <dgm:t>
        <a:bodyPr/>
        <a:lstStyle/>
        <a:p>
          <a:endParaRPr lang="en-US"/>
        </a:p>
      </dgm:t>
    </dgm:pt>
    <dgm:pt modelId="{0CEC3191-C315-4D85-975B-9B906FC74E32}" type="pres">
      <dgm:prSet presAssocID="{B704B444-FF97-46D4-BE88-CC55A39BE12B}" presName="sibTrans" presStyleLbl="sibTrans1D1" presStyleIdx="3" presStyleCnt="4"/>
      <dgm:spPr/>
      <dgm:t>
        <a:bodyPr/>
        <a:lstStyle/>
        <a:p>
          <a:endParaRPr lang="en-US"/>
        </a:p>
      </dgm:t>
    </dgm:pt>
  </dgm:ptLst>
  <dgm:cxnLst>
    <dgm:cxn modelId="{3C8B20F2-72B7-4BED-BF04-70A5046DAE77}" type="presOf" srcId="{B70C6F34-AAD8-4D62-ADF3-4412F0325E73}" destId="{963E6186-0164-4600-957C-310BDE558B74}" srcOrd="0" destOrd="0" presId="urn:microsoft.com/office/officeart/2005/8/layout/cycle5"/>
    <dgm:cxn modelId="{C196DF76-3F91-4D57-8A0D-0FBEEA3C42B4}" type="presOf" srcId="{B704B444-FF97-46D4-BE88-CC55A39BE12B}" destId="{0CEC3191-C315-4D85-975B-9B906FC74E32}" srcOrd="0" destOrd="0" presId="urn:microsoft.com/office/officeart/2005/8/layout/cycle5"/>
    <dgm:cxn modelId="{74BDDC3C-2222-4B01-AA6B-B34B6BF15029}" type="presOf" srcId="{F7EC5917-D3E3-48DF-94D1-1D8AA1B3406A}" destId="{81A3F78F-BCB3-42F2-88A7-5B710A16DC45}" srcOrd="0" destOrd="0" presId="urn:microsoft.com/office/officeart/2005/8/layout/cycle5"/>
    <dgm:cxn modelId="{B82C41F6-FC15-4063-BC6C-BFA71816A583}" type="presOf" srcId="{F808454A-5E61-4B4C-A252-AC9FF878E87C}" destId="{318BC01F-FBFF-4D81-B44F-C14683C3D355}" srcOrd="0" destOrd="0" presId="urn:microsoft.com/office/officeart/2005/8/layout/cycle5"/>
    <dgm:cxn modelId="{4EC8461C-47FE-42B1-8599-AEE9D8BD8745}" srcId="{4FBF2477-B8E4-45BC-9D76-D3C901E9D3B4}" destId="{03D4ED2D-647A-4B15-834D-7A0456CF5B5C}" srcOrd="0" destOrd="0" parTransId="{45811F7D-7118-406B-AED3-C276BCEDF745}" sibTransId="{67376123-8DD1-4566-AA09-AEB1D02127DC}"/>
    <dgm:cxn modelId="{E432B24A-31FD-4993-A70E-7A4836F895E0}" type="presOf" srcId="{FD8A023A-6E1F-4A09-87CD-800439A8504E}" destId="{9F8EFDD6-6558-4F8C-91D4-8F4194C7730C}" srcOrd="0" destOrd="0" presId="urn:microsoft.com/office/officeart/2005/8/layout/cycle5"/>
    <dgm:cxn modelId="{DEE5C822-EAD7-4C2B-BB14-39B9CD377FF7}" srcId="{4FBF2477-B8E4-45BC-9D76-D3C901E9D3B4}" destId="{FD8A023A-6E1F-4A09-87CD-800439A8504E}" srcOrd="3" destOrd="0" parTransId="{318D7D44-F33B-45BD-B0A9-364ADFC0A4FF}" sibTransId="{B704B444-FF97-46D4-BE88-CC55A39BE12B}"/>
    <dgm:cxn modelId="{15C7B118-AB0F-4244-80E4-A9EF5C86A54D}" srcId="{4FBF2477-B8E4-45BC-9D76-D3C901E9D3B4}" destId="{B70C6F34-AAD8-4D62-ADF3-4412F0325E73}" srcOrd="1" destOrd="0" parTransId="{A99093ED-1E57-4E1A-9E7E-DE31D70A6AA4}" sibTransId="{F7EC5917-D3E3-48DF-94D1-1D8AA1B3406A}"/>
    <dgm:cxn modelId="{172E8BC7-F207-4DF6-93B8-15F2BE5F2995}" type="presOf" srcId="{4FBF2477-B8E4-45BC-9D76-D3C901E9D3B4}" destId="{6DE3CF7E-B8DD-4B69-8726-D2CEF6055925}" srcOrd="0" destOrd="0" presId="urn:microsoft.com/office/officeart/2005/8/layout/cycle5"/>
    <dgm:cxn modelId="{91C67262-FE67-4A33-AA85-BBC35B438CB7}" type="presOf" srcId="{67376123-8DD1-4566-AA09-AEB1D02127DC}" destId="{0AFB84CC-735A-4F28-AADA-11D501697A31}" srcOrd="0" destOrd="0" presId="urn:microsoft.com/office/officeart/2005/8/layout/cycle5"/>
    <dgm:cxn modelId="{774EA9B5-4DB9-4027-9967-7971AE5F6F0D}" srcId="{4FBF2477-B8E4-45BC-9D76-D3C901E9D3B4}" destId="{F808454A-5E61-4B4C-A252-AC9FF878E87C}" srcOrd="2" destOrd="0" parTransId="{81B4A282-D8F6-4D6E-BFDA-FC852FFE1393}" sibTransId="{DE176A40-156C-4FA1-BBAB-0007C4D25965}"/>
    <dgm:cxn modelId="{33D3C7E9-D026-4E9D-8885-DCC71351A85D}" type="presOf" srcId="{03D4ED2D-647A-4B15-834D-7A0456CF5B5C}" destId="{398E35BC-283A-4F98-9549-AA16B9FE966A}" srcOrd="0" destOrd="0" presId="urn:microsoft.com/office/officeart/2005/8/layout/cycle5"/>
    <dgm:cxn modelId="{E55DE028-7662-4752-B8BB-3E78D2CE4F6F}" type="presOf" srcId="{DE176A40-156C-4FA1-BBAB-0007C4D25965}" destId="{3C848EE3-7070-434D-B8DF-4E91C138A15F}" srcOrd="0" destOrd="0" presId="urn:microsoft.com/office/officeart/2005/8/layout/cycle5"/>
    <dgm:cxn modelId="{1DEC8AFE-6AB3-4DF7-AF19-6A6A7562108E}" type="presParOf" srcId="{6DE3CF7E-B8DD-4B69-8726-D2CEF6055925}" destId="{398E35BC-283A-4F98-9549-AA16B9FE966A}" srcOrd="0" destOrd="0" presId="urn:microsoft.com/office/officeart/2005/8/layout/cycle5"/>
    <dgm:cxn modelId="{5E5932B8-81A1-46B2-B84A-86A6C76E6543}" type="presParOf" srcId="{6DE3CF7E-B8DD-4B69-8726-D2CEF6055925}" destId="{906FFC3C-EC85-42FF-AC90-1D557C104ED2}" srcOrd="1" destOrd="0" presId="urn:microsoft.com/office/officeart/2005/8/layout/cycle5"/>
    <dgm:cxn modelId="{AE184DE1-D4D6-4AC7-A87B-F8101625977E}" type="presParOf" srcId="{6DE3CF7E-B8DD-4B69-8726-D2CEF6055925}" destId="{0AFB84CC-735A-4F28-AADA-11D501697A31}" srcOrd="2" destOrd="0" presId="urn:microsoft.com/office/officeart/2005/8/layout/cycle5"/>
    <dgm:cxn modelId="{7AB82194-7DEF-4734-9484-FD362F5E1CD6}" type="presParOf" srcId="{6DE3CF7E-B8DD-4B69-8726-D2CEF6055925}" destId="{963E6186-0164-4600-957C-310BDE558B74}" srcOrd="3" destOrd="0" presId="urn:microsoft.com/office/officeart/2005/8/layout/cycle5"/>
    <dgm:cxn modelId="{7E74A3E0-A866-4A3F-9B52-138768362C0A}" type="presParOf" srcId="{6DE3CF7E-B8DD-4B69-8726-D2CEF6055925}" destId="{186DDB78-11A2-4A95-A685-EA4D06C98C99}" srcOrd="4" destOrd="0" presId="urn:microsoft.com/office/officeart/2005/8/layout/cycle5"/>
    <dgm:cxn modelId="{E5B40C99-C272-4D56-B9F2-39CE27281842}" type="presParOf" srcId="{6DE3CF7E-B8DD-4B69-8726-D2CEF6055925}" destId="{81A3F78F-BCB3-42F2-88A7-5B710A16DC45}" srcOrd="5" destOrd="0" presId="urn:microsoft.com/office/officeart/2005/8/layout/cycle5"/>
    <dgm:cxn modelId="{B7FFD8B2-FF0C-43A0-87AA-411D6F6A5A13}" type="presParOf" srcId="{6DE3CF7E-B8DD-4B69-8726-D2CEF6055925}" destId="{318BC01F-FBFF-4D81-B44F-C14683C3D355}" srcOrd="6" destOrd="0" presId="urn:microsoft.com/office/officeart/2005/8/layout/cycle5"/>
    <dgm:cxn modelId="{72C48E4F-115B-412A-8A02-39368E22166B}" type="presParOf" srcId="{6DE3CF7E-B8DD-4B69-8726-D2CEF6055925}" destId="{374E5B93-551A-4650-9FF7-8596107AD8F6}" srcOrd="7" destOrd="0" presId="urn:microsoft.com/office/officeart/2005/8/layout/cycle5"/>
    <dgm:cxn modelId="{C319B637-BC44-4D6A-8682-3648E90649FF}" type="presParOf" srcId="{6DE3CF7E-B8DD-4B69-8726-D2CEF6055925}" destId="{3C848EE3-7070-434D-B8DF-4E91C138A15F}" srcOrd="8" destOrd="0" presId="urn:microsoft.com/office/officeart/2005/8/layout/cycle5"/>
    <dgm:cxn modelId="{DF878F9C-9413-4AF4-BABE-57135A2D8C98}" type="presParOf" srcId="{6DE3CF7E-B8DD-4B69-8726-D2CEF6055925}" destId="{9F8EFDD6-6558-4F8C-91D4-8F4194C7730C}" srcOrd="9" destOrd="0" presId="urn:microsoft.com/office/officeart/2005/8/layout/cycle5"/>
    <dgm:cxn modelId="{C6C1EDDC-7DC1-418A-9B8A-0B842E879BE6}" type="presParOf" srcId="{6DE3CF7E-B8DD-4B69-8726-D2CEF6055925}" destId="{98AD7CCC-6699-45AD-84EC-A155E5390A55}" srcOrd="10" destOrd="0" presId="urn:microsoft.com/office/officeart/2005/8/layout/cycle5"/>
    <dgm:cxn modelId="{FE092ABE-C781-43B7-A196-84E682E81ED4}" type="presParOf" srcId="{6DE3CF7E-B8DD-4B69-8726-D2CEF6055925}" destId="{0CEC3191-C315-4D85-975B-9B906FC74E32}" srcOrd="11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FBF2477-B8E4-45BC-9D76-D3C901E9D3B4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3D4ED2D-647A-4B15-834D-7A0456CF5B5C}">
      <dgm:prSet phldrT="[Text]"/>
      <dgm:spPr/>
      <dgm:t>
        <a:bodyPr/>
        <a:lstStyle/>
        <a:p>
          <a:r>
            <a:rPr lang="en-US" dirty="0" smtClean="0"/>
            <a:t>Originate</a:t>
          </a:r>
          <a:endParaRPr lang="en-US" dirty="0"/>
        </a:p>
      </dgm:t>
    </dgm:pt>
    <dgm:pt modelId="{45811F7D-7118-406B-AED3-C276BCEDF745}" type="parTrans" cxnId="{4EC8461C-47FE-42B1-8599-AEE9D8BD8745}">
      <dgm:prSet/>
      <dgm:spPr/>
      <dgm:t>
        <a:bodyPr/>
        <a:lstStyle/>
        <a:p>
          <a:endParaRPr lang="en-US"/>
        </a:p>
      </dgm:t>
    </dgm:pt>
    <dgm:pt modelId="{67376123-8DD1-4566-AA09-AEB1D02127DC}" type="sibTrans" cxnId="{4EC8461C-47FE-42B1-8599-AEE9D8BD8745}">
      <dgm:prSet/>
      <dgm:spPr/>
      <dgm:t>
        <a:bodyPr/>
        <a:lstStyle/>
        <a:p>
          <a:endParaRPr lang="en-US"/>
        </a:p>
      </dgm:t>
    </dgm:pt>
    <dgm:pt modelId="{B70C6F34-AAD8-4D62-ADF3-4412F0325E73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 smtClean="0"/>
            <a:t>Disburse</a:t>
          </a:r>
          <a:endParaRPr lang="en-US" dirty="0"/>
        </a:p>
      </dgm:t>
    </dgm:pt>
    <dgm:pt modelId="{A99093ED-1E57-4E1A-9E7E-DE31D70A6AA4}" type="parTrans" cxnId="{15C7B118-AB0F-4244-80E4-A9EF5C86A54D}">
      <dgm:prSet/>
      <dgm:spPr/>
      <dgm:t>
        <a:bodyPr/>
        <a:lstStyle/>
        <a:p>
          <a:endParaRPr lang="en-US"/>
        </a:p>
      </dgm:t>
    </dgm:pt>
    <dgm:pt modelId="{F7EC5917-D3E3-48DF-94D1-1D8AA1B3406A}" type="sibTrans" cxnId="{15C7B118-AB0F-4244-80E4-A9EF5C86A54D}">
      <dgm:prSet/>
      <dgm:spPr/>
      <dgm:t>
        <a:bodyPr/>
        <a:lstStyle/>
        <a:p>
          <a:endParaRPr lang="en-US"/>
        </a:p>
      </dgm:t>
    </dgm:pt>
    <dgm:pt modelId="{F808454A-5E61-4B4C-A252-AC9FF878E87C}">
      <dgm:prSet phldrT="[Text]"/>
      <dgm:spPr/>
      <dgm:t>
        <a:bodyPr/>
        <a:lstStyle/>
        <a:p>
          <a:r>
            <a:rPr lang="en-US" dirty="0" smtClean="0"/>
            <a:t>Reconcile</a:t>
          </a:r>
          <a:endParaRPr lang="en-US" dirty="0"/>
        </a:p>
      </dgm:t>
    </dgm:pt>
    <dgm:pt modelId="{81B4A282-D8F6-4D6E-BFDA-FC852FFE1393}" type="parTrans" cxnId="{774EA9B5-4DB9-4027-9967-7971AE5F6F0D}">
      <dgm:prSet/>
      <dgm:spPr/>
      <dgm:t>
        <a:bodyPr/>
        <a:lstStyle/>
        <a:p>
          <a:endParaRPr lang="en-US"/>
        </a:p>
      </dgm:t>
    </dgm:pt>
    <dgm:pt modelId="{DE176A40-156C-4FA1-BBAB-0007C4D25965}" type="sibTrans" cxnId="{774EA9B5-4DB9-4027-9967-7971AE5F6F0D}">
      <dgm:prSet/>
      <dgm:spPr/>
      <dgm:t>
        <a:bodyPr/>
        <a:lstStyle/>
        <a:p>
          <a:endParaRPr lang="en-US"/>
        </a:p>
      </dgm:t>
    </dgm:pt>
    <dgm:pt modelId="{FD8A023A-6E1F-4A09-87CD-800439A8504E}">
      <dgm:prSet phldrT="[Text]"/>
      <dgm:spPr/>
      <dgm:t>
        <a:bodyPr/>
        <a:lstStyle/>
        <a:p>
          <a:r>
            <a:rPr lang="en-US" dirty="0" smtClean="0"/>
            <a:t>Repayment/</a:t>
          </a:r>
        </a:p>
        <a:p>
          <a:r>
            <a:rPr lang="en-US" dirty="0" smtClean="0"/>
            <a:t>Servicing</a:t>
          </a:r>
          <a:endParaRPr lang="en-US" dirty="0"/>
        </a:p>
      </dgm:t>
    </dgm:pt>
    <dgm:pt modelId="{318D7D44-F33B-45BD-B0A9-364ADFC0A4FF}" type="parTrans" cxnId="{DEE5C822-EAD7-4C2B-BB14-39B9CD377FF7}">
      <dgm:prSet/>
      <dgm:spPr/>
      <dgm:t>
        <a:bodyPr/>
        <a:lstStyle/>
        <a:p>
          <a:endParaRPr lang="en-US"/>
        </a:p>
      </dgm:t>
    </dgm:pt>
    <dgm:pt modelId="{B704B444-FF97-46D4-BE88-CC55A39BE12B}" type="sibTrans" cxnId="{DEE5C822-EAD7-4C2B-BB14-39B9CD377FF7}">
      <dgm:prSet/>
      <dgm:spPr/>
      <dgm:t>
        <a:bodyPr/>
        <a:lstStyle/>
        <a:p>
          <a:endParaRPr lang="en-US"/>
        </a:p>
      </dgm:t>
    </dgm:pt>
    <dgm:pt modelId="{6DE3CF7E-B8DD-4B69-8726-D2CEF6055925}" type="pres">
      <dgm:prSet presAssocID="{4FBF2477-B8E4-45BC-9D76-D3C901E9D3B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98E35BC-283A-4F98-9549-AA16B9FE966A}" type="pres">
      <dgm:prSet presAssocID="{03D4ED2D-647A-4B15-834D-7A0456CF5B5C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6FFC3C-EC85-42FF-AC90-1D557C104ED2}" type="pres">
      <dgm:prSet presAssocID="{03D4ED2D-647A-4B15-834D-7A0456CF5B5C}" presName="spNode" presStyleCnt="0"/>
      <dgm:spPr/>
      <dgm:t>
        <a:bodyPr/>
        <a:lstStyle/>
        <a:p>
          <a:endParaRPr lang="en-US"/>
        </a:p>
      </dgm:t>
    </dgm:pt>
    <dgm:pt modelId="{0AFB84CC-735A-4F28-AADA-11D501697A31}" type="pres">
      <dgm:prSet presAssocID="{67376123-8DD1-4566-AA09-AEB1D02127DC}" presName="sibTrans" presStyleLbl="sibTrans1D1" presStyleIdx="0" presStyleCnt="4"/>
      <dgm:spPr/>
      <dgm:t>
        <a:bodyPr/>
        <a:lstStyle/>
        <a:p>
          <a:endParaRPr lang="en-US"/>
        </a:p>
      </dgm:t>
    </dgm:pt>
    <dgm:pt modelId="{963E6186-0164-4600-957C-310BDE558B74}" type="pres">
      <dgm:prSet presAssocID="{B70C6F34-AAD8-4D62-ADF3-4412F0325E73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6DDB78-11A2-4A95-A685-EA4D06C98C99}" type="pres">
      <dgm:prSet presAssocID="{B70C6F34-AAD8-4D62-ADF3-4412F0325E73}" presName="spNode" presStyleCnt="0"/>
      <dgm:spPr/>
      <dgm:t>
        <a:bodyPr/>
        <a:lstStyle/>
        <a:p>
          <a:endParaRPr lang="en-US"/>
        </a:p>
      </dgm:t>
    </dgm:pt>
    <dgm:pt modelId="{81A3F78F-BCB3-42F2-88A7-5B710A16DC45}" type="pres">
      <dgm:prSet presAssocID="{F7EC5917-D3E3-48DF-94D1-1D8AA1B3406A}" presName="sibTrans" presStyleLbl="sibTrans1D1" presStyleIdx="1" presStyleCnt="4"/>
      <dgm:spPr/>
      <dgm:t>
        <a:bodyPr/>
        <a:lstStyle/>
        <a:p>
          <a:endParaRPr lang="en-US"/>
        </a:p>
      </dgm:t>
    </dgm:pt>
    <dgm:pt modelId="{318BC01F-FBFF-4D81-B44F-C14683C3D355}" type="pres">
      <dgm:prSet presAssocID="{F808454A-5E61-4B4C-A252-AC9FF878E87C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4E5B93-551A-4650-9FF7-8596107AD8F6}" type="pres">
      <dgm:prSet presAssocID="{F808454A-5E61-4B4C-A252-AC9FF878E87C}" presName="spNode" presStyleCnt="0"/>
      <dgm:spPr/>
      <dgm:t>
        <a:bodyPr/>
        <a:lstStyle/>
        <a:p>
          <a:endParaRPr lang="en-US"/>
        </a:p>
      </dgm:t>
    </dgm:pt>
    <dgm:pt modelId="{3C848EE3-7070-434D-B8DF-4E91C138A15F}" type="pres">
      <dgm:prSet presAssocID="{DE176A40-156C-4FA1-BBAB-0007C4D25965}" presName="sibTrans" presStyleLbl="sibTrans1D1" presStyleIdx="2" presStyleCnt="4"/>
      <dgm:spPr/>
      <dgm:t>
        <a:bodyPr/>
        <a:lstStyle/>
        <a:p>
          <a:endParaRPr lang="en-US"/>
        </a:p>
      </dgm:t>
    </dgm:pt>
    <dgm:pt modelId="{9F8EFDD6-6558-4F8C-91D4-8F4194C7730C}" type="pres">
      <dgm:prSet presAssocID="{FD8A023A-6E1F-4A09-87CD-800439A8504E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AD7CCC-6699-45AD-84EC-A155E5390A55}" type="pres">
      <dgm:prSet presAssocID="{FD8A023A-6E1F-4A09-87CD-800439A8504E}" presName="spNode" presStyleCnt="0"/>
      <dgm:spPr/>
      <dgm:t>
        <a:bodyPr/>
        <a:lstStyle/>
        <a:p>
          <a:endParaRPr lang="en-US"/>
        </a:p>
      </dgm:t>
    </dgm:pt>
    <dgm:pt modelId="{0CEC3191-C315-4D85-975B-9B906FC74E32}" type="pres">
      <dgm:prSet presAssocID="{B704B444-FF97-46D4-BE88-CC55A39BE12B}" presName="sibTrans" presStyleLbl="sibTrans1D1" presStyleIdx="3" presStyleCnt="4"/>
      <dgm:spPr/>
      <dgm:t>
        <a:bodyPr/>
        <a:lstStyle/>
        <a:p>
          <a:endParaRPr lang="en-US"/>
        </a:p>
      </dgm:t>
    </dgm:pt>
  </dgm:ptLst>
  <dgm:cxnLst>
    <dgm:cxn modelId="{4ABBCE5A-44C4-4F7A-BBB2-57C248A2C407}" type="presOf" srcId="{B704B444-FF97-46D4-BE88-CC55A39BE12B}" destId="{0CEC3191-C315-4D85-975B-9B906FC74E32}" srcOrd="0" destOrd="0" presId="urn:microsoft.com/office/officeart/2005/8/layout/cycle5"/>
    <dgm:cxn modelId="{7A88D65E-FD78-4B48-81E0-1EC032E881D6}" type="presOf" srcId="{DE176A40-156C-4FA1-BBAB-0007C4D25965}" destId="{3C848EE3-7070-434D-B8DF-4E91C138A15F}" srcOrd="0" destOrd="0" presId="urn:microsoft.com/office/officeart/2005/8/layout/cycle5"/>
    <dgm:cxn modelId="{8E81E0D8-4767-4CBE-BB44-62AD248454F2}" type="presOf" srcId="{67376123-8DD1-4566-AA09-AEB1D02127DC}" destId="{0AFB84CC-735A-4F28-AADA-11D501697A31}" srcOrd="0" destOrd="0" presId="urn:microsoft.com/office/officeart/2005/8/layout/cycle5"/>
    <dgm:cxn modelId="{3FAC6676-CC04-4294-BC6E-5AA243F35A26}" type="presOf" srcId="{F7EC5917-D3E3-48DF-94D1-1D8AA1B3406A}" destId="{81A3F78F-BCB3-42F2-88A7-5B710A16DC45}" srcOrd="0" destOrd="0" presId="urn:microsoft.com/office/officeart/2005/8/layout/cycle5"/>
    <dgm:cxn modelId="{774EA9B5-4DB9-4027-9967-7971AE5F6F0D}" srcId="{4FBF2477-B8E4-45BC-9D76-D3C901E9D3B4}" destId="{F808454A-5E61-4B4C-A252-AC9FF878E87C}" srcOrd="2" destOrd="0" parTransId="{81B4A282-D8F6-4D6E-BFDA-FC852FFE1393}" sibTransId="{DE176A40-156C-4FA1-BBAB-0007C4D25965}"/>
    <dgm:cxn modelId="{4EC8461C-47FE-42B1-8599-AEE9D8BD8745}" srcId="{4FBF2477-B8E4-45BC-9D76-D3C901E9D3B4}" destId="{03D4ED2D-647A-4B15-834D-7A0456CF5B5C}" srcOrd="0" destOrd="0" parTransId="{45811F7D-7118-406B-AED3-C276BCEDF745}" sibTransId="{67376123-8DD1-4566-AA09-AEB1D02127DC}"/>
    <dgm:cxn modelId="{DEE5C822-EAD7-4C2B-BB14-39B9CD377FF7}" srcId="{4FBF2477-B8E4-45BC-9D76-D3C901E9D3B4}" destId="{FD8A023A-6E1F-4A09-87CD-800439A8504E}" srcOrd="3" destOrd="0" parTransId="{318D7D44-F33B-45BD-B0A9-364ADFC0A4FF}" sibTransId="{B704B444-FF97-46D4-BE88-CC55A39BE12B}"/>
    <dgm:cxn modelId="{A1CAFBBD-922F-4BB0-96DF-B359046E17D8}" type="presOf" srcId="{03D4ED2D-647A-4B15-834D-7A0456CF5B5C}" destId="{398E35BC-283A-4F98-9549-AA16B9FE966A}" srcOrd="0" destOrd="0" presId="urn:microsoft.com/office/officeart/2005/8/layout/cycle5"/>
    <dgm:cxn modelId="{F9FFDB90-0B33-463F-BB0A-757813F42443}" type="presOf" srcId="{B70C6F34-AAD8-4D62-ADF3-4412F0325E73}" destId="{963E6186-0164-4600-957C-310BDE558B74}" srcOrd="0" destOrd="0" presId="urn:microsoft.com/office/officeart/2005/8/layout/cycle5"/>
    <dgm:cxn modelId="{FC12EE2C-9997-4B5A-849F-94E493B9126D}" type="presOf" srcId="{4FBF2477-B8E4-45BC-9D76-D3C901E9D3B4}" destId="{6DE3CF7E-B8DD-4B69-8726-D2CEF6055925}" srcOrd="0" destOrd="0" presId="urn:microsoft.com/office/officeart/2005/8/layout/cycle5"/>
    <dgm:cxn modelId="{6D06523D-550C-40C9-924B-7303B41BEE9D}" type="presOf" srcId="{F808454A-5E61-4B4C-A252-AC9FF878E87C}" destId="{318BC01F-FBFF-4D81-B44F-C14683C3D355}" srcOrd="0" destOrd="0" presId="urn:microsoft.com/office/officeart/2005/8/layout/cycle5"/>
    <dgm:cxn modelId="{15C7B118-AB0F-4244-80E4-A9EF5C86A54D}" srcId="{4FBF2477-B8E4-45BC-9D76-D3C901E9D3B4}" destId="{B70C6F34-AAD8-4D62-ADF3-4412F0325E73}" srcOrd="1" destOrd="0" parTransId="{A99093ED-1E57-4E1A-9E7E-DE31D70A6AA4}" sibTransId="{F7EC5917-D3E3-48DF-94D1-1D8AA1B3406A}"/>
    <dgm:cxn modelId="{573EEA62-A453-4E49-AAA0-FD0A9F3D4BE2}" type="presOf" srcId="{FD8A023A-6E1F-4A09-87CD-800439A8504E}" destId="{9F8EFDD6-6558-4F8C-91D4-8F4194C7730C}" srcOrd="0" destOrd="0" presId="urn:microsoft.com/office/officeart/2005/8/layout/cycle5"/>
    <dgm:cxn modelId="{8B11835C-970E-4A73-988F-CF8C2B3A68AA}" type="presParOf" srcId="{6DE3CF7E-B8DD-4B69-8726-D2CEF6055925}" destId="{398E35BC-283A-4F98-9549-AA16B9FE966A}" srcOrd="0" destOrd="0" presId="urn:microsoft.com/office/officeart/2005/8/layout/cycle5"/>
    <dgm:cxn modelId="{DAC1C63A-C354-42B0-9C37-09493A029D69}" type="presParOf" srcId="{6DE3CF7E-B8DD-4B69-8726-D2CEF6055925}" destId="{906FFC3C-EC85-42FF-AC90-1D557C104ED2}" srcOrd="1" destOrd="0" presId="urn:microsoft.com/office/officeart/2005/8/layout/cycle5"/>
    <dgm:cxn modelId="{95DC1572-44EA-4FF3-BE4E-A21CB0CB6FF4}" type="presParOf" srcId="{6DE3CF7E-B8DD-4B69-8726-D2CEF6055925}" destId="{0AFB84CC-735A-4F28-AADA-11D501697A31}" srcOrd="2" destOrd="0" presId="urn:microsoft.com/office/officeart/2005/8/layout/cycle5"/>
    <dgm:cxn modelId="{B1796659-87EE-4D61-AB02-0631F6882431}" type="presParOf" srcId="{6DE3CF7E-B8DD-4B69-8726-D2CEF6055925}" destId="{963E6186-0164-4600-957C-310BDE558B74}" srcOrd="3" destOrd="0" presId="urn:microsoft.com/office/officeart/2005/8/layout/cycle5"/>
    <dgm:cxn modelId="{C82F96B4-8B9A-46A4-921E-53ADA5071ABD}" type="presParOf" srcId="{6DE3CF7E-B8DD-4B69-8726-D2CEF6055925}" destId="{186DDB78-11A2-4A95-A685-EA4D06C98C99}" srcOrd="4" destOrd="0" presId="urn:microsoft.com/office/officeart/2005/8/layout/cycle5"/>
    <dgm:cxn modelId="{C646B3DE-BCC7-478F-969D-ABB997CEB21B}" type="presParOf" srcId="{6DE3CF7E-B8DD-4B69-8726-D2CEF6055925}" destId="{81A3F78F-BCB3-42F2-88A7-5B710A16DC45}" srcOrd="5" destOrd="0" presId="urn:microsoft.com/office/officeart/2005/8/layout/cycle5"/>
    <dgm:cxn modelId="{0044F799-3257-44E0-B1A6-D6B569086D1E}" type="presParOf" srcId="{6DE3CF7E-B8DD-4B69-8726-D2CEF6055925}" destId="{318BC01F-FBFF-4D81-B44F-C14683C3D355}" srcOrd="6" destOrd="0" presId="urn:microsoft.com/office/officeart/2005/8/layout/cycle5"/>
    <dgm:cxn modelId="{D565D5DC-F345-43EA-8B8F-846EAD5C0F38}" type="presParOf" srcId="{6DE3CF7E-B8DD-4B69-8726-D2CEF6055925}" destId="{374E5B93-551A-4650-9FF7-8596107AD8F6}" srcOrd="7" destOrd="0" presId="urn:microsoft.com/office/officeart/2005/8/layout/cycle5"/>
    <dgm:cxn modelId="{CCC66C2F-F7F9-47EF-879F-E0840BE16B5B}" type="presParOf" srcId="{6DE3CF7E-B8DD-4B69-8726-D2CEF6055925}" destId="{3C848EE3-7070-434D-B8DF-4E91C138A15F}" srcOrd="8" destOrd="0" presId="urn:microsoft.com/office/officeart/2005/8/layout/cycle5"/>
    <dgm:cxn modelId="{B78F0B05-060C-4AFF-A8A6-035113DB84EF}" type="presParOf" srcId="{6DE3CF7E-B8DD-4B69-8726-D2CEF6055925}" destId="{9F8EFDD6-6558-4F8C-91D4-8F4194C7730C}" srcOrd="9" destOrd="0" presId="urn:microsoft.com/office/officeart/2005/8/layout/cycle5"/>
    <dgm:cxn modelId="{8719ABD1-9A63-4739-8EF8-4C5AB54402F6}" type="presParOf" srcId="{6DE3CF7E-B8DD-4B69-8726-D2CEF6055925}" destId="{98AD7CCC-6699-45AD-84EC-A155E5390A55}" srcOrd="10" destOrd="0" presId="urn:microsoft.com/office/officeart/2005/8/layout/cycle5"/>
    <dgm:cxn modelId="{37022B92-B773-407B-8B96-D4384BFA8AA5}" type="presParOf" srcId="{6DE3CF7E-B8DD-4B69-8726-D2CEF6055925}" destId="{0CEC3191-C315-4D85-975B-9B906FC74E32}" srcOrd="11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FBF2477-B8E4-45BC-9D76-D3C901E9D3B4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3D4ED2D-647A-4B15-834D-7A0456CF5B5C}">
      <dgm:prSet phldrT="[Text]"/>
      <dgm:spPr/>
      <dgm:t>
        <a:bodyPr/>
        <a:lstStyle/>
        <a:p>
          <a:r>
            <a:rPr lang="en-US" dirty="0" smtClean="0"/>
            <a:t>Originate</a:t>
          </a:r>
          <a:endParaRPr lang="en-US" dirty="0"/>
        </a:p>
      </dgm:t>
    </dgm:pt>
    <dgm:pt modelId="{45811F7D-7118-406B-AED3-C276BCEDF745}" type="parTrans" cxnId="{4EC8461C-47FE-42B1-8599-AEE9D8BD8745}">
      <dgm:prSet/>
      <dgm:spPr/>
      <dgm:t>
        <a:bodyPr/>
        <a:lstStyle/>
        <a:p>
          <a:endParaRPr lang="en-US"/>
        </a:p>
      </dgm:t>
    </dgm:pt>
    <dgm:pt modelId="{67376123-8DD1-4566-AA09-AEB1D02127DC}" type="sibTrans" cxnId="{4EC8461C-47FE-42B1-8599-AEE9D8BD8745}">
      <dgm:prSet/>
      <dgm:spPr/>
      <dgm:t>
        <a:bodyPr/>
        <a:lstStyle/>
        <a:p>
          <a:endParaRPr lang="en-US"/>
        </a:p>
      </dgm:t>
    </dgm:pt>
    <dgm:pt modelId="{B70C6F34-AAD8-4D62-ADF3-4412F0325E73}">
      <dgm:prSet phldrT="[Text]"/>
      <dgm:spPr/>
      <dgm:t>
        <a:bodyPr/>
        <a:lstStyle/>
        <a:p>
          <a:r>
            <a:rPr lang="en-US" dirty="0" smtClean="0"/>
            <a:t>Disburse</a:t>
          </a:r>
          <a:endParaRPr lang="en-US" dirty="0"/>
        </a:p>
      </dgm:t>
    </dgm:pt>
    <dgm:pt modelId="{A99093ED-1E57-4E1A-9E7E-DE31D70A6AA4}" type="parTrans" cxnId="{15C7B118-AB0F-4244-80E4-A9EF5C86A54D}">
      <dgm:prSet/>
      <dgm:spPr/>
      <dgm:t>
        <a:bodyPr/>
        <a:lstStyle/>
        <a:p>
          <a:endParaRPr lang="en-US"/>
        </a:p>
      </dgm:t>
    </dgm:pt>
    <dgm:pt modelId="{F7EC5917-D3E3-48DF-94D1-1D8AA1B3406A}" type="sibTrans" cxnId="{15C7B118-AB0F-4244-80E4-A9EF5C86A54D}">
      <dgm:prSet/>
      <dgm:spPr/>
      <dgm:t>
        <a:bodyPr/>
        <a:lstStyle/>
        <a:p>
          <a:endParaRPr lang="en-US"/>
        </a:p>
      </dgm:t>
    </dgm:pt>
    <dgm:pt modelId="{F808454A-5E61-4B4C-A252-AC9FF878E87C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 smtClean="0"/>
            <a:t>Reconcile</a:t>
          </a:r>
          <a:endParaRPr lang="en-US" dirty="0"/>
        </a:p>
      </dgm:t>
    </dgm:pt>
    <dgm:pt modelId="{81B4A282-D8F6-4D6E-BFDA-FC852FFE1393}" type="parTrans" cxnId="{774EA9B5-4DB9-4027-9967-7971AE5F6F0D}">
      <dgm:prSet/>
      <dgm:spPr/>
      <dgm:t>
        <a:bodyPr/>
        <a:lstStyle/>
        <a:p>
          <a:endParaRPr lang="en-US"/>
        </a:p>
      </dgm:t>
    </dgm:pt>
    <dgm:pt modelId="{DE176A40-156C-4FA1-BBAB-0007C4D25965}" type="sibTrans" cxnId="{774EA9B5-4DB9-4027-9967-7971AE5F6F0D}">
      <dgm:prSet/>
      <dgm:spPr/>
      <dgm:t>
        <a:bodyPr/>
        <a:lstStyle/>
        <a:p>
          <a:endParaRPr lang="en-US"/>
        </a:p>
      </dgm:t>
    </dgm:pt>
    <dgm:pt modelId="{FD8A023A-6E1F-4A09-87CD-800439A8504E}">
      <dgm:prSet phldrT="[Text]"/>
      <dgm:spPr/>
      <dgm:t>
        <a:bodyPr/>
        <a:lstStyle/>
        <a:p>
          <a:r>
            <a:rPr lang="en-US" dirty="0" smtClean="0"/>
            <a:t>Repayment/</a:t>
          </a:r>
        </a:p>
        <a:p>
          <a:r>
            <a:rPr lang="en-US" dirty="0" smtClean="0"/>
            <a:t>Servicing</a:t>
          </a:r>
          <a:endParaRPr lang="en-US" dirty="0"/>
        </a:p>
      </dgm:t>
    </dgm:pt>
    <dgm:pt modelId="{318D7D44-F33B-45BD-B0A9-364ADFC0A4FF}" type="parTrans" cxnId="{DEE5C822-EAD7-4C2B-BB14-39B9CD377FF7}">
      <dgm:prSet/>
      <dgm:spPr/>
      <dgm:t>
        <a:bodyPr/>
        <a:lstStyle/>
        <a:p>
          <a:endParaRPr lang="en-US"/>
        </a:p>
      </dgm:t>
    </dgm:pt>
    <dgm:pt modelId="{B704B444-FF97-46D4-BE88-CC55A39BE12B}" type="sibTrans" cxnId="{DEE5C822-EAD7-4C2B-BB14-39B9CD377FF7}">
      <dgm:prSet/>
      <dgm:spPr/>
      <dgm:t>
        <a:bodyPr/>
        <a:lstStyle/>
        <a:p>
          <a:endParaRPr lang="en-US"/>
        </a:p>
      </dgm:t>
    </dgm:pt>
    <dgm:pt modelId="{6DE3CF7E-B8DD-4B69-8726-D2CEF6055925}" type="pres">
      <dgm:prSet presAssocID="{4FBF2477-B8E4-45BC-9D76-D3C901E9D3B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98E35BC-283A-4F98-9549-AA16B9FE966A}" type="pres">
      <dgm:prSet presAssocID="{03D4ED2D-647A-4B15-834D-7A0456CF5B5C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6FFC3C-EC85-42FF-AC90-1D557C104ED2}" type="pres">
      <dgm:prSet presAssocID="{03D4ED2D-647A-4B15-834D-7A0456CF5B5C}" presName="spNode" presStyleCnt="0"/>
      <dgm:spPr/>
      <dgm:t>
        <a:bodyPr/>
        <a:lstStyle/>
        <a:p>
          <a:endParaRPr lang="en-US"/>
        </a:p>
      </dgm:t>
    </dgm:pt>
    <dgm:pt modelId="{0AFB84CC-735A-4F28-AADA-11D501697A31}" type="pres">
      <dgm:prSet presAssocID="{67376123-8DD1-4566-AA09-AEB1D02127DC}" presName="sibTrans" presStyleLbl="sibTrans1D1" presStyleIdx="0" presStyleCnt="4"/>
      <dgm:spPr/>
      <dgm:t>
        <a:bodyPr/>
        <a:lstStyle/>
        <a:p>
          <a:endParaRPr lang="en-US"/>
        </a:p>
      </dgm:t>
    </dgm:pt>
    <dgm:pt modelId="{963E6186-0164-4600-957C-310BDE558B74}" type="pres">
      <dgm:prSet presAssocID="{B70C6F34-AAD8-4D62-ADF3-4412F0325E73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6DDB78-11A2-4A95-A685-EA4D06C98C99}" type="pres">
      <dgm:prSet presAssocID="{B70C6F34-AAD8-4D62-ADF3-4412F0325E73}" presName="spNode" presStyleCnt="0"/>
      <dgm:spPr/>
      <dgm:t>
        <a:bodyPr/>
        <a:lstStyle/>
        <a:p>
          <a:endParaRPr lang="en-US"/>
        </a:p>
      </dgm:t>
    </dgm:pt>
    <dgm:pt modelId="{81A3F78F-BCB3-42F2-88A7-5B710A16DC45}" type="pres">
      <dgm:prSet presAssocID="{F7EC5917-D3E3-48DF-94D1-1D8AA1B3406A}" presName="sibTrans" presStyleLbl="sibTrans1D1" presStyleIdx="1" presStyleCnt="4"/>
      <dgm:spPr/>
      <dgm:t>
        <a:bodyPr/>
        <a:lstStyle/>
        <a:p>
          <a:endParaRPr lang="en-US"/>
        </a:p>
      </dgm:t>
    </dgm:pt>
    <dgm:pt modelId="{318BC01F-FBFF-4D81-B44F-C14683C3D355}" type="pres">
      <dgm:prSet presAssocID="{F808454A-5E61-4B4C-A252-AC9FF878E87C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4E5B93-551A-4650-9FF7-8596107AD8F6}" type="pres">
      <dgm:prSet presAssocID="{F808454A-5E61-4B4C-A252-AC9FF878E87C}" presName="spNode" presStyleCnt="0"/>
      <dgm:spPr/>
      <dgm:t>
        <a:bodyPr/>
        <a:lstStyle/>
        <a:p>
          <a:endParaRPr lang="en-US"/>
        </a:p>
      </dgm:t>
    </dgm:pt>
    <dgm:pt modelId="{3C848EE3-7070-434D-B8DF-4E91C138A15F}" type="pres">
      <dgm:prSet presAssocID="{DE176A40-156C-4FA1-BBAB-0007C4D25965}" presName="sibTrans" presStyleLbl="sibTrans1D1" presStyleIdx="2" presStyleCnt="4"/>
      <dgm:spPr/>
      <dgm:t>
        <a:bodyPr/>
        <a:lstStyle/>
        <a:p>
          <a:endParaRPr lang="en-US"/>
        </a:p>
      </dgm:t>
    </dgm:pt>
    <dgm:pt modelId="{9F8EFDD6-6558-4F8C-91D4-8F4194C7730C}" type="pres">
      <dgm:prSet presAssocID="{FD8A023A-6E1F-4A09-87CD-800439A8504E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AD7CCC-6699-45AD-84EC-A155E5390A55}" type="pres">
      <dgm:prSet presAssocID="{FD8A023A-6E1F-4A09-87CD-800439A8504E}" presName="spNode" presStyleCnt="0"/>
      <dgm:spPr/>
      <dgm:t>
        <a:bodyPr/>
        <a:lstStyle/>
        <a:p>
          <a:endParaRPr lang="en-US"/>
        </a:p>
      </dgm:t>
    </dgm:pt>
    <dgm:pt modelId="{0CEC3191-C315-4D85-975B-9B906FC74E32}" type="pres">
      <dgm:prSet presAssocID="{B704B444-FF97-46D4-BE88-CC55A39BE12B}" presName="sibTrans" presStyleLbl="sibTrans1D1" presStyleIdx="3" presStyleCnt="4"/>
      <dgm:spPr/>
      <dgm:t>
        <a:bodyPr/>
        <a:lstStyle/>
        <a:p>
          <a:endParaRPr lang="en-US"/>
        </a:p>
      </dgm:t>
    </dgm:pt>
  </dgm:ptLst>
  <dgm:cxnLst>
    <dgm:cxn modelId="{5EEEE8C4-1D0C-48D2-83F4-73EAB77F774A}" type="presOf" srcId="{DE176A40-156C-4FA1-BBAB-0007C4D25965}" destId="{3C848EE3-7070-434D-B8DF-4E91C138A15F}" srcOrd="0" destOrd="0" presId="urn:microsoft.com/office/officeart/2005/8/layout/cycle5"/>
    <dgm:cxn modelId="{DEE5C822-EAD7-4C2B-BB14-39B9CD377FF7}" srcId="{4FBF2477-B8E4-45BC-9D76-D3C901E9D3B4}" destId="{FD8A023A-6E1F-4A09-87CD-800439A8504E}" srcOrd="3" destOrd="0" parTransId="{318D7D44-F33B-45BD-B0A9-364ADFC0A4FF}" sibTransId="{B704B444-FF97-46D4-BE88-CC55A39BE12B}"/>
    <dgm:cxn modelId="{774EA9B5-4DB9-4027-9967-7971AE5F6F0D}" srcId="{4FBF2477-B8E4-45BC-9D76-D3C901E9D3B4}" destId="{F808454A-5E61-4B4C-A252-AC9FF878E87C}" srcOrd="2" destOrd="0" parTransId="{81B4A282-D8F6-4D6E-BFDA-FC852FFE1393}" sibTransId="{DE176A40-156C-4FA1-BBAB-0007C4D25965}"/>
    <dgm:cxn modelId="{56C94A84-761E-4E63-A375-5BB0D0A1AC0A}" type="presOf" srcId="{67376123-8DD1-4566-AA09-AEB1D02127DC}" destId="{0AFB84CC-735A-4F28-AADA-11D501697A31}" srcOrd="0" destOrd="0" presId="urn:microsoft.com/office/officeart/2005/8/layout/cycle5"/>
    <dgm:cxn modelId="{08D5B3A9-E762-4E8A-A643-EB14C52F53E8}" type="presOf" srcId="{FD8A023A-6E1F-4A09-87CD-800439A8504E}" destId="{9F8EFDD6-6558-4F8C-91D4-8F4194C7730C}" srcOrd="0" destOrd="0" presId="urn:microsoft.com/office/officeart/2005/8/layout/cycle5"/>
    <dgm:cxn modelId="{F6364C7E-5271-4CBE-B61E-15592336A635}" type="presOf" srcId="{4FBF2477-B8E4-45BC-9D76-D3C901E9D3B4}" destId="{6DE3CF7E-B8DD-4B69-8726-D2CEF6055925}" srcOrd="0" destOrd="0" presId="urn:microsoft.com/office/officeart/2005/8/layout/cycle5"/>
    <dgm:cxn modelId="{788512C8-3D41-4074-AD7B-E638FB3F5800}" type="presOf" srcId="{03D4ED2D-647A-4B15-834D-7A0456CF5B5C}" destId="{398E35BC-283A-4F98-9549-AA16B9FE966A}" srcOrd="0" destOrd="0" presId="urn:microsoft.com/office/officeart/2005/8/layout/cycle5"/>
    <dgm:cxn modelId="{4EC8461C-47FE-42B1-8599-AEE9D8BD8745}" srcId="{4FBF2477-B8E4-45BC-9D76-D3C901E9D3B4}" destId="{03D4ED2D-647A-4B15-834D-7A0456CF5B5C}" srcOrd="0" destOrd="0" parTransId="{45811F7D-7118-406B-AED3-C276BCEDF745}" sibTransId="{67376123-8DD1-4566-AA09-AEB1D02127DC}"/>
    <dgm:cxn modelId="{E0DF214D-DEDF-463E-8578-11274C720FDE}" type="presOf" srcId="{F808454A-5E61-4B4C-A252-AC9FF878E87C}" destId="{318BC01F-FBFF-4D81-B44F-C14683C3D355}" srcOrd="0" destOrd="0" presId="urn:microsoft.com/office/officeart/2005/8/layout/cycle5"/>
    <dgm:cxn modelId="{15C7B118-AB0F-4244-80E4-A9EF5C86A54D}" srcId="{4FBF2477-B8E4-45BC-9D76-D3C901E9D3B4}" destId="{B70C6F34-AAD8-4D62-ADF3-4412F0325E73}" srcOrd="1" destOrd="0" parTransId="{A99093ED-1E57-4E1A-9E7E-DE31D70A6AA4}" sibTransId="{F7EC5917-D3E3-48DF-94D1-1D8AA1B3406A}"/>
    <dgm:cxn modelId="{65EA18B3-E245-414D-B5A8-AA797BCC2C5B}" type="presOf" srcId="{B704B444-FF97-46D4-BE88-CC55A39BE12B}" destId="{0CEC3191-C315-4D85-975B-9B906FC74E32}" srcOrd="0" destOrd="0" presId="urn:microsoft.com/office/officeart/2005/8/layout/cycle5"/>
    <dgm:cxn modelId="{3F973798-2474-4370-B322-FD807AF5A227}" type="presOf" srcId="{F7EC5917-D3E3-48DF-94D1-1D8AA1B3406A}" destId="{81A3F78F-BCB3-42F2-88A7-5B710A16DC45}" srcOrd="0" destOrd="0" presId="urn:microsoft.com/office/officeart/2005/8/layout/cycle5"/>
    <dgm:cxn modelId="{BF08B627-C729-4FC8-AD6F-193D38492DDD}" type="presOf" srcId="{B70C6F34-AAD8-4D62-ADF3-4412F0325E73}" destId="{963E6186-0164-4600-957C-310BDE558B74}" srcOrd="0" destOrd="0" presId="urn:microsoft.com/office/officeart/2005/8/layout/cycle5"/>
    <dgm:cxn modelId="{1FE90802-EDD9-40D1-BB83-C7229DB22E58}" type="presParOf" srcId="{6DE3CF7E-B8DD-4B69-8726-D2CEF6055925}" destId="{398E35BC-283A-4F98-9549-AA16B9FE966A}" srcOrd="0" destOrd="0" presId="urn:microsoft.com/office/officeart/2005/8/layout/cycle5"/>
    <dgm:cxn modelId="{EBDD8D79-EE41-4C11-A696-5ADEDD2321A4}" type="presParOf" srcId="{6DE3CF7E-B8DD-4B69-8726-D2CEF6055925}" destId="{906FFC3C-EC85-42FF-AC90-1D557C104ED2}" srcOrd="1" destOrd="0" presId="urn:microsoft.com/office/officeart/2005/8/layout/cycle5"/>
    <dgm:cxn modelId="{974F1900-450D-4115-AA81-3681757F51F5}" type="presParOf" srcId="{6DE3CF7E-B8DD-4B69-8726-D2CEF6055925}" destId="{0AFB84CC-735A-4F28-AADA-11D501697A31}" srcOrd="2" destOrd="0" presId="urn:microsoft.com/office/officeart/2005/8/layout/cycle5"/>
    <dgm:cxn modelId="{D533AF30-6826-4F5D-B310-F6D8D8D581A5}" type="presParOf" srcId="{6DE3CF7E-B8DD-4B69-8726-D2CEF6055925}" destId="{963E6186-0164-4600-957C-310BDE558B74}" srcOrd="3" destOrd="0" presId="urn:microsoft.com/office/officeart/2005/8/layout/cycle5"/>
    <dgm:cxn modelId="{B32E60D6-7CE6-4C27-AAD9-AE70A10FEB92}" type="presParOf" srcId="{6DE3CF7E-B8DD-4B69-8726-D2CEF6055925}" destId="{186DDB78-11A2-4A95-A685-EA4D06C98C99}" srcOrd="4" destOrd="0" presId="urn:microsoft.com/office/officeart/2005/8/layout/cycle5"/>
    <dgm:cxn modelId="{20C61973-2C16-473C-BA2B-969BD1F185C3}" type="presParOf" srcId="{6DE3CF7E-B8DD-4B69-8726-D2CEF6055925}" destId="{81A3F78F-BCB3-42F2-88A7-5B710A16DC45}" srcOrd="5" destOrd="0" presId="urn:microsoft.com/office/officeart/2005/8/layout/cycle5"/>
    <dgm:cxn modelId="{BBB1EA33-2F54-46FF-9055-596BC711E9B7}" type="presParOf" srcId="{6DE3CF7E-B8DD-4B69-8726-D2CEF6055925}" destId="{318BC01F-FBFF-4D81-B44F-C14683C3D355}" srcOrd="6" destOrd="0" presId="urn:microsoft.com/office/officeart/2005/8/layout/cycle5"/>
    <dgm:cxn modelId="{E01A395B-6D51-47A2-BC93-8D53C1FF7526}" type="presParOf" srcId="{6DE3CF7E-B8DD-4B69-8726-D2CEF6055925}" destId="{374E5B93-551A-4650-9FF7-8596107AD8F6}" srcOrd="7" destOrd="0" presId="urn:microsoft.com/office/officeart/2005/8/layout/cycle5"/>
    <dgm:cxn modelId="{153693DF-436C-4F99-AF5A-3F2164FB790A}" type="presParOf" srcId="{6DE3CF7E-B8DD-4B69-8726-D2CEF6055925}" destId="{3C848EE3-7070-434D-B8DF-4E91C138A15F}" srcOrd="8" destOrd="0" presId="urn:microsoft.com/office/officeart/2005/8/layout/cycle5"/>
    <dgm:cxn modelId="{1D86017A-CDAB-4867-8729-D60189577DF9}" type="presParOf" srcId="{6DE3CF7E-B8DD-4B69-8726-D2CEF6055925}" destId="{9F8EFDD6-6558-4F8C-91D4-8F4194C7730C}" srcOrd="9" destOrd="0" presId="urn:microsoft.com/office/officeart/2005/8/layout/cycle5"/>
    <dgm:cxn modelId="{AD008C71-5282-4C20-9531-BE7F5D28A67C}" type="presParOf" srcId="{6DE3CF7E-B8DD-4B69-8726-D2CEF6055925}" destId="{98AD7CCC-6699-45AD-84EC-A155E5390A55}" srcOrd="10" destOrd="0" presId="urn:microsoft.com/office/officeart/2005/8/layout/cycle5"/>
    <dgm:cxn modelId="{9841E1D1-54EC-4934-804B-57AE1F093592}" type="presParOf" srcId="{6DE3CF7E-B8DD-4B69-8726-D2CEF6055925}" destId="{0CEC3191-C315-4D85-975B-9B906FC74E32}" srcOrd="11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FBF2477-B8E4-45BC-9D76-D3C901E9D3B4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3D4ED2D-647A-4B15-834D-7A0456CF5B5C}">
      <dgm:prSet phldrT="[Text]"/>
      <dgm:spPr/>
      <dgm:t>
        <a:bodyPr/>
        <a:lstStyle/>
        <a:p>
          <a:r>
            <a:rPr lang="en-US" dirty="0" smtClean="0"/>
            <a:t>Originate</a:t>
          </a:r>
          <a:endParaRPr lang="en-US" dirty="0"/>
        </a:p>
      </dgm:t>
    </dgm:pt>
    <dgm:pt modelId="{45811F7D-7118-406B-AED3-C276BCEDF745}" type="parTrans" cxnId="{4EC8461C-47FE-42B1-8599-AEE9D8BD8745}">
      <dgm:prSet/>
      <dgm:spPr/>
      <dgm:t>
        <a:bodyPr/>
        <a:lstStyle/>
        <a:p>
          <a:endParaRPr lang="en-US"/>
        </a:p>
      </dgm:t>
    </dgm:pt>
    <dgm:pt modelId="{67376123-8DD1-4566-AA09-AEB1D02127DC}" type="sibTrans" cxnId="{4EC8461C-47FE-42B1-8599-AEE9D8BD8745}">
      <dgm:prSet/>
      <dgm:spPr/>
      <dgm:t>
        <a:bodyPr/>
        <a:lstStyle/>
        <a:p>
          <a:endParaRPr lang="en-US"/>
        </a:p>
      </dgm:t>
    </dgm:pt>
    <dgm:pt modelId="{B70C6F34-AAD8-4D62-ADF3-4412F0325E73}">
      <dgm:prSet phldrT="[Text]"/>
      <dgm:spPr/>
      <dgm:t>
        <a:bodyPr/>
        <a:lstStyle/>
        <a:p>
          <a:r>
            <a:rPr lang="en-US" dirty="0" smtClean="0"/>
            <a:t>Disburse</a:t>
          </a:r>
          <a:endParaRPr lang="en-US" dirty="0"/>
        </a:p>
      </dgm:t>
    </dgm:pt>
    <dgm:pt modelId="{A99093ED-1E57-4E1A-9E7E-DE31D70A6AA4}" type="parTrans" cxnId="{15C7B118-AB0F-4244-80E4-A9EF5C86A54D}">
      <dgm:prSet/>
      <dgm:spPr/>
      <dgm:t>
        <a:bodyPr/>
        <a:lstStyle/>
        <a:p>
          <a:endParaRPr lang="en-US"/>
        </a:p>
      </dgm:t>
    </dgm:pt>
    <dgm:pt modelId="{F7EC5917-D3E3-48DF-94D1-1D8AA1B3406A}" type="sibTrans" cxnId="{15C7B118-AB0F-4244-80E4-A9EF5C86A54D}">
      <dgm:prSet/>
      <dgm:spPr/>
      <dgm:t>
        <a:bodyPr/>
        <a:lstStyle/>
        <a:p>
          <a:endParaRPr lang="en-US"/>
        </a:p>
      </dgm:t>
    </dgm:pt>
    <dgm:pt modelId="{F808454A-5E61-4B4C-A252-AC9FF878E87C}">
      <dgm:prSet phldrT="[Text]"/>
      <dgm:spPr/>
      <dgm:t>
        <a:bodyPr/>
        <a:lstStyle/>
        <a:p>
          <a:r>
            <a:rPr lang="en-US" dirty="0" smtClean="0"/>
            <a:t>Reconcile</a:t>
          </a:r>
          <a:endParaRPr lang="en-US" dirty="0"/>
        </a:p>
      </dgm:t>
    </dgm:pt>
    <dgm:pt modelId="{81B4A282-D8F6-4D6E-BFDA-FC852FFE1393}" type="parTrans" cxnId="{774EA9B5-4DB9-4027-9967-7971AE5F6F0D}">
      <dgm:prSet/>
      <dgm:spPr/>
      <dgm:t>
        <a:bodyPr/>
        <a:lstStyle/>
        <a:p>
          <a:endParaRPr lang="en-US"/>
        </a:p>
      </dgm:t>
    </dgm:pt>
    <dgm:pt modelId="{DE176A40-156C-4FA1-BBAB-0007C4D25965}" type="sibTrans" cxnId="{774EA9B5-4DB9-4027-9967-7971AE5F6F0D}">
      <dgm:prSet/>
      <dgm:spPr/>
      <dgm:t>
        <a:bodyPr/>
        <a:lstStyle/>
        <a:p>
          <a:endParaRPr lang="en-US"/>
        </a:p>
      </dgm:t>
    </dgm:pt>
    <dgm:pt modelId="{FD8A023A-6E1F-4A09-87CD-800439A8504E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 smtClean="0"/>
            <a:t>Student Repayment</a:t>
          </a:r>
        </a:p>
      </dgm:t>
    </dgm:pt>
    <dgm:pt modelId="{318D7D44-F33B-45BD-B0A9-364ADFC0A4FF}" type="parTrans" cxnId="{DEE5C822-EAD7-4C2B-BB14-39B9CD377FF7}">
      <dgm:prSet/>
      <dgm:spPr/>
      <dgm:t>
        <a:bodyPr/>
        <a:lstStyle/>
        <a:p>
          <a:endParaRPr lang="en-US"/>
        </a:p>
      </dgm:t>
    </dgm:pt>
    <dgm:pt modelId="{B704B444-FF97-46D4-BE88-CC55A39BE12B}" type="sibTrans" cxnId="{DEE5C822-EAD7-4C2B-BB14-39B9CD377FF7}">
      <dgm:prSet/>
      <dgm:spPr/>
      <dgm:t>
        <a:bodyPr/>
        <a:lstStyle/>
        <a:p>
          <a:endParaRPr lang="en-US"/>
        </a:p>
      </dgm:t>
    </dgm:pt>
    <dgm:pt modelId="{6DE3CF7E-B8DD-4B69-8726-D2CEF6055925}" type="pres">
      <dgm:prSet presAssocID="{4FBF2477-B8E4-45BC-9D76-D3C901E9D3B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98E35BC-283A-4F98-9549-AA16B9FE966A}" type="pres">
      <dgm:prSet presAssocID="{03D4ED2D-647A-4B15-834D-7A0456CF5B5C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6FFC3C-EC85-42FF-AC90-1D557C104ED2}" type="pres">
      <dgm:prSet presAssocID="{03D4ED2D-647A-4B15-834D-7A0456CF5B5C}" presName="spNode" presStyleCnt="0"/>
      <dgm:spPr/>
      <dgm:t>
        <a:bodyPr/>
        <a:lstStyle/>
        <a:p>
          <a:endParaRPr lang="en-US"/>
        </a:p>
      </dgm:t>
    </dgm:pt>
    <dgm:pt modelId="{0AFB84CC-735A-4F28-AADA-11D501697A31}" type="pres">
      <dgm:prSet presAssocID="{67376123-8DD1-4566-AA09-AEB1D02127DC}" presName="sibTrans" presStyleLbl="sibTrans1D1" presStyleIdx="0" presStyleCnt="4"/>
      <dgm:spPr/>
      <dgm:t>
        <a:bodyPr/>
        <a:lstStyle/>
        <a:p>
          <a:endParaRPr lang="en-US"/>
        </a:p>
      </dgm:t>
    </dgm:pt>
    <dgm:pt modelId="{963E6186-0164-4600-957C-310BDE558B74}" type="pres">
      <dgm:prSet presAssocID="{B70C6F34-AAD8-4D62-ADF3-4412F0325E73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6DDB78-11A2-4A95-A685-EA4D06C98C99}" type="pres">
      <dgm:prSet presAssocID="{B70C6F34-AAD8-4D62-ADF3-4412F0325E73}" presName="spNode" presStyleCnt="0"/>
      <dgm:spPr/>
      <dgm:t>
        <a:bodyPr/>
        <a:lstStyle/>
        <a:p>
          <a:endParaRPr lang="en-US"/>
        </a:p>
      </dgm:t>
    </dgm:pt>
    <dgm:pt modelId="{81A3F78F-BCB3-42F2-88A7-5B710A16DC45}" type="pres">
      <dgm:prSet presAssocID="{F7EC5917-D3E3-48DF-94D1-1D8AA1B3406A}" presName="sibTrans" presStyleLbl="sibTrans1D1" presStyleIdx="1" presStyleCnt="4"/>
      <dgm:spPr/>
      <dgm:t>
        <a:bodyPr/>
        <a:lstStyle/>
        <a:p>
          <a:endParaRPr lang="en-US"/>
        </a:p>
      </dgm:t>
    </dgm:pt>
    <dgm:pt modelId="{318BC01F-FBFF-4D81-B44F-C14683C3D355}" type="pres">
      <dgm:prSet presAssocID="{F808454A-5E61-4B4C-A252-AC9FF878E87C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4E5B93-551A-4650-9FF7-8596107AD8F6}" type="pres">
      <dgm:prSet presAssocID="{F808454A-5E61-4B4C-A252-AC9FF878E87C}" presName="spNode" presStyleCnt="0"/>
      <dgm:spPr/>
      <dgm:t>
        <a:bodyPr/>
        <a:lstStyle/>
        <a:p>
          <a:endParaRPr lang="en-US"/>
        </a:p>
      </dgm:t>
    </dgm:pt>
    <dgm:pt modelId="{3C848EE3-7070-434D-B8DF-4E91C138A15F}" type="pres">
      <dgm:prSet presAssocID="{DE176A40-156C-4FA1-BBAB-0007C4D25965}" presName="sibTrans" presStyleLbl="sibTrans1D1" presStyleIdx="2" presStyleCnt="4"/>
      <dgm:spPr/>
      <dgm:t>
        <a:bodyPr/>
        <a:lstStyle/>
        <a:p>
          <a:endParaRPr lang="en-US"/>
        </a:p>
      </dgm:t>
    </dgm:pt>
    <dgm:pt modelId="{9F8EFDD6-6558-4F8C-91D4-8F4194C7730C}" type="pres">
      <dgm:prSet presAssocID="{FD8A023A-6E1F-4A09-87CD-800439A8504E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AD7CCC-6699-45AD-84EC-A155E5390A55}" type="pres">
      <dgm:prSet presAssocID="{FD8A023A-6E1F-4A09-87CD-800439A8504E}" presName="spNode" presStyleCnt="0"/>
      <dgm:spPr/>
      <dgm:t>
        <a:bodyPr/>
        <a:lstStyle/>
        <a:p>
          <a:endParaRPr lang="en-US"/>
        </a:p>
      </dgm:t>
    </dgm:pt>
    <dgm:pt modelId="{0CEC3191-C315-4D85-975B-9B906FC74E32}" type="pres">
      <dgm:prSet presAssocID="{B704B444-FF97-46D4-BE88-CC55A39BE12B}" presName="sibTrans" presStyleLbl="sibTrans1D1" presStyleIdx="3" presStyleCnt="4"/>
      <dgm:spPr/>
      <dgm:t>
        <a:bodyPr/>
        <a:lstStyle/>
        <a:p>
          <a:endParaRPr lang="en-US"/>
        </a:p>
      </dgm:t>
    </dgm:pt>
  </dgm:ptLst>
  <dgm:cxnLst>
    <dgm:cxn modelId="{AFF26A2B-1EA6-4C84-A20D-CF4623E88A1E}" type="presOf" srcId="{B70C6F34-AAD8-4D62-ADF3-4412F0325E73}" destId="{963E6186-0164-4600-957C-310BDE558B74}" srcOrd="0" destOrd="0" presId="urn:microsoft.com/office/officeart/2005/8/layout/cycle5"/>
    <dgm:cxn modelId="{23062AA9-DDD7-498C-9E66-7599FDF4E5A0}" type="presOf" srcId="{DE176A40-156C-4FA1-BBAB-0007C4D25965}" destId="{3C848EE3-7070-434D-B8DF-4E91C138A15F}" srcOrd="0" destOrd="0" presId="urn:microsoft.com/office/officeart/2005/8/layout/cycle5"/>
    <dgm:cxn modelId="{729DCB5A-377F-43BA-9108-DDFFF2D942CB}" type="presOf" srcId="{4FBF2477-B8E4-45BC-9D76-D3C901E9D3B4}" destId="{6DE3CF7E-B8DD-4B69-8726-D2CEF6055925}" srcOrd="0" destOrd="0" presId="urn:microsoft.com/office/officeart/2005/8/layout/cycle5"/>
    <dgm:cxn modelId="{A1BCA891-81EE-459C-AB40-5CC99D9D3664}" type="presOf" srcId="{B704B444-FF97-46D4-BE88-CC55A39BE12B}" destId="{0CEC3191-C315-4D85-975B-9B906FC74E32}" srcOrd="0" destOrd="0" presId="urn:microsoft.com/office/officeart/2005/8/layout/cycle5"/>
    <dgm:cxn modelId="{F07FB3BB-149B-4A58-BDF5-CB652207974B}" type="presOf" srcId="{03D4ED2D-647A-4B15-834D-7A0456CF5B5C}" destId="{398E35BC-283A-4F98-9549-AA16B9FE966A}" srcOrd="0" destOrd="0" presId="urn:microsoft.com/office/officeart/2005/8/layout/cycle5"/>
    <dgm:cxn modelId="{CA2893D9-812C-4FFE-99DF-B76DE2130F54}" type="presOf" srcId="{67376123-8DD1-4566-AA09-AEB1D02127DC}" destId="{0AFB84CC-735A-4F28-AADA-11D501697A31}" srcOrd="0" destOrd="0" presId="urn:microsoft.com/office/officeart/2005/8/layout/cycle5"/>
    <dgm:cxn modelId="{E95F2B50-71C1-4ED8-B38A-F5B7D0E9A445}" type="presOf" srcId="{FD8A023A-6E1F-4A09-87CD-800439A8504E}" destId="{9F8EFDD6-6558-4F8C-91D4-8F4194C7730C}" srcOrd="0" destOrd="0" presId="urn:microsoft.com/office/officeart/2005/8/layout/cycle5"/>
    <dgm:cxn modelId="{774EA9B5-4DB9-4027-9967-7971AE5F6F0D}" srcId="{4FBF2477-B8E4-45BC-9D76-D3C901E9D3B4}" destId="{F808454A-5E61-4B4C-A252-AC9FF878E87C}" srcOrd="2" destOrd="0" parTransId="{81B4A282-D8F6-4D6E-BFDA-FC852FFE1393}" sibTransId="{DE176A40-156C-4FA1-BBAB-0007C4D25965}"/>
    <dgm:cxn modelId="{4EC8461C-47FE-42B1-8599-AEE9D8BD8745}" srcId="{4FBF2477-B8E4-45BC-9D76-D3C901E9D3B4}" destId="{03D4ED2D-647A-4B15-834D-7A0456CF5B5C}" srcOrd="0" destOrd="0" parTransId="{45811F7D-7118-406B-AED3-C276BCEDF745}" sibTransId="{67376123-8DD1-4566-AA09-AEB1D02127DC}"/>
    <dgm:cxn modelId="{DEE5C822-EAD7-4C2B-BB14-39B9CD377FF7}" srcId="{4FBF2477-B8E4-45BC-9D76-D3C901E9D3B4}" destId="{FD8A023A-6E1F-4A09-87CD-800439A8504E}" srcOrd="3" destOrd="0" parTransId="{318D7D44-F33B-45BD-B0A9-364ADFC0A4FF}" sibTransId="{B704B444-FF97-46D4-BE88-CC55A39BE12B}"/>
    <dgm:cxn modelId="{AC121BDB-803D-4794-A1BF-A4EA230F1703}" type="presOf" srcId="{F7EC5917-D3E3-48DF-94D1-1D8AA1B3406A}" destId="{81A3F78F-BCB3-42F2-88A7-5B710A16DC45}" srcOrd="0" destOrd="0" presId="urn:microsoft.com/office/officeart/2005/8/layout/cycle5"/>
    <dgm:cxn modelId="{709380F7-E534-49BE-BA8E-03D106E610B4}" type="presOf" srcId="{F808454A-5E61-4B4C-A252-AC9FF878E87C}" destId="{318BC01F-FBFF-4D81-B44F-C14683C3D355}" srcOrd="0" destOrd="0" presId="urn:microsoft.com/office/officeart/2005/8/layout/cycle5"/>
    <dgm:cxn modelId="{15C7B118-AB0F-4244-80E4-A9EF5C86A54D}" srcId="{4FBF2477-B8E4-45BC-9D76-D3C901E9D3B4}" destId="{B70C6F34-AAD8-4D62-ADF3-4412F0325E73}" srcOrd="1" destOrd="0" parTransId="{A99093ED-1E57-4E1A-9E7E-DE31D70A6AA4}" sibTransId="{F7EC5917-D3E3-48DF-94D1-1D8AA1B3406A}"/>
    <dgm:cxn modelId="{2CC3C292-1FBD-43A3-BED1-C44822D9657B}" type="presParOf" srcId="{6DE3CF7E-B8DD-4B69-8726-D2CEF6055925}" destId="{398E35BC-283A-4F98-9549-AA16B9FE966A}" srcOrd="0" destOrd="0" presId="urn:microsoft.com/office/officeart/2005/8/layout/cycle5"/>
    <dgm:cxn modelId="{49A5F981-3350-420B-94F0-C6C7771E3325}" type="presParOf" srcId="{6DE3CF7E-B8DD-4B69-8726-D2CEF6055925}" destId="{906FFC3C-EC85-42FF-AC90-1D557C104ED2}" srcOrd="1" destOrd="0" presId="urn:microsoft.com/office/officeart/2005/8/layout/cycle5"/>
    <dgm:cxn modelId="{00EE41E7-0900-4CD6-A226-72CD683C6228}" type="presParOf" srcId="{6DE3CF7E-B8DD-4B69-8726-D2CEF6055925}" destId="{0AFB84CC-735A-4F28-AADA-11D501697A31}" srcOrd="2" destOrd="0" presId="urn:microsoft.com/office/officeart/2005/8/layout/cycle5"/>
    <dgm:cxn modelId="{6CC60098-9762-4D2D-A2E8-B7A022691DA2}" type="presParOf" srcId="{6DE3CF7E-B8DD-4B69-8726-D2CEF6055925}" destId="{963E6186-0164-4600-957C-310BDE558B74}" srcOrd="3" destOrd="0" presId="urn:microsoft.com/office/officeart/2005/8/layout/cycle5"/>
    <dgm:cxn modelId="{525C8F67-5071-4FC2-A6A2-BF13D62C5F0B}" type="presParOf" srcId="{6DE3CF7E-B8DD-4B69-8726-D2CEF6055925}" destId="{186DDB78-11A2-4A95-A685-EA4D06C98C99}" srcOrd="4" destOrd="0" presId="urn:microsoft.com/office/officeart/2005/8/layout/cycle5"/>
    <dgm:cxn modelId="{EE72AB29-BC99-48EA-95E9-D0E7449EDFA2}" type="presParOf" srcId="{6DE3CF7E-B8DD-4B69-8726-D2CEF6055925}" destId="{81A3F78F-BCB3-42F2-88A7-5B710A16DC45}" srcOrd="5" destOrd="0" presId="urn:microsoft.com/office/officeart/2005/8/layout/cycle5"/>
    <dgm:cxn modelId="{ED557CD4-0A1A-4BEC-B3F6-7E0C4445142E}" type="presParOf" srcId="{6DE3CF7E-B8DD-4B69-8726-D2CEF6055925}" destId="{318BC01F-FBFF-4D81-B44F-C14683C3D355}" srcOrd="6" destOrd="0" presId="urn:microsoft.com/office/officeart/2005/8/layout/cycle5"/>
    <dgm:cxn modelId="{8CB78C43-EF06-4B40-8D97-85F47443B719}" type="presParOf" srcId="{6DE3CF7E-B8DD-4B69-8726-D2CEF6055925}" destId="{374E5B93-551A-4650-9FF7-8596107AD8F6}" srcOrd="7" destOrd="0" presId="urn:microsoft.com/office/officeart/2005/8/layout/cycle5"/>
    <dgm:cxn modelId="{0C7BF6C2-A7C3-4B77-BEB0-A206AE88F7B7}" type="presParOf" srcId="{6DE3CF7E-B8DD-4B69-8726-D2CEF6055925}" destId="{3C848EE3-7070-434D-B8DF-4E91C138A15F}" srcOrd="8" destOrd="0" presId="urn:microsoft.com/office/officeart/2005/8/layout/cycle5"/>
    <dgm:cxn modelId="{F18820DA-03C5-4930-856F-A5A843CCFEE4}" type="presParOf" srcId="{6DE3CF7E-B8DD-4B69-8726-D2CEF6055925}" destId="{9F8EFDD6-6558-4F8C-91D4-8F4194C7730C}" srcOrd="9" destOrd="0" presId="urn:microsoft.com/office/officeart/2005/8/layout/cycle5"/>
    <dgm:cxn modelId="{CB0FF57B-5FBC-479F-8F8B-B293B8D27603}" type="presParOf" srcId="{6DE3CF7E-B8DD-4B69-8726-D2CEF6055925}" destId="{98AD7CCC-6699-45AD-84EC-A155E5390A55}" srcOrd="10" destOrd="0" presId="urn:microsoft.com/office/officeart/2005/8/layout/cycle5"/>
    <dgm:cxn modelId="{231C4D19-3904-4C31-83EC-93EFD9DF323D}" type="presParOf" srcId="{6DE3CF7E-B8DD-4B69-8726-D2CEF6055925}" destId="{0CEC3191-C315-4D85-975B-9B906FC74E32}" srcOrd="11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8E35BC-283A-4F98-9549-AA16B9FE966A}">
      <dsp:nvSpPr>
        <dsp:cNvPr id="0" name=""/>
        <dsp:cNvSpPr/>
      </dsp:nvSpPr>
      <dsp:spPr>
        <a:xfrm>
          <a:off x="3535374" y="1844"/>
          <a:ext cx="1616050" cy="1050432"/>
        </a:xfrm>
        <a:prstGeom prst="round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Originate</a:t>
          </a:r>
          <a:endParaRPr lang="en-US" sz="2000" kern="1200" dirty="0"/>
        </a:p>
      </dsp:txBody>
      <dsp:txXfrm>
        <a:off x="3586652" y="53122"/>
        <a:ext cx="1513494" cy="947876"/>
      </dsp:txXfrm>
    </dsp:sp>
    <dsp:sp modelId="{0AFB84CC-735A-4F28-AADA-11D501697A31}">
      <dsp:nvSpPr>
        <dsp:cNvPr id="0" name=""/>
        <dsp:cNvSpPr/>
      </dsp:nvSpPr>
      <dsp:spPr>
        <a:xfrm>
          <a:off x="2607479" y="527060"/>
          <a:ext cx="3471840" cy="3471840"/>
        </a:xfrm>
        <a:custGeom>
          <a:avLst/>
          <a:gdLst/>
          <a:ahLst/>
          <a:cxnLst/>
          <a:rect l="0" t="0" r="0" b="0"/>
          <a:pathLst>
            <a:path>
              <a:moveTo>
                <a:pt x="2767174" y="339520"/>
              </a:moveTo>
              <a:arcTo wR="1735920" hR="1735920" stAng="18386773" swAng="1634228"/>
            </a:path>
          </a:pathLst>
        </a:custGeom>
        <a:noFill/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3E6186-0164-4600-957C-310BDE558B74}">
      <dsp:nvSpPr>
        <dsp:cNvPr id="0" name=""/>
        <dsp:cNvSpPr/>
      </dsp:nvSpPr>
      <dsp:spPr>
        <a:xfrm>
          <a:off x="5271295" y="1737764"/>
          <a:ext cx="1616050" cy="105043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Disburse</a:t>
          </a:r>
          <a:endParaRPr lang="en-US" sz="2000" kern="1200" dirty="0"/>
        </a:p>
      </dsp:txBody>
      <dsp:txXfrm>
        <a:off x="5322573" y="1789042"/>
        <a:ext cx="1513494" cy="947876"/>
      </dsp:txXfrm>
    </dsp:sp>
    <dsp:sp modelId="{81A3F78F-BCB3-42F2-88A7-5B710A16DC45}">
      <dsp:nvSpPr>
        <dsp:cNvPr id="0" name=""/>
        <dsp:cNvSpPr/>
      </dsp:nvSpPr>
      <dsp:spPr>
        <a:xfrm>
          <a:off x="2607479" y="527060"/>
          <a:ext cx="3471840" cy="3471840"/>
        </a:xfrm>
        <a:custGeom>
          <a:avLst/>
          <a:gdLst/>
          <a:ahLst/>
          <a:cxnLst/>
          <a:rect l="0" t="0" r="0" b="0"/>
          <a:pathLst>
            <a:path>
              <a:moveTo>
                <a:pt x="3291925" y="2505508"/>
              </a:moveTo>
              <a:arcTo wR="1735920" hR="1735920" stAng="1578999" swAng="1634228"/>
            </a:path>
          </a:pathLst>
        </a:custGeom>
        <a:noFill/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8BC01F-FBFF-4D81-B44F-C14683C3D355}">
      <dsp:nvSpPr>
        <dsp:cNvPr id="0" name=""/>
        <dsp:cNvSpPr/>
      </dsp:nvSpPr>
      <dsp:spPr>
        <a:xfrm>
          <a:off x="3535374" y="3473684"/>
          <a:ext cx="1616050" cy="105043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Reconcile</a:t>
          </a:r>
          <a:endParaRPr lang="en-US" sz="2000" kern="1200" dirty="0"/>
        </a:p>
      </dsp:txBody>
      <dsp:txXfrm>
        <a:off x="3586652" y="3524962"/>
        <a:ext cx="1513494" cy="947876"/>
      </dsp:txXfrm>
    </dsp:sp>
    <dsp:sp modelId="{3C848EE3-7070-434D-B8DF-4E91C138A15F}">
      <dsp:nvSpPr>
        <dsp:cNvPr id="0" name=""/>
        <dsp:cNvSpPr/>
      </dsp:nvSpPr>
      <dsp:spPr>
        <a:xfrm>
          <a:off x="2607479" y="527060"/>
          <a:ext cx="3471840" cy="3471840"/>
        </a:xfrm>
        <a:custGeom>
          <a:avLst/>
          <a:gdLst/>
          <a:ahLst/>
          <a:cxnLst/>
          <a:rect l="0" t="0" r="0" b="0"/>
          <a:pathLst>
            <a:path>
              <a:moveTo>
                <a:pt x="704665" y="3132320"/>
              </a:moveTo>
              <a:arcTo wR="1735920" hR="1735920" stAng="7586773" swAng="1634228"/>
            </a:path>
          </a:pathLst>
        </a:custGeom>
        <a:noFill/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8EFDD6-6558-4F8C-91D4-8F4194C7730C}">
      <dsp:nvSpPr>
        <dsp:cNvPr id="0" name=""/>
        <dsp:cNvSpPr/>
      </dsp:nvSpPr>
      <dsp:spPr>
        <a:xfrm>
          <a:off x="1799454" y="1737764"/>
          <a:ext cx="1616050" cy="105043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Repayment/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Servicing</a:t>
          </a:r>
          <a:endParaRPr lang="en-US" sz="2000" kern="1200" dirty="0"/>
        </a:p>
      </dsp:txBody>
      <dsp:txXfrm>
        <a:off x="1850732" y="1789042"/>
        <a:ext cx="1513494" cy="947876"/>
      </dsp:txXfrm>
    </dsp:sp>
    <dsp:sp modelId="{0CEC3191-C315-4D85-975B-9B906FC74E32}">
      <dsp:nvSpPr>
        <dsp:cNvPr id="0" name=""/>
        <dsp:cNvSpPr/>
      </dsp:nvSpPr>
      <dsp:spPr>
        <a:xfrm>
          <a:off x="2607479" y="527060"/>
          <a:ext cx="3471840" cy="3471840"/>
        </a:xfrm>
        <a:custGeom>
          <a:avLst/>
          <a:gdLst/>
          <a:ahLst/>
          <a:cxnLst/>
          <a:rect l="0" t="0" r="0" b="0"/>
          <a:pathLst>
            <a:path>
              <a:moveTo>
                <a:pt x="179914" y="966331"/>
              </a:moveTo>
              <a:arcTo wR="1735920" hR="1735920" stAng="12378999" swAng="1634228"/>
            </a:path>
          </a:pathLst>
        </a:custGeom>
        <a:noFill/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8E35BC-283A-4F98-9549-AA16B9FE966A}">
      <dsp:nvSpPr>
        <dsp:cNvPr id="0" name=""/>
        <dsp:cNvSpPr/>
      </dsp:nvSpPr>
      <dsp:spPr>
        <a:xfrm>
          <a:off x="3535374" y="1844"/>
          <a:ext cx="1616050" cy="105043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Originate</a:t>
          </a:r>
          <a:endParaRPr lang="en-US" sz="2000" kern="1200" dirty="0"/>
        </a:p>
      </dsp:txBody>
      <dsp:txXfrm>
        <a:off x="3586652" y="53122"/>
        <a:ext cx="1513494" cy="947876"/>
      </dsp:txXfrm>
    </dsp:sp>
    <dsp:sp modelId="{0AFB84CC-735A-4F28-AADA-11D501697A31}">
      <dsp:nvSpPr>
        <dsp:cNvPr id="0" name=""/>
        <dsp:cNvSpPr/>
      </dsp:nvSpPr>
      <dsp:spPr>
        <a:xfrm>
          <a:off x="2607479" y="527060"/>
          <a:ext cx="3471840" cy="3471840"/>
        </a:xfrm>
        <a:custGeom>
          <a:avLst/>
          <a:gdLst/>
          <a:ahLst/>
          <a:cxnLst/>
          <a:rect l="0" t="0" r="0" b="0"/>
          <a:pathLst>
            <a:path>
              <a:moveTo>
                <a:pt x="2767174" y="339520"/>
              </a:moveTo>
              <a:arcTo wR="1735920" hR="1735920" stAng="18386773" swAng="1634228"/>
            </a:path>
          </a:pathLst>
        </a:custGeom>
        <a:noFill/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3E6186-0164-4600-957C-310BDE558B74}">
      <dsp:nvSpPr>
        <dsp:cNvPr id="0" name=""/>
        <dsp:cNvSpPr/>
      </dsp:nvSpPr>
      <dsp:spPr>
        <a:xfrm>
          <a:off x="5271295" y="1737764"/>
          <a:ext cx="1616050" cy="105043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Disburse</a:t>
          </a:r>
          <a:endParaRPr lang="en-US" sz="2000" kern="1200" dirty="0"/>
        </a:p>
      </dsp:txBody>
      <dsp:txXfrm>
        <a:off x="5322573" y="1789042"/>
        <a:ext cx="1513494" cy="947876"/>
      </dsp:txXfrm>
    </dsp:sp>
    <dsp:sp modelId="{81A3F78F-BCB3-42F2-88A7-5B710A16DC45}">
      <dsp:nvSpPr>
        <dsp:cNvPr id="0" name=""/>
        <dsp:cNvSpPr/>
      </dsp:nvSpPr>
      <dsp:spPr>
        <a:xfrm>
          <a:off x="2607479" y="527060"/>
          <a:ext cx="3471840" cy="3471840"/>
        </a:xfrm>
        <a:custGeom>
          <a:avLst/>
          <a:gdLst/>
          <a:ahLst/>
          <a:cxnLst/>
          <a:rect l="0" t="0" r="0" b="0"/>
          <a:pathLst>
            <a:path>
              <a:moveTo>
                <a:pt x="3291925" y="2505508"/>
              </a:moveTo>
              <a:arcTo wR="1735920" hR="1735920" stAng="1578999" swAng="1634228"/>
            </a:path>
          </a:pathLst>
        </a:custGeom>
        <a:noFill/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8BC01F-FBFF-4D81-B44F-C14683C3D355}">
      <dsp:nvSpPr>
        <dsp:cNvPr id="0" name=""/>
        <dsp:cNvSpPr/>
      </dsp:nvSpPr>
      <dsp:spPr>
        <a:xfrm>
          <a:off x="3535374" y="3473684"/>
          <a:ext cx="1616050" cy="105043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Reconcile</a:t>
          </a:r>
          <a:endParaRPr lang="en-US" sz="2000" kern="1200" dirty="0"/>
        </a:p>
      </dsp:txBody>
      <dsp:txXfrm>
        <a:off x="3586652" y="3524962"/>
        <a:ext cx="1513494" cy="947876"/>
      </dsp:txXfrm>
    </dsp:sp>
    <dsp:sp modelId="{3C848EE3-7070-434D-B8DF-4E91C138A15F}">
      <dsp:nvSpPr>
        <dsp:cNvPr id="0" name=""/>
        <dsp:cNvSpPr/>
      </dsp:nvSpPr>
      <dsp:spPr>
        <a:xfrm>
          <a:off x="2607479" y="527060"/>
          <a:ext cx="3471840" cy="3471840"/>
        </a:xfrm>
        <a:custGeom>
          <a:avLst/>
          <a:gdLst/>
          <a:ahLst/>
          <a:cxnLst/>
          <a:rect l="0" t="0" r="0" b="0"/>
          <a:pathLst>
            <a:path>
              <a:moveTo>
                <a:pt x="704665" y="3132320"/>
              </a:moveTo>
              <a:arcTo wR="1735920" hR="1735920" stAng="7586773" swAng="1634228"/>
            </a:path>
          </a:pathLst>
        </a:custGeom>
        <a:noFill/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8EFDD6-6558-4F8C-91D4-8F4194C7730C}">
      <dsp:nvSpPr>
        <dsp:cNvPr id="0" name=""/>
        <dsp:cNvSpPr/>
      </dsp:nvSpPr>
      <dsp:spPr>
        <a:xfrm>
          <a:off x="1799454" y="1737764"/>
          <a:ext cx="1616050" cy="105043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Repayment/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Servicing</a:t>
          </a:r>
          <a:endParaRPr lang="en-US" sz="2000" kern="1200" dirty="0"/>
        </a:p>
      </dsp:txBody>
      <dsp:txXfrm>
        <a:off x="1850732" y="1789042"/>
        <a:ext cx="1513494" cy="947876"/>
      </dsp:txXfrm>
    </dsp:sp>
    <dsp:sp modelId="{0CEC3191-C315-4D85-975B-9B906FC74E32}">
      <dsp:nvSpPr>
        <dsp:cNvPr id="0" name=""/>
        <dsp:cNvSpPr/>
      </dsp:nvSpPr>
      <dsp:spPr>
        <a:xfrm>
          <a:off x="2607479" y="527060"/>
          <a:ext cx="3471840" cy="3471840"/>
        </a:xfrm>
        <a:custGeom>
          <a:avLst/>
          <a:gdLst/>
          <a:ahLst/>
          <a:cxnLst/>
          <a:rect l="0" t="0" r="0" b="0"/>
          <a:pathLst>
            <a:path>
              <a:moveTo>
                <a:pt x="179914" y="966331"/>
              </a:moveTo>
              <a:arcTo wR="1735920" hR="1735920" stAng="12378999" swAng="1634228"/>
            </a:path>
          </a:pathLst>
        </a:custGeom>
        <a:noFill/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8E35BC-283A-4F98-9549-AA16B9FE966A}">
      <dsp:nvSpPr>
        <dsp:cNvPr id="0" name=""/>
        <dsp:cNvSpPr/>
      </dsp:nvSpPr>
      <dsp:spPr>
        <a:xfrm>
          <a:off x="3535374" y="1844"/>
          <a:ext cx="1616050" cy="105043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Originate</a:t>
          </a:r>
          <a:endParaRPr lang="en-US" sz="2000" kern="1200" dirty="0"/>
        </a:p>
      </dsp:txBody>
      <dsp:txXfrm>
        <a:off x="3586652" y="53122"/>
        <a:ext cx="1513494" cy="947876"/>
      </dsp:txXfrm>
    </dsp:sp>
    <dsp:sp modelId="{0AFB84CC-735A-4F28-AADA-11D501697A31}">
      <dsp:nvSpPr>
        <dsp:cNvPr id="0" name=""/>
        <dsp:cNvSpPr/>
      </dsp:nvSpPr>
      <dsp:spPr>
        <a:xfrm>
          <a:off x="2607479" y="527060"/>
          <a:ext cx="3471840" cy="3471840"/>
        </a:xfrm>
        <a:custGeom>
          <a:avLst/>
          <a:gdLst/>
          <a:ahLst/>
          <a:cxnLst/>
          <a:rect l="0" t="0" r="0" b="0"/>
          <a:pathLst>
            <a:path>
              <a:moveTo>
                <a:pt x="2767174" y="339520"/>
              </a:moveTo>
              <a:arcTo wR="1735920" hR="1735920" stAng="18386773" swAng="1634228"/>
            </a:path>
          </a:pathLst>
        </a:custGeom>
        <a:noFill/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3E6186-0164-4600-957C-310BDE558B74}">
      <dsp:nvSpPr>
        <dsp:cNvPr id="0" name=""/>
        <dsp:cNvSpPr/>
      </dsp:nvSpPr>
      <dsp:spPr>
        <a:xfrm>
          <a:off x="5271295" y="1737764"/>
          <a:ext cx="1616050" cy="1050432"/>
        </a:xfrm>
        <a:prstGeom prst="round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Disburse</a:t>
          </a:r>
          <a:endParaRPr lang="en-US" sz="2000" kern="1200" dirty="0"/>
        </a:p>
      </dsp:txBody>
      <dsp:txXfrm>
        <a:off x="5322573" y="1789042"/>
        <a:ext cx="1513494" cy="947876"/>
      </dsp:txXfrm>
    </dsp:sp>
    <dsp:sp modelId="{81A3F78F-BCB3-42F2-88A7-5B710A16DC45}">
      <dsp:nvSpPr>
        <dsp:cNvPr id="0" name=""/>
        <dsp:cNvSpPr/>
      </dsp:nvSpPr>
      <dsp:spPr>
        <a:xfrm>
          <a:off x="2607479" y="527060"/>
          <a:ext cx="3471840" cy="3471840"/>
        </a:xfrm>
        <a:custGeom>
          <a:avLst/>
          <a:gdLst/>
          <a:ahLst/>
          <a:cxnLst/>
          <a:rect l="0" t="0" r="0" b="0"/>
          <a:pathLst>
            <a:path>
              <a:moveTo>
                <a:pt x="3291925" y="2505508"/>
              </a:moveTo>
              <a:arcTo wR="1735920" hR="1735920" stAng="1578999" swAng="1634228"/>
            </a:path>
          </a:pathLst>
        </a:custGeom>
        <a:noFill/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8BC01F-FBFF-4D81-B44F-C14683C3D355}">
      <dsp:nvSpPr>
        <dsp:cNvPr id="0" name=""/>
        <dsp:cNvSpPr/>
      </dsp:nvSpPr>
      <dsp:spPr>
        <a:xfrm>
          <a:off x="3535374" y="3473684"/>
          <a:ext cx="1616050" cy="105043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Reconcile</a:t>
          </a:r>
          <a:endParaRPr lang="en-US" sz="2000" kern="1200" dirty="0"/>
        </a:p>
      </dsp:txBody>
      <dsp:txXfrm>
        <a:off x="3586652" y="3524962"/>
        <a:ext cx="1513494" cy="947876"/>
      </dsp:txXfrm>
    </dsp:sp>
    <dsp:sp modelId="{3C848EE3-7070-434D-B8DF-4E91C138A15F}">
      <dsp:nvSpPr>
        <dsp:cNvPr id="0" name=""/>
        <dsp:cNvSpPr/>
      </dsp:nvSpPr>
      <dsp:spPr>
        <a:xfrm>
          <a:off x="2607479" y="527060"/>
          <a:ext cx="3471840" cy="3471840"/>
        </a:xfrm>
        <a:custGeom>
          <a:avLst/>
          <a:gdLst/>
          <a:ahLst/>
          <a:cxnLst/>
          <a:rect l="0" t="0" r="0" b="0"/>
          <a:pathLst>
            <a:path>
              <a:moveTo>
                <a:pt x="704665" y="3132320"/>
              </a:moveTo>
              <a:arcTo wR="1735920" hR="1735920" stAng="7586773" swAng="1634228"/>
            </a:path>
          </a:pathLst>
        </a:custGeom>
        <a:noFill/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8EFDD6-6558-4F8C-91D4-8F4194C7730C}">
      <dsp:nvSpPr>
        <dsp:cNvPr id="0" name=""/>
        <dsp:cNvSpPr/>
      </dsp:nvSpPr>
      <dsp:spPr>
        <a:xfrm>
          <a:off x="1799454" y="1737764"/>
          <a:ext cx="1616050" cy="105043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Repayment/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Servicing</a:t>
          </a:r>
          <a:endParaRPr lang="en-US" sz="2000" kern="1200" dirty="0"/>
        </a:p>
      </dsp:txBody>
      <dsp:txXfrm>
        <a:off x="1850732" y="1789042"/>
        <a:ext cx="1513494" cy="947876"/>
      </dsp:txXfrm>
    </dsp:sp>
    <dsp:sp modelId="{0CEC3191-C315-4D85-975B-9B906FC74E32}">
      <dsp:nvSpPr>
        <dsp:cNvPr id="0" name=""/>
        <dsp:cNvSpPr/>
      </dsp:nvSpPr>
      <dsp:spPr>
        <a:xfrm>
          <a:off x="2607479" y="527060"/>
          <a:ext cx="3471840" cy="3471840"/>
        </a:xfrm>
        <a:custGeom>
          <a:avLst/>
          <a:gdLst/>
          <a:ahLst/>
          <a:cxnLst/>
          <a:rect l="0" t="0" r="0" b="0"/>
          <a:pathLst>
            <a:path>
              <a:moveTo>
                <a:pt x="179914" y="966331"/>
              </a:moveTo>
              <a:arcTo wR="1735920" hR="1735920" stAng="12378999" swAng="1634228"/>
            </a:path>
          </a:pathLst>
        </a:custGeom>
        <a:noFill/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8E35BC-283A-4F98-9549-AA16B9FE966A}">
      <dsp:nvSpPr>
        <dsp:cNvPr id="0" name=""/>
        <dsp:cNvSpPr/>
      </dsp:nvSpPr>
      <dsp:spPr>
        <a:xfrm>
          <a:off x="3535374" y="1844"/>
          <a:ext cx="1616050" cy="105043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Originate</a:t>
          </a:r>
          <a:endParaRPr lang="en-US" sz="2000" kern="1200" dirty="0"/>
        </a:p>
      </dsp:txBody>
      <dsp:txXfrm>
        <a:off x="3586652" y="53122"/>
        <a:ext cx="1513494" cy="947876"/>
      </dsp:txXfrm>
    </dsp:sp>
    <dsp:sp modelId="{0AFB84CC-735A-4F28-AADA-11D501697A31}">
      <dsp:nvSpPr>
        <dsp:cNvPr id="0" name=""/>
        <dsp:cNvSpPr/>
      </dsp:nvSpPr>
      <dsp:spPr>
        <a:xfrm>
          <a:off x="2607479" y="527060"/>
          <a:ext cx="3471840" cy="3471840"/>
        </a:xfrm>
        <a:custGeom>
          <a:avLst/>
          <a:gdLst/>
          <a:ahLst/>
          <a:cxnLst/>
          <a:rect l="0" t="0" r="0" b="0"/>
          <a:pathLst>
            <a:path>
              <a:moveTo>
                <a:pt x="2767174" y="339520"/>
              </a:moveTo>
              <a:arcTo wR="1735920" hR="1735920" stAng="18386773" swAng="1634228"/>
            </a:path>
          </a:pathLst>
        </a:custGeom>
        <a:noFill/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3E6186-0164-4600-957C-310BDE558B74}">
      <dsp:nvSpPr>
        <dsp:cNvPr id="0" name=""/>
        <dsp:cNvSpPr/>
      </dsp:nvSpPr>
      <dsp:spPr>
        <a:xfrm>
          <a:off x="5271295" y="1737764"/>
          <a:ext cx="1616050" cy="105043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Disburse</a:t>
          </a:r>
          <a:endParaRPr lang="en-US" sz="2000" kern="1200" dirty="0"/>
        </a:p>
      </dsp:txBody>
      <dsp:txXfrm>
        <a:off x="5322573" y="1789042"/>
        <a:ext cx="1513494" cy="947876"/>
      </dsp:txXfrm>
    </dsp:sp>
    <dsp:sp modelId="{81A3F78F-BCB3-42F2-88A7-5B710A16DC45}">
      <dsp:nvSpPr>
        <dsp:cNvPr id="0" name=""/>
        <dsp:cNvSpPr/>
      </dsp:nvSpPr>
      <dsp:spPr>
        <a:xfrm>
          <a:off x="2607479" y="527060"/>
          <a:ext cx="3471840" cy="3471840"/>
        </a:xfrm>
        <a:custGeom>
          <a:avLst/>
          <a:gdLst/>
          <a:ahLst/>
          <a:cxnLst/>
          <a:rect l="0" t="0" r="0" b="0"/>
          <a:pathLst>
            <a:path>
              <a:moveTo>
                <a:pt x="3291925" y="2505508"/>
              </a:moveTo>
              <a:arcTo wR="1735920" hR="1735920" stAng="1578999" swAng="1634228"/>
            </a:path>
          </a:pathLst>
        </a:custGeom>
        <a:noFill/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8BC01F-FBFF-4D81-B44F-C14683C3D355}">
      <dsp:nvSpPr>
        <dsp:cNvPr id="0" name=""/>
        <dsp:cNvSpPr/>
      </dsp:nvSpPr>
      <dsp:spPr>
        <a:xfrm>
          <a:off x="3535374" y="3473684"/>
          <a:ext cx="1616050" cy="1050432"/>
        </a:xfrm>
        <a:prstGeom prst="round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Reconcile</a:t>
          </a:r>
          <a:endParaRPr lang="en-US" sz="2000" kern="1200" dirty="0"/>
        </a:p>
      </dsp:txBody>
      <dsp:txXfrm>
        <a:off x="3586652" y="3524962"/>
        <a:ext cx="1513494" cy="947876"/>
      </dsp:txXfrm>
    </dsp:sp>
    <dsp:sp modelId="{3C848EE3-7070-434D-B8DF-4E91C138A15F}">
      <dsp:nvSpPr>
        <dsp:cNvPr id="0" name=""/>
        <dsp:cNvSpPr/>
      </dsp:nvSpPr>
      <dsp:spPr>
        <a:xfrm>
          <a:off x="2607479" y="527060"/>
          <a:ext cx="3471840" cy="3471840"/>
        </a:xfrm>
        <a:custGeom>
          <a:avLst/>
          <a:gdLst/>
          <a:ahLst/>
          <a:cxnLst/>
          <a:rect l="0" t="0" r="0" b="0"/>
          <a:pathLst>
            <a:path>
              <a:moveTo>
                <a:pt x="704665" y="3132320"/>
              </a:moveTo>
              <a:arcTo wR="1735920" hR="1735920" stAng="7586773" swAng="1634228"/>
            </a:path>
          </a:pathLst>
        </a:custGeom>
        <a:noFill/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8EFDD6-6558-4F8C-91D4-8F4194C7730C}">
      <dsp:nvSpPr>
        <dsp:cNvPr id="0" name=""/>
        <dsp:cNvSpPr/>
      </dsp:nvSpPr>
      <dsp:spPr>
        <a:xfrm>
          <a:off x="1799454" y="1737764"/>
          <a:ext cx="1616050" cy="105043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Repayment/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Servicing</a:t>
          </a:r>
          <a:endParaRPr lang="en-US" sz="2000" kern="1200" dirty="0"/>
        </a:p>
      </dsp:txBody>
      <dsp:txXfrm>
        <a:off x="1850732" y="1789042"/>
        <a:ext cx="1513494" cy="947876"/>
      </dsp:txXfrm>
    </dsp:sp>
    <dsp:sp modelId="{0CEC3191-C315-4D85-975B-9B906FC74E32}">
      <dsp:nvSpPr>
        <dsp:cNvPr id="0" name=""/>
        <dsp:cNvSpPr/>
      </dsp:nvSpPr>
      <dsp:spPr>
        <a:xfrm>
          <a:off x="2607479" y="527060"/>
          <a:ext cx="3471840" cy="3471840"/>
        </a:xfrm>
        <a:custGeom>
          <a:avLst/>
          <a:gdLst/>
          <a:ahLst/>
          <a:cxnLst/>
          <a:rect l="0" t="0" r="0" b="0"/>
          <a:pathLst>
            <a:path>
              <a:moveTo>
                <a:pt x="179914" y="966331"/>
              </a:moveTo>
              <a:arcTo wR="1735920" hR="1735920" stAng="12378999" swAng="1634228"/>
            </a:path>
          </a:pathLst>
        </a:custGeom>
        <a:noFill/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8E35BC-283A-4F98-9549-AA16B9FE966A}">
      <dsp:nvSpPr>
        <dsp:cNvPr id="0" name=""/>
        <dsp:cNvSpPr/>
      </dsp:nvSpPr>
      <dsp:spPr>
        <a:xfrm>
          <a:off x="3535374" y="1844"/>
          <a:ext cx="1616050" cy="105043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Originate</a:t>
          </a:r>
          <a:endParaRPr lang="en-US" sz="2200" kern="1200" dirty="0"/>
        </a:p>
      </dsp:txBody>
      <dsp:txXfrm>
        <a:off x="3586652" y="53122"/>
        <a:ext cx="1513494" cy="947876"/>
      </dsp:txXfrm>
    </dsp:sp>
    <dsp:sp modelId="{0AFB84CC-735A-4F28-AADA-11D501697A31}">
      <dsp:nvSpPr>
        <dsp:cNvPr id="0" name=""/>
        <dsp:cNvSpPr/>
      </dsp:nvSpPr>
      <dsp:spPr>
        <a:xfrm>
          <a:off x="2607479" y="527060"/>
          <a:ext cx="3471840" cy="3471840"/>
        </a:xfrm>
        <a:custGeom>
          <a:avLst/>
          <a:gdLst/>
          <a:ahLst/>
          <a:cxnLst/>
          <a:rect l="0" t="0" r="0" b="0"/>
          <a:pathLst>
            <a:path>
              <a:moveTo>
                <a:pt x="2767174" y="339520"/>
              </a:moveTo>
              <a:arcTo wR="1735920" hR="1735920" stAng="18386773" swAng="1634228"/>
            </a:path>
          </a:pathLst>
        </a:custGeom>
        <a:noFill/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3E6186-0164-4600-957C-310BDE558B74}">
      <dsp:nvSpPr>
        <dsp:cNvPr id="0" name=""/>
        <dsp:cNvSpPr/>
      </dsp:nvSpPr>
      <dsp:spPr>
        <a:xfrm>
          <a:off x="5271295" y="1737764"/>
          <a:ext cx="1616050" cy="105043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Disburse</a:t>
          </a:r>
          <a:endParaRPr lang="en-US" sz="2200" kern="1200" dirty="0"/>
        </a:p>
      </dsp:txBody>
      <dsp:txXfrm>
        <a:off x="5322573" y="1789042"/>
        <a:ext cx="1513494" cy="947876"/>
      </dsp:txXfrm>
    </dsp:sp>
    <dsp:sp modelId="{81A3F78F-BCB3-42F2-88A7-5B710A16DC45}">
      <dsp:nvSpPr>
        <dsp:cNvPr id="0" name=""/>
        <dsp:cNvSpPr/>
      </dsp:nvSpPr>
      <dsp:spPr>
        <a:xfrm>
          <a:off x="2607479" y="527060"/>
          <a:ext cx="3471840" cy="3471840"/>
        </a:xfrm>
        <a:custGeom>
          <a:avLst/>
          <a:gdLst/>
          <a:ahLst/>
          <a:cxnLst/>
          <a:rect l="0" t="0" r="0" b="0"/>
          <a:pathLst>
            <a:path>
              <a:moveTo>
                <a:pt x="3291925" y="2505508"/>
              </a:moveTo>
              <a:arcTo wR="1735920" hR="1735920" stAng="1578999" swAng="1634228"/>
            </a:path>
          </a:pathLst>
        </a:custGeom>
        <a:noFill/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8BC01F-FBFF-4D81-B44F-C14683C3D355}">
      <dsp:nvSpPr>
        <dsp:cNvPr id="0" name=""/>
        <dsp:cNvSpPr/>
      </dsp:nvSpPr>
      <dsp:spPr>
        <a:xfrm>
          <a:off x="3535374" y="3473684"/>
          <a:ext cx="1616050" cy="105043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Reconcile</a:t>
          </a:r>
          <a:endParaRPr lang="en-US" sz="2200" kern="1200" dirty="0"/>
        </a:p>
      </dsp:txBody>
      <dsp:txXfrm>
        <a:off x="3586652" y="3524962"/>
        <a:ext cx="1513494" cy="947876"/>
      </dsp:txXfrm>
    </dsp:sp>
    <dsp:sp modelId="{3C848EE3-7070-434D-B8DF-4E91C138A15F}">
      <dsp:nvSpPr>
        <dsp:cNvPr id="0" name=""/>
        <dsp:cNvSpPr/>
      </dsp:nvSpPr>
      <dsp:spPr>
        <a:xfrm>
          <a:off x="2607479" y="527060"/>
          <a:ext cx="3471840" cy="3471840"/>
        </a:xfrm>
        <a:custGeom>
          <a:avLst/>
          <a:gdLst/>
          <a:ahLst/>
          <a:cxnLst/>
          <a:rect l="0" t="0" r="0" b="0"/>
          <a:pathLst>
            <a:path>
              <a:moveTo>
                <a:pt x="704665" y="3132320"/>
              </a:moveTo>
              <a:arcTo wR="1735920" hR="1735920" stAng="7586773" swAng="1634228"/>
            </a:path>
          </a:pathLst>
        </a:custGeom>
        <a:noFill/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8EFDD6-6558-4F8C-91D4-8F4194C7730C}">
      <dsp:nvSpPr>
        <dsp:cNvPr id="0" name=""/>
        <dsp:cNvSpPr/>
      </dsp:nvSpPr>
      <dsp:spPr>
        <a:xfrm>
          <a:off x="1799454" y="1737764"/>
          <a:ext cx="1616050" cy="1050432"/>
        </a:xfrm>
        <a:prstGeom prst="round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Student Repayment</a:t>
          </a:r>
        </a:p>
      </dsp:txBody>
      <dsp:txXfrm>
        <a:off x="1850732" y="1789042"/>
        <a:ext cx="1513494" cy="947876"/>
      </dsp:txXfrm>
    </dsp:sp>
    <dsp:sp modelId="{0CEC3191-C315-4D85-975B-9B906FC74E32}">
      <dsp:nvSpPr>
        <dsp:cNvPr id="0" name=""/>
        <dsp:cNvSpPr/>
      </dsp:nvSpPr>
      <dsp:spPr>
        <a:xfrm>
          <a:off x="2607479" y="527060"/>
          <a:ext cx="3471840" cy="3471840"/>
        </a:xfrm>
        <a:custGeom>
          <a:avLst/>
          <a:gdLst/>
          <a:ahLst/>
          <a:cxnLst/>
          <a:rect l="0" t="0" r="0" b="0"/>
          <a:pathLst>
            <a:path>
              <a:moveTo>
                <a:pt x="179914" y="966331"/>
              </a:moveTo>
              <a:arcTo wR="1735920" hR="1735920" stAng="12378999" swAng="1634228"/>
            </a:path>
          </a:pathLst>
        </a:custGeom>
        <a:noFill/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0E112-C408-445E-9E66-BE9A1E01313B}" type="datetimeFigureOut">
              <a:rPr lang="en-US" smtClean="0"/>
              <a:t>10/7/2013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B3ECBC3-D37B-4E67-AED1-D65B9D304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0E112-C408-445E-9E66-BE9A1E01313B}" type="datetimeFigureOut">
              <a:rPr lang="en-US" smtClean="0"/>
              <a:t>10/7/2013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ECBC3-D37B-4E67-AED1-D65B9D304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0E112-C408-445E-9E66-BE9A1E01313B}" type="datetimeFigureOut">
              <a:rPr lang="en-US" smtClean="0"/>
              <a:t>10/7/2013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ECBC3-D37B-4E67-AED1-D65B9D304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0E112-C408-445E-9E66-BE9A1E01313B}" type="datetimeFigureOut">
              <a:rPr lang="en-US" smtClean="0"/>
              <a:t>10/7/2013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B3ECBC3-D37B-4E67-AED1-D65B9D304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0E112-C408-445E-9E66-BE9A1E01313B}" type="datetimeFigureOut">
              <a:rPr lang="en-US" smtClean="0"/>
              <a:t>10/7/2013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ECBC3-D37B-4E67-AED1-D65B9D304F0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0E112-C408-445E-9E66-BE9A1E01313B}" type="datetimeFigureOut">
              <a:rPr lang="en-US" smtClean="0"/>
              <a:t>10/7/2013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ECBC3-D37B-4E67-AED1-D65B9D304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0E112-C408-445E-9E66-BE9A1E01313B}" type="datetimeFigureOut">
              <a:rPr lang="en-US" smtClean="0"/>
              <a:t>10/7/2013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8B3ECBC3-D37B-4E67-AED1-D65B9D304F0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0E112-C408-445E-9E66-BE9A1E01313B}" type="datetimeFigureOut">
              <a:rPr lang="en-US" smtClean="0"/>
              <a:t>10/7/2013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ECBC3-D37B-4E67-AED1-D65B9D304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0E112-C408-445E-9E66-BE9A1E01313B}" type="datetimeFigureOut">
              <a:rPr lang="en-US" smtClean="0"/>
              <a:t>10/7/2013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ECBC3-D37B-4E67-AED1-D65B9D304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0E112-C408-445E-9E66-BE9A1E01313B}" type="datetimeFigureOut">
              <a:rPr lang="en-US" smtClean="0"/>
              <a:t>10/7/2013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ECBC3-D37B-4E67-AED1-D65B9D304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0E112-C408-445E-9E66-BE9A1E01313B}" type="datetimeFigureOut">
              <a:rPr lang="en-US" smtClean="0"/>
              <a:t>10/7/2013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ECBC3-D37B-4E67-AED1-D65B9D304F00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990E112-C408-445E-9E66-BE9A1E01313B}" type="datetimeFigureOut">
              <a:rPr lang="en-US" smtClean="0"/>
              <a:t>10/7/2013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B3ECBC3-D37B-4E67-AED1-D65B9D304F0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studentloans.gov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loanconsolidation.ed.gov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studentloans.gov/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studentloans.gov/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studentloans.gov/" TargetMode="Externa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hyperlink" Target="http://direct.ed.gov/" TargetMode="External"/><Relationship Id="rId2" Type="http://schemas.openxmlformats.org/officeDocument/2006/relationships/hyperlink" Target="http://www.cod.ed.gov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hyperlink" Target="http://ifap.ed.gov/" TargetMode="External"/><Relationship Id="rId4" Type="http://schemas.openxmlformats.org/officeDocument/2006/relationships/hyperlink" Target="http://fsadownload.ed.gov/" TargetMode="Externa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studentloans.gov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914400"/>
            <a:ext cx="6008914" cy="35052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791200" y="2819400"/>
            <a:ext cx="141514" cy="7620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000" y="2152650"/>
            <a:ext cx="2717800" cy="203835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722822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if plus loan is </a:t>
            </a:r>
            <a:r>
              <a:rPr lang="en-US" dirty="0" smtClean="0">
                <a:solidFill>
                  <a:srgbClr val="00B050"/>
                </a:solidFill>
              </a:rPr>
              <a:t>approved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4520" y="1554162"/>
            <a:ext cx="6837080" cy="4525963"/>
          </a:xfrm>
        </p:spPr>
        <p:txBody>
          <a:bodyPr>
            <a:normAutofit/>
          </a:bodyPr>
          <a:lstStyle/>
          <a:p>
            <a:r>
              <a:rPr lang="en-US" dirty="0"/>
              <a:t>If Parent PLUS is </a:t>
            </a:r>
            <a:r>
              <a:rPr lang="en-US" b="1" dirty="0" smtClean="0">
                <a:solidFill>
                  <a:srgbClr val="00B050"/>
                </a:solidFill>
              </a:rPr>
              <a:t>approved</a:t>
            </a:r>
            <a:r>
              <a:rPr lang="en-US" dirty="0" smtClean="0"/>
              <a:t>:</a:t>
            </a:r>
            <a:endParaRPr lang="en-US" dirty="0"/>
          </a:p>
          <a:p>
            <a:pPr lvl="1"/>
            <a:r>
              <a:rPr lang="en-US" dirty="0" smtClean="0"/>
              <a:t>Parent must complete a PLUS MPN at </a:t>
            </a:r>
            <a:r>
              <a:rPr lang="en-US" dirty="0" smtClean="0">
                <a:hlinkClick r:id="rId2"/>
              </a:rPr>
              <a:t>www.studentloans.gov</a:t>
            </a:r>
            <a:endParaRPr lang="en-US" dirty="0" smtClean="0"/>
          </a:p>
          <a:p>
            <a:pPr lvl="2"/>
            <a:r>
              <a:rPr lang="en-US" dirty="0" smtClean="0"/>
              <a:t>Parent must login using their SSN and PIN </a:t>
            </a:r>
          </a:p>
          <a:p>
            <a:pPr lvl="1"/>
            <a:r>
              <a:rPr lang="en-US" dirty="0" smtClean="0"/>
              <a:t>No Entrance Counseling is required</a:t>
            </a:r>
            <a:endParaRPr lang="en-US" dirty="0"/>
          </a:p>
          <a:p>
            <a:r>
              <a:rPr lang="en-US" dirty="0" smtClean="0"/>
              <a:t>If </a:t>
            </a:r>
            <a:r>
              <a:rPr lang="en-US" dirty="0"/>
              <a:t>Grad PLUS is </a:t>
            </a:r>
            <a:r>
              <a:rPr lang="en-US" b="1" dirty="0" smtClean="0">
                <a:solidFill>
                  <a:srgbClr val="00B050"/>
                </a:solidFill>
              </a:rPr>
              <a:t>approved</a:t>
            </a:r>
            <a:r>
              <a:rPr lang="en-US" dirty="0" smtClean="0"/>
              <a:t>:</a:t>
            </a:r>
            <a:endParaRPr lang="en-US" dirty="0"/>
          </a:p>
          <a:p>
            <a:pPr lvl="1"/>
            <a:r>
              <a:rPr lang="en-US" dirty="0" smtClean="0"/>
              <a:t>Student must complete PLUS MPN</a:t>
            </a:r>
          </a:p>
          <a:p>
            <a:pPr lvl="1"/>
            <a:r>
              <a:rPr lang="en-US" dirty="0" smtClean="0"/>
              <a:t>Student must complete PLUS Entrance Counseling </a:t>
            </a:r>
            <a:endParaRPr lang="en-US" dirty="0"/>
          </a:p>
        </p:txBody>
      </p:sp>
      <p:pic>
        <p:nvPicPr>
          <p:cNvPr id="1026" name="Picture 2" descr="C:\Users\CrawfordH\AppData\Local\Microsoft\Windows\Temporary Internet Files\Content.IE5\TCM4X0I0\MP900341526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7400"/>
            <a:ext cx="2119884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7685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if plus loan is </a:t>
            </a:r>
            <a:r>
              <a:rPr lang="en-US" dirty="0" smtClean="0">
                <a:solidFill>
                  <a:srgbClr val="FF0000"/>
                </a:solidFill>
              </a:rPr>
              <a:t>denied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4520" y="1554162"/>
            <a:ext cx="6837080" cy="4525963"/>
          </a:xfrm>
        </p:spPr>
        <p:txBody>
          <a:bodyPr/>
          <a:lstStyle/>
          <a:p>
            <a:r>
              <a:rPr lang="en-US" dirty="0"/>
              <a:t>If Parent PLUS is </a:t>
            </a:r>
            <a:r>
              <a:rPr lang="en-US" b="1" dirty="0">
                <a:solidFill>
                  <a:srgbClr val="FF0000"/>
                </a:solidFill>
              </a:rPr>
              <a:t>denied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Undergraduate student can have additional unsubsidized Stafford, or</a:t>
            </a:r>
          </a:p>
          <a:p>
            <a:pPr lvl="1"/>
            <a:r>
              <a:rPr lang="en-US" dirty="0"/>
              <a:t>Parent borrower can add endorser</a:t>
            </a:r>
          </a:p>
          <a:p>
            <a:r>
              <a:rPr lang="en-US" dirty="0" smtClean="0"/>
              <a:t>If </a:t>
            </a:r>
            <a:r>
              <a:rPr lang="en-US" dirty="0"/>
              <a:t>Grad PLUS is </a:t>
            </a:r>
            <a:r>
              <a:rPr lang="en-US" b="1" dirty="0">
                <a:solidFill>
                  <a:srgbClr val="FF0000"/>
                </a:solidFill>
              </a:rPr>
              <a:t>denied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Student can add </a:t>
            </a:r>
            <a:r>
              <a:rPr lang="en-US" dirty="0" smtClean="0"/>
              <a:t>endorser</a:t>
            </a:r>
            <a:endParaRPr lang="en-US" dirty="0"/>
          </a:p>
        </p:txBody>
      </p:sp>
      <p:pic>
        <p:nvPicPr>
          <p:cNvPr id="1026" name="Picture 2" descr="C:\Users\CrawfordH\AppData\Local\Microsoft\Windows\Temporary Internet Files\Content.IE5\TCM4X0I0\MP900341526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7400"/>
            <a:ext cx="2119884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4621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 consolidation loan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4520" y="1554162"/>
            <a:ext cx="683708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Allow </a:t>
            </a:r>
            <a:r>
              <a:rPr lang="en-US" dirty="0"/>
              <a:t>borrowers to combine one or more </a:t>
            </a:r>
            <a:r>
              <a:rPr lang="en-US" dirty="0" smtClean="0"/>
              <a:t>federal </a:t>
            </a:r>
            <a:r>
              <a:rPr lang="en-US" dirty="0"/>
              <a:t>education loans into a new loan that offers several </a:t>
            </a:r>
            <a:r>
              <a:rPr lang="en-US" dirty="0" smtClean="0"/>
              <a:t>advantages</a:t>
            </a:r>
          </a:p>
          <a:p>
            <a:pPr lvl="1"/>
            <a:r>
              <a:rPr lang="en-US" dirty="0" smtClean="0"/>
              <a:t>One lender and one monthly payment</a:t>
            </a:r>
          </a:p>
          <a:p>
            <a:pPr lvl="1"/>
            <a:r>
              <a:rPr lang="en-US" dirty="0" smtClean="0"/>
              <a:t>Flexible Repayment Plans</a:t>
            </a:r>
          </a:p>
          <a:p>
            <a:pPr lvl="1"/>
            <a:r>
              <a:rPr lang="en-US" dirty="0" smtClean="0"/>
              <a:t>No minimum or maximum loan amounts or fees</a:t>
            </a:r>
          </a:p>
          <a:p>
            <a:pPr lvl="1"/>
            <a:r>
              <a:rPr lang="en-US" dirty="0" smtClean="0"/>
              <a:t>Reduced monthly payments</a:t>
            </a:r>
          </a:p>
          <a:p>
            <a:pPr lvl="1"/>
            <a:r>
              <a:rPr lang="en-US" dirty="0" smtClean="0"/>
              <a:t>Retention of subsidy benefits</a:t>
            </a:r>
          </a:p>
        </p:txBody>
      </p:sp>
      <p:pic>
        <p:nvPicPr>
          <p:cNvPr id="1026" name="Picture 2" descr="C:\Users\CrawfordH\AppData\Local\Microsoft\Windows\Temporary Internet Files\Content.IE5\TCM4X0I0\MP900341526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7400"/>
            <a:ext cx="2119884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1257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 consolidation loan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4520" y="1371600"/>
            <a:ext cx="6837080" cy="5105400"/>
          </a:xfrm>
        </p:spPr>
        <p:txBody>
          <a:bodyPr>
            <a:noAutofit/>
          </a:bodyPr>
          <a:lstStyle/>
          <a:p>
            <a:r>
              <a:rPr lang="en-US" sz="2400" dirty="0"/>
              <a:t>To qualify for Direct Consolidation </a:t>
            </a:r>
            <a:r>
              <a:rPr lang="en-US" sz="2400" dirty="0" smtClean="0"/>
              <a:t>Loans:</a:t>
            </a:r>
          </a:p>
          <a:p>
            <a:pPr lvl="1"/>
            <a:r>
              <a:rPr lang="en-US" sz="2000" dirty="0" smtClean="0"/>
              <a:t>Must </a:t>
            </a:r>
            <a:r>
              <a:rPr lang="en-US" sz="2000" dirty="0"/>
              <a:t>have at least one Direct Loan or Federal Family Education Loan (FFEL) </a:t>
            </a:r>
          </a:p>
          <a:p>
            <a:pPr lvl="1"/>
            <a:r>
              <a:rPr lang="en-US" sz="2000" dirty="0" smtClean="0"/>
              <a:t>Loans must be in </a:t>
            </a:r>
            <a:r>
              <a:rPr lang="en-US" sz="2000" dirty="0"/>
              <a:t>grace or repayment </a:t>
            </a:r>
            <a:r>
              <a:rPr lang="en-US" sz="2000" dirty="0" smtClean="0"/>
              <a:t>status</a:t>
            </a:r>
          </a:p>
          <a:p>
            <a:pPr lvl="2"/>
            <a:r>
              <a:rPr lang="en-US" sz="1800" dirty="0" smtClean="0"/>
              <a:t>Includes loans </a:t>
            </a:r>
            <a:r>
              <a:rPr lang="en-US" sz="1800" dirty="0"/>
              <a:t>that are in a deferment or forbearance </a:t>
            </a:r>
            <a:endParaRPr lang="en-US" sz="1800" dirty="0" smtClean="0"/>
          </a:p>
          <a:p>
            <a:pPr lvl="2"/>
            <a:r>
              <a:rPr lang="en-US" sz="1800" dirty="0"/>
              <a:t>L</a:t>
            </a:r>
            <a:r>
              <a:rPr lang="en-US" sz="1800" dirty="0" smtClean="0"/>
              <a:t>oans </a:t>
            </a:r>
            <a:r>
              <a:rPr lang="en-US" sz="1800" dirty="0"/>
              <a:t>that are in an in-school status </a:t>
            </a:r>
            <a:r>
              <a:rPr lang="en-US" sz="1800" dirty="0" smtClean="0"/>
              <a:t> cannot </a:t>
            </a:r>
            <a:r>
              <a:rPr lang="en-US" sz="1800" dirty="0"/>
              <a:t>be </a:t>
            </a:r>
            <a:r>
              <a:rPr lang="en-US" sz="1800" dirty="0" smtClean="0"/>
              <a:t>included</a:t>
            </a:r>
            <a:endParaRPr lang="en-US" sz="1800" dirty="0"/>
          </a:p>
          <a:p>
            <a:pPr lvl="1"/>
            <a:r>
              <a:rPr lang="en-US" sz="2000" dirty="0"/>
              <a:t>Borrowers can consolidate most defaulted federal education loans, </a:t>
            </a:r>
            <a:r>
              <a:rPr lang="en-US" sz="2000" dirty="0" smtClean="0"/>
              <a:t>if:</a:t>
            </a:r>
          </a:p>
          <a:p>
            <a:pPr lvl="2"/>
            <a:r>
              <a:rPr lang="en-US" sz="1800" dirty="0" smtClean="0"/>
              <a:t>Make </a:t>
            </a:r>
            <a:r>
              <a:rPr lang="en-US" sz="1800" dirty="0"/>
              <a:t>satisfactory repayment arrangements with their current loan </a:t>
            </a:r>
            <a:r>
              <a:rPr lang="en-US" sz="1800" dirty="0" smtClean="0"/>
              <a:t>holder(s)</a:t>
            </a:r>
          </a:p>
          <a:p>
            <a:pPr lvl="2"/>
            <a:r>
              <a:rPr lang="en-US" sz="1800" dirty="0" smtClean="0"/>
              <a:t>Agree </a:t>
            </a:r>
            <a:r>
              <a:rPr lang="en-US" sz="1800" dirty="0"/>
              <a:t>to repay their new Direct Consolidation Loan under the Income Contingent Repayment Plan or Income Based Repayment </a:t>
            </a:r>
            <a:r>
              <a:rPr lang="en-US" sz="1800" dirty="0" smtClean="0"/>
              <a:t>Plan</a:t>
            </a:r>
          </a:p>
          <a:p>
            <a:r>
              <a:rPr lang="en-US" sz="2400" dirty="0" smtClean="0"/>
              <a:t>Complete Application &amp; MPN online </a:t>
            </a:r>
            <a:r>
              <a:rPr lang="en-US" sz="2400" dirty="0" smtClean="0">
                <a:hlinkClick r:id="rId2"/>
              </a:rPr>
              <a:t>www.loanconsolidation.ed.gov</a:t>
            </a:r>
            <a:endParaRPr lang="en-US" sz="2400" dirty="0" smtClean="0"/>
          </a:p>
        </p:txBody>
      </p:sp>
      <p:pic>
        <p:nvPicPr>
          <p:cNvPr id="1026" name="Picture 2" descr="C:\Users\CrawfordH\AppData\Local\Microsoft\Windows\Temporary Internet Files\Content.IE5\TCM4X0I0\MP900341526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7400"/>
            <a:ext cx="2119884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3672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4520" y="1554162"/>
            <a:ext cx="683708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Types of Direct Loans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Interest Rates, Fees, Loan Limits</a:t>
            </a:r>
          </a:p>
          <a:p>
            <a:r>
              <a:rPr lang="en-US" dirty="0" smtClean="0"/>
              <a:t>Direct Loan Processing Cycle</a:t>
            </a:r>
          </a:p>
          <a:p>
            <a:r>
              <a:rPr lang="en-US" dirty="0" smtClean="0"/>
              <a:t>Default </a:t>
            </a:r>
          </a:p>
          <a:p>
            <a:r>
              <a:rPr lang="en-US" dirty="0" smtClean="0"/>
              <a:t>COD Overview</a:t>
            </a:r>
          </a:p>
        </p:txBody>
      </p:sp>
      <p:pic>
        <p:nvPicPr>
          <p:cNvPr id="1026" name="Picture 2" descr="C:\Users\CrawfordH\AppData\Local\Microsoft\Windows\Temporary Internet Files\Content.IE5\TCM4X0I0\MP900341526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7400"/>
            <a:ext cx="2119884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5206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Interest rates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6784040"/>
              </p:ext>
            </p:extLst>
          </p:nvPr>
        </p:nvGraphicFramePr>
        <p:xfrm>
          <a:off x="302503" y="1143000"/>
          <a:ext cx="8686800" cy="435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95800"/>
                <a:gridCol w="41910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000" dirty="0" smtClean="0"/>
                    </a:p>
                    <a:p>
                      <a:pPr algn="ctr"/>
                      <a:r>
                        <a:rPr lang="en-US" sz="2000" dirty="0" smtClean="0"/>
                        <a:t>LOAN</a:t>
                      </a:r>
                      <a:r>
                        <a:rPr lang="en-US" sz="2000" baseline="0" dirty="0" smtClean="0"/>
                        <a:t> TYPE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FIRST DISBURSED BETWEEN </a:t>
                      </a:r>
                    </a:p>
                    <a:p>
                      <a:pPr algn="ctr"/>
                      <a:r>
                        <a:rPr lang="en-US" sz="2000" b="1" dirty="0" smtClean="0"/>
                        <a:t>JULY 1, 2013 AND JUNE 30, 2014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Direct Subsidized Loans </a:t>
                      </a:r>
                    </a:p>
                    <a:p>
                      <a:pPr algn="ctr"/>
                      <a:r>
                        <a:rPr lang="en-US" dirty="0" smtClean="0"/>
                        <a:t>(Undergraduate Students)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Fixed at 3.86%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Direct Unsubsidized Loans </a:t>
                      </a:r>
                    </a:p>
                    <a:p>
                      <a:pPr algn="ctr"/>
                      <a:r>
                        <a:rPr lang="en-US" dirty="0" smtClean="0"/>
                        <a:t>(Undergraduate Students)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Fixed at 3.86%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Direct Unsubsidized Loans </a:t>
                      </a:r>
                    </a:p>
                    <a:p>
                      <a:pPr algn="ctr"/>
                      <a:r>
                        <a:rPr lang="en-US" dirty="0" smtClean="0"/>
                        <a:t>(Graduate or Professional Students)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Fixed at 5.41%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Direct PLUS Loans </a:t>
                      </a:r>
                    </a:p>
                    <a:p>
                      <a:pPr algn="ctr"/>
                      <a:r>
                        <a:rPr lang="en-US" dirty="0" smtClean="0"/>
                        <a:t>(Parents &amp; Graduate/Professional Students)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Fixed at 6.41%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12761" y="5638800"/>
            <a:ext cx="867654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*Due </a:t>
            </a:r>
            <a:r>
              <a:rPr lang="en-US" sz="1600" dirty="0"/>
              <a:t>to the Bipartisan Student Loan Certainty Act of 2013, </a:t>
            </a:r>
            <a:r>
              <a:rPr lang="en-US" sz="1600" dirty="0" smtClean="0"/>
              <a:t>DL interest </a:t>
            </a:r>
            <a:r>
              <a:rPr lang="en-US" sz="1600" dirty="0"/>
              <a:t>rates </a:t>
            </a:r>
            <a:r>
              <a:rPr lang="en-US" sz="1600" dirty="0" smtClean="0"/>
              <a:t>will </a:t>
            </a:r>
            <a:r>
              <a:rPr lang="en-US" sz="1600" dirty="0"/>
              <a:t>be tied </a:t>
            </a:r>
            <a:r>
              <a:rPr lang="en-US" sz="1600" dirty="0" smtClean="0"/>
              <a:t>to </a:t>
            </a:r>
            <a:r>
              <a:rPr lang="en-US" sz="1600" dirty="0"/>
              <a:t>the </a:t>
            </a:r>
            <a:endParaRPr lang="en-US" sz="1600" dirty="0" smtClean="0"/>
          </a:p>
          <a:p>
            <a:r>
              <a:rPr lang="en-US" sz="1600" dirty="0" smtClean="0"/>
              <a:t>financial </a:t>
            </a:r>
            <a:r>
              <a:rPr lang="en-US" sz="1600" dirty="0"/>
              <a:t>market. Under the new interest rate structure, rates will be </a:t>
            </a:r>
            <a:r>
              <a:rPr lang="en-US" sz="1600" dirty="0" smtClean="0"/>
              <a:t>determined each </a:t>
            </a:r>
            <a:r>
              <a:rPr lang="en-US" sz="1600" dirty="0"/>
              <a:t>year for new </a:t>
            </a:r>
            <a:endParaRPr lang="en-US" sz="1600" dirty="0" smtClean="0"/>
          </a:p>
          <a:p>
            <a:r>
              <a:rPr lang="en-US" sz="1600" dirty="0" smtClean="0"/>
              <a:t>loans &amp; </a:t>
            </a:r>
            <a:r>
              <a:rPr lang="en-US" sz="1600" dirty="0"/>
              <a:t>will be fixed for the life of the loan. The rates </a:t>
            </a:r>
            <a:r>
              <a:rPr lang="en-US" sz="1600" dirty="0" smtClean="0"/>
              <a:t>are </a:t>
            </a:r>
            <a:r>
              <a:rPr lang="en-US" sz="1600" dirty="0"/>
              <a:t>calculated </a:t>
            </a:r>
            <a:r>
              <a:rPr lang="en-US" sz="1600" dirty="0" smtClean="0"/>
              <a:t>using </a:t>
            </a:r>
            <a:r>
              <a:rPr lang="en-US" sz="1600" dirty="0"/>
              <a:t>a 10-year Treasury </a:t>
            </a:r>
            <a:r>
              <a:rPr lang="en-US" sz="1600" dirty="0" smtClean="0"/>
              <a:t>Note </a:t>
            </a:r>
          </a:p>
          <a:p>
            <a:r>
              <a:rPr lang="en-US" sz="1600" dirty="0" smtClean="0"/>
              <a:t>Index </a:t>
            </a:r>
            <a:r>
              <a:rPr lang="en-US" sz="1600" dirty="0"/>
              <a:t>plus an add-on amount for each loan program &amp;</a:t>
            </a:r>
            <a:r>
              <a:rPr lang="en-US" sz="1600" dirty="0" smtClean="0"/>
              <a:t> </a:t>
            </a:r>
            <a:r>
              <a:rPr lang="en-US" sz="1600" dirty="0"/>
              <a:t>include interest rate caps.</a:t>
            </a:r>
          </a:p>
        </p:txBody>
      </p:sp>
    </p:spTree>
    <p:extLst>
      <p:ext uri="{BB962C8B-B14F-4D97-AF65-F5344CB8AC3E}">
        <p14:creationId xmlns:p14="http://schemas.microsoft.com/office/powerpoint/2010/main" val="1491648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Fees to borrowers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4225680"/>
              </p:ext>
            </p:extLst>
          </p:nvPr>
        </p:nvGraphicFramePr>
        <p:xfrm>
          <a:off x="304800" y="2133600"/>
          <a:ext cx="8686800" cy="2529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95800"/>
                <a:gridCol w="41910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000" dirty="0" smtClean="0"/>
                    </a:p>
                    <a:p>
                      <a:pPr algn="ctr"/>
                      <a:r>
                        <a:rPr lang="en-US" sz="2000" dirty="0" smtClean="0"/>
                        <a:t>LOAN</a:t>
                      </a:r>
                      <a:r>
                        <a:rPr lang="en-US" sz="2000" baseline="0" dirty="0" smtClean="0"/>
                        <a:t> TYPE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FIRST DISBURSED ON</a:t>
                      </a:r>
                      <a:r>
                        <a:rPr lang="en-US" sz="2000" b="1" baseline="0" dirty="0" smtClean="0"/>
                        <a:t> OR AFTER</a:t>
                      </a:r>
                    </a:p>
                    <a:p>
                      <a:pPr algn="ctr"/>
                      <a:r>
                        <a:rPr lang="en-US" sz="2000" b="1" dirty="0" smtClean="0"/>
                        <a:t>JULY 1, 2013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Direct Subsidized/Unsubsidized Loans </a:t>
                      </a:r>
                    </a:p>
                    <a:p>
                      <a:pPr algn="ctr"/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1.051%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Direct PLUS Loans </a:t>
                      </a:r>
                    </a:p>
                    <a:p>
                      <a:pPr algn="ctr"/>
                      <a:r>
                        <a:rPr lang="en-US" dirty="0" smtClean="0"/>
                        <a:t>(Parents &amp; Graduate/Professional Students)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4.204%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1166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Annual loan limits</a:t>
            </a:r>
            <a:endParaRPr lang="en-US" dirty="0"/>
          </a:p>
        </p:txBody>
      </p:sp>
      <p:graphicFrame>
        <p:nvGraphicFramePr>
          <p:cNvPr id="48" name="Content Placeholder 4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1639820"/>
              </p:ext>
            </p:extLst>
          </p:nvPr>
        </p:nvGraphicFramePr>
        <p:xfrm>
          <a:off x="304800" y="1554163"/>
          <a:ext cx="8686800" cy="3901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47800"/>
                <a:gridCol w="2743200"/>
                <a:gridCol w="2590800"/>
                <a:gridCol w="19050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16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US" sz="16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Year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Dependent </a:t>
                      </a:r>
                      <a:r>
                        <a:rPr lang="en-US" sz="16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16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Undergraduate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1600" b="1" dirty="0" smtClean="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Independent Undergraduate</a:t>
                      </a:r>
                    </a:p>
                    <a:p>
                      <a:pPr algn="ctr"/>
                      <a:r>
                        <a:rPr lang="en-US" altLang="en-US" sz="1200" b="1" dirty="0" smtClean="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And Dep. Undergrad whose parent can’t borrow PLUS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Graduate/</a:t>
                      </a:r>
                    </a:p>
                    <a:p>
                      <a:pPr algn="ctr"/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Professional</a:t>
                      </a:r>
                      <a:r>
                        <a:rPr lang="en-US" sz="16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Students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1400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</a:t>
                      </a: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Year</a:t>
                      </a:r>
                    </a:p>
                    <a:p>
                      <a:pPr algn="ctr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altLang="en-US" sz="1400" dirty="0" smtClean="0">
                        <a:solidFill>
                          <a:srgbClr val="333333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altLang="en-US" sz="1400" dirty="0" smtClean="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$5,500</a:t>
                      </a:r>
                    </a:p>
                    <a:p>
                      <a:pPr algn="ctr" eaLnBrk="0" hangingPunct="0"/>
                      <a:r>
                        <a:rPr lang="en-US" altLang="en-US" sz="1400" dirty="0" smtClean="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(maximum $3,500 subsidized)</a:t>
                      </a:r>
                    </a:p>
                    <a:p>
                      <a:pPr algn="ctr" eaLnBrk="0" hangingPunct="0"/>
                      <a:endParaRPr lang="en-US" altLang="en-US" sz="1400" dirty="0" smtClean="0">
                        <a:solidFill>
                          <a:srgbClr val="333333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altLang="en-US" sz="1400" dirty="0" smtClean="0">
                        <a:solidFill>
                          <a:srgbClr val="333333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altLang="en-US" sz="1400" dirty="0" smtClean="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$9,500</a:t>
                      </a:r>
                    </a:p>
                    <a:p>
                      <a:pPr algn="ctr" eaLnBrk="0" hangingPunct="0"/>
                      <a:r>
                        <a:rPr lang="en-US" altLang="en-US" sz="1400" dirty="0" smtClean="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(maximum $3,500 subsidized)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endParaRPr lang="en-US" altLang="en-US" sz="1400" dirty="0" smtClean="0">
                        <a:solidFill>
                          <a:srgbClr val="333333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US" altLang="en-US" sz="1400" dirty="0" smtClean="0">
                        <a:solidFill>
                          <a:srgbClr val="333333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US" altLang="en-US" sz="1400" dirty="0" smtClean="0">
                        <a:solidFill>
                          <a:srgbClr val="333333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altLang="en-US" sz="1400" dirty="0" smtClean="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Up to $20,500 each academic year (maximum $8,500 subsidized)</a:t>
                      </a:r>
                      <a:endParaRPr lang="en-US" altLang="en-US" sz="1400" dirty="0">
                        <a:solidFill>
                          <a:srgbClr val="333333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400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nd</a:t>
                      </a: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Year</a:t>
                      </a:r>
                    </a:p>
                    <a:p>
                      <a:pPr algn="ctr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altLang="en-US" sz="1400" dirty="0" smtClean="0">
                        <a:solidFill>
                          <a:srgbClr val="333333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altLang="en-US" sz="1400" dirty="0" smtClean="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$6,500</a:t>
                      </a:r>
                    </a:p>
                    <a:p>
                      <a:pPr algn="ctr" eaLnBrk="0" hangingPunct="0"/>
                      <a:r>
                        <a:rPr lang="en-US" altLang="en-US" sz="1400" dirty="0" smtClean="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(maximum $4,500 subsidized)</a:t>
                      </a:r>
                    </a:p>
                    <a:p>
                      <a:pPr algn="ctr" eaLnBrk="0" hangingPunct="0"/>
                      <a:endParaRPr lang="en-US" altLang="en-US" sz="1400" dirty="0" smtClean="0">
                        <a:solidFill>
                          <a:srgbClr val="333333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altLang="en-US" sz="1400" dirty="0" smtClean="0">
                        <a:solidFill>
                          <a:srgbClr val="333333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altLang="en-US" sz="1400" dirty="0" smtClean="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$10,500</a:t>
                      </a:r>
                    </a:p>
                    <a:p>
                      <a:pPr algn="ctr" eaLnBrk="0" hangingPunct="0"/>
                      <a:r>
                        <a:rPr lang="en-US" altLang="en-US" sz="1400" dirty="0" smtClean="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(maximum $4,500 subsidized)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sz="1400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rd</a:t>
                      </a: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Year</a:t>
                      </a:r>
                      <a:r>
                        <a:rPr lang="en-US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and Above</a:t>
                      </a:r>
                    </a:p>
                    <a:p>
                      <a:pPr algn="ctr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altLang="en-US" sz="1400" dirty="0" smtClean="0">
                        <a:solidFill>
                          <a:srgbClr val="333333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altLang="en-US" sz="1400" dirty="0" smtClean="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$7,500</a:t>
                      </a:r>
                    </a:p>
                    <a:p>
                      <a:pPr algn="ctr" eaLnBrk="0" hangingPunct="0"/>
                      <a:r>
                        <a:rPr lang="en-US" altLang="en-US" sz="1400" dirty="0" smtClean="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(maximum $5,500 subsidized)</a:t>
                      </a:r>
                    </a:p>
                    <a:p>
                      <a:pPr algn="ctr" eaLnBrk="0" hangingPunct="0"/>
                      <a:endParaRPr lang="en-US" altLang="en-US" sz="1400" dirty="0" smtClean="0">
                        <a:solidFill>
                          <a:srgbClr val="333333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altLang="en-US" sz="1400" dirty="0" smtClean="0">
                        <a:solidFill>
                          <a:srgbClr val="333333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altLang="en-US" sz="1400" dirty="0" smtClean="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$12,500</a:t>
                      </a:r>
                    </a:p>
                    <a:p>
                      <a:pPr algn="ctr" eaLnBrk="0" hangingPunct="0"/>
                      <a:r>
                        <a:rPr lang="en-US" altLang="en-US" sz="1400" dirty="0" smtClean="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(maximum $5,500 subsidized)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5345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Aggregate loan limits</a:t>
            </a:r>
            <a:endParaRPr lang="en-US" dirty="0"/>
          </a:p>
        </p:txBody>
      </p:sp>
      <p:graphicFrame>
        <p:nvGraphicFramePr>
          <p:cNvPr id="50" name="Content Placeholder 4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1976687"/>
              </p:ext>
            </p:extLst>
          </p:nvPr>
        </p:nvGraphicFramePr>
        <p:xfrm>
          <a:off x="304800" y="1554163"/>
          <a:ext cx="8686800" cy="3474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95600"/>
                <a:gridCol w="2895600"/>
                <a:gridCol w="28956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16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Dependent </a:t>
                      </a:r>
                      <a:r>
                        <a:rPr lang="en-US" sz="16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16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Undergraduate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1600" b="1" dirty="0" smtClean="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Independent Undergraduate</a:t>
                      </a:r>
                    </a:p>
                    <a:p>
                      <a:pPr algn="ctr"/>
                      <a:r>
                        <a:rPr lang="en-US" altLang="en-US" sz="1200" b="1" dirty="0" smtClean="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And Dep. Undergrad whose parent can’t borrow PLUS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Graduate/</a:t>
                      </a:r>
                    </a:p>
                    <a:p>
                      <a:pPr algn="ctr"/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Professional</a:t>
                      </a:r>
                      <a:r>
                        <a:rPr lang="en-US" sz="16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Students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4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US" sz="14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$31,000</a:t>
                      </a:r>
                    </a:p>
                    <a:p>
                      <a:pPr algn="ctr"/>
                      <a:endParaRPr lang="en-US" sz="14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more than $23,000 of this amount may be in subsidized 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US" sz="14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$57,500 </a:t>
                      </a:r>
                    </a:p>
                    <a:p>
                      <a:pPr algn="ctr"/>
                      <a:endParaRPr lang="en-US" sz="14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more than $23,000 of this amount may be in subsidized 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US" sz="14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$138,500</a:t>
                      </a:r>
                    </a:p>
                    <a:p>
                      <a:pPr algn="ctr"/>
                      <a:endParaRPr lang="en-US" sz="14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more than $65,500 of this amount may be in subsidized </a:t>
                      </a:r>
                    </a:p>
                    <a:p>
                      <a:pPr algn="ctr"/>
                      <a:endParaRPr lang="en-US" sz="14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*The graduate aggregate limit includes all federal loans received for undergraduate study.</a:t>
                      </a:r>
                    </a:p>
                    <a:p>
                      <a:pPr algn="ctr"/>
                      <a:endParaRPr lang="en-US" sz="14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457200" y="5257800"/>
            <a:ext cx="7467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*Cannot </a:t>
            </a:r>
            <a:r>
              <a:rPr lang="en-US" dirty="0"/>
              <a:t>award loan funds if:</a:t>
            </a:r>
          </a:p>
          <a:p>
            <a:pPr lvl="1"/>
            <a:r>
              <a:rPr lang="en-US" dirty="0" smtClean="0"/>
              <a:t>1.	Student </a:t>
            </a:r>
            <a:r>
              <a:rPr lang="en-US" dirty="0"/>
              <a:t>is over aggregate loan amount</a:t>
            </a:r>
          </a:p>
          <a:p>
            <a:pPr lvl="1"/>
            <a:r>
              <a:rPr lang="en-US" dirty="0" smtClean="0"/>
              <a:t>2.	Student </a:t>
            </a:r>
            <a:r>
              <a:rPr lang="en-US" dirty="0"/>
              <a:t>is over aggregate subsidized loan amount</a:t>
            </a:r>
          </a:p>
        </p:txBody>
      </p:sp>
    </p:spTree>
    <p:extLst>
      <p:ext uri="{BB962C8B-B14F-4D97-AF65-F5344CB8AC3E}">
        <p14:creationId xmlns:p14="http://schemas.microsoft.com/office/powerpoint/2010/main" val="4794200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4520" y="1554162"/>
            <a:ext cx="683708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Types of Direct Loans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Interest Rates, Fees, Loan Limits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Direct Loan Processing Cycle</a:t>
            </a:r>
          </a:p>
          <a:p>
            <a:r>
              <a:rPr lang="en-US" dirty="0" smtClean="0"/>
              <a:t>Default </a:t>
            </a:r>
          </a:p>
          <a:p>
            <a:r>
              <a:rPr lang="en-US" dirty="0" smtClean="0"/>
              <a:t>COD Overview</a:t>
            </a:r>
          </a:p>
        </p:txBody>
      </p:sp>
      <p:pic>
        <p:nvPicPr>
          <p:cNvPr id="1026" name="Picture 2" descr="C:\Users\CrawfordH\AppData\Local\Microsoft\Windows\Temporary Internet Files\Content.IE5\TCM4X0I0\MP900341526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7400"/>
            <a:ext cx="2119884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84672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4520" y="1554162"/>
            <a:ext cx="683708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Types of Direct Loans</a:t>
            </a:r>
          </a:p>
          <a:p>
            <a:r>
              <a:rPr lang="en-US" dirty="0" smtClean="0"/>
              <a:t>Interest Rates, Fees, Loan Limits</a:t>
            </a:r>
          </a:p>
          <a:p>
            <a:r>
              <a:rPr lang="en-US" dirty="0" smtClean="0"/>
              <a:t>Direct Loan Processing Cycle</a:t>
            </a:r>
          </a:p>
          <a:p>
            <a:r>
              <a:rPr lang="en-US" dirty="0" smtClean="0"/>
              <a:t>Default </a:t>
            </a:r>
          </a:p>
          <a:p>
            <a:r>
              <a:rPr lang="en-US" dirty="0" smtClean="0"/>
              <a:t>COD Overview</a:t>
            </a:r>
          </a:p>
          <a:p>
            <a:r>
              <a:rPr lang="en-US" dirty="0" smtClean="0"/>
              <a:t>What’s coming…</a:t>
            </a:r>
          </a:p>
        </p:txBody>
      </p:sp>
      <p:pic>
        <p:nvPicPr>
          <p:cNvPr id="1026" name="Picture 2" descr="C:\Users\CrawfordH\AppData\Local\Microsoft\Windows\Temporary Internet Files\Content.IE5\TCM4X0I0\MP900341526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7400"/>
            <a:ext cx="2119884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8304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 loan processing cycle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5954470"/>
              </p:ext>
            </p:extLst>
          </p:nvPr>
        </p:nvGraphicFramePr>
        <p:xfrm>
          <a:off x="304800" y="1554163"/>
          <a:ext cx="86868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7" name="Group 16"/>
          <p:cNvGrpSpPr/>
          <p:nvPr/>
        </p:nvGrpSpPr>
        <p:grpSpPr>
          <a:xfrm>
            <a:off x="6248400" y="1676400"/>
            <a:ext cx="1616050" cy="1050432"/>
            <a:chOff x="3535374" y="1844"/>
            <a:chExt cx="1616050" cy="1050432"/>
          </a:xfrm>
          <a:solidFill>
            <a:srgbClr val="00B050"/>
          </a:solidFill>
        </p:grpSpPr>
        <p:sp>
          <p:nvSpPr>
            <p:cNvPr id="18" name="Rounded Rectangle 17"/>
            <p:cNvSpPr/>
            <p:nvPr/>
          </p:nvSpPr>
          <p:spPr>
            <a:xfrm>
              <a:off x="3535374" y="1844"/>
              <a:ext cx="1616050" cy="1050432"/>
            </a:xfrm>
            <a:prstGeom prst="roundRect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Rounded Rectangle 4"/>
            <p:cNvSpPr/>
            <p:nvPr/>
          </p:nvSpPr>
          <p:spPr>
            <a:xfrm>
              <a:off x="3586652" y="53122"/>
              <a:ext cx="1513494" cy="947876"/>
            </a:xfrm>
            <a:prstGeom prst="rect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dirty="0" smtClean="0"/>
                <a:t>Promissory Note/</a:t>
              </a: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dirty="0" smtClean="0"/>
                <a:t>Entrance Counseling</a:t>
              </a:r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5283405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origination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9884" y="1554162"/>
            <a:ext cx="6871716" cy="4525963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altLang="en-US" dirty="0"/>
              <a:t>School </a:t>
            </a:r>
            <a:r>
              <a:rPr lang="en-US" altLang="en-US" dirty="0" smtClean="0"/>
              <a:t>originates </a:t>
            </a:r>
            <a:r>
              <a:rPr lang="en-US" altLang="en-US" dirty="0"/>
              <a:t>a Direct Loan when it creates Direct Loan Award and Disbursement data on its system</a:t>
            </a:r>
          </a:p>
          <a:p>
            <a:pPr>
              <a:lnSpc>
                <a:spcPct val="90000"/>
              </a:lnSpc>
            </a:pPr>
            <a:r>
              <a:rPr lang="en-US" altLang="en-US" dirty="0" smtClean="0"/>
              <a:t>Loan origination record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/>
              <a:t>Person Data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/>
              <a:t>DL Award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/>
              <a:t>DL Disbursement Data</a:t>
            </a:r>
          </a:p>
          <a:p>
            <a:pPr>
              <a:lnSpc>
                <a:spcPct val="90000"/>
              </a:lnSpc>
            </a:pPr>
            <a:r>
              <a:rPr lang="en-US" altLang="en-US" dirty="0" smtClean="0"/>
              <a:t>School </a:t>
            </a:r>
            <a:r>
              <a:rPr lang="en-US" altLang="en-US" dirty="0"/>
              <a:t>then sends this origination and disbursement data to the COD </a:t>
            </a:r>
            <a:r>
              <a:rPr lang="en-US" altLang="en-US" dirty="0" smtClean="0"/>
              <a:t>system</a:t>
            </a:r>
            <a:endParaRPr lang="en-US" altLang="en-US" dirty="0"/>
          </a:p>
          <a:p>
            <a:pPr>
              <a:lnSpc>
                <a:spcPct val="90000"/>
              </a:lnSpc>
              <a:buNone/>
            </a:pPr>
            <a:endParaRPr lang="en-US" altLang="en-US" dirty="0"/>
          </a:p>
          <a:p>
            <a:endParaRPr lang="en-US" dirty="0"/>
          </a:p>
        </p:txBody>
      </p:sp>
      <p:pic>
        <p:nvPicPr>
          <p:cNvPr id="4" name="Picture 2" descr="C:\Users\CrawfordH\AppData\Local\Microsoft\Windows\Temporary Internet Files\Content.IE5\TCM4X0I0\MP900341526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7400"/>
            <a:ext cx="2119884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05411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DL AWARD ID</a:t>
            </a:r>
            <a:endParaRPr lang="en-US" dirty="0"/>
          </a:p>
        </p:txBody>
      </p:sp>
      <p:sp>
        <p:nvSpPr>
          <p:cNvPr id="4" name="Content Placeholder 3"/>
          <p:cNvSpPr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533" tIns="48267" rIns="96533" bIns="48267" numCol="1" anchor="t" anchorCtr="0" compatLnSpc="1">
            <a:prstTxWarp prst="textNoShape">
              <a:avLst/>
            </a:prstTxWarp>
          </a:bodyPr>
          <a:lstStyle>
            <a:lvl1pPr marL="363538" indent="-363538" algn="l" defTabSz="96678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4300">
                <a:solidFill>
                  <a:srgbClr val="006979"/>
                </a:solidFill>
                <a:latin typeface="+mn-lt"/>
                <a:ea typeface="+mn-ea"/>
                <a:cs typeface="+mn-cs"/>
              </a:defRPr>
            </a:lvl1pPr>
            <a:lvl2pPr marL="784225" indent="-301625" algn="l" defTabSz="96678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800">
                <a:solidFill>
                  <a:srgbClr val="006979"/>
                </a:solidFill>
                <a:latin typeface="+mn-lt"/>
              </a:defRPr>
            </a:lvl2pPr>
            <a:lvl3pPr marL="1208088" indent="-241300" algn="l" defTabSz="96678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rgbClr val="006979"/>
                </a:solidFill>
                <a:latin typeface="+mn-lt"/>
              </a:defRPr>
            </a:lvl3pPr>
            <a:lvl4pPr marL="1685925" indent="-234950" algn="l" defTabSz="96678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900">
                <a:solidFill>
                  <a:srgbClr val="006979"/>
                </a:solidFill>
                <a:latin typeface="+mn-lt"/>
              </a:defRPr>
            </a:lvl4pPr>
            <a:lvl5pPr marL="2174875" indent="-241300" algn="l" defTabSz="96678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rgbClr val="006979"/>
                </a:solidFill>
                <a:latin typeface="+mn-lt"/>
              </a:defRPr>
            </a:lvl5pPr>
            <a:lvl6pPr marL="2632075" indent="-241300" algn="l" defTabSz="966788" rtl="0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rgbClr val="006979"/>
                </a:solidFill>
                <a:latin typeface="+mn-lt"/>
              </a:defRPr>
            </a:lvl6pPr>
            <a:lvl7pPr marL="3089275" indent="-241300" algn="l" defTabSz="966788" rtl="0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rgbClr val="006979"/>
                </a:solidFill>
                <a:latin typeface="+mn-lt"/>
              </a:defRPr>
            </a:lvl7pPr>
            <a:lvl8pPr marL="3546475" indent="-241300" algn="l" defTabSz="966788" rtl="0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rgbClr val="006979"/>
                </a:solidFill>
                <a:latin typeface="+mn-lt"/>
              </a:defRPr>
            </a:lvl8pPr>
            <a:lvl9pPr marL="4003675" indent="-241300" algn="l" defTabSz="966788" rtl="0" fontAlgn="base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rgbClr val="006979"/>
                </a:solidFill>
                <a:latin typeface="+mn-lt"/>
              </a:defRPr>
            </a:lvl9pPr>
          </a:lstStyle>
          <a:p>
            <a:r>
              <a:rPr lang="en-US" altLang="en-US" dirty="0" smtClean="0">
                <a:solidFill>
                  <a:schemeClr val="bg2">
                    <a:lumMod val="50000"/>
                  </a:schemeClr>
                </a:solidFill>
              </a:rPr>
              <a:t>21 characters</a:t>
            </a:r>
          </a:p>
          <a:p>
            <a:pPr lvl="1">
              <a:buFontTx/>
              <a:buNone/>
            </a:pPr>
            <a:endParaRPr lang="en-US" altLang="en-US" sz="5100" dirty="0" smtClean="0"/>
          </a:p>
          <a:p>
            <a:pPr lvl="1">
              <a:buFontTx/>
              <a:buNone/>
            </a:pPr>
            <a:r>
              <a:rPr lang="en-US" altLang="en-US" sz="4800" dirty="0" smtClean="0">
                <a:solidFill>
                  <a:srgbClr val="7030A0"/>
                </a:solidFill>
              </a:rPr>
              <a:t>123456789</a:t>
            </a:r>
            <a:r>
              <a:rPr lang="en-US" altLang="en-US" sz="4800" dirty="0" smtClean="0">
                <a:solidFill>
                  <a:srgbClr val="FF0000"/>
                </a:solidFill>
              </a:rPr>
              <a:t>S</a:t>
            </a:r>
            <a:r>
              <a:rPr lang="en-US" altLang="en-US" sz="4800" dirty="0" smtClean="0">
                <a:solidFill>
                  <a:srgbClr val="0070C0"/>
                </a:solidFill>
              </a:rPr>
              <a:t>14</a:t>
            </a:r>
            <a:r>
              <a:rPr lang="en-US" altLang="en-US" sz="4800" dirty="0" smtClean="0">
                <a:solidFill>
                  <a:srgbClr val="00B050"/>
                </a:solidFill>
              </a:rPr>
              <a:t>G99999</a:t>
            </a:r>
            <a:r>
              <a:rPr lang="en-US" altLang="en-US" sz="4800" dirty="0" smtClean="0">
                <a:solidFill>
                  <a:schemeClr val="tx1"/>
                </a:solidFill>
              </a:rPr>
              <a:t>001</a:t>
            </a:r>
          </a:p>
          <a:p>
            <a:pPr lvl="1">
              <a:buFontTx/>
              <a:buNone/>
            </a:pPr>
            <a:endParaRPr lang="en-US" altLang="en-US" dirty="0" smtClean="0"/>
          </a:p>
        </p:txBody>
      </p:sp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3611024" y="2362200"/>
            <a:ext cx="2155603" cy="943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653" tIns="48326" rIns="96653" bIns="48326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500" b="1" kern="1200">
                <a:solidFill>
                  <a:schemeClr val="bg1"/>
                </a:solidFill>
                <a:latin typeface="Times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500" b="1" kern="1200">
                <a:solidFill>
                  <a:schemeClr val="bg1"/>
                </a:solidFill>
                <a:latin typeface="Times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500" b="1" kern="1200">
                <a:solidFill>
                  <a:schemeClr val="bg1"/>
                </a:solidFill>
                <a:latin typeface="Times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500" b="1" kern="1200">
                <a:solidFill>
                  <a:schemeClr val="bg1"/>
                </a:solidFill>
                <a:latin typeface="Times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500" b="1" kern="1200">
                <a:solidFill>
                  <a:schemeClr val="bg1"/>
                </a:solidFill>
                <a:latin typeface="Times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500" b="1" kern="1200">
                <a:solidFill>
                  <a:schemeClr val="bg1"/>
                </a:solidFill>
                <a:latin typeface="Times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500" b="1" kern="1200">
                <a:solidFill>
                  <a:schemeClr val="bg1"/>
                </a:solidFill>
                <a:latin typeface="Times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500" b="1" kern="1200">
                <a:solidFill>
                  <a:schemeClr val="bg1"/>
                </a:solidFill>
                <a:latin typeface="Times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500" b="1" kern="1200">
                <a:solidFill>
                  <a:schemeClr val="bg1"/>
                </a:solidFill>
                <a:latin typeface="Times" pitchFamily="18" charset="0"/>
                <a:ea typeface="+mn-ea"/>
                <a:cs typeface="+mn-cs"/>
              </a:defRPr>
            </a:lvl9pPr>
          </a:lstStyle>
          <a:p>
            <a:pPr algn="ctr"/>
            <a:r>
              <a:rPr lang="en-US" altLang="en-US" sz="3000" b="0" dirty="0">
                <a:solidFill>
                  <a:srgbClr val="0070C0"/>
                </a:solidFill>
              </a:rPr>
              <a:t>Award year</a:t>
            </a:r>
          </a:p>
          <a:p>
            <a:pPr algn="ctr"/>
            <a:r>
              <a:rPr lang="en-US" altLang="en-US" sz="2500" b="0" dirty="0">
                <a:solidFill>
                  <a:srgbClr val="0070C0"/>
                </a:solidFill>
              </a:rPr>
              <a:t>Trailing </a:t>
            </a:r>
            <a:r>
              <a:rPr lang="en-US" altLang="en-US" sz="2500" b="0" dirty="0" smtClean="0">
                <a:solidFill>
                  <a:srgbClr val="0070C0"/>
                </a:solidFill>
              </a:rPr>
              <a:t>(1314)</a:t>
            </a:r>
            <a:endParaRPr lang="en-US" altLang="en-US" sz="2500" b="0" dirty="0">
              <a:solidFill>
                <a:srgbClr val="0070C0"/>
              </a:solidFill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1276854" y="4303487"/>
            <a:ext cx="1575379" cy="1482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653" tIns="48326" rIns="96653" bIns="48326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500" b="1" kern="1200">
                <a:solidFill>
                  <a:schemeClr val="bg1"/>
                </a:solidFill>
                <a:latin typeface="Times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500" b="1" kern="1200">
                <a:solidFill>
                  <a:schemeClr val="bg1"/>
                </a:solidFill>
                <a:latin typeface="Times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500" b="1" kern="1200">
                <a:solidFill>
                  <a:schemeClr val="bg1"/>
                </a:solidFill>
                <a:latin typeface="Times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500" b="1" kern="1200">
                <a:solidFill>
                  <a:schemeClr val="bg1"/>
                </a:solidFill>
                <a:latin typeface="Times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500" b="1" kern="1200">
                <a:solidFill>
                  <a:schemeClr val="bg1"/>
                </a:solidFill>
                <a:latin typeface="Times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500" b="1" kern="1200">
                <a:solidFill>
                  <a:schemeClr val="bg1"/>
                </a:solidFill>
                <a:latin typeface="Times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500" b="1" kern="1200">
                <a:solidFill>
                  <a:schemeClr val="bg1"/>
                </a:solidFill>
                <a:latin typeface="Times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500" b="1" kern="1200">
                <a:solidFill>
                  <a:schemeClr val="bg1"/>
                </a:solidFill>
                <a:latin typeface="Times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500" b="1" kern="1200">
                <a:solidFill>
                  <a:schemeClr val="bg1"/>
                </a:solidFill>
                <a:latin typeface="Times" pitchFamily="18" charset="0"/>
                <a:ea typeface="+mn-ea"/>
                <a:cs typeface="+mn-cs"/>
              </a:defRPr>
            </a:lvl9pPr>
          </a:lstStyle>
          <a:p>
            <a:pPr algn="ctr"/>
            <a:r>
              <a:rPr lang="en-US" altLang="en-US" sz="3000" b="0" dirty="0">
                <a:solidFill>
                  <a:srgbClr val="7030A0"/>
                </a:solidFill>
              </a:rPr>
              <a:t>Social </a:t>
            </a:r>
          </a:p>
          <a:p>
            <a:pPr algn="ctr"/>
            <a:r>
              <a:rPr lang="en-US" altLang="en-US" sz="3000" b="0" dirty="0">
                <a:solidFill>
                  <a:srgbClr val="7030A0"/>
                </a:solidFill>
              </a:rPr>
              <a:t>Security </a:t>
            </a:r>
          </a:p>
          <a:p>
            <a:pPr algn="ctr"/>
            <a:r>
              <a:rPr lang="en-US" altLang="en-US" sz="3000" b="0" dirty="0">
                <a:solidFill>
                  <a:srgbClr val="7030A0"/>
                </a:solidFill>
              </a:rPr>
              <a:t>Number</a:t>
            </a: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3148433" y="4264818"/>
            <a:ext cx="2085135" cy="1482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653" tIns="48326" rIns="96653" bIns="48326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500" b="1" kern="1200">
                <a:solidFill>
                  <a:schemeClr val="bg1"/>
                </a:solidFill>
                <a:latin typeface="Times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500" b="1" kern="1200">
                <a:solidFill>
                  <a:schemeClr val="bg1"/>
                </a:solidFill>
                <a:latin typeface="Times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500" b="1" kern="1200">
                <a:solidFill>
                  <a:schemeClr val="bg1"/>
                </a:solidFill>
                <a:latin typeface="Times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500" b="1" kern="1200">
                <a:solidFill>
                  <a:schemeClr val="bg1"/>
                </a:solidFill>
                <a:latin typeface="Times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500" b="1" kern="1200">
                <a:solidFill>
                  <a:schemeClr val="bg1"/>
                </a:solidFill>
                <a:latin typeface="Times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500" b="1" kern="1200">
                <a:solidFill>
                  <a:schemeClr val="bg1"/>
                </a:solidFill>
                <a:latin typeface="Times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500" b="1" kern="1200">
                <a:solidFill>
                  <a:schemeClr val="bg1"/>
                </a:solidFill>
                <a:latin typeface="Times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500" b="1" kern="1200">
                <a:solidFill>
                  <a:schemeClr val="bg1"/>
                </a:solidFill>
                <a:latin typeface="Times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500" b="1" kern="1200">
                <a:solidFill>
                  <a:schemeClr val="bg1"/>
                </a:solidFill>
                <a:latin typeface="Times" pitchFamily="18" charset="0"/>
                <a:ea typeface="+mn-ea"/>
                <a:cs typeface="+mn-cs"/>
              </a:defRPr>
            </a:lvl9pPr>
          </a:lstStyle>
          <a:p>
            <a:pPr algn="ctr"/>
            <a:r>
              <a:rPr lang="en-US" altLang="en-US" sz="3000" b="0" dirty="0">
                <a:solidFill>
                  <a:srgbClr val="FF0000"/>
                </a:solidFill>
              </a:rPr>
              <a:t>Loan Type</a:t>
            </a:r>
          </a:p>
          <a:p>
            <a:pPr algn="ctr"/>
            <a:r>
              <a:rPr lang="en-US" altLang="en-US" sz="3000" b="0" dirty="0">
                <a:solidFill>
                  <a:srgbClr val="FF0000"/>
                </a:solidFill>
              </a:rPr>
              <a:t>Sub</a:t>
            </a:r>
            <a:r>
              <a:rPr lang="en-US" altLang="en-US" sz="3000" b="0" dirty="0" smtClean="0">
                <a:solidFill>
                  <a:srgbClr val="FF0000"/>
                </a:solidFill>
              </a:rPr>
              <a:t>, </a:t>
            </a:r>
            <a:r>
              <a:rPr lang="en-US" altLang="en-US" sz="3000" b="0" dirty="0" err="1">
                <a:solidFill>
                  <a:srgbClr val="FF0000"/>
                </a:solidFill>
              </a:rPr>
              <a:t>Unsub</a:t>
            </a:r>
            <a:r>
              <a:rPr lang="en-US" altLang="en-US" sz="3000" b="0" dirty="0">
                <a:solidFill>
                  <a:srgbClr val="FF0000"/>
                </a:solidFill>
              </a:rPr>
              <a:t>,</a:t>
            </a:r>
          </a:p>
          <a:p>
            <a:pPr algn="ctr"/>
            <a:r>
              <a:rPr lang="en-US" altLang="en-US" sz="3000" b="0" dirty="0">
                <a:solidFill>
                  <a:srgbClr val="FF0000"/>
                </a:solidFill>
              </a:rPr>
              <a:t> Plus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277316" y="4297800"/>
            <a:ext cx="2142843" cy="1020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653" tIns="48326" rIns="96653" bIns="48326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500" b="1" kern="1200">
                <a:solidFill>
                  <a:schemeClr val="bg1"/>
                </a:solidFill>
                <a:latin typeface="Times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500" b="1" kern="1200">
                <a:solidFill>
                  <a:schemeClr val="bg1"/>
                </a:solidFill>
                <a:latin typeface="Times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500" b="1" kern="1200">
                <a:solidFill>
                  <a:schemeClr val="bg1"/>
                </a:solidFill>
                <a:latin typeface="Times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500" b="1" kern="1200">
                <a:solidFill>
                  <a:schemeClr val="bg1"/>
                </a:solidFill>
                <a:latin typeface="Times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500" b="1" kern="1200">
                <a:solidFill>
                  <a:schemeClr val="bg1"/>
                </a:solidFill>
                <a:latin typeface="Times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500" b="1" kern="1200">
                <a:solidFill>
                  <a:schemeClr val="bg1"/>
                </a:solidFill>
                <a:latin typeface="Times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500" b="1" kern="1200">
                <a:solidFill>
                  <a:schemeClr val="bg1"/>
                </a:solidFill>
                <a:latin typeface="Times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500" b="1" kern="1200">
                <a:solidFill>
                  <a:schemeClr val="bg1"/>
                </a:solidFill>
                <a:latin typeface="Times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500" b="1" kern="1200">
                <a:solidFill>
                  <a:schemeClr val="bg1"/>
                </a:solidFill>
                <a:latin typeface="Times" pitchFamily="18" charset="0"/>
                <a:ea typeface="+mn-ea"/>
                <a:cs typeface="+mn-cs"/>
              </a:defRPr>
            </a:lvl9pPr>
          </a:lstStyle>
          <a:p>
            <a:r>
              <a:rPr lang="en-US" altLang="en-US" sz="3000" b="0" dirty="0">
                <a:solidFill>
                  <a:srgbClr val="00B050"/>
                </a:solidFill>
              </a:rPr>
              <a:t>Direct Loan </a:t>
            </a:r>
          </a:p>
          <a:p>
            <a:r>
              <a:rPr lang="en-US" altLang="en-US" sz="3000" b="0" dirty="0">
                <a:solidFill>
                  <a:srgbClr val="00B050"/>
                </a:solidFill>
              </a:rPr>
              <a:t>School code</a:t>
            </a: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5785066" y="1197768"/>
            <a:ext cx="2814501" cy="1636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653" tIns="48326" rIns="96653" bIns="48326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500" b="1" kern="1200">
                <a:solidFill>
                  <a:schemeClr val="bg1"/>
                </a:solidFill>
                <a:latin typeface="Times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500" b="1" kern="1200">
                <a:solidFill>
                  <a:schemeClr val="bg1"/>
                </a:solidFill>
                <a:latin typeface="Times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500" b="1" kern="1200">
                <a:solidFill>
                  <a:schemeClr val="bg1"/>
                </a:solidFill>
                <a:latin typeface="Times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500" b="1" kern="1200">
                <a:solidFill>
                  <a:schemeClr val="bg1"/>
                </a:solidFill>
                <a:latin typeface="Times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500" b="1" kern="1200">
                <a:solidFill>
                  <a:schemeClr val="bg1"/>
                </a:solidFill>
                <a:latin typeface="Times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500" b="1" kern="1200">
                <a:solidFill>
                  <a:schemeClr val="bg1"/>
                </a:solidFill>
                <a:latin typeface="Times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500" b="1" kern="1200">
                <a:solidFill>
                  <a:schemeClr val="bg1"/>
                </a:solidFill>
                <a:latin typeface="Times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500" b="1" kern="1200">
                <a:solidFill>
                  <a:schemeClr val="bg1"/>
                </a:solidFill>
                <a:latin typeface="Times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500" b="1" kern="1200">
                <a:solidFill>
                  <a:schemeClr val="bg1"/>
                </a:solidFill>
                <a:latin typeface="Times" pitchFamily="18" charset="0"/>
                <a:ea typeface="+mn-ea"/>
                <a:cs typeface="+mn-cs"/>
              </a:defRPr>
            </a:lvl9pPr>
          </a:lstStyle>
          <a:p>
            <a:r>
              <a:rPr lang="en-US" altLang="en-US" sz="2500" dirty="0">
                <a:solidFill>
                  <a:schemeClr val="tx1"/>
                </a:solidFill>
              </a:rPr>
              <a:t>Sequence # of loan </a:t>
            </a:r>
          </a:p>
          <a:p>
            <a:r>
              <a:rPr lang="en-US" altLang="en-US" sz="2500" dirty="0">
                <a:solidFill>
                  <a:schemeClr val="tx1"/>
                </a:solidFill>
              </a:rPr>
              <a:t>at this school </a:t>
            </a:r>
          </a:p>
          <a:p>
            <a:r>
              <a:rPr lang="en-US" altLang="en-US" sz="2500" dirty="0">
                <a:solidFill>
                  <a:schemeClr val="tx1"/>
                </a:solidFill>
              </a:rPr>
              <a:t>for this borrower </a:t>
            </a:r>
          </a:p>
          <a:p>
            <a:r>
              <a:rPr lang="en-US" altLang="en-US" sz="2500" dirty="0">
                <a:solidFill>
                  <a:schemeClr val="tx1"/>
                </a:solidFill>
              </a:rPr>
              <a:t>during award year</a:t>
            </a:r>
          </a:p>
        </p:txBody>
      </p:sp>
    </p:spTree>
    <p:extLst>
      <p:ext uri="{BB962C8B-B14F-4D97-AF65-F5344CB8AC3E}">
        <p14:creationId xmlns:p14="http://schemas.microsoft.com/office/powerpoint/2010/main" val="2433449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 loan servicers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9884" y="1554162"/>
            <a:ext cx="6871716" cy="4525963"/>
          </a:xfrm>
        </p:spPr>
        <p:txBody>
          <a:bodyPr>
            <a:noAutofit/>
          </a:bodyPr>
          <a:lstStyle/>
          <a:p>
            <a:r>
              <a:rPr lang="en-US" altLang="en-US" sz="3000" dirty="0" smtClean="0">
                <a:solidFill>
                  <a:schemeClr val="tx1"/>
                </a:solidFill>
              </a:rPr>
              <a:t>ACS</a:t>
            </a:r>
          </a:p>
          <a:p>
            <a:endParaRPr lang="en-US" altLang="en-US" sz="3000" dirty="0" smtClean="0">
              <a:solidFill>
                <a:schemeClr val="tx1"/>
              </a:solidFill>
            </a:endParaRPr>
          </a:p>
          <a:p>
            <a:r>
              <a:rPr lang="en-US" sz="3000" dirty="0">
                <a:solidFill>
                  <a:schemeClr val="tx1"/>
                </a:solidFill>
              </a:rPr>
              <a:t>AES / PHEAA  (</a:t>
            </a:r>
            <a:r>
              <a:rPr lang="en-US" sz="3000" dirty="0" err="1">
                <a:solidFill>
                  <a:schemeClr val="tx1"/>
                </a:solidFill>
              </a:rPr>
              <a:t>Fedloan</a:t>
            </a:r>
            <a:r>
              <a:rPr lang="en-US" sz="3000" dirty="0">
                <a:solidFill>
                  <a:schemeClr val="tx1"/>
                </a:solidFill>
              </a:rPr>
              <a:t> Servicing)</a:t>
            </a:r>
          </a:p>
          <a:p>
            <a:endParaRPr lang="en-US" sz="3000" dirty="0" smtClean="0">
              <a:solidFill>
                <a:schemeClr val="tx1"/>
              </a:solidFill>
            </a:endParaRPr>
          </a:p>
          <a:p>
            <a:r>
              <a:rPr lang="en-US" sz="3000" dirty="0" smtClean="0">
                <a:solidFill>
                  <a:schemeClr val="tx1"/>
                </a:solidFill>
              </a:rPr>
              <a:t>Great </a:t>
            </a:r>
            <a:r>
              <a:rPr lang="en-US" sz="3000" dirty="0">
                <a:solidFill>
                  <a:schemeClr val="tx1"/>
                </a:solidFill>
              </a:rPr>
              <a:t>Lakes Education Loan </a:t>
            </a:r>
            <a:r>
              <a:rPr lang="en-US" sz="3000" dirty="0" smtClean="0">
                <a:solidFill>
                  <a:schemeClr val="tx1"/>
                </a:solidFill>
              </a:rPr>
              <a:t>Services</a:t>
            </a:r>
          </a:p>
          <a:p>
            <a:endParaRPr lang="en-US" sz="3000" dirty="0" smtClean="0">
              <a:solidFill>
                <a:schemeClr val="tx1"/>
              </a:solidFill>
            </a:endParaRPr>
          </a:p>
          <a:p>
            <a:r>
              <a:rPr lang="en-US" sz="3000" dirty="0" smtClean="0">
                <a:solidFill>
                  <a:schemeClr val="tx1"/>
                </a:solidFill>
              </a:rPr>
              <a:t>Nelnet</a:t>
            </a:r>
          </a:p>
          <a:p>
            <a:endParaRPr lang="en-US" sz="3000" dirty="0" smtClean="0">
              <a:solidFill>
                <a:schemeClr val="tx1"/>
              </a:solidFill>
            </a:endParaRPr>
          </a:p>
          <a:p>
            <a:r>
              <a:rPr lang="en-US" sz="3000" dirty="0" smtClean="0">
                <a:solidFill>
                  <a:schemeClr val="tx1"/>
                </a:solidFill>
              </a:rPr>
              <a:t>Sallie </a:t>
            </a:r>
            <a:r>
              <a:rPr lang="en-US" sz="3000" dirty="0">
                <a:solidFill>
                  <a:schemeClr val="tx1"/>
                </a:solidFill>
              </a:rPr>
              <a:t>Mae </a:t>
            </a:r>
            <a:r>
              <a:rPr lang="en-US" sz="3000" dirty="0" smtClean="0">
                <a:solidFill>
                  <a:schemeClr val="tx1"/>
                </a:solidFill>
              </a:rPr>
              <a:t>Corporation</a:t>
            </a:r>
          </a:p>
        </p:txBody>
      </p:sp>
      <p:pic>
        <p:nvPicPr>
          <p:cNvPr id="4" name="Picture 2" descr="C:\Users\CrawfordH\AppData\Local\Microsoft\Windows\Temporary Internet Files\Content.IE5\TCM4X0I0\MP900341526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7400"/>
            <a:ext cx="2119884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6101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 loan processing cycle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2756369"/>
              </p:ext>
            </p:extLst>
          </p:nvPr>
        </p:nvGraphicFramePr>
        <p:xfrm>
          <a:off x="304800" y="1554163"/>
          <a:ext cx="86868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6248400" y="1676400"/>
            <a:ext cx="1616050" cy="1050432"/>
            <a:chOff x="3535374" y="1844"/>
            <a:chExt cx="1616050" cy="1050432"/>
          </a:xfrm>
          <a:solidFill>
            <a:srgbClr val="FF0000"/>
          </a:solidFill>
        </p:grpSpPr>
        <p:sp>
          <p:nvSpPr>
            <p:cNvPr id="9" name="Rounded Rectangle 8"/>
            <p:cNvSpPr/>
            <p:nvPr/>
          </p:nvSpPr>
          <p:spPr>
            <a:xfrm>
              <a:off x="3535374" y="1844"/>
              <a:ext cx="1616050" cy="1050432"/>
            </a:xfrm>
            <a:prstGeom prst="round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ounded Rectangle 4"/>
            <p:cNvSpPr/>
            <p:nvPr/>
          </p:nvSpPr>
          <p:spPr>
            <a:xfrm>
              <a:off x="3586652" y="53122"/>
              <a:ext cx="1513494" cy="947876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dirty="0" smtClean="0"/>
                <a:t>Promissory Note/</a:t>
              </a: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dirty="0" smtClean="0"/>
                <a:t>Entrance Counseling</a:t>
              </a:r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3933690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MPN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9884" y="1554162"/>
            <a:ext cx="6871716" cy="4525963"/>
          </a:xfrm>
        </p:spPr>
        <p:txBody>
          <a:bodyPr>
            <a:noAutofit/>
          </a:bodyPr>
          <a:lstStyle/>
          <a:p>
            <a:r>
              <a:rPr lang="en-US" altLang="en-US" dirty="0" smtClean="0"/>
              <a:t>School </a:t>
            </a:r>
            <a:r>
              <a:rPr lang="en-US" altLang="en-US" dirty="0"/>
              <a:t>sets up </a:t>
            </a:r>
            <a:r>
              <a:rPr lang="en-US" altLang="en-US" dirty="0" smtClean="0"/>
              <a:t>profile</a:t>
            </a:r>
          </a:p>
          <a:p>
            <a:pPr lvl="1">
              <a:spcBef>
                <a:spcPct val="10000"/>
              </a:spcBef>
              <a:spcAft>
                <a:spcPct val="10000"/>
              </a:spcAft>
            </a:pPr>
            <a:r>
              <a:rPr lang="en-US" altLang="en-US" dirty="0"/>
              <a:t>Multi-year vs. Single-year</a:t>
            </a:r>
          </a:p>
          <a:p>
            <a:pPr lvl="1">
              <a:spcBef>
                <a:spcPct val="10000"/>
              </a:spcBef>
              <a:spcAft>
                <a:spcPct val="10000"/>
              </a:spcAft>
            </a:pPr>
            <a:r>
              <a:rPr lang="en-US" altLang="en-US" dirty="0" smtClean="0"/>
              <a:t>Electronic </a:t>
            </a:r>
            <a:r>
              <a:rPr lang="en-US" altLang="en-US" dirty="0"/>
              <a:t>vs. Paper</a:t>
            </a:r>
          </a:p>
          <a:p>
            <a:pPr lvl="1">
              <a:spcBef>
                <a:spcPct val="10000"/>
              </a:spcBef>
              <a:spcAft>
                <a:spcPct val="10000"/>
              </a:spcAft>
            </a:pPr>
            <a:r>
              <a:rPr lang="en-US" altLang="en-US" dirty="0" smtClean="0"/>
              <a:t>COD </a:t>
            </a:r>
            <a:r>
              <a:rPr lang="en-US" altLang="en-US" dirty="0"/>
              <a:t>Print vs. School Print</a:t>
            </a:r>
          </a:p>
          <a:p>
            <a:r>
              <a:rPr lang="en-US" altLang="en-US" dirty="0" smtClean="0"/>
              <a:t>School </a:t>
            </a:r>
            <a:r>
              <a:rPr lang="en-US" altLang="en-US" dirty="0"/>
              <a:t>specific message</a:t>
            </a:r>
          </a:p>
          <a:p>
            <a:r>
              <a:rPr lang="en-US" altLang="en-US" dirty="0"/>
              <a:t>May use </a:t>
            </a:r>
            <a:r>
              <a:rPr lang="en-US" altLang="en-US" dirty="0" err="1"/>
              <a:t>eMPN</a:t>
            </a:r>
            <a:r>
              <a:rPr lang="en-US" altLang="en-US" dirty="0"/>
              <a:t> from another school</a:t>
            </a:r>
          </a:p>
          <a:p>
            <a:endParaRPr lang="en-US" dirty="0"/>
          </a:p>
        </p:txBody>
      </p:sp>
      <p:pic>
        <p:nvPicPr>
          <p:cNvPr id="4" name="Picture 2" descr="C:\Users\CrawfordH\AppData\Local\Microsoft\Windows\Temporary Internet Files\Content.IE5\TCM4X0I0\MP900341526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7400"/>
            <a:ext cx="2119884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1873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MPN and Entrance Counseling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M</a:t>
            </a:r>
            <a:r>
              <a:rPr lang="en-US" sz="2800" dirty="0" smtClean="0"/>
              <a:t>ust complete Master Promissory Note (MPN) at </a:t>
            </a:r>
            <a:r>
              <a:rPr lang="en-US" sz="2800" dirty="0" smtClean="0">
                <a:hlinkClick r:id="rId2"/>
              </a:rPr>
              <a:t>www.studentloans.gov</a:t>
            </a:r>
            <a:endParaRPr lang="en-US" sz="2800" dirty="0" smtClean="0"/>
          </a:p>
          <a:p>
            <a:r>
              <a:rPr lang="en-US" sz="2800" dirty="0" smtClean="0"/>
              <a:t>Must complete Entrance Counseling at </a:t>
            </a:r>
            <a:r>
              <a:rPr lang="en-US" sz="2800" dirty="0" smtClean="0">
                <a:hlinkClick r:id="rId2"/>
              </a:rPr>
              <a:t>www.studentloans.gov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429000"/>
            <a:ext cx="7924800" cy="3024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1143000" y="5062182"/>
            <a:ext cx="2819400" cy="50041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5951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 loan processing cycle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4482586"/>
              </p:ext>
            </p:extLst>
          </p:nvPr>
        </p:nvGraphicFramePr>
        <p:xfrm>
          <a:off x="304800" y="1554163"/>
          <a:ext cx="86868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6248400" y="1676400"/>
            <a:ext cx="1616050" cy="1050432"/>
            <a:chOff x="3535374" y="1844"/>
            <a:chExt cx="1616050" cy="1050432"/>
          </a:xfrm>
          <a:solidFill>
            <a:srgbClr val="00B050"/>
          </a:solidFill>
        </p:grpSpPr>
        <p:sp>
          <p:nvSpPr>
            <p:cNvPr id="10" name="Rounded Rectangle 9"/>
            <p:cNvSpPr/>
            <p:nvPr/>
          </p:nvSpPr>
          <p:spPr>
            <a:xfrm>
              <a:off x="3535374" y="1844"/>
              <a:ext cx="1616050" cy="1050432"/>
            </a:xfrm>
            <a:prstGeom prst="roundRect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ounded Rectangle 4"/>
            <p:cNvSpPr/>
            <p:nvPr/>
          </p:nvSpPr>
          <p:spPr>
            <a:xfrm>
              <a:off x="3586652" y="53122"/>
              <a:ext cx="1513494" cy="947876"/>
            </a:xfrm>
            <a:prstGeom prst="rect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dirty="0" smtClean="0"/>
                <a:t>Promissory Note/</a:t>
              </a: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dirty="0" smtClean="0"/>
                <a:t>Entrance Counseling</a:t>
              </a:r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6068884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disbursement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9884" y="1554162"/>
            <a:ext cx="6871716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May </a:t>
            </a:r>
            <a:r>
              <a:rPr lang="en-US" dirty="0"/>
              <a:t>request funds from G5 before/after disbursing aid</a:t>
            </a:r>
          </a:p>
          <a:p>
            <a:r>
              <a:rPr lang="en-US" dirty="0" smtClean="0"/>
              <a:t>School </a:t>
            </a:r>
            <a:r>
              <a:rPr lang="en-US" dirty="0"/>
              <a:t>submits Actual Disbursement Records to COD to substantiate drawdown within 30 </a:t>
            </a:r>
            <a:r>
              <a:rPr lang="en-US" dirty="0" smtClean="0"/>
              <a:t>days</a:t>
            </a:r>
          </a:p>
          <a:p>
            <a:r>
              <a:rPr lang="en-US" altLang="en-US" dirty="0"/>
              <a:t>Accepted actual disbursements at COD:</a:t>
            </a:r>
          </a:p>
          <a:p>
            <a:pPr lvl="1"/>
            <a:r>
              <a:rPr lang="en-US" altLang="en-US" sz="3200" dirty="0"/>
              <a:t>Result in Current Funding Level (CFL) increase for Advance Funded schools</a:t>
            </a:r>
          </a:p>
          <a:p>
            <a:r>
              <a:rPr lang="en-US" altLang="en-US" dirty="0" smtClean="0"/>
              <a:t>COD </a:t>
            </a:r>
            <a:r>
              <a:rPr lang="en-US" altLang="en-US" dirty="0"/>
              <a:t>screens provide </a:t>
            </a:r>
            <a:r>
              <a:rPr lang="en-US" altLang="en-US" dirty="0" smtClean="0"/>
              <a:t>current </a:t>
            </a:r>
            <a:r>
              <a:rPr lang="en-US" altLang="en-US" dirty="0"/>
              <a:t>funding and disbursement status</a:t>
            </a:r>
          </a:p>
          <a:p>
            <a:endParaRPr lang="en-US" dirty="0"/>
          </a:p>
        </p:txBody>
      </p:sp>
      <p:pic>
        <p:nvPicPr>
          <p:cNvPr id="4" name="Picture 2" descr="C:\Users\CrawfordH\AppData\Local\Microsoft\Windows\Temporary Internet Files\Content.IE5\TCM4X0I0\MP900341526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7400"/>
            <a:ext cx="2119884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1179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 loan processing cycle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8596442"/>
              </p:ext>
            </p:extLst>
          </p:nvPr>
        </p:nvGraphicFramePr>
        <p:xfrm>
          <a:off x="304800" y="1554163"/>
          <a:ext cx="86868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6248400" y="1676400"/>
            <a:ext cx="1616050" cy="1050432"/>
            <a:chOff x="3535374" y="1844"/>
            <a:chExt cx="1616050" cy="1050432"/>
          </a:xfrm>
          <a:solidFill>
            <a:srgbClr val="00B050"/>
          </a:solidFill>
        </p:grpSpPr>
        <p:sp>
          <p:nvSpPr>
            <p:cNvPr id="9" name="Rounded Rectangle 8"/>
            <p:cNvSpPr/>
            <p:nvPr/>
          </p:nvSpPr>
          <p:spPr>
            <a:xfrm>
              <a:off x="3535374" y="1844"/>
              <a:ext cx="1616050" cy="1050432"/>
            </a:xfrm>
            <a:prstGeom prst="roundRect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ounded Rectangle 4"/>
            <p:cNvSpPr/>
            <p:nvPr/>
          </p:nvSpPr>
          <p:spPr>
            <a:xfrm>
              <a:off x="3586652" y="53122"/>
              <a:ext cx="1513494" cy="947876"/>
            </a:xfrm>
            <a:prstGeom prst="rect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dirty="0" smtClean="0"/>
                <a:t>Promissory Note/</a:t>
              </a: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dirty="0" smtClean="0"/>
                <a:t>Entrance Counseling</a:t>
              </a:r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17117110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direct loans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4520" y="1554162"/>
            <a:ext cx="683708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Direct Subsidized</a:t>
            </a:r>
          </a:p>
          <a:p>
            <a:endParaRPr lang="en-US" dirty="0" smtClean="0"/>
          </a:p>
          <a:p>
            <a:r>
              <a:rPr lang="en-US" dirty="0" smtClean="0"/>
              <a:t>Direct Unsubsidized</a:t>
            </a:r>
          </a:p>
          <a:p>
            <a:endParaRPr lang="en-US" dirty="0" smtClean="0"/>
          </a:p>
          <a:p>
            <a:r>
              <a:rPr lang="en-US" dirty="0" smtClean="0"/>
              <a:t>Direct PLUS</a:t>
            </a:r>
          </a:p>
          <a:p>
            <a:endParaRPr lang="en-US" dirty="0" smtClean="0"/>
          </a:p>
          <a:p>
            <a:r>
              <a:rPr lang="en-US" dirty="0" smtClean="0"/>
              <a:t>Direct Consolidation</a:t>
            </a:r>
            <a:endParaRPr lang="en-US" dirty="0"/>
          </a:p>
        </p:txBody>
      </p:sp>
      <p:pic>
        <p:nvPicPr>
          <p:cNvPr id="1026" name="Picture 2" descr="C:\Users\CrawfordH\AppData\Local\Microsoft\Windows\Temporary Internet Files\Content.IE5\TCM4X0I0\MP900341526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7400"/>
            <a:ext cx="2119884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5025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Reconciliation and Closeout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9884" y="1554162"/>
            <a:ext cx="6871716" cy="4525963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altLang="en-US" sz="2800" dirty="0"/>
              <a:t>Schools must reconcile each month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Like balancing the checkbook, but at the school </a:t>
            </a:r>
            <a:r>
              <a:rPr lang="en-US" altLang="en-US" dirty="0" smtClean="0"/>
              <a:t>level</a:t>
            </a:r>
          </a:p>
          <a:p>
            <a:pPr lvl="1"/>
            <a:r>
              <a:rPr lang="en-US" altLang="en-US" dirty="0"/>
              <a:t>Use reports and SAS to research and determine timing differences</a:t>
            </a:r>
          </a:p>
          <a:p>
            <a:pPr lvl="1"/>
            <a:r>
              <a:rPr lang="en-US" altLang="en-US" dirty="0" smtClean="0"/>
              <a:t>School </a:t>
            </a:r>
            <a:r>
              <a:rPr lang="en-US" altLang="en-US" dirty="0"/>
              <a:t>reconciles internally, FAA and Business offices</a:t>
            </a:r>
          </a:p>
          <a:p>
            <a:pPr lvl="1"/>
            <a:r>
              <a:rPr lang="en-US" altLang="en-US" dirty="0"/>
              <a:t>School reconciles externally with COD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sz="2800" dirty="0"/>
              <a:t>Schools must complete closeout  and the balance confirmation process each year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Total Net Drawdowns – total net disbursements = $0 Ending Cash Balance</a:t>
            </a:r>
          </a:p>
          <a:p>
            <a:endParaRPr lang="en-US" dirty="0"/>
          </a:p>
        </p:txBody>
      </p:sp>
      <p:pic>
        <p:nvPicPr>
          <p:cNvPr id="4" name="Picture 2" descr="C:\Users\CrawfordH\AppData\Local\Microsoft\Windows\Temporary Internet Files\Content.IE5\TCM4X0I0\MP900341526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7400"/>
            <a:ext cx="2119884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61796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Financial Information</a:t>
            </a:r>
            <a:endParaRPr 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1295400"/>
            <a:ext cx="714375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83257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 loan processing cycle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1795639"/>
              </p:ext>
            </p:extLst>
          </p:nvPr>
        </p:nvGraphicFramePr>
        <p:xfrm>
          <a:off x="304800" y="1554163"/>
          <a:ext cx="86868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6248400" y="1676400"/>
            <a:ext cx="1616050" cy="1050432"/>
            <a:chOff x="3535374" y="1844"/>
            <a:chExt cx="1616050" cy="1050432"/>
          </a:xfrm>
          <a:solidFill>
            <a:srgbClr val="00B050"/>
          </a:solidFill>
        </p:grpSpPr>
        <p:sp>
          <p:nvSpPr>
            <p:cNvPr id="9" name="Rounded Rectangle 8"/>
            <p:cNvSpPr/>
            <p:nvPr/>
          </p:nvSpPr>
          <p:spPr>
            <a:xfrm>
              <a:off x="3535374" y="1844"/>
              <a:ext cx="1616050" cy="1050432"/>
            </a:xfrm>
            <a:prstGeom prst="roundRect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ounded Rectangle 4"/>
            <p:cNvSpPr/>
            <p:nvPr/>
          </p:nvSpPr>
          <p:spPr>
            <a:xfrm>
              <a:off x="3586652" y="53122"/>
              <a:ext cx="1513494" cy="947876"/>
            </a:xfrm>
            <a:prstGeom prst="rect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dirty="0" smtClean="0"/>
                <a:t>Promissory Note/</a:t>
              </a: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dirty="0" smtClean="0"/>
                <a:t>Entrance Counseling</a:t>
              </a:r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17033246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Exit counseling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9884" y="1554162"/>
            <a:ext cx="6871716" cy="4525963"/>
          </a:xfrm>
        </p:spPr>
        <p:txBody>
          <a:bodyPr/>
          <a:lstStyle/>
          <a:p>
            <a:r>
              <a:rPr lang="en-US" altLang="en-US" sz="3000" dirty="0" smtClean="0"/>
              <a:t>Complete online at </a:t>
            </a:r>
            <a:r>
              <a:rPr lang="en-US" altLang="en-US" sz="3000" dirty="0" smtClean="0">
                <a:hlinkClick r:id="rId2"/>
              </a:rPr>
              <a:t>www.studentloans.gov</a:t>
            </a:r>
            <a:endParaRPr lang="en-US" altLang="en-US" sz="3000" dirty="0"/>
          </a:p>
          <a:p>
            <a:pPr lvl="1"/>
            <a:r>
              <a:rPr lang="en-US" altLang="en-US" sz="2600" dirty="0" smtClean="0"/>
              <a:t>Student </a:t>
            </a:r>
            <a:r>
              <a:rPr lang="en-US" altLang="en-US" sz="2600" dirty="0"/>
              <a:t>uses PIN to access</a:t>
            </a:r>
          </a:p>
          <a:p>
            <a:r>
              <a:rPr lang="en-US" altLang="en-US" sz="3000" dirty="0" smtClean="0"/>
              <a:t>Student should complete when:</a:t>
            </a:r>
          </a:p>
          <a:p>
            <a:pPr lvl="1"/>
            <a:r>
              <a:rPr lang="en-US" altLang="en-US" sz="2600" dirty="0" smtClean="0"/>
              <a:t>Graduate</a:t>
            </a:r>
          </a:p>
          <a:p>
            <a:pPr lvl="1"/>
            <a:r>
              <a:rPr lang="en-US" altLang="en-US" sz="2600" dirty="0" smtClean="0"/>
              <a:t>Drop below half-time enrollment status</a:t>
            </a:r>
          </a:p>
          <a:p>
            <a:pPr lvl="1"/>
            <a:r>
              <a:rPr lang="en-US" altLang="en-US" sz="2600" dirty="0" smtClean="0"/>
              <a:t>Withdraw from institution</a:t>
            </a:r>
            <a:endParaRPr lang="en-US" altLang="en-US" sz="2600" dirty="0"/>
          </a:p>
        </p:txBody>
      </p:sp>
      <p:pic>
        <p:nvPicPr>
          <p:cNvPr id="4" name="Picture 2" descr="C:\Users\CrawfordH\AppData\Local\Microsoft\Windows\Temporary Internet Files\Content.IE5\TCM4X0I0\MP900341526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7400"/>
            <a:ext cx="2119884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921273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repayment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9884" y="1554162"/>
            <a:ext cx="6871716" cy="4525963"/>
          </a:xfrm>
        </p:spPr>
        <p:txBody>
          <a:bodyPr>
            <a:normAutofit lnSpcReduction="10000"/>
          </a:bodyPr>
          <a:lstStyle/>
          <a:p>
            <a:r>
              <a:rPr lang="en-US" altLang="en-US" sz="2800" dirty="0"/>
              <a:t>Stafford loan</a:t>
            </a:r>
          </a:p>
          <a:p>
            <a:pPr lvl="1"/>
            <a:r>
              <a:rPr lang="en-US" altLang="en-US" sz="2400" dirty="0"/>
              <a:t>Enters at end of grace period (6 months after student graduates or drops below half-time)</a:t>
            </a:r>
          </a:p>
          <a:p>
            <a:r>
              <a:rPr lang="en-US" altLang="en-US" sz="2800" dirty="0"/>
              <a:t>Parent PLUS loan </a:t>
            </a:r>
          </a:p>
          <a:p>
            <a:pPr lvl="1"/>
            <a:r>
              <a:rPr lang="en-US" altLang="en-US" sz="2400" dirty="0"/>
              <a:t>Enters 60 days after full disbursement (parent can request deferment while student is enrolled at least half-time and during six months following that)</a:t>
            </a:r>
          </a:p>
          <a:p>
            <a:r>
              <a:rPr lang="en-US" altLang="en-US" sz="2800" dirty="0"/>
              <a:t>Grad PLUS loan</a:t>
            </a:r>
          </a:p>
          <a:p>
            <a:pPr lvl="1"/>
            <a:r>
              <a:rPr lang="en-US" altLang="en-US" sz="2400" dirty="0"/>
              <a:t>Enters when borrower falls below </a:t>
            </a:r>
            <a:r>
              <a:rPr lang="en-US" altLang="en-US" sz="2400" dirty="0" smtClean="0"/>
              <a:t>half-time </a:t>
            </a:r>
            <a:r>
              <a:rPr lang="en-US" altLang="en-US" sz="2400" dirty="0"/>
              <a:t>enrollment  </a:t>
            </a:r>
          </a:p>
          <a:p>
            <a:endParaRPr lang="en-US" dirty="0"/>
          </a:p>
        </p:txBody>
      </p:sp>
      <p:pic>
        <p:nvPicPr>
          <p:cNvPr id="4" name="Picture 2" descr="C:\Users\CrawfordH\AppData\Local\Microsoft\Windows\Temporary Internet Files\Content.IE5\TCM4X0I0\MP900341526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7400"/>
            <a:ext cx="2119884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607032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Repayment plan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9884" y="1554162"/>
            <a:ext cx="6871716" cy="4525963"/>
          </a:xfrm>
        </p:spPr>
        <p:txBody>
          <a:bodyPr>
            <a:normAutofit/>
          </a:bodyPr>
          <a:lstStyle/>
          <a:p>
            <a:r>
              <a:rPr lang="en-US" altLang="en-US" sz="2400" dirty="0"/>
              <a:t>Standard Plan </a:t>
            </a:r>
            <a:endParaRPr lang="en-US" altLang="en-US" sz="2400" dirty="0" smtClean="0"/>
          </a:p>
          <a:p>
            <a:pPr lvl="1"/>
            <a:r>
              <a:rPr lang="en-US" altLang="en-US" sz="2000" dirty="0"/>
              <a:t>Repayment period up to 10 years</a:t>
            </a:r>
          </a:p>
          <a:p>
            <a:pPr lvl="1"/>
            <a:r>
              <a:rPr lang="en-US" altLang="en-US" sz="2000" dirty="0" smtClean="0"/>
              <a:t>Monthly </a:t>
            </a:r>
            <a:r>
              <a:rPr lang="en-US" altLang="en-US" sz="2000" dirty="0"/>
              <a:t>payment remains </a:t>
            </a:r>
            <a:r>
              <a:rPr lang="en-US" altLang="en-US" sz="2000" dirty="0" smtClean="0"/>
              <a:t>consistent</a:t>
            </a:r>
            <a:endParaRPr lang="en-US" altLang="en-US" sz="2000" dirty="0"/>
          </a:p>
          <a:p>
            <a:r>
              <a:rPr lang="en-US" altLang="en-US" sz="2400" dirty="0"/>
              <a:t>Extended Plan </a:t>
            </a:r>
            <a:endParaRPr lang="en-US" altLang="en-US" sz="2400" dirty="0" smtClean="0"/>
          </a:p>
          <a:p>
            <a:pPr lvl="1"/>
            <a:r>
              <a:rPr lang="en-US" altLang="en-US" sz="2000" dirty="0" smtClean="0"/>
              <a:t>Monthly </a:t>
            </a:r>
            <a:r>
              <a:rPr lang="en-US" altLang="en-US" sz="2000" dirty="0"/>
              <a:t>payments over a 25 year </a:t>
            </a:r>
            <a:r>
              <a:rPr lang="en-US" altLang="en-US" sz="2000" dirty="0" smtClean="0"/>
              <a:t>plan</a:t>
            </a:r>
          </a:p>
          <a:p>
            <a:pPr lvl="1"/>
            <a:r>
              <a:rPr lang="en-US" altLang="en-US" sz="2000" dirty="0" smtClean="0"/>
              <a:t>Must </a:t>
            </a:r>
            <a:r>
              <a:rPr lang="en-US" altLang="en-US" sz="2000" dirty="0"/>
              <a:t>have a debt greater than $</a:t>
            </a:r>
            <a:r>
              <a:rPr lang="en-US" altLang="en-US" sz="2000" dirty="0" smtClean="0"/>
              <a:t>30,000.</a:t>
            </a:r>
          </a:p>
          <a:p>
            <a:pPr lvl="1"/>
            <a:r>
              <a:rPr lang="en-US" altLang="en-US" sz="2000" dirty="0" smtClean="0"/>
              <a:t>Two payment options: fixed or graduated</a:t>
            </a:r>
            <a:endParaRPr lang="en-US" altLang="en-US" sz="2000" dirty="0"/>
          </a:p>
          <a:p>
            <a:r>
              <a:rPr lang="en-US" altLang="en-US" sz="2400" dirty="0" smtClean="0"/>
              <a:t>Graduate </a:t>
            </a:r>
            <a:r>
              <a:rPr lang="en-US" altLang="en-US" sz="2400" dirty="0"/>
              <a:t>Plan </a:t>
            </a:r>
            <a:endParaRPr lang="en-US" altLang="en-US" sz="2400" dirty="0" smtClean="0"/>
          </a:p>
          <a:p>
            <a:pPr lvl="1"/>
            <a:r>
              <a:rPr lang="en-US" altLang="en-US" sz="2000" dirty="0"/>
              <a:t>Repayment period up to 10 years</a:t>
            </a:r>
          </a:p>
          <a:p>
            <a:pPr lvl="1"/>
            <a:r>
              <a:rPr lang="en-US" altLang="en-US" sz="2000" dirty="0" smtClean="0"/>
              <a:t>Monthly </a:t>
            </a:r>
            <a:r>
              <a:rPr lang="en-US" altLang="en-US" sz="2000" dirty="0"/>
              <a:t>payments </a:t>
            </a:r>
            <a:r>
              <a:rPr lang="en-US" altLang="en-US" sz="2000" dirty="0" smtClean="0"/>
              <a:t>start out low and increase every two years</a:t>
            </a:r>
          </a:p>
          <a:p>
            <a:endParaRPr lang="en-US" dirty="0"/>
          </a:p>
        </p:txBody>
      </p:sp>
      <p:pic>
        <p:nvPicPr>
          <p:cNvPr id="4" name="Picture 2" descr="C:\Users\CrawfordH\AppData\Local\Microsoft\Windows\Temporary Internet Files\Content.IE5\TCM4X0I0\MP900341526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7400"/>
            <a:ext cx="2119884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885166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Repayment plan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9884" y="1554162"/>
            <a:ext cx="6871716" cy="4525963"/>
          </a:xfrm>
        </p:spPr>
        <p:txBody>
          <a:bodyPr>
            <a:normAutofit fontScale="85000" lnSpcReduction="20000"/>
          </a:bodyPr>
          <a:lstStyle/>
          <a:p>
            <a:r>
              <a:rPr lang="en-US" altLang="en-US" sz="2400" dirty="0" smtClean="0"/>
              <a:t>Income Contingent Plan</a:t>
            </a:r>
          </a:p>
          <a:p>
            <a:pPr lvl="1"/>
            <a:r>
              <a:rPr lang="en-US" altLang="en-US" sz="2000" dirty="0" smtClean="0"/>
              <a:t>Maximum repayment period is 25 years (any unpaid portion will be discharged, may have to pay taxes on discharged amount)</a:t>
            </a:r>
          </a:p>
          <a:p>
            <a:pPr lvl="1"/>
            <a:r>
              <a:rPr lang="en-US" altLang="en-US" sz="2000" dirty="0"/>
              <a:t>Not available on Parent PLUS</a:t>
            </a:r>
          </a:p>
          <a:p>
            <a:pPr lvl="1"/>
            <a:r>
              <a:rPr lang="en-US" altLang="en-US" sz="2000" dirty="0" smtClean="0"/>
              <a:t>Each year monthly payments are calculated on the basis of student’s (and spouse’s if married) AGI, family size, and total amount of Direct Loans</a:t>
            </a:r>
          </a:p>
          <a:p>
            <a:r>
              <a:rPr lang="en-US" altLang="en-US" sz="2400" dirty="0" smtClean="0"/>
              <a:t>Income </a:t>
            </a:r>
            <a:r>
              <a:rPr lang="en-US" altLang="en-US" sz="2400" dirty="0"/>
              <a:t>Based </a:t>
            </a:r>
            <a:r>
              <a:rPr lang="en-US" altLang="en-US" sz="2400" dirty="0" smtClean="0"/>
              <a:t>Plan</a:t>
            </a:r>
            <a:endParaRPr lang="en-US" altLang="en-US" sz="2400" dirty="0"/>
          </a:p>
          <a:p>
            <a:pPr lvl="1"/>
            <a:r>
              <a:rPr lang="en-US" altLang="en-US" sz="2000" dirty="0" smtClean="0"/>
              <a:t>Maximum repayment period may exceed 10 years</a:t>
            </a:r>
          </a:p>
          <a:p>
            <a:pPr lvl="1"/>
            <a:r>
              <a:rPr lang="en-US" altLang="en-US" sz="2000" dirty="0" smtClean="0"/>
              <a:t>Each year monthly payments</a:t>
            </a:r>
            <a:r>
              <a:rPr lang="en-US" sz="2000" dirty="0" smtClean="0"/>
              <a:t> </a:t>
            </a:r>
            <a:r>
              <a:rPr lang="en-US" sz="2000" dirty="0"/>
              <a:t>will be based </a:t>
            </a:r>
            <a:r>
              <a:rPr lang="en-US" sz="2000" dirty="0" smtClean="0"/>
              <a:t>on </a:t>
            </a:r>
            <a:r>
              <a:rPr lang="en-US" sz="2000" dirty="0"/>
              <a:t>income during any period when you have a partial financial </a:t>
            </a:r>
            <a:r>
              <a:rPr lang="en-US" sz="2000" dirty="0" smtClean="0"/>
              <a:t>hardship</a:t>
            </a:r>
          </a:p>
          <a:p>
            <a:r>
              <a:rPr lang="en-US" altLang="en-US" sz="2400" dirty="0" smtClean="0"/>
              <a:t>Pay As You Earn Plan</a:t>
            </a:r>
          </a:p>
          <a:p>
            <a:pPr lvl="1"/>
            <a:r>
              <a:rPr lang="en-US" sz="2000" dirty="0" smtClean="0"/>
              <a:t>Payment </a:t>
            </a:r>
            <a:r>
              <a:rPr lang="en-US" sz="2000" dirty="0"/>
              <a:t>amount may increase or decrease each year based on </a:t>
            </a:r>
            <a:r>
              <a:rPr lang="en-US" sz="2000" dirty="0" smtClean="0"/>
              <a:t>income </a:t>
            </a:r>
            <a:r>
              <a:rPr lang="en-US" sz="2000" dirty="0"/>
              <a:t>and family </a:t>
            </a:r>
            <a:r>
              <a:rPr lang="en-US" sz="2000" dirty="0" smtClean="0"/>
              <a:t>size</a:t>
            </a:r>
          </a:p>
          <a:p>
            <a:pPr lvl="1"/>
            <a:r>
              <a:rPr lang="en-US" sz="2000" dirty="0"/>
              <a:t>Must have a partial financial hardship</a:t>
            </a:r>
            <a:endParaRPr lang="en-US" altLang="en-US" sz="2000" dirty="0"/>
          </a:p>
          <a:p>
            <a:pPr lvl="1"/>
            <a:r>
              <a:rPr lang="en-US" sz="2000" dirty="0" smtClean="0"/>
              <a:t>Be a new borrower as of 10/1/07</a:t>
            </a:r>
          </a:p>
          <a:p>
            <a:pPr lvl="1"/>
            <a:r>
              <a:rPr lang="en-US" sz="2000" dirty="0" smtClean="0"/>
              <a:t>Received </a:t>
            </a:r>
            <a:r>
              <a:rPr lang="en-US" sz="2000" dirty="0"/>
              <a:t>a disbursement of a Direct Loan on or after Oct. 1, </a:t>
            </a:r>
            <a:r>
              <a:rPr lang="en-US" sz="2000" dirty="0" smtClean="0"/>
              <a:t>2011</a:t>
            </a:r>
          </a:p>
          <a:p>
            <a:endParaRPr lang="en-US" dirty="0"/>
          </a:p>
        </p:txBody>
      </p:sp>
      <p:pic>
        <p:nvPicPr>
          <p:cNvPr id="4" name="Picture 2" descr="C:\Users\CrawfordH\AppData\Local\Microsoft\Windows\Temporary Internet Files\Content.IE5\TCM4X0I0\MP900341526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7400"/>
            <a:ext cx="2119884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120944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deferment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9884" y="1554162"/>
            <a:ext cx="6871716" cy="4525963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dirty="0" smtClean="0"/>
              <a:t>Temporary stop making payments</a:t>
            </a:r>
            <a:endParaRPr lang="en-US" altLang="en-US" dirty="0"/>
          </a:p>
          <a:p>
            <a:r>
              <a:rPr lang="en-US" altLang="en-US" dirty="0"/>
              <a:t>Federal government will pay interest for the borrower on Subsidized Stafford</a:t>
            </a:r>
          </a:p>
          <a:p>
            <a:r>
              <a:rPr lang="en-US" altLang="en-US" dirty="0" smtClean="0"/>
              <a:t>Some </a:t>
            </a:r>
            <a:r>
              <a:rPr lang="en-US" altLang="en-US" dirty="0"/>
              <a:t>possible </a:t>
            </a:r>
            <a:r>
              <a:rPr lang="en-US" altLang="en-US" dirty="0" smtClean="0"/>
              <a:t>reasons for deferments:</a:t>
            </a:r>
          </a:p>
          <a:p>
            <a:pPr lvl="1"/>
            <a:r>
              <a:rPr lang="en-US" dirty="0" smtClean="0"/>
              <a:t>Enrolled </a:t>
            </a:r>
            <a:r>
              <a:rPr lang="en-US" dirty="0"/>
              <a:t>at least half time at an eligible postsecondary </a:t>
            </a:r>
            <a:r>
              <a:rPr lang="en-US" dirty="0" smtClean="0"/>
              <a:t>school</a:t>
            </a:r>
          </a:p>
          <a:p>
            <a:pPr lvl="1"/>
            <a:r>
              <a:rPr lang="en-US" dirty="0"/>
              <a:t>U</a:t>
            </a:r>
            <a:r>
              <a:rPr lang="en-US" dirty="0" smtClean="0"/>
              <a:t>nemployed </a:t>
            </a:r>
            <a:r>
              <a:rPr lang="en-US" dirty="0"/>
              <a:t>or unable to find full-time employment (for a maximum of three years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Economic hardship</a:t>
            </a:r>
          </a:p>
          <a:p>
            <a:endParaRPr lang="en-US" dirty="0"/>
          </a:p>
        </p:txBody>
      </p:sp>
      <p:pic>
        <p:nvPicPr>
          <p:cNvPr id="4" name="Picture 2" descr="C:\Users\CrawfordH\AppData\Local\Microsoft\Windows\Temporary Internet Files\Content.IE5\TCM4X0I0\MP900341526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7400"/>
            <a:ext cx="2119884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07667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Forbearance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9884" y="1554162"/>
            <a:ext cx="6871716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Another </a:t>
            </a:r>
            <a:r>
              <a:rPr lang="en-US" dirty="0"/>
              <a:t>method of temporarily postponing or reducing loan </a:t>
            </a:r>
            <a:r>
              <a:rPr lang="en-US" dirty="0" smtClean="0"/>
              <a:t>payments</a:t>
            </a:r>
          </a:p>
          <a:p>
            <a:r>
              <a:rPr lang="en-US" altLang="en-US" dirty="0" smtClean="0"/>
              <a:t>Student </a:t>
            </a:r>
            <a:r>
              <a:rPr lang="en-US" altLang="en-US" dirty="0"/>
              <a:t>is responsible for interest that </a:t>
            </a:r>
            <a:r>
              <a:rPr lang="en-US" altLang="en-US" dirty="0" smtClean="0"/>
              <a:t>accrues</a:t>
            </a:r>
          </a:p>
          <a:p>
            <a:r>
              <a:rPr lang="en-US" altLang="en-US" dirty="0" smtClean="0"/>
              <a:t>Some possible reasons for forbearance:</a:t>
            </a:r>
          </a:p>
          <a:p>
            <a:pPr lvl="1"/>
            <a:r>
              <a:rPr lang="en-US" altLang="en-US" dirty="0" smtClean="0"/>
              <a:t>Financial hardship or illness</a:t>
            </a:r>
          </a:p>
          <a:p>
            <a:pPr lvl="1"/>
            <a:r>
              <a:rPr lang="en-US" altLang="en-US" dirty="0" smtClean="0"/>
              <a:t>Called to active duty in the U.S. Armed Forces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total amount you owe each month for all of the Title IV student loans you received is 20% or more of your total monthly gross income (for a maximum of three years)</a:t>
            </a:r>
            <a:endParaRPr lang="en-US" altLang="en-US" dirty="0"/>
          </a:p>
          <a:p>
            <a:pPr marL="0" indent="0">
              <a:buNone/>
            </a:pPr>
            <a:endParaRPr lang="en-US" altLang="en-US" dirty="0"/>
          </a:p>
          <a:p>
            <a:endParaRPr lang="en-US" dirty="0"/>
          </a:p>
        </p:txBody>
      </p:sp>
      <p:pic>
        <p:nvPicPr>
          <p:cNvPr id="4" name="Picture 2" descr="C:\Users\CrawfordH\AppData\Local\Microsoft\Windows\Temporary Internet Files\Content.IE5\TCM4X0I0\MP900341526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7400"/>
            <a:ext cx="2119884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85001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4520" y="1554162"/>
            <a:ext cx="683708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Types of Direct Loans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Interest Rates, Fees, Loan Limits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Direct Loan Processing Cycle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Default </a:t>
            </a:r>
          </a:p>
          <a:p>
            <a:r>
              <a:rPr lang="en-US" dirty="0" smtClean="0"/>
              <a:t>COD Overview</a:t>
            </a:r>
          </a:p>
        </p:txBody>
      </p:sp>
      <p:pic>
        <p:nvPicPr>
          <p:cNvPr id="1026" name="Picture 2" descr="C:\Users\CrawfordH\AppData\Local\Microsoft\Windows\Temporary Internet Files\Content.IE5\TCM4X0I0\MP900341526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7400"/>
            <a:ext cx="2119884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61644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Direct Subsidized and unsubsidized loans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4520" y="1554162"/>
            <a:ext cx="6837080" cy="4525963"/>
          </a:xfrm>
        </p:spPr>
        <p:txBody>
          <a:bodyPr>
            <a:noAutofit/>
          </a:bodyPr>
          <a:lstStyle/>
          <a:p>
            <a:r>
              <a:rPr lang="en-US" sz="2800" dirty="0" smtClean="0"/>
              <a:t>Subsidized</a:t>
            </a:r>
          </a:p>
          <a:p>
            <a:pPr lvl="1"/>
            <a:r>
              <a:rPr lang="en-US" sz="2400" dirty="0" smtClean="0"/>
              <a:t>Need-based</a:t>
            </a:r>
          </a:p>
          <a:p>
            <a:pPr lvl="1"/>
            <a:r>
              <a:rPr lang="en-US" sz="2400" dirty="0" smtClean="0"/>
              <a:t>No interest accrues while enrolled at least half-time</a:t>
            </a:r>
            <a:endParaRPr lang="en-US" dirty="0" smtClean="0"/>
          </a:p>
          <a:p>
            <a:r>
              <a:rPr lang="en-US" sz="2800" dirty="0" smtClean="0"/>
              <a:t>Unsubsidized</a:t>
            </a:r>
          </a:p>
          <a:p>
            <a:pPr lvl="1"/>
            <a:r>
              <a:rPr lang="en-US" sz="2400" dirty="0" smtClean="0"/>
              <a:t>Non-need based</a:t>
            </a:r>
          </a:p>
          <a:p>
            <a:pPr lvl="1"/>
            <a:r>
              <a:rPr lang="en-US" sz="2400" dirty="0" smtClean="0"/>
              <a:t>Interest accrues from date of disbursement</a:t>
            </a:r>
          </a:p>
          <a:p>
            <a:pPr lvl="1"/>
            <a:r>
              <a:rPr lang="en-US" sz="2400" dirty="0" smtClean="0"/>
              <a:t>Additional amount available</a:t>
            </a:r>
          </a:p>
          <a:p>
            <a:pPr lvl="2"/>
            <a:r>
              <a:rPr lang="en-US" dirty="0" smtClean="0"/>
              <a:t>Independent</a:t>
            </a:r>
          </a:p>
          <a:p>
            <a:pPr lvl="2"/>
            <a:r>
              <a:rPr lang="en-US" dirty="0" smtClean="0"/>
              <a:t>Parent PLUS loan denials</a:t>
            </a:r>
          </a:p>
        </p:txBody>
      </p:sp>
      <p:pic>
        <p:nvPicPr>
          <p:cNvPr id="1026" name="Picture 2" descr="C:\Users\CrawfordH\AppData\Local\Microsoft\Windows\Temporary Internet Files\Content.IE5\TCM4X0I0\MP900341526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7400"/>
            <a:ext cx="2119884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9135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default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9884" y="1554162"/>
            <a:ext cx="6871716" cy="4525963"/>
          </a:xfrm>
        </p:spPr>
        <p:txBody>
          <a:bodyPr>
            <a:normAutofit lnSpcReduction="10000"/>
          </a:bodyPr>
          <a:lstStyle/>
          <a:p>
            <a:r>
              <a:rPr lang="en-US" altLang="en-US" dirty="0"/>
              <a:t>Failure to pay back student loan</a:t>
            </a:r>
          </a:p>
          <a:p>
            <a:r>
              <a:rPr lang="en-US" altLang="en-US" dirty="0"/>
              <a:t>Student is considered in default after being delinquent for 270 </a:t>
            </a:r>
            <a:r>
              <a:rPr lang="en-US" altLang="en-US" dirty="0" smtClean="0"/>
              <a:t>days</a:t>
            </a:r>
            <a:endParaRPr lang="en-US" altLang="en-US" dirty="0"/>
          </a:p>
          <a:p>
            <a:r>
              <a:rPr lang="en-US" altLang="en-US" dirty="0"/>
              <a:t>Student is susceptible to wage garnishment, seizure of income tax refunds, lottery winnings, license non-renewal, sued by DOE</a:t>
            </a:r>
          </a:p>
          <a:p>
            <a:r>
              <a:rPr lang="en-US" altLang="en-US" dirty="0"/>
              <a:t>Student not eligible for fed. financial aid</a:t>
            </a:r>
          </a:p>
          <a:p>
            <a:endParaRPr lang="en-US" dirty="0"/>
          </a:p>
        </p:txBody>
      </p:sp>
      <p:pic>
        <p:nvPicPr>
          <p:cNvPr id="4" name="Picture 2" descr="C:\Users\CrawfordH\AppData\Local\Microsoft\Windows\Temporary Internet Files\Content.IE5\TCM4X0I0\MP900341526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7400"/>
            <a:ext cx="2119884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459679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Cohort default rate (CDR)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Includes Stafford loans, and Stafford loans underlying consolidation loans (no Perkins or PLUS)</a:t>
            </a:r>
          </a:p>
          <a:p>
            <a:r>
              <a:rPr lang="en-US" altLang="en-US" dirty="0"/>
              <a:t>CDR = % of borrowers who enter repayment in a given year who then default within that year or the next year (soon to be the next two years)</a:t>
            </a:r>
          </a:p>
          <a:p>
            <a:r>
              <a:rPr lang="en-US" altLang="en-US" dirty="0"/>
              <a:t>High rate has consequences for schools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728271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Smart borrowing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4520" y="1554162"/>
            <a:ext cx="6837080" cy="4525963"/>
          </a:xfrm>
        </p:spPr>
        <p:txBody>
          <a:bodyPr/>
          <a:lstStyle/>
          <a:p>
            <a:r>
              <a:rPr lang="en-US" dirty="0"/>
              <a:t>Never borrow more than needed</a:t>
            </a:r>
          </a:p>
          <a:p>
            <a:r>
              <a:rPr lang="en-US" dirty="0"/>
              <a:t>Budget carefully: the cost of attendance can be reduced</a:t>
            </a:r>
          </a:p>
          <a:p>
            <a:r>
              <a:rPr lang="en-US" dirty="0"/>
              <a:t>Consider working more during summer months or school year, but do not over-commit</a:t>
            </a:r>
          </a:p>
          <a:p>
            <a:endParaRPr lang="en-US" dirty="0"/>
          </a:p>
        </p:txBody>
      </p:sp>
      <p:pic>
        <p:nvPicPr>
          <p:cNvPr id="1026" name="Picture 2" descr="C:\Users\CrawfordH\AppData\Local\Microsoft\Windows\Temporary Internet Files\Content.IE5\TCM4X0I0\MP900341526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7400"/>
            <a:ext cx="2119884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655901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4520" y="1554162"/>
            <a:ext cx="683708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Types of Direct Loans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Interest Rates, Fees, Loan Limits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Direct Loan Processing Cycle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Default 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COD Overview</a:t>
            </a:r>
          </a:p>
        </p:txBody>
      </p:sp>
      <p:pic>
        <p:nvPicPr>
          <p:cNvPr id="1026" name="Picture 2" descr="C:\Users\CrawfordH\AppData\Local\Microsoft\Windows\Temporary Internet Files\Content.IE5\TCM4X0I0\MP900341526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7400"/>
            <a:ext cx="2119884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728161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Common origination disbursement (COD)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124" y="1295400"/>
            <a:ext cx="8743950" cy="501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4495800" y="4419600"/>
            <a:ext cx="16002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40712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 – PERSON SEARCH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11948" r="54048" b="32102"/>
          <a:stretch>
            <a:fillRect/>
          </a:stretch>
        </p:blipFill>
        <p:spPr bwMode="auto">
          <a:xfrm>
            <a:off x="1371600" y="1524000"/>
            <a:ext cx="6608344" cy="4525962"/>
          </a:xfrm>
          <a:prstGeom prst="rect">
            <a:avLst/>
          </a:prstGeom>
          <a:noFill/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17227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 detail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50" y="1524000"/>
            <a:ext cx="71247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222650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 Direct loan information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438" y="1600200"/>
            <a:ext cx="7143750" cy="447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544941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Award detail information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371600"/>
            <a:ext cx="5686425" cy="5038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559195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Award disbursement information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363" y="1785938"/>
            <a:ext cx="7153275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31568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Direct Sub and </a:t>
            </a:r>
            <a:r>
              <a:rPr lang="en-US" dirty="0" err="1" smtClean="0"/>
              <a:t>unsub</a:t>
            </a:r>
            <a:r>
              <a:rPr lang="en-US" dirty="0" smtClean="0"/>
              <a:t> loan Eligibility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4520" y="1554162"/>
            <a:ext cx="6837080" cy="4525963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Complete FAFSA and meet </a:t>
            </a:r>
            <a:r>
              <a:rPr lang="en-US" dirty="0"/>
              <a:t>the “eligible student” definition (34 CFR 668.32), </a:t>
            </a:r>
            <a:r>
              <a:rPr lang="en-US" dirty="0" smtClean="0"/>
              <a:t>including:</a:t>
            </a:r>
          </a:p>
          <a:p>
            <a:pPr lvl="1">
              <a:lnSpc>
                <a:spcPct val="90000"/>
              </a:lnSpc>
            </a:pPr>
            <a:r>
              <a:rPr lang="en-US" sz="3000" dirty="0" smtClean="0"/>
              <a:t>Citizenship</a:t>
            </a:r>
            <a:r>
              <a:rPr lang="en-US" sz="3000" dirty="0"/>
              <a:t>, selective service registration, matriculation, etc.</a:t>
            </a:r>
          </a:p>
          <a:p>
            <a:pPr lvl="1">
              <a:lnSpc>
                <a:spcPct val="90000"/>
              </a:lnSpc>
            </a:pPr>
            <a:r>
              <a:rPr lang="en-US" sz="3000" dirty="0"/>
              <a:t>Not in default on Title IV loans or owe a repayment on any federal grant,</a:t>
            </a:r>
          </a:p>
          <a:p>
            <a:r>
              <a:rPr lang="en-US" dirty="0" smtClean="0"/>
              <a:t>Complete Master Promissory Note (MPN) at </a:t>
            </a:r>
            <a:r>
              <a:rPr lang="en-US" dirty="0" smtClean="0">
                <a:hlinkClick r:id="rId2"/>
              </a:rPr>
              <a:t>www.studentloans.gov</a:t>
            </a:r>
            <a:r>
              <a:rPr lang="en-US" dirty="0" smtClean="0"/>
              <a:t> </a:t>
            </a:r>
          </a:p>
          <a:p>
            <a:r>
              <a:rPr lang="en-US" dirty="0" smtClean="0"/>
              <a:t>Complete Entrance Counseling </a:t>
            </a:r>
          </a:p>
          <a:p>
            <a:r>
              <a:rPr lang="en-US" dirty="0" smtClean="0"/>
              <a:t>Be registered for at least 6 credits</a:t>
            </a:r>
          </a:p>
        </p:txBody>
      </p:sp>
      <p:pic>
        <p:nvPicPr>
          <p:cNvPr id="1026" name="Picture 2" descr="C:\Users\CrawfordH\AppData\Local\Microsoft\Windows\Temporary Internet Files\Content.IE5\TCM4X0I0\MP900341526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7400"/>
            <a:ext cx="2119884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6772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Disbursement information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412" y="1600200"/>
            <a:ext cx="7115175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539190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Mpn</a:t>
            </a:r>
            <a:r>
              <a:rPr lang="en-US" dirty="0" smtClean="0"/>
              <a:t> search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1676400"/>
            <a:ext cx="748665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783717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Award promissory notes</a:t>
            </a:r>
            <a:endParaRPr lang="en-US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295400"/>
            <a:ext cx="7057883" cy="5448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>
            <a:off x="2514600" y="2438400"/>
            <a:ext cx="23622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43898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Master promissory note (</a:t>
            </a:r>
            <a:r>
              <a:rPr lang="en-US" dirty="0" err="1" smtClean="0"/>
              <a:t>mpn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235687"/>
            <a:ext cx="4195763" cy="52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409451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PLUS Search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12152" r="47213" b="6257"/>
          <a:stretch>
            <a:fillRect/>
          </a:stretch>
        </p:blipFill>
        <p:spPr bwMode="auto">
          <a:xfrm>
            <a:off x="2045386" y="1554163"/>
            <a:ext cx="5205628" cy="4525962"/>
          </a:xfrm>
          <a:prstGeom prst="rect">
            <a:avLst/>
          </a:prstGeom>
          <a:noFill/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132428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Counseling search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176296"/>
            <a:ext cx="6862763" cy="5072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180657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School search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638" y="1738313"/>
            <a:ext cx="7324725" cy="338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872931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School summary	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524000"/>
            <a:ext cx="7171266" cy="403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003666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School options</a:t>
            </a:r>
            <a:endParaRPr lang="en-US" dirty="0"/>
          </a:p>
        </p:txBody>
      </p:sp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2167" y="1219200"/>
            <a:ext cx="4528763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12027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Batch search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56923"/>
            <a:ext cx="6376988" cy="516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78588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Packaging student loans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4520" y="1554162"/>
            <a:ext cx="6837080" cy="4525963"/>
          </a:xfrm>
        </p:spPr>
        <p:txBody>
          <a:bodyPr/>
          <a:lstStyle/>
          <a:p>
            <a:r>
              <a:rPr lang="en-US" dirty="0"/>
              <a:t>Package loans </a:t>
            </a:r>
            <a:r>
              <a:rPr lang="en-US" dirty="0" smtClean="0"/>
              <a:t>after:</a:t>
            </a:r>
            <a:endParaRPr lang="en-US" dirty="0"/>
          </a:p>
          <a:p>
            <a:pPr lvl="1"/>
            <a:r>
              <a:rPr lang="en-US" dirty="0" smtClean="0"/>
              <a:t>Pell</a:t>
            </a:r>
            <a:endParaRPr lang="en-US" dirty="0"/>
          </a:p>
          <a:p>
            <a:pPr lvl="1"/>
            <a:r>
              <a:rPr lang="en-US" dirty="0" smtClean="0"/>
              <a:t>SEOG</a:t>
            </a:r>
            <a:endParaRPr lang="en-US" dirty="0"/>
          </a:p>
          <a:p>
            <a:pPr lvl="1"/>
            <a:r>
              <a:rPr lang="en-US" dirty="0" smtClean="0"/>
              <a:t>PHEAA</a:t>
            </a:r>
          </a:p>
          <a:p>
            <a:pPr lvl="1"/>
            <a:r>
              <a:rPr lang="en-US" dirty="0" smtClean="0"/>
              <a:t>Work-study</a:t>
            </a:r>
          </a:p>
          <a:p>
            <a:pPr lvl="1"/>
            <a:r>
              <a:rPr lang="en-US" dirty="0" smtClean="0"/>
              <a:t>Scholarships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1026" name="Picture 2" descr="C:\Users\CrawfordH\AppData\Local\Microsoft\Windows\Temporary Internet Files\Content.IE5\TCM4X0I0\MP900341526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7400"/>
            <a:ext cx="2119884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83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Batch search results</a:t>
            </a: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1543050"/>
            <a:ext cx="8905875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155266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Record error example</a:t>
            </a:r>
            <a:endParaRPr lang="en-US" dirty="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1800225"/>
            <a:ext cx="8877300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534440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 Reports</a:t>
            </a:r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8" y="2362200"/>
            <a:ext cx="8391525" cy="267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2491854" y="4495800"/>
            <a:ext cx="23622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64310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 Reports</a:t>
            </a:r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305" y="1398897"/>
            <a:ext cx="8300581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639305" y="2743200"/>
            <a:ext cx="23622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20420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 dl Reports</a:t>
            </a:r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243138"/>
            <a:ext cx="8991600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838200" y="3810001"/>
            <a:ext cx="5410200" cy="8048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35104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 dl Reports</a:t>
            </a:r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19200"/>
            <a:ext cx="8311158" cy="456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766869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</a:t>
            </a:r>
            <a:r>
              <a:rPr lang="en-US" dirty="0" smtClean="0"/>
              <a:t>coming…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9884" y="1554162"/>
            <a:ext cx="6871716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150% Direct Subsidized Loan </a:t>
            </a:r>
            <a:r>
              <a:rPr lang="en-US" dirty="0" smtClean="0"/>
              <a:t>Limit</a:t>
            </a:r>
          </a:p>
          <a:p>
            <a:pPr lvl="1"/>
            <a:r>
              <a:rPr lang="en-US" dirty="0" smtClean="0"/>
              <a:t>Limits </a:t>
            </a:r>
            <a:r>
              <a:rPr lang="en-US" dirty="0"/>
              <a:t>a first-time borrower’s eligibility for Direct Subsidized Loans to a period not to exceed 150 percent of the length of the borrower’s educational program. </a:t>
            </a:r>
            <a:endParaRPr lang="en-US" dirty="0" smtClean="0"/>
          </a:p>
          <a:p>
            <a:pPr lvl="2"/>
            <a:r>
              <a:rPr lang="en-US" dirty="0"/>
              <a:t>Only first-time borrowers on or after July 1, 2013 are subject to the new provision </a:t>
            </a:r>
          </a:p>
          <a:p>
            <a:pPr lvl="3"/>
            <a:r>
              <a:rPr lang="en-US" dirty="0"/>
              <a:t>A first-time borrower is one who did not have an outstanding balance of principal or interest on a Direct Loan or on a FFEL Program Loan on July 1, 2013</a:t>
            </a:r>
          </a:p>
          <a:p>
            <a:pPr lvl="1"/>
            <a:r>
              <a:rPr lang="en-US" dirty="0" smtClean="0"/>
              <a:t>Under </a:t>
            </a:r>
            <a:r>
              <a:rPr lang="en-US" dirty="0"/>
              <a:t>certain conditions, the provision also causes first-time borrowers who have exceeded the 150 percent limit to lose the interest subsidy on their Direct Subsidized Loans</a:t>
            </a:r>
            <a:r>
              <a:rPr lang="en-US" dirty="0" smtClean="0"/>
              <a:t>.</a:t>
            </a:r>
          </a:p>
        </p:txBody>
      </p:sp>
      <p:pic>
        <p:nvPicPr>
          <p:cNvPr id="4" name="Picture 2" descr="C:\Users\CrawfordH\AppData\Local\Microsoft\Windows\Temporary Internet Files\Content.IE5\TCM4X0I0\MP900341526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7400"/>
            <a:ext cx="2119884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110881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150% Direct Subsidized Loan Limit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9884" y="1554162"/>
            <a:ext cx="6871716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Entrance Counseling has been updated to include this information</a:t>
            </a:r>
          </a:p>
          <a:p>
            <a:r>
              <a:rPr lang="en-US" dirty="0" smtClean="0"/>
              <a:t>Awaiting on Department of Education guidance</a:t>
            </a:r>
          </a:p>
        </p:txBody>
      </p:sp>
      <p:pic>
        <p:nvPicPr>
          <p:cNvPr id="4" name="Picture 2" descr="C:\Users\CrawfordH\AppData\Local\Microsoft\Windows\Temporary Internet Files\Content.IE5\TCM4X0I0\MP900341526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7400"/>
            <a:ext cx="2119884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557509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websites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9884" y="1554162"/>
            <a:ext cx="6871716" cy="4525963"/>
          </a:xfrm>
        </p:spPr>
        <p:txBody>
          <a:bodyPr>
            <a:normAutofit fontScale="92500" lnSpcReduction="20000"/>
          </a:bodyPr>
          <a:lstStyle/>
          <a:p>
            <a:pPr lvl="1"/>
            <a:endParaRPr lang="en-US" altLang="en-US" sz="1000" dirty="0"/>
          </a:p>
          <a:p>
            <a:r>
              <a:rPr lang="en-US" altLang="en-US" dirty="0"/>
              <a:t>COD</a:t>
            </a:r>
          </a:p>
          <a:p>
            <a:pPr lvl="1"/>
            <a:r>
              <a:rPr lang="en-US" altLang="en-US" dirty="0">
                <a:hlinkClick r:id="rId2"/>
              </a:rPr>
              <a:t>www.cod.ed.gov</a:t>
            </a:r>
            <a:r>
              <a:rPr lang="en-US" altLang="en-US" dirty="0"/>
              <a:t>	</a:t>
            </a:r>
          </a:p>
          <a:p>
            <a:r>
              <a:rPr lang="en-US" altLang="en-US" dirty="0" smtClean="0"/>
              <a:t>Direct </a:t>
            </a:r>
            <a:r>
              <a:rPr lang="en-US" altLang="en-US" dirty="0"/>
              <a:t>Loan</a:t>
            </a:r>
          </a:p>
          <a:p>
            <a:pPr lvl="1"/>
            <a:r>
              <a:rPr lang="en-US" altLang="en-US" dirty="0">
                <a:hlinkClick r:id="rId3"/>
              </a:rPr>
              <a:t>http://direct.ed.gov</a:t>
            </a:r>
            <a:endParaRPr lang="en-US" altLang="en-US" dirty="0"/>
          </a:p>
          <a:p>
            <a:pPr lvl="1"/>
            <a:endParaRPr lang="en-US" altLang="en-US" sz="1000" dirty="0"/>
          </a:p>
          <a:p>
            <a:r>
              <a:rPr lang="en-US" altLang="en-US" dirty="0"/>
              <a:t>FSA Download</a:t>
            </a:r>
          </a:p>
          <a:p>
            <a:pPr lvl="1"/>
            <a:r>
              <a:rPr lang="en-US" altLang="en-US" dirty="0">
                <a:hlinkClick r:id="rId4"/>
              </a:rPr>
              <a:t>http://fsadownload.ed.gov</a:t>
            </a:r>
            <a:r>
              <a:rPr lang="en-US" altLang="en-US" dirty="0"/>
              <a:t> </a:t>
            </a:r>
            <a:endParaRPr lang="en-US" altLang="en-US" dirty="0" smtClean="0"/>
          </a:p>
          <a:p>
            <a:r>
              <a:rPr lang="en-US" altLang="en-US" dirty="0" smtClean="0"/>
              <a:t>Information </a:t>
            </a:r>
            <a:r>
              <a:rPr lang="en-US" altLang="en-US" dirty="0"/>
              <a:t>for Financial Aid Professionals</a:t>
            </a:r>
          </a:p>
          <a:p>
            <a:pPr lvl="1"/>
            <a:r>
              <a:rPr lang="en-US" altLang="en-US" dirty="0">
                <a:hlinkClick r:id="rId5"/>
              </a:rPr>
              <a:t>http://ifap.ed.gov</a:t>
            </a:r>
            <a:endParaRPr lang="en-US" altLang="en-US" dirty="0"/>
          </a:p>
          <a:p>
            <a:endParaRPr lang="en-US" dirty="0"/>
          </a:p>
        </p:txBody>
      </p:sp>
      <p:pic>
        <p:nvPicPr>
          <p:cNvPr id="4" name="Picture 2" descr="C:\Users\CrawfordH\AppData\Local\Microsoft\Windows\Temporary Internet Files\Content.IE5\TCM4X0I0\MP900341526[1]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7400"/>
            <a:ext cx="2119884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128701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895600"/>
            <a:ext cx="8686800" cy="838200"/>
          </a:xfrm>
        </p:spPr>
        <p:txBody>
          <a:bodyPr/>
          <a:lstStyle/>
          <a:p>
            <a:pPr algn="ctr"/>
            <a:r>
              <a:rPr lang="en-US" dirty="0" smtClean="0"/>
              <a:t>questions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6278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 PLUS Loans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4520" y="1554162"/>
            <a:ext cx="683708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Types of Direct PLUS Loans</a:t>
            </a:r>
          </a:p>
          <a:p>
            <a:pPr lvl="1"/>
            <a:r>
              <a:rPr lang="en-US" sz="2400" dirty="0" smtClean="0"/>
              <a:t>Graduate PLUS Loans</a:t>
            </a:r>
          </a:p>
          <a:p>
            <a:pPr lvl="1"/>
            <a:r>
              <a:rPr lang="en-US" sz="2400" dirty="0" smtClean="0"/>
              <a:t>Parent PLUS Loans</a:t>
            </a:r>
          </a:p>
          <a:p>
            <a:r>
              <a:rPr lang="en-US" sz="2800" dirty="0" smtClean="0"/>
              <a:t>Credit based loan (complete application at </a:t>
            </a:r>
            <a:r>
              <a:rPr lang="en-US" sz="2800" dirty="0" smtClean="0">
                <a:hlinkClick r:id="rId2"/>
              </a:rPr>
              <a:t>www.studentloans.gov</a:t>
            </a:r>
            <a:r>
              <a:rPr lang="en-US" sz="2800" dirty="0" smtClean="0"/>
              <a:t>) </a:t>
            </a:r>
          </a:p>
          <a:p>
            <a:r>
              <a:rPr lang="en-US" sz="2800" dirty="0" smtClean="0"/>
              <a:t>Repayment begins 60 days after last disbursement</a:t>
            </a:r>
          </a:p>
          <a:p>
            <a:pPr lvl="1"/>
            <a:r>
              <a:rPr lang="en-US" sz="2400" dirty="0" smtClean="0"/>
              <a:t>Graduate students qualify for in-school deferment</a:t>
            </a:r>
          </a:p>
        </p:txBody>
      </p:sp>
      <p:pic>
        <p:nvPicPr>
          <p:cNvPr id="1026" name="Picture 2" descr="C:\Users\CrawfordH\AppData\Local\Microsoft\Windows\Temporary Internet Files\Content.IE5\TCM4X0I0\MP900341526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7400"/>
            <a:ext cx="2119884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9559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 plus loan Eligibility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4520" y="1554162"/>
            <a:ext cx="6837080" cy="45259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To receive a </a:t>
            </a:r>
            <a:r>
              <a:rPr lang="en-US" sz="2800" dirty="0" smtClean="0"/>
              <a:t>Parent PLUS or Graduate PLUS Loan, </a:t>
            </a:r>
            <a:r>
              <a:rPr lang="en-US" sz="2800" dirty="0"/>
              <a:t>the STUDENT must meet the “eligible student” definition (34 CFR 668.32), including: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Citizenship, selective service registration, matriculation, etc.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Not in default on Title IV loans or owe a repayment on any federal grant,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And be enrolled at least </a:t>
            </a:r>
            <a:r>
              <a:rPr lang="en-US" sz="2400" dirty="0" smtClean="0"/>
              <a:t>half-time</a:t>
            </a:r>
          </a:p>
          <a:p>
            <a:endParaRPr lang="en-US" dirty="0"/>
          </a:p>
        </p:txBody>
      </p:sp>
      <p:pic>
        <p:nvPicPr>
          <p:cNvPr id="1026" name="Picture 2" descr="C:\Users\CrawfordH\AppData\Local\Microsoft\Windows\Temporary Internet Files\Content.IE5\TCM4X0I0\MP900341526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7400"/>
            <a:ext cx="2119884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6807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Additional Direct parent plus loan Eligibility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4520" y="1554162"/>
            <a:ext cx="6837080" cy="4525963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To receive a Parent PLUS Loan, the Parent must meet the following criteria: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Must </a:t>
            </a:r>
            <a:r>
              <a:rPr lang="en-US" dirty="0"/>
              <a:t>be the student's biological or adoptive parent or the student's stepparent, if the biological or adoptive parent has remarried at the time of </a:t>
            </a:r>
            <a:r>
              <a:rPr lang="en-US" dirty="0" smtClean="0"/>
              <a:t>application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Student must be a dependent student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Student must be enrolled at least half-time 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 smtClean="0"/>
              <a:t>Must be a U.S. citizen or eligible non-citizen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Not be in default </a:t>
            </a:r>
            <a:r>
              <a:rPr lang="en-US" dirty="0"/>
              <a:t>on any federal education loans or owe an overpayment on a federal education grant</a:t>
            </a:r>
          </a:p>
          <a:p>
            <a:endParaRPr lang="en-US" dirty="0"/>
          </a:p>
        </p:txBody>
      </p:sp>
      <p:pic>
        <p:nvPicPr>
          <p:cNvPr id="1026" name="Picture 2" descr="C:\Users\CrawfordH\AppData\Local\Microsoft\Windows\Temporary Internet Files\Content.IE5\TCM4X0I0\MP900341526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7400"/>
            <a:ext cx="2119884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9550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630</TotalTime>
  <Words>2059</Words>
  <Application>Microsoft Office PowerPoint</Application>
  <PresentationFormat>On-screen Show (4:3)</PresentationFormat>
  <Paragraphs>434</Paragraphs>
  <Slides>69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70" baseType="lpstr">
      <vt:lpstr>Trek</vt:lpstr>
      <vt:lpstr>PowerPoint Presentation</vt:lpstr>
      <vt:lpstr>agenda</vt:lpstr>
      <vt:lpstr>Types of direct loans</vt:lpstr>
      <vt:lpstr>Direct Subsidized and unsubsidized loans</vt:lpstr>
      <vt:lpstr>Direct Sub and unsub loan Eligibility</vt:lpstr>
      <vt:lpstr>Packaging student loans</vt:lpstr>
      <vt:lpstr>Direct PLUS Loans</vt:lpstr>
      <vt:lpstr>Direct plus loan Eligibility</vt:lpstr>
      <vt:lpstr>Additional Direct parent plus loan Eligibility</vt:lpstr>
      <vt:lpstr>What if plus loan is approved?</vt:lpstr>
      <vt:lpstr>What if plus loan is denied?</vt:lpstr>
      <vt:lpstr>Direct consolidation loan</vt:lpstr>
      <vt:lpstr>Direct consolidation loan</vt:lpstr>
      <vt:lpstr>agenda</vt:lpstr>
      <vt:lpstr>Interest rates</vt:lpstr>
      <vt:lpstr>Fees to borrowers</vt:lpstr>
      <vt:lpstr>Annual loan limits</vt:lpstr>
      <vt:lpstr>Aggregate loan limits</vt:lpstr>
      <vt:lpstr>agenda</vt:lpstr>
      <vt:lpstr>Direct loan processing cycle</vt:lpstr>
      <vt:lpstr>origination</vt:lpstr>
      <vt:lpstr>DL AWARD ID</vt:lpstr>
      <vt:lpstr>Direct loan servicers</vt:lpstr>
      <vt:lpstr>Direct loan processing cycle</vt:lpstr>
      <vt:lpstr>MPN Options</vt:lpstr>
      <vt:lpstr>MPN and Entrance Counseling</vt:lpstr>
      <vt:lpstr>Direct loan processing cycle</vt:lpstr>
      <vt:lpstr>disbursement</vt:lpstr>
      <vt:lpstr>Direct loan processing cycle</vt:lpstr>
      <vt:lpstr>Reconciliation and Closeout</vt:lpstr>
      <vt:lpstr>Summary Financial Information</vt:lpstr>
      <vt:lpstr>Direct loan processing cycle</vt:lpstr>
      <vt:lpstr>Exit counseling</vt:lpstr>
      <vt:lpstr>repayment</vt:lpstr>
      <vt:lpstr>Repayment plan options</vt:lpstr>
      <vt:lpstr>Repayment plan options</vt:lpstr>
      <vt:lpstr>deferment</vt:lpstr>
      <vt:lpstr>Forbearance</vt:lpstr>
      <vt:lpstr>agenda</vt:lpstr>
      <vt:lpstr>default</vt:lpstr>
      <vt:lpstr>Cohort default rate (CDR)</vt:lpstr>
      <vt:lpstr>Smart borrowing</vt:lpstr>
      <vt:lpstr>agenda</vt:lpstr>
      <vt:lpstr>Common origination disbursement (COD)</vt:lpstr>
      <vt:lpstr>Cod – PERSON SEARCH</vt:lpstr>
      <vt:lpstr>Person detail</vt:lpstr>
      <vt:lpstr>Person Direct loan information</vt:lpstr>
      <vt:lpstr>Award detail information</vt:lpstr>
      <vt:lpstr>Award disbursement information</vt:lpstr>
      <vt:lpstr>Disbursement information</vt:lpstr>
      <vt:lpstr>Mpn search</vt:lpstr>
      <vt:lpstr>Award promissory notes</vt:lpstr>
      <vt:lpstr>Master promissory note (mpn)</vt:lpstr>
      <vt:lpstr>PLUS Search</vt:lpstr>
      <vt:lpstr>Counseling search</vt:lpstr>
      <vt:lpstr>School search</vt:lpstr>
      <vt:lpstr>School summary </vt:lpstr>
      <vt:lpstr>School options</vt:lpstr>
      <vt:lpstr>Batch search</vt:lpstr>
      <vt:lpstr>Batch search results</vt:lpstr>
      <vt:lpstr>Record error example</vt:lpstr>
      <vt:lpstr>cod Reports</vt:lpstr>
      <vt:lpstr>COD Reports</vt:lpstr>
      <vt:lpstr>COD dl Reports</vt:lpstr>
      <vt:lpstr>COD dl Reports</vt:lpstr>
      <vt:lpstr>What’s coming…</vt:lpstr>
      <vt:lpstr>150% Direct Subsidized Loan Limit</vt:lpstr>
      <vt:lpstr>websites</vt:lpstr>
      <vt:lpstr>questions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Debbie</dc:creator>
  <cp:lastModifiedBy>Jackson, Michelle</cp:lastModifiedBy>
  <cp:revision>68</cp:revision>
  <dcterms:created xsi:type="dcterms:W3CDTF">2013-02-08T19:43:16Z</dcterms:created>
  <dcterms:modified xsi:type="dcterms:W3CDTF">2013-10-07T15:42:41Z</dcterms:modified>
</cp:coreProperties>
</file>