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8" r:id="rId4"/>
    <p:sldId id="279" r:id="rId5"/>
    <p:sldId id="280" r:id="rId6"/>
    <p:sldId id="263" r:id="rId7"/>
    <p:sldId id="264" r:id="rId8"/>
    <p:sldId id="268" r:id="rId9"/>
    <p:sldId id="266" r:id="rId10"/>
    <p:sldId id="267" r:id="rId11"/>
    <p:sldId id="269" r:id="rId12"/>
    <p:sldId id="271" r:id="rId13"/>
    <p:sldId id="275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868" y="-14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tats.bls.gov/cex/home.htm" TargetMode="External"/><Relationship Id="rId2" Type="http://schemas.openxmlformats.org/officeDocument/2006/relationships/hyperlink" Target="http://professionals.collegeboar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a.gov/cola" TargetMode="External"/><Relationship Id="rId4" Type="http://schemas.openxmlformats.org/officeDocument/2006/relationships/hyperlink" Target="http://www.census.gov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1447800" y="44196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prstClr val="black"/>
                </a:solidFill>
              </a:rPr>
              <a:t>Cost of Attendance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Cost of travel between residence and </a:t>
            </a:r>
            <a:r>
              <a:rPr lang="en-US" dirty="0" smtClean="0">
                <a:solidFill>
                  <a:prstClr val="black"/>
                </a:solidFill>
              </a:rPr>
              <a:t>school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Travel necessary to complete the degree</a:t>
            </a:r>
          </a:p>
          <a:p>
            <a:pPr lvl="1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Parking fees</a:t>
            </a:r>
          </a:p>
          <a:p>
            <a:pPr lvl="1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Maintenance on an existing vehicle</a:t>
            </a: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Payments for purchase of a car may NOT be included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6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8305800" cy="4648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ClrTx/>
              <a:buSzTx/>
              <a:buNone/>
            </a:pPr>
            <a:r>
              <a:rPr lang="en-US" sz="2900" dirty="0">
                <a:solidFill>
                  <a:prstClr val="black"/>
                </a:solidFill>
              </a:rPr>
              <a:t>Intended to enable </a:t>
            </a:r>
            <a:r>
              <a:rPr lang="en-US" sz="2900" dirty="0" smtClean="0">
                <a:solidFill>
                  <a:prstClr val="black"/>
                </a:solidFill>
              </a:rPr>
              <a:t>students </a:t>
            </a:r>
            <a:r>
              <a:rPr lang="en-US" sz="2900" dirty="0">
                <a:solidFill>
                  <a:prstClr val="black"/>
                </a:solidFill>
              </a:rPr>
              <a:t>to live at a reasonable </a:t>
            </a:r>
            <a:r>
              <a:rPr lang="en-US" sz="2900" dirty="0" smtClean="0">
                <a:solidFill>
                  <a:prstClr val="black"/>
                </a:solidFill>
              </a:rPr>
              <a:t>standard</a:t>
            </a:r>
          </a:p>
          <a:p>
            <a:pPr marL="114300" indent="0" algn="ctr">
              <a:buClrTx/>
              <a:buSzTx/>
              <a:buNone/>
            </a:pPr>
            <a:r>
              <a:rPr lang="en-US" sz="2900" dirty="0" smtClean="0">
                <a:solidFill>
                  <a:prstClr val="black"/>
                </a:solidFill>
              </a:rPr>
              <a:t>Clothing</a:t>
            </a:r>
            <a:endParaRPr lang="en-US" sz="2900" dirty="0">
              <a:solidFill>
                <a:prstClr val="black"/>
              </a:solidFill>
            </a:endParaRPr>
          </a:p>
          <a:p>
            <a:pPr marL="114300" indent="0" algn="ctr">
              <a:buClrTx/>
              <a:buSzTx/>
              <a:buNone/>
            </a:pPr>
            <a:r>
              <a:rPr lang="en-US" sz="2900" dirty="0">
                <a:solidFill>
                  <a:prstClr val="black"/>
                </a:solidFill>
              </a:rPr>
              <a:t>Laundry</a:t>
            </a:r>
          </a:p>
          <a:p>
            <a:pPr marL="114300" indent="0" algn="ctr">
              <a:buClrTx/>
              <a:buSzTx/>
              <a:buNone/>
            </a:pPr>
            <a:r>
              <a:rPr lang="en-US" sz="2900" dirty="0">
                <a:solidFill>
                  <a:prstClr val="black"/>
                </a:solidFill>
              </a:rPr>
              <a:t>Personal hygiene</a:t>
            </a:r>
          </a:p>
          <a:p>
            <a:pPr marL="114300" indent="0" algn="ctr">
              <a:buClrTx/>
              <a:buSzTx/>
              <a:buNone/>
            </a:pPr>
            <a:r>
              <a:rPr lang="en-US" sz="2900" dirty="0">
                <a:solidFill>
                  <a:prstClr val="black"/>
                </a:solidFill>
              </a:rPr>
              <a:t>Recreation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4600" dirty="0" smtClean="0">
                <a:latin typeface="+mj-lt"/>
              </a:rPr>
              <a:t>ADDITIONAL </a:t>
            </a:r>
            <a:r>
              <a:rPr lang="en-US" sz="4600" dirty="0">
                <a:latin typeface="+mj-lt"/>
              </a:rPr>
              <a:t>COA </a:t>
            </a:r>
            <a:r>
              <a:rPr lang="en-US" sz="4600" dirty="0" smtClean="0">
                <a:latin typeface="+mj-lt"/>
              </a:rPr>
              <a:t>ALLOWANCES</a:t>
            </a:r>
          </a:p>
          <a:p>
            <a:pPr marL="0" indent="0" algn="ctr">
              <a:buNone/>
            </a:pPr>
            <a:r>
              <a:rPr lang="en-US" sz="2800" dirty="0"/>
              <a:t>Dependent care</a:t>
            </a:r>
          </a:p>
          <a:p>
            <a:pPr marL="0" indent="0" algn="ctr">
              <a:buNone/>
            </a:pPr>
            <a:r>
              <a:rPr lang="en-US" sz="2800" dirty="0"/>
              <a:t>Disability-related</a:t>
            </a:r>
          </a:p>
          <a:p>
            <a:pPr marL="0" indent="0" algn="ctr">
              <a:buNone/>
            </a:pPr>
            <a:r>
              <a:rPr lang="en-US" sz="2800" dirty="0" smtClean="0"/>
              <a:t>Study </a:t>
            </a:r>
            <a:r>
              <a:rPr lang="en-US" sz="2800" dirty="0"/>
              <a:t>abroad</a:t>
            </a:r>
          </a:p>
          <a:p>
            <a:pPr marL="0" indent="0" algn="ctr">
              <a:buNone/>
            </a:pPr>
            <a:r>
              <a:rPr lang="en-US" sz="2800" dirty="0"/>
              <a:t>First professional credential</a:t>
            </a:r>
          </a:p>
          <a:p>
            <a:pPr marL="0" indent="0" algn="ctr">
              <a:buNone/>
            </a:pPr>
            <a:r>
              <a:rPr lang="en-US" sz="2800" dirty="0"/>
              <a:t>Educational loan fees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0644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Tools for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NASFAA Monograph Number </a:t>
            </a:r>
            <a:r>
              <a:rPr lang="en-US" dirty="0" smtClean="0"/>
              <a:t>24</a:t>
            </a:r>
            <a:endParaRPr lang="en-US" dirty="0"/>
          </a:p>
          <a:p>
            <a:r>
              <a:rPr lang="en-US" dirty="0" smtClean="0"/>
              <a:t>SFA </a:t>
            </a:r>
            <a:r>
              <a:rPr lang="en-US" dirty="0"/>
              <a:t>Handbook Volume 3,Chapter 2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professionals.collegeboard.com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US" dirty="0">
                <a:solidFill>
                  <a:schemeClr val="tx1"/>
                </a:solidFill>
                <a:hlinkClick r:id="rId3"/>
              </a:rPr>
              <a:t>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stats.bls.gov/cex/home.htm</a:t>
            </a:r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/>
              <a:t>(Bureau of Labor Statistics)</a:t>
            </a:r>
          </a:p>
          <a:p>
            <a:pPr lvl="2"/>
            <a:r>
              <a:rPr lang="en-US" dirty="0" smtClean="0"/>
              <a:t>Average cost of utilities</a:t>
            </a:r>
          </a:p>
          <a:p>
            <a:pPr lvl="2"/>
            <a:r>
              <a:rPr lang="en-US" dirty="0" smtClean="0"/>
              <a:t>Miscellaneous personal, Personal hygiene, Clothing</a:t>
            </a:r>
          </a:p>
          <a:p>
            <a:pPr lvl="2"/>
            <a:r>
              <a:rPr lang="en-US" dirty="0" smtClean="0"/>
              <a:t>Recreation</a:t>
            </a:r>
          </a:p>
          <a:p>
            <a:r>
              <a:rPr lang="en-US" dirty="0" smtClean="0">
                <a:hlinkClick r:id="rId4"/>
              </a:rPr>
              <a:t>www.census.gov</a:t>
            </a:r>
            <a:r>
              <a:rPr lang="en-US" dirty="0" smtClean="0"/>
              <a:t> (consumer </a:t>
            </a:r>
            <a:r>
              <a:rPr lang="en-US" dirty="0"/>
              <a:t>price index)</a:t>
            </a:r>
          </a:p>
          <a:p>
            <a:r>
              <a:rPr lang="en-US" dirty="0" smtClean="0">
                <a:hlinkClick r:id="rId5"/>
              </a:rPr>
              <a:t>www.ssa.gov/cola</a:t>
            </a:r>
            <a:r>
              <a:rPr lang="en-US" dirty="0" smtClean="0"/>
              <a:t> </a:t>
            </a:r>
            <a:r>
              <a:rPr lang="en-US" dirty="0"/>
              <a:t>(Cost-of-Living </a:t>
            </a:r>
            <a:r>
              <a:rPr lang="en-US" dirty="0" smtClean="0"/>
              <a:t>Adjustment)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8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71600"/>
            <a:ext cx="6553200" cy="470852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Apartments.com</a:t>
            </a:r>
          </a:p>
          <a:p>
            <a:pPr>
              <a:lnSpc>
                <a:spcPct val="150000"/>
              </a:lnSpc>
            </a:pPr>
            <a:r>
              <a:rPr lang="en-US" dirty="0"/>
              <a:t>Survey of </a:t>
            </a:r>
            <a:r>
              <a:rPr lang="en-US" dirty="0" smtClean="0"/>
              <a:t>Student Body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Child Care Centers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Professional </a:t>
            </a:r>
            <a:r>
              <a:rPr lang="en-US" dirty="0" smtClean="0"/>
              <a:t>Associations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Book Store Manager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Cafeteria Manager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9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4162"/>
            <a:ext cx="6934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Back at the Office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Verify your P&amp;P is up-to-date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Be consistent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Identify your process for “exceptions”</a:t>
            </a:r>
          </a:p>
          <a:p>
            <a:pPr lvl="1"/>
            <a:r>
              <a:rPr lang="en-US" dirty="0"/>
              <a:t>Establish a periodic &amp; annual review </a:t>
            </a:r>
            <a:r>
              <a:rPr lang="en-US" dirty="0" smtClean="0"/>
              <a:t>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3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752600"/>
            <a:ext cx="6172200" cy="4327525"/>
          </a:xfrm>
        </p:spPr>
        <p:txBody>
          <a:bodyPr/>
          <a:lstStyle/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Purpose</a:t>
            </a: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Components</a:t>
            </a: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Construction Considerations</a:t>
            </a: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Tools for Schools</a:t>
            </a: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Q &amp; A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is the Cost of Attendance?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cornerstone of establishing financial need</a:t>
            </a:r>
          </a:p>
          <a:p>
            <a:pPr>
              <a:lnSpc>
                <a:spcPct val="150000"/>
              </a:lnSpc>
            </a:pPr>
            <a:r>
              <a:rPr lang="en-US" dirty="0"/>
              <a:t>Limits total aid a student may receive</a:t>
            </a:r>
          </a:p>
          <a:p>
            <a:pPr>
              <a:lnSpc>
                <a:spcPct val="150000"/>
              </a:lnSpc>
            </a:pPr>
            <a:r>
              <a:rPr lang="en-US" dirty="0"/>
              <a:t>Is an estimate of the educational expenses for the period of enrollment</a:t>
            </a:r>
          </a:p>
          <a:p>
            <a:pPr>
              <a:lnSpc>
                <a:spcPct val="150000"/>
              </a:lnSpc>
            </a:pPr>
            <a:r>
              <a:rPr lang="en-US" dirty="0"/>
              <a:t>Is set by each institution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3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Purpose?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Reflect reasonable &amp; realistic costs</a:t>
            </a:r>
          </a:p>
          <a:p>
            <a:pPr>
              <a:lnSpc>
                <a:spcPct val="150000"/>
              </a:lnSpc>
            </a:pPr>
            <a:r>
              <a:rPr lang="en-US" dirty="0"/>
              <a:t>Allows students to make educated decisions ; accurate cost projections</a:t>
            </a:r>
          </a:p>
          <a:p>
            <a:pPr>
              <a:lnSpc>
                <a:spcPct val="150000"/>
              </a:lnSpc>
            </a:pPr>
            <a:r>
              <a:rPr lang="en-US" dirty="0"/>
              <a:t>Equity in financial  decisions</a:t>
            </a:r>
          </a:p>
          <a:p>
            <a:pPr>
              <a:lnSpc>
                <a:spcPct val="150000"/>
              </a:lnSpc>
            </a:pPr>
            <a:r>
              <a:rPr lang="en-US" dirty="0"/>
              <a:t>Not intended to be an Enrollment Management Tool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3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Allowable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Institutional Costs</a:t>
            </a:r>
          </a:p>
          <a:p>
            <a:pPr lvl="3"/>
            <a:r>
              <a:rPr lang="en-US" dirty="0"/>
              <a:t>Tuition and fees</a:t>
            </a:r>
          </a:p>
          <a:p>
            <a:pPr lvl="3"/>
            <a:r>
              <a:rPr lang="en-US" dirty="0"/>
              <a:t>On-campus room &amp; board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Non-Institutional Costs</a:t>
            </a:r>
          </a:p>
          <a:p>
            <a:pPr lvl="3"/>
            <a:r>
              <a:rPr lang="en-US" dirty="0"/>
              <a:t>Off-campus room &amp; board</a:t>
            </a:r>
          </a:p>
          <a:p>
            <a:pPr lvl="3"/>
            <a:r>
              <a:rPr lang="en-US" dirty="0"/>
              <a:t>Books &amp; supplies</a:t>
            </a:r>
          </a:p>
          <a:p>
            <a:pPr lvl="3"/>
            <a:r>
              <a:rPr lang="en-US" dirty="0"/>
              <a:t>Transportation</a:t>
            </a:r>
          </a:p>
          <a:p>
            <a:pPr lvl="3"/>
            <a:r>
              <a:rPr lang="en-US" dirty="0"/>
              <a:t>Miscellaneous personal expenses</a:t>
            </a:r>
          </a:p>
          <a:p>
            <a:pPr lvl="3"/>
            <a:r>
              <a:rPr lang="en-US" dirty="0"/>
              <a:t>Reflect current market conditions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6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339725" lvl="0" indent="-339725" fontAlgn="base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3800" kern="0" dirty="0">
                <a:solidFill>
                  <a:srgbClr val="000000"/>
                </a:solidFill>
              </a:rPr>
              <a:t>Amounts normally assessed students carrying same academic workload, as determined by </a:t>
            </a:r>
            <a:r>
              <a:rPr lang="en-US" sz="3800" kern="0" dirty="0" smtClean="0">
                <a:solidFill>
                  <a:srgbClr val="000000"/>
                </a:solidFill>
              </a:rPr>
              <a:t>institution</a:t>
            </a:r>
          </a:p>
          <a:p>
            <a:pPr marL="0" lvl="0" indent="0" fontAlgn="base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None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buClrTx/>
              <a:buSzTx/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Include </a:t>
            </a:r>
            <a:r>
              <a:rPr lang="en-US" sz="3800" dirty="0">
                <a:solidFill>
                  <a:prstClr val="black"/>
                </a:solidFill>
              </a:rPr>
              <a:t>tuition </a:t>
            </a:r>
            <a:r>
              <a:rPr lang="en-US" sz="3800" dirty="0" smtClean="0">
                <a:solidFill>
                  <a:prstClr val="black"/>
                </a:solidFill>
              </a:rPr>
              <a:t>only </a:t>
            </a:r>
            <a:r>
              <a:rPr lang="en-US" sz="3800" dirty="0">
                <a:solidFill>
                  <a:prstClr val="black"/>
                </a:solidFill>
              </a:rPr>
              <a:t>for coursework that is credited toward the student’s </a:t>
            </a:r>
            <a:r>
              <a:rPr lang="en-US" sz="3800" dirty="0" smtClean="0">
                <a:solidFill>
                  <a:prstClr val="black"/>
                </a:solidFill>
              </a:rPr>
              <a:t>degree</a:t>
            </a:r>
          </a:p>
          <a:p>
            <a:pPr marL="0" lvl="0" indent="0">
              <a:lnSpc>
                <a:spcPct val="120000"/>
              </a:lnSpc>
              <a:buClrTx/>
              <a:buSzTx/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  <a:buClrTx/>
              <a:buSzTx/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Separate </a:t>
            </a:r>
            <a:r>
              <a:rPr lang="en-US" sz="3800" dirty="0">
                <a:solidFill>
                  <a:prstClr val="black"/>
                </a:solidFill>
              </a:rPr>
              <a:t>categories for types of student</a:t>
            </a:r>
          </a:p>
          <a:p>
            <a:pPr lvl="2">
              <a:lnSpc>
                <a:spcPct val="120000"/>
              </a:lnSpc>
              <a:buClrTx/>
              <a:buSzTx/>
              <a:buFont typeface="Arial" pitchFamily="34" charset="0"/>
              <a:buChar char="•"/>
            </a:pPr>
            <a:r>
              <a:rPr lang="en-US" sz="3800" dirty="0">
                <a:solidFill>
                  <a:prstClr val="black"/>
                </a:solidFill>
              </a:rPr>
              <a:t>In/out-of-state</a:t>
            </a:r>
          </a:p>
          <a:p>
            <a:pPr lvl="2">
              <a:lnSpc>
                <a:spcPct val="120000"/>
              </a:lnSpc>
              <a:buClrTx/>
              <a:buSzTx/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Undergraduate/graduate</a:t>
            </a:r>
          </a:p>
          <a:p>
            <a:pPr marL="914400" lvl="2" indent="0">
              <a:lnSpc>
                <a:spcPct val="120000"/>
              </a:lnSpc>
              <a:buClrTx/>
              <a:buSzTx/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buClrTx/>
              <a:buSzTx/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Actual </a:t>
            </a:r>
            <a:r>
              <a:rPr lang="en-US" sz="3800" dirty="0" err="1" smtClean="0">
                <a:solidFill>
                  <a:prstClr val="black"/>
                </a:solidFill>
              </a:rPr>
              <a:t>vs</a:t>
            </a:r>
            <a:r>
              <a:rPr lang="en-US" sz="3800" dirty="0" smtClean="0">
                <a:solidFill>
                  <a:prstClr val="black"/>
                </a:solidFill>
              </a:rPr>
              <a:t> Weighted</a:t>
            </a:r>
            <a:endParaRPr lang="en-US" sz="3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9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Example: weighted average tuition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4952999"/>
          </a:xfrm>
        </p:spPr>
        <p:txBody>
          <a:bodyPr>
            <a:noAutofit/>
          </a:bodyPr>
          <a:lstStyle/>
          <a:p>
            <a:pPr marL="280988" lvl="0" indent="-280988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</a:rPr>
              <a:t>Tuition: in-state = $2,000; </a:t>
            </a:r>
            <a:r>
              <a:rPr lang="en-US" sz="2400" kern="0" dirty="0" smtClean="0">
                <a:solidFill>
                  <a:srgbClr val="000000"/>
                </a:solidFill>
              </a:rPr>
              <a:t> out-of-state </a:t>
            </a:r>
            <a:r>
              <a:rPr lang="en-US" sz="2400" kern="0" dirty="0">
                <a:solidFill>
                  <a:srgbClr val="000000"/>
                </a:solidFill>
              </a:rPr>
              <a:t>= $</a:t>
            </a:r>
            <a:r>
              <a:rPr lang="en-US" sz="2400" kern="0" dirty="0" smtClean="0">
                <a:solidFill>
                  <a:srgbClr val="000000"/>
                </a:solidFill>
              </a:rPr>
              <a:t>4,000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None/>
            </a:pPr>
            <a:endParaRPr lang="en-US" sz="1800" kern="0" dirty="0">
              <a:solidFill>
                <a:srgbClr val="000000"/>
              </a:solidFill>
            </a:endParaRPr>
          </a:p>
          <a:p>
            <a:pPr marL="280988" lvl="0" indent="-280988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</a:rPr>
              <a:t>9,000 in-state students; 1,000 out-of state </a:t>
            </a:r>
            <a:r>
              <a:rPr lang="en-US" sz="2400" kern="0" dirty="0" smtClean="0">
                <a:solidFill>
                  <a:srgbClr val="000000"/>
                </a:solidFill>
              </a:rPr>
              <a:t>students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None/>
            </a:pPr>
            <a:endParaRPr lang="en-US" sz="1800" kern="0" dirty="0">
              <a:solidFill>
                <a:srgbClr val="000000"/>
              </a:solidFill>
            </a:endParaRPr>
          </a:p>
          <a:p>
            <a:pPr marL="280988" lvl="0" indent="-280988" fontAlgn="base">
              <a:lnSpc>
                <a:spcPct val="90000"/>
              </a:lnSpc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</a:rPr>
              <a:t>Weighted average:</a:t>
            </a:r>
          </a:p>
          <a:p>
            <a:pPr marL="0" lvl="0" indent="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 smtClean="0">
                <a:solidFill>
                  <a:srgbClr val="003399"/>
                </a:solidFill>
                <a:cs typeface="Arial" charset="0"/>
              </a:rPr>
              <a:t>		   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$2,000    x    9,000   =	$18,000,000</a:t>
            </a:r>
          </a:p>
          <a:p>
            <a:pPr marL="0" lvl="0" indent="0" eaLnBrk="0" fontAlgn="base" hangingPunct="0">
              <a:spcBef>
                <a:spcPct val="10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400" u="sng" dirty="0">
                <a:solidFill>
                  <a:srgbClr val="000000"/>
                </a:solidFill>
                <a:cs typeface="Arial" charset="0"/>
              </a:rPr>
              <a:t>   +	   </a:t>
            </a:r>
            <a:r>
              <a:rPr lang="en-US" sz="2400" u="sng" dirty="0" smtClean="0">
                <a:solidFill>
                  <a:srgbClr val="000000"/>
                </a:solidFill>
                <a:cs typeface="Arial" charset="0"/>
              </a:rPr>
              <a:t>$</a:t>
            </a:r>
            <a:r>
              <a:rPr lang="en-US" sz="2400" u="sng" dirty="0">
                <a:solidFill>
                  <a:srgbClr val="000000"/>
                </a:solidFill>
                <a:cs typeface="Arial" charset="0"/>
              </a:rPr>
              <a:t>4,000    x    1,000   =	    4,000,000</a:t>
            </a:r>
          </a:p>
          <a:p>
            <a:pPr marL="0" lvl="0" indent="0" eaLnBrk="0" fontAlgn="base" hangingPunct="0">
              <a:lnSpc>
                <a:spcPct val="120000"/>
              </a:lnSpc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					           $22,000,000</a:t>
            </a:r>
          </a:p>
          <a:p>
            <a:pPr marL="0" lvl="0" indent="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	      $22,000,000   ÷   10,000   = 	         </a:t>
            </a:r>
            <a:r>
              <a:rPr lang="en-US" sz="2400" dirty="0">
                <a:solidFill>
                  <a:srgbClr val="FF0000"/>
                </a:solidFill>
                <a:cs typeface="Arial" charset="0"/>
              </a:rPr>
              <a:t>$</a:t>
            </a:r>
            <a:r>
              <a:rPr lang="en-US" sz="2400" dirty="0" smtClean="0">
                <a:solidFill>
                  <a:srgbClr val="FF0000"/>
                </a:solidFill>
                <a:cs typeface="Arial" charset="0"/>
              </a:rPr>
              <a:t>2,200</a:t>
            </a:r>
          </a:p>
          <a:p>
            <a:pPr marL="0" lvl="0" indent="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  <a:p>
            <a:pPr marL="0" lvl="0" indent="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 smtClean="0">
                <a:solidFill>
                  <a:srgbClr val="FF0000"/>
                </a:solidFill>
                <a:cs typeface="Arial" charset="0"/>
              </a:rPr>
              <a:t>Weighted average tuition charge for COA = $2,200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5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305800" cy="53340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50000"/>
              </a:lnSpc>
              <a:buClrTx/>
              <a:buSzTx/>
              <a:buNone/>
            </a:pPr>
            <a:r>
              <a:rPr lang="en-US" dirty="0">
                <a:solidFill>
                  <a:prstClr val="black"/>
                </a:solidFill>
              </a:rPr>
              <a:t>To be included in COA fees must be:</a:t>
            </a:r>
          </a:p>
          <a:p>
            <a:pPr lvl="1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Required of all </a:t>
            </a:r>
            <a:r>
              <a:rPr lang="en-US" dirty="0" smtClean="0">
                <a:solidFill>
                  <a:prstClr val="black"/>
                </a:solidFill>
              </a:rPr>
              <a:t>students</a:t>
            </a:r>
          </a:p>
          <a:p>
            <a:pPr marL="457200" lvl="1" indent="0">
              <a:lnSpc>
                <a:spcPct val="150000"/>
              </a:lnSpc>
              <a:buClrTx/>
              <a:buSzTx/>
              <a:buNone/>
            </a:pPr>
            <a:endParaRPr lang="en-US" sz="1500" dirty="0">
              <a:solidFill>
                <a:prstClr val="black"/>
              </a:solidFill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Required for the student’s course of study</a:t>
            </a:r>
          </a:p>
          <a:p>
            <a:pPr lvl="3">
              <a:lnSpc>
                <a:spcPct val="150000"/>
              </a:lnSpc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Examples: lab fees for biology class, art </a:t>
            </a:r>
            <a:r>
              <a:rPr lang="en-US" dirty="0" smtClean="0">
                <a:solidFill>
                  <a:prstClr val="black"/>
                </a:solidFill>
              </a:rPr>
              <a:t>fees</a:t>
            </a:r>
          </a:p>
          <a:p>
            <a:pPr marL="1371600" lvl="3" indent="0">
              <a:lnSpc>
                <a:spcPct val="150000"/>
              </a:lnSpc>
              <a:buClrTx/>
              <a:buSzTx/>
              <a:buNone/>
            </a:pPr>
            <a:endParaRPr lang="en-US" sz="1500" dirty="0">
              <a:solidFill>
                <a:prstClr val="black"/>
              </a:solidFill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Required of a broad category of students</a:t>
            </a:r>
          </a:p>
          <a:p>
            <a:pPr lvl="3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Undergraduate vs. Graduate</a:t>
            </a:r>
          </a:p>
          <a:p>
            <a:pPr lvl="3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Parking </a:t>
            </a:r>
            <a:r>
              <a:rPr lang="en-US" dirty="0" smtClean="0">
                <a:solidFill>
                  <a:prstClr val="black"/>
                </a:solidFill>
              </a:rPr>
              <a:t>fees</a:t>
            </a:r>
          </a:p>
          <a:p>
            <a:pPr marL="1371600" lvl="3" indent="0">
              <a:buClrTx/>
              <a:buSzTx/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Typically fees paid to third parties are not allowable</a:t>
            </a:r>
          </a:p>
          <a:p>
            <a:pPr lvl="3">
              <a:buClrTx/>
              <a:buSzTx/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Rental or purchase of equipment, materials, or supplies are allowable if required of all students in the same course of study</a:t>
            </a:r>
          </a:p>
          <a:p>
            <a:pPr lvl="1">
              <a:buClrTx/>
              <a:buSzTx/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May be included under professional judgment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711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Room &amp;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382000" cy="4784725"/>
          </a:xfrm>
        </p:spPr>
        <p:txBody>
          <a:bodyPr>
            <a:normAutofit fontScale="77500" lnSpcReduction="20000"/>
          </a:bodyPr>
          <a:lstStyle/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Students without dependents living </a:t>
            </a:r>
            <a:r>
              <a:rPr lang="en-US" sz="3000" i="1" dirty="0">
                <a:solidFill>
                  <a:prstClr val="black"/>
                </a:solidFill>
              </a:rPr>
              <a:t>with parents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School must determine amount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May have lower room and board </a:t>
            </a:r>
            <a:r>
              <a:rPr lang="en-US" sz="2200" dirty="0" smtClean="0">
                <a:solidFill>
                  <a:prstClr val="black"/>
                </a:solidFill>
              </a:rPr>
              <a:t>costs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endParaRPr lang="en-US" sz="2200" dirty="0">
              <a:solidFill>
                <a:prstClr val="black"/>
              </a:solidFill>
            </a:endParaRP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Students without dependents living </a:t>
            </a:r>
            <a:r>
              <a:rPr lang="en-US" sz="3000" i="1" dirty="0">
                <a:solidFill>
                  <a:prstClr val="black"/>
                </a:solidFill>
              </a:rPr>
              <a:t>on campus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Actual charges or 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Weighted average of all </a:t>
            </a:r>
            <a:r>
              <a:rPr lang="en-US" sz="2200" dirty="0" smtClean="0">
                <a:solidFill>
                  <a:prstClr val="black"/>
                </a:solidFill>
              </a:rPr>
              <a:t>room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endParaRPr lang="en-US" sz="2200" dirty="0">
              <a:solidFill>
                <a:prstClr val="black"/>
              </a:solidFill>
            </a:endParaRPr>
          </a:p>
          <a:p>
            <a:pPr lvl="0"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Students with dependents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Allowances for dependents of independent students are not included</a:t>
            </a:r>
          </a:p>
          <a:p>
            <a:pPr marL="1196975" lvl="2" indent="-339725" fontAlgn="base">
              <a:lnSpc>
                <a:spcPct val="9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The income protection allowance accounts for these </a:t>
            </a:r>
            <a:r>
              <a:rPr lang="en-US" sz="2200" dirty="0" smtClean="0">
                <a:solidFill>
                  <a:prstClr val="black"/>
                </a:solidFill>
              </a:rPr>
              <a:t>expenses</a:t>
            </a:r>
          </a:p>
          <a:p>
            <a:pPr marL="1196975" lvl="2" indent="-339725" fontAlgn="base">
              <a:lnSpc>
                <a:spcPct val="9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sz="2200" dirty="0" smtClean="0">
              <a:solidFill>
                <a:prstClr val="black"/>
              </a:solidFill>
            </a:endParaRPr>
          </a:p>
          <a:p>
            <a:pPr marL="396875" lvl="0" indent="-339725" fontAlgn="base">
              <a:lnSpc>
                <a:spcPct val="9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3000" kern="0" dirty="0" smtClean="0">
                <a:solidFill>
                  <a:srgbClr val="000000"/>
                </a:solidFill>
                <a:cs typeface="Calibri" pitchFamily="34" charset="0"/>
              </a:rPr>
              <a:t>Students </a:t>
            </a:r>
            <a:r>
              <a:rPr lang="en-US" sz="3000" kern="0" dirty="0">
                <a:solidFill>
                  <a:srgbClr val="000000"/>
                </a:solidFill>
                <a:cs typeface="Calibri" pitchFamily="34" charset="0"/>
              </a:rPr>
              <a:t>living in on-base military housing or in off-base housing for which a military basic housing allowance is provided</a:t>
            </a:r>
          </a:p>
          <a:p>
            <a:pPr lvl="2">
              <a:buClrTx/>
              <a:buSzTx/>
              <a:buFont typeface="Arial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60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450</TotalTime>
  <Words>457</Words>
  <Application>Microsoft Office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PowerPoint Presentation</vt:lpstr>
      <vt:lpstr>Topics</vt:lpstr>
      <vt:lpstr>What is the Cost of Attendance? </vt:lpstr>
      <vt:lpstr>What is the Purpose?</vt:lpstr>
      <vt:lpstr>Basic Allowable Costs</vt:lpstr>
      <vt:lpstr>Tuition</vt:lpstr>
      <vt:lpstr>Example: weighted average tuition</vt:lpstr>
      <vt:lpstr>Fees</vt:lpstr>
      <vt:lpstr>Room &amp; Board</vt:lpstr>
      <vt:lpstr>Transportation</vt:lpstr>
      <vt:lpstr>Miscellaneous</vt:lpstr>
      <vt:lpstr>Tools for Schools</vt:lpstr>
      <vt:lpstr>Other Tools</vt:lpstr>
      <vt:lpstr>What’s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Cheryl De Paolis</cp:lastModifiedBy>
  <cp:revision>29</cp:revision>
  <dcterms:created xsi:type="dcterms:W3CDTF">2013-02-08T19:43:16Z</dcterms:created>
  <dcterms:modified xsi:type="dcterms:W3CDTF">2013-10-07T20:14:39Z</dcterms:modified>
</cp:coreProperties>
</file>