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62" r:id="rId3"/>
    <p:sldId id="299" r:id="rId4"/>
    <p:sldId id="261" r:id="rId5"/>
    <p:sldId id="260" r:id="rId6"/>
    <p:sldId id="258" r:id="rId7"/>
    <p:sldId id="263" r:id="rId8"/>
    <p:sldId id="265" r:id="rId9"/>
    <p:sldId id="294" r:id="rId10"/>
    <p:sldId id="266" r:id="rId11"/>
    <p:sldId id="267" r:id="rId12"/>
    <p:sldId id="270" r:id="rId13"/>
    <p:sldId id="268" r:id="rId14"/>
    <p:sldId id="269" r:id="rId15"/>
    <p:sldId id="271" r:id="rId16"/>
    <p:sldId id="272" r:id="rId17"/>
    <p:sldId id="283" r:id="rId18"/>
    <p:sldId id="292" r:id="rId19"/>
    <p:sldId id="273" r:id="rId20"/>
    <p:sldId id="274" r:id="rId21"/>
    <p:sldId id="298" r:id="rId22"/>
    <p:sldId id="275" r:id="rId23"/>
    <p:sldId id="296" r:id="rId24"/>
    <p:sldId id="297" r:id="rId25"/>
    <p:sldId id="276" r:id="rId26"/>
    <p:sldId id="277" r:id="rId27"/>
    <p:sldId id="293" r:id="rId28"/>
    <p:sldId id="278" r:id="rId29"/>
    <p:sldId id="279" r:id="rId30"/>
    <p:sldId id="281" r:id="rId31"/>
    <p:sldId id="280" r:id="rId32"/>
    <p:sldId id="282" r:id="rId33"/>
    <p:sldId id="259" r:id="rId34"/>
    <p:sldId id="284" r:id="rId35"/>
    <p:sldId id="285"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8AAE9-4AF2-45AE-8943-77BE19156D7E}" type="datetimeFigureOut">
              <a:rPr lang="en-US" smtClean="0"/>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20426-ADE8-4F0C-9CD1-11013A624768}" type="slidenum">
              <a:rPr lang="en-US" smtClean="0"/>
              <a:t>‹#›</a:t>
            </a:fld>
            <a:endParaRPr lang="en-US"/>
          </a:p>
        </p:txBody>
      </p:sp>
    </p:spTree>
    <p:extLst>
      <p:ext uri="{BB962C8B-B14F-4D97-AF65-F5344CB8AC3E}">
        <p14:creationId xmlns:p14="http://schemas.microsoft.com/office/powerpoint/2010/main" val="14437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Federal Reserve</a:t>
            </a:r>
            <a:r>
              <a:rPr lang="en-US" baseline="0" dirty="0" smtClean="0"/>
              <a:t> Bank of NY</a:t>
            </a:r>
            <a:endParaRPr lang="en-US" dirty="0"/>
          </a:p>
        </p:txBody>
      </p:sp>
      <p:sp>
        <p:nvSpPr>
          <p:cNvPr id="4" name="Slide Number Placeholder 3"/>
          <p:cNvSpPr>
            <a:spLocks noGrp="1"/>
          </p:cNvSpPr>
          <p:nvPr>
            <p:ph type="sldNum" sz="quarter" idx="10"/>
          </p:nvPr>
        </p:nvSpPr>
        <p:spPr/>
        <p:txBody>
          <a:bodyPr/>
          <a:lstStyle/>
          <a:p>
            <a:fld id="{70C20426-ADE8-4F0C-9CD1-11013A624768}" type="slidenum">
              <a:rPr lang="en-US" smtClean="0"/>
              <a:t>3</a:t>
            </a:fld>
            <a:endParaRPr lang="en-US"/>
          </a:p>
        </p:txBody>
      </p:sp>
    </p:spTree>
    <p:extLst>
      <p:ext uri="{BB962C8B-B14F-4D97-AF65-F5344CB8AC3E}">
        <p14:creationId xmlns:p14="http://schemas.microsoft.com/office/powerpoint/2010/main" val="311461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Coursesmart.com</a:t>
            </a:r>
            <a:endParaRPr lang="en-US" dirty="0"/>
          </a:p>
        </p:txBody>
      </p:sp>
      <p:sp>
        <p:nvSpPr>
          <p:cNvPr id="4" name="Slide Number Placeholder 3"/>
          <p:cNvSpPr>
            <a:spLocks noGrp="1"/>
          </p:cNvSpPr>
          <p:nvPr>
            <p:ph type="sldNum" sz="quarter" idx="10"/>
          </p:nvPr>
        </p:nvSpPr>
        <p:spPr/>
        <p:txBody>
          <a:bodyPr/>
          <a:lstStyle/>
          <a:p>
            <a:fld id="{70C20426-ADE8-4F0C-9CD1-11013A624768}" type="slidenum">
              <a:rPr lang="en-US" smtClean="0"/>
              <a:t>8</a:t>
            </a:fld>
            <a:endParaRPr lang="en-US"/>
          </a:p>
        </p:txBody>
      </p:sp>
    </p:spTree>
    <p:extLst>
      <p:ext uri="{BB962C8B-B14F-4D97-AF65-F5344CB8AC3E}">
        <p14:creationId xmlns:p14="http://schemas.microsoft.com/office/powerpoint/2010/main" val="323538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Coursesmart.com</a:t>
            </a:r>
            <a:endParaRPr lang="en-US" dirty="0"/>
          </a:p>
        </p:txBody>
      </p:sp>
      <p:sp>
        <p:nvSpPr>
          <p:cNvPr id="4" name="Slide Number Placeholder 3"/>
          <p:cNvSpPr>
            <a:spLocks noGrp="1"/>
          </p:cNvSpPr>
          <p:nvPr>
            <p:ph type="sldNum" sz="quarter" idx="10"/>
          </p:nvPr>
        </p:nvSpPr>
        <p:spPr/>
        <p:txBody>
          <a:bodyPr/>
          <a:lstStyle/>
          <a:p>
            <a:fld id="{70C20426-ADE8-4F0C-9CD1-11013A624768}" type="slidenum">
              <a:rPr lang="en-US" smtClean="0"/>
              <a:t>9</a:t>
            </a:fld>
            <a:endParaRPr lang="en-US"/>
          </a:p>
        </p:txBody>
      </p:sp>
    </p:spTree>
    <p:extLst>
      <p:ext uri="{BB962C8B-B14F-4D97-AF65-F5344CB8AC3E}">
        <p14:creationId xmlns:p14="http://schemas.microsoft.com/office/powerpoint/2010/main" val="32353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further a</a:t>
            </a:r>
            <a:r>
              <a:rPr lang="en-US" baseline="0" dirty="0" smtClean="0"/>
              <a:t> student persists in their program of study, the less likely it is that they will default. Likewise, students who successfully complete their program are more likely to repay their student loans.  Graduating borrowers have a default rate of 1.8%; Borrowers who do not graduate have a 14% default rate. TG study, NASFAA Transcript volume 22.</a:t>
            </a:r>
          </a:p>
          <a:p>
            <a:endParaRPr lang="en-US" baseline="0" dirty="0" smtClean="0"/>
          </a:p>
          <a:p>
            <a:r>
              <a:rPr lang="en-US" baseline="0" dirty="0" smtClean="0"/>
              <a:t>The default rate for borrowers with a GPA below 2.0 is about 18%.  The default rate for ALL other borrowers is 2.6%.  From TG study, NASFAA Transcript volume 22.  </a:t>
            </a:r>
          </a:p>
          <a:p>
            <a:endParaRPr lang="en-US" baseline="0" dirty="0" smtClean="0"/>
          </a:p>
          <a:p>
            <a:r>
              <a:rPr lang="en-US" baseline="0" dirty="0" smtClean="0"/>
              <a:t>Students who work full time tend to take reduced loads (costs more overall), tend to struggle to balance work and grades (lower </a:t>
            </a:r>
            <a:r>
              <a:rPr lang="en-US" baseline="0" dirty="0" err="1" smtClean="0"/>
              <a:t>gpa</a:t>
            </a:r>
            <a:r>
              <a:rPr lang="en-US" baseline="0" dirty="0" smtClean="0"/>
              <a:t> = higher probability of default).</a:t>
            </a:r>
          </a:p>
          <a:p>
            <a:endParaRPr lang="en-US" baseline="0" dirty="0" smtClean="0"/>
          </a:p>
          <a:p>
            <a:r>
              <a:rPr lang="en-US" baseline="0" dirty="0" smtClean="0"/>
              <a:t>At Risk - Black students default on loans at a rate 4 times higher than white students (and a higher percentage of blacks attend proprietary schools) – Institute of Higher Education Policy 2011. </a:t>
            </a:r>
          </a:p>
          <a:p>
            <a:endParaRPr lang="en-US" baseline="0" dirty="0" smtClean="0"/>
          </a:p>
          <a:p>
            <a:r>
              <a:rPr lang="en-US" baseline="0" dirty="0" smtClean="0"/>
              <a:t>Quote from Bankrate.com regarding the connection between employability and the probability of repaying student loans.  The National Center for Educational Statistics showed in a longitudinal study that borrowers don’t default right away.  Most who default do so after 4-5 years of graduating.  This indicates most graduates can find an acceptable/entry level position but then are unable to sustain repaying loans as life situations become increasingly costly and they are unable to keep up. </a:t>
            </a:r>
            <a:endParaRPr lang="en-US" dirty="0"/>
          </a:p>
        </p:txBody>
      </p:sp>
      <p:sp>
        <p:nvSpPr>
          <p:cNvPr id="4" name="Slide Number Placeholder 3"/>
          <p:cNvSpPr>
            <a:spLocks noGrp="1"/>
          </p:cNvSpPr>
          <p:nvPr>
            <p:ph type="sldNum" sz="quarter" idx="10"/>
          </p:nvPr>
        </p:nvSpPr>
        <p:spPr/>
        <p:txBody>
          <a:bodyPr/>
          <a:lstStyle/>
          <a:p>
            <a:fld id="{70C20426-ADE8-4F0C-9CD1-11013A624768}" type="slidenum">
              <a:rPr lang="en-US" smtClean="0"/>
              <a:t>19</a:t>
            </a:fld>
            <a:endParaRPr lang="en-US"/>
          </a:p>
        </p:txBody>
      </p:sp>
    </p:spTree>
    <p:extLst>
      <p:ext uri="{BB962C8B-B14F-4D97-AF65-F5344CB8AC3E}">
        <p14:creationId xmlns:p14="http://schemas.microsoft.com/office/powerpoint/2010/main" val="22107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t>10/3/2013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10/3/2013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t>10/3/2013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3ECBC3-D37B-4E67-AED1-D65B9D304F0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t>10/3/2013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t>10/3/2013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t>10/3/2013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10/3/2013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t>10/3/2013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www2.ed.gov/offices/OSFAP/defaultmanagement/cdr.html" TargetMode="External"/><Relationship Id="rId2" Type="http://schemas.openxmlformats.org/officeDocument/2006/relationships/hyperlink" Target="http://www2.ed.gov/offices/OSFAP/defaultmanagement/cdr2yr.htm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inaid.org/loans/studentloandebtclock.p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3048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15430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533400" y="4114800"/>
            <a:ext cx="7696200" cy="1569660"/>
          </a:xfrm>
          <a:prstGeom prst="rect">
            <a:avLst/>
          </a:prstGeom>
          <a:noFill/>
        </p:spPr>
        <p:txBody>
          <a:bodyPr wrap="square" rtlCol="0">
            <a:spAutoFit/>
          </a:bodyPr>
          <a:lstStyle/>
          <a:p>
            <a:pPr algn="ctr"/>
            <a:r>
              <a:rPr lang="en-US" sz="4000" b="1" dirty="0" smtClean="0"/>
              <a:t>Common Sense and Financial Aid:</a:t>
            </a:r>
          </a:p>
          <a:p>
            <a:pPr algn="ctr"/>
            <a:r>
              <a:rPr lang="en-US" sz="2800" b="1" dirty="0" smtClean="0"/>
              <a:t>Understanding the Student Loan Debt Burden and Strategies to Help Un-burden Students</a:t>
            </a:r>
            <a:endParaRPr lang="en-US" sz="2800" b="1" dirty="0"/>
          </a:p>
        </p:txBody>
      </p:sp>
    </p:spTree>
    <p:extLst>
      <p:ext uri="{BB962C8B-B14F-4D97-AF65-F5344CB8AC3E}">
        <p14:creationId xmlns:p14="http://schemas.microsoft.com/office/powerpoint/2010/main" val="2722822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debt monkey</a:t>
            </a:r>
            <a:endParaRPr lang="en-US" dirty="0"/>
          </a:p>
        </p:txBody>
      </p:sp>
      <p:sp>
        <p:nvSpPr>
          <p:cNvPr id="3" name="Content Placeholder 2"/>
          <p:cNvSpPr>
            <a:spLocks noGrp="1"/>
          </p:cNvSpPr>
          <p:nvPr>
            <p:ph idx="1"/>
          </p:nvPr>
        </p:nvSpPr>
        <p:spPr>
          <a:xfrm>
            <a:off x="2154520" y="1554162"/>
            <a:ext cx="6837080" cy="4525963"/>
          </a:xfrm>
        </p:spPr>
        <p:txBody>
          <a:bodyPr/>
          <a:lstStyle/>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129511" cy="1583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6776466" cy="46908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EFC isn’t what it used to be</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059942" cy="1485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Grp="1" noChangeAspect="1" noChangeArrowheads="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1600200"/>
            <a:ext cx="766366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student benefits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r>
              <a:rPr lang="en-US" sz="2000" dirty="0"/>
              <a:t>Sequestration cuts institutional aid (SEOG by $37M, Federal Work Study by $49M)</a:t>
            </a:r>
          </a:p>
          <a:p>
            <a:r>
              <a:rPr lang="en-US" sz="2000" dirty="0"/>
              <a:t>Increased loan borrowing fees</a:t>
            </a:r>
          </a:p>
          <a:p>
            <a:pPr lvl="1"/>
            <a:r>
              <a:rPr lang="en-US" sz="2000" dirty="0"/>
              <a:t>From 1% to 1.051% for Direct Stafford</a:t>
            </a:r>
          </a:p>
          <a:p>
            <a:pPr lvl="1"/>
            <a:r>
              <a:rPr lang="en-US" sz="2000" dirty="0"/>
              <a:t>From 4% to 4.204% for PLUS</a:t>
            </a:r>
          </a:p>
          <a:p>
            <a:r>
              <a:rPr lang="en-US" sz="2000" dirty="0"/>
              <a:t>Increased Interest Rates</a:t>
            </a:r>
          </a:p>
          <a:p>
            <a:pPr lvl="1"/>
            <a:r>
              <a:rPr lang="en-US" sz="2000" dirty="0"/>
              <a:t>Subsidized loans from 3.4% to 3.86% on July 1, 2013</a:t>
            </a:r>
          </a:p>
          <a:p>
            <a:pPr lvl="1"/>
            <a:r>
              <a:rPr lang="en-US" sz="2000" dirty="0" smtClean="0"/>
              <a:t>Subsidy </a:t>
            </a:r>
            <a:r>
              <a:rPr lang="en-US" sz="2000" dirty="0"/>
              <a:t>during 6-month grace period was removed last year</a:t>
            </a:r>
          </a:p>
          <a:p>
            <a:pPr lvl="1"/>
            <a:r>
              <a:rPr lang="en-US" sz="2000" dirty="0"/>
              <a:t>No interest subsidy for Graduate Students as of last year</a:t>
            </a:r>
          </a:p>
          <a:p>
            <a:r>
              <a:rPr lang="en-US" sz="2000" dirty="0"/>
              <a:t>Students can only borrow subsidized loans up to 150% of program length (if they would qualify)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choices</a:t>
            </a:r>
            <a:endParaRPr lang="en-US" dirty="0"/>
          </a:p>
        </p:txBody>
      </p:sp>
      <p:sp>
        <p:nvSpPr>
          <p:cNvPr id="3" name="Content Placeholder 2"/>
          <p:cNvSpPr>
            <a:spLocks noGrp="1"/>
          </p:cNvSpPr>
          <p:nvPr>
            <p:ph idx="1"/>
          </p:nvPr>
        </p:nvSpPr>
        <p:spPr>
          <a:xfrm>
            <a:off x="2154520" y="1554162"/>
            <a:ext cx="6837080" cy="4525963"/>
          </a:xfrm>
        </p:spPr>
        <p:txBody>
          <a:bodyPr>
            <a:normAutofit fontScale="70000" lnSpcReduction="20000"/>
          </a:bodyPr>
          <a:lstStyle/>
          <a:p>
            <a:r>
              <a:rPr lang="en-US" dirty="0"/>
              <a:t>Undeclared majors</a:t>
            </a:r>
          </a:p>
          <a:p>
            <a:r>
              <a:rPr lang="en-US" dirty="0"/>
              <a:t>Changing majors</a:t>
            </a:r>
          </a:p>
          <a:p>
            <a:r>
              <a:rPr lang="en-US" dirty="0"/>
              <a:t>5 or 6-year plan</a:t>
            </a:r>
          </a:p>
          <a:p>
            <a:r>
              <a:rPr lang="en-US" dirty="0"/>
              <a:t>Working the system</a:t>
            </a:r>
          </a:p>
          <a:p>
            <a:r>
              <a:rPr lang="en-US" dirty="0"/>
              <a:t>Buy Now, Pay Later mentality</a:t>
            </a:r>
          </a:p>
          <a:p>
            <a:r>
              <a:rPr lang="en-US" dirty="0"/>
              <a:t>It’s not real money</a:t>
            </a:r>
          </a:p>
          <a:p>
            <a:r>
              <a:rPr lang="en-US" dirty="0"/>
              <a:t>According to a recent survey released by the Credit Union National Association (CUNA), nearly half of those 17 and 18 year olds surveyed can’t predict how much college will cost them.  The survey also said, “A lack of knowledge of student loan terms is compounded by optimism.  Seventy percent of students surveyed feel confident they’ll land a high-paying job after graduation.”</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advise; smart decisions</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14147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mart-Borrowing-PPT-Image-Large.png"/>
          <p:cNvPicPr>
            <a:picLocks noChangeAspect="1"/>
          </p:cNvPicPr>
          <p:nvPr/>
        </p:nvPicPr>
        <p:blipFill>
          <a:blip r:embed="rId3"/>
          <a:stretch>
            <a:fillRect/>
          </a:stretch>
        </p:blipFill>
        <p:spPr>
          <a:xfrm>
            <a:off x="1219200" y="1143000"/>
            <a:ext cx="7648032" cy="5486400"/>
          </a:xfrm>
          <a:prstGeom prst="rect">
            <a:avLst/>
          </a:prstGeom>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student loan debt bubble?</a:t>
            </a:r>
            <a:endParaRPr lang="en-US" dirty="0"/>
          </a:p>
        </p:txBody>
      </p:sp>
      <p:sp>
        <p:nvSpPr>
          <p:cNvPr id="3" name="Content Placeholder 2"/>
          <p:cNvSpPr>
            <a:spLocks noGrp="1"/>
          </p:cNvSpPr>
          <p:nvPr>
            <p:ph idx="1"/>
          </p:nvPr>
        </p:nvSpPr>
        <p:spPr>
          <a:xfrm>
            <a:off x="1371600" y="1554162"/>
            <a:ext cx="7620000" cy="4525963"/>
          </a:xfrm>
        </p:spPr>
        <p:txBody>
          <a:bodyPr/>
          <a:lstStyle/>
          <a:p>
            <a:r>
              <a:rPr lang="en-US" dirty="0"/>
              <a:t>Deferred loans represent 43.5% of all student loan balances.  (no payments are being made on them at all – interest is still accruing) – </a:t>
            </a:r>
            <a:r>
              <a:rPr lang="en-US" sz="2000" dirty="0"/>
              <a:t>Transunion study 2007-2012</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14147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657599"/>
            <a:ext cx="3810000" cy="299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but…</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20000"/>
          </a:bodyPr>
          <a:lstStyle/>
          <a:p>
            <a:r>
              <a:rPr lang="en-US" dirty="0" smtClean="0"/>
              <a:t>Impact on housing and the broader economy.</a:t>
            </a:r>
          </a:p>
          <a:p>
            <a:r>
              <a:rPr lang="en-US" sz="2000" dirty="0"/>
              <a:t>Grads return home to live with parents</a:t>
            </a:r>
          </a:p>
          <a:p>
            <a:pPr lvl="1"/>
            <a:r>
              <a:rPr lang="en-US" sz="2000" dirty="0"/>
              <a:t>Jobless or Underpaid</a:t>
            </a:r>
          </a:p>
          <a:p>
            <a:r>
              <a:rPr lang="en-US" sz="2000" dirty="0"/>
              <a:t>Home ownership rates among young people at lowest point in decades</a:t>
            </a:r>
          </a:p>
          <a:p>
            <a:pPr lvl="1"/>
            <a:r>
              <a:rPr lang="en-US" sz="2000" dirty="0"/>
              <a:t>Heavy student loan debt may hurt their ability to qualify for a mortgage or save for a down payment.</a:t>
            </a:r>
          </a:p>
          <a:p>
            <a:r>
              <a:rPr lang="en-US" sz="2000" dirty="0"/>
              <a:t>62% of workers in their 30s will not have resources to retire</a:t>
            </a:r>
          </a:p>
          <a:p>
            <a:pPr lvl="1"/>
            <a:r>
              <a:rPr lang="en-US" sz="2000" dirty="0"/>
              <a:t>May be unable to save for retirement or rely on their parents, who are nearing retirement, to pay their debt. </a:t>
            </a:r>
          </a:p>
          <a:p>
            <a:r>
              <a:rPr lang="en-US" sz="2000" dirty="0"/>
              <a:t>Rural areas are struggling to attract and retain young professionals</a:t>
            </a:r>
          </a:p>
          <a:p>
            <a:pPr lvl="1"/>
            <a:r>
              <a:rPr lang="en-US" sz="2000" dirty="0"/>
              <a:t>Students cannot afford the housing or the required car to travel there.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3048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15430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533400" y="4481304"/>
            <a:ext cx="7696200" cy="1754326"/>
          </a:xfrm>
          <a:prstGeom prst="rect">
            <a:avLst/>
          </a:prstGeom>
          <a:noFill/>
        </p:spPr>
        <p:txBody>
          <a:bodyPr wrap="square" rtlCol="0">
            <a:spAutoFit/>
          </a:bodyPr>
          <a:lstStyle/>
          <a:p>
            <a:pPr algn="ctr"/>
            <a:r>
              <a:rPr lang="en-US" sz="4000" b="1" dirty="0" smtClean="0"/>
              <a:t>“I have to pay back </a:t>
            </a:r>
          </a:p>
          <a:p>
            <a:pPr algn="ctr"/>
            <a:r>
              <a:rPr lang="en-US" sz="4000" b="1" dirty="0" smtClean="0"/>
              <a:t>my student loans?”</a:t>
            </a:r>
          </a:p>
          <a:p>
            <a:pPr algn="ctr"/>
            <a:r>
              <a:rPr lang="en-US" sz="2800" b="1" dirty="0" smtClean="0"/>
              <a:t>Remedies and Best Practices</a:t>
            </a:r>
            <a:endParaRPr lang="en-US" sz="2800" b="1" dirty="0"/>
          </a:p>
        </p:txBody>
      </p:sp>
    </p:spTree>
    <p:extLst>
      <p:ext uri="{BB962C8B-B14F-4D97-AF65-F5344CB8AC3E}">
        <p14:creationId xmlns:p14="http://schemas.microsoft.com/office/powerpoint/2010/main" val="1619649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059942" cy="14859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9942" y="1259930"/>
            <a:ext cx="7550658" cy="5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75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not repay?</a:t>
            </a:r>
            <a:endParaRPr lang="en-US" dirty="0"/>
          </a:p>
        </p:txBody>
      </p:sp>
      <p:sp>
        <p:nvSpPr>
          <p:cNvPr id="3" name="Content Placeholder 2"/>
          <p:cNvSpPr>
            <a:spLocks noGrp="1"/>
          </p:cNvSpPr>
          <p:nvPr>
            <p:ph idx="1"/>
          </p:nvPr>
        </p:nvSpPr>
        <p:spPr>
          <a:xfrm>
            <a:off x="2154520" y="1554162"/>
            <a:ext cx="6837080" cy="4525963"/>
          </a:xfrm>
        </p:spPr>
        <p:txBody>
          <a:bodyPr/>
          <a:lstStyle/>
          <a:p>
            <a:r>
              <a:rPr lang="en-US" sz="2400" dirty="0"/>
              <a:t>Graduates v. Non Completers</a:t>
            </a:r>
          </a:p>
          <a:p>
            <a:r>
              <a:rPr lang="en-US" sz="2400" dirty="0"/>
              <a:t>GPA is most important predictor</a:t>
            </a:r>
          </a:p>
          <a:p>
            <a:r>
              <a:rPr lang="en-US" sz="2400" dirty="0"/>
              <a:t>Students who work full time while in school</a:t>
            </a:r>
          </a:p>
          <a:p>
            <a:r>
              <a:rPr lang="en-US" sz="2400" dirty="0"/>
              <a:t>At risk groups</a:t>
            </a:r>
          </a:p>
          <a:p>
            <a:r>
              <a:rPr lang="en-US" sz="2400" dirty="0"/>
              <a:t>Different majors have different default rates</a:t>
            </a:r>
          </a:p>
          <a:p>
            <a:pPr marL="457200" lvl="1" indent="0" algn="ctr">
              <a:buNone/>
            </a:pPr>
            <a:endParaRPr lang="en-US" sz="2400" dirty="0" smtClean="0"/>
          </a:p>
          <a:p>
            <a:pPr marL="457200" lvl="1" indent="0" algn="ctr">
              <a:buNone/>
            </a:pPr>
            <a:r>
              <a:rPr lang="en-US" sz="2400" dirty="0" smtClean="0"/>
              <a:t>“</a:t>
            </a:r>
            <a:r>
              <a:rPr lang="en-US" sz="2400" dirty="0"/>
              <a:t>Jobs pay student loans immediately.  </a:t>
            </a:r>
          </a:p>
          <a:p>
            <a:pPr marL="457200" lvl="1" indent="0" algn="ctr">
              <a:buNone/>
            </a:pPr>
            <a:r>
              <a:rPr lang="en-US" sz="2400" b="1" i="1" dirty="0"/>
              <a:t>Careers</a:t>
            </a:r>
            <a:r>
              <a:rPr lang="en-US" sz="2400" dirty="0"/>
              <a:t> pay them for life.”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3048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15430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533400" y="4481304"/>
            <a:ext cx="7696200" cy="707886"/>
          </a:xfrm>
          <a:prstGeom prst="rect">
            <a:avLst/>
          </a:prstGeom>
          <a:noFill/>
        </p:spPr>
        <p:txBody>
          <a:bodyPr wrap="square" rtlCol="0">
            <a:spAutoFit/>
          </a:bodyPr>
          <a:lstStyle/>
          <a:p>
            <a:pPr algn="ctr"/>
            <a:r>
              <a:rPr lang="en-US" sz="4000" b="1" dirty="0" smtClean="0"/>
              <a:t>The Big Picture</a:t>
            </a:r>
            <a:endParaRPr lang="en-US" sz="2800" b="1" dirty="0"/>
          </a:p>
        </p:txBody>
      </p:sp>
    </p:spTree>
    <p:extLst>
      <p:ext uri="{BB962C8B-B14F-4D97-AF65-F5344CB8AC3E}">
        <p14:creationId xmlns:p14="http://schemas.microsoft.com/office/powerpoint/2010/main" val="3182005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default by school type</a:t>
            </a:r>
            <a:endParaRPr lang="en-US" dirty="0"/>
          </a:p>
        </p:txBody>
      </p:sp>
      <p:sp>
        <p:nvSpPr>
          <p:cNvPr id="3" name="Content Placeholder 2"/>
          <p:cNvSpPr>
            <a:spLocks noGrp="1"/>
          </p:cNvSpPr>
          <p:nvPr>
            <p:ph idx="1"/>
          </p:nvPr>
        </p:nvSpPr>
        <p:spPr>
          <a:xfrm>
            <a:off x="2154520" y="1554162"/>
            <a:ext cx="6837080" cy="4525963"/>
          </a:xfrm>
        </p:spPr>
        <p:txBody>
          <a:bodyPr/>
          <a:lstStyle/>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97840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7696200" cy="517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loans by age</a:t>
            </a:r>
            <a:endParaRPr lang="en-US" dirty="0"/>
          </a:p>
        </p:txBody>
      </p:sp>
      <p:sp>
        <p:nvSpPr>
          <p:cNvPr id="3" name="Content Placeholder 2"/>
          <p:cNvSpPr>
            <a:spLocks noGrp="1"/>
          </p:cNvSpPr>
          <p:nvPr>
            <p:ph idx="1"/>
          </p:nvPr>
        </p:nvSpPr>
        <p:spPr>
          <a:xfrm>
            <a:off x="2154520" y="1554162"/>
            <a:ext cx="6837080" cy="4525963"/>
          </a:xfrm>
        </p:spPr>
        <p:txBody>
          <a:bodyPr/>
          <a:lstStyle/>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914400" cy="12818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296"/>
          <a:stretch/>
        </p:blipFill>
        <p:spPr bwMode="auto">
          <a:xfrm>
            <a:off x="762000" y="1219200"/>
            <a:ext cx="3733800" cy="301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717384"/>
            <a:ext cx="4495194" cy="375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336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PennsylvaniA</a:t>
            </a:r>
            <a:r>
              <a:rPr lang="en-US" dirty="0" smtClean="0"/>
              <a:t> by the numbers</a:t>
            </a:r>
            <a:endParaRPr lang="en-US" dirty="0"/>
          </a:p>
        </p:txBody>
      </p:sp>
      <p:sp>
        <p:nvSpPr>
          <p:cNvPr id="3" name="Content Placeholder 2"/>
          <p:cNvSpPr>
            <a:spLocks noGrp="1"/>
          </p:cNvSpPr>
          <p:nvPr>
            <p:ph idx="1"/>
          </p:nvPr>
        </p:nvSpPr>
        <p:spPr>
          <a:xfrm>
            <a:off x="2154520" y="1554162"/>
            <a:ext cx="6837080" cy="4525963"/>
          </a:xfrm>
        </p:spPr>
        <p:txBody>
          <a:bodyPr/>
          <a:lstStyle/>
          <a:p>
            <a:pPr lvl="0" fontAlgn="base">
              <a:spcAft>
                <a:spcPct val="0"/>
              </a:spcAft>
              <a:buClrTx/>
              <a:buSzTx/>
              <a:buFont typeface="Arial" charset="0"/>
              <a:buChar char="•"/>
            </a:pPr>
            <a:r>
              <a:rPr lang="en-US" sz="2400" dirty="0">
                <a:solidFill>
                  <a:prstClr val="black"/>
                </a:solidFill>
                <a:latin typeface="Calibri"/>
              </a:rPr>
              <a:t>National 2-year FY 2010 Cohort Default Rate is 9.1%</a:t>
            </a:r>
          </a:p>
          <a:p>
            <a:pPr lvl="0" fontAlgn="base">
              <a:spcAft>
                <a:spcPct val="0"/>
              </a:spcAft>
              <a:buClrTx/>
              <a:buSzTx/>
              <a:buFont typeface="Arial" charset="0"/>
              <a:buChar char="•"/>
            </a:pPr>
            <a:r>
              <a:rPr lang="en-US" sz="2400" dirty="0">
                <a:solidFill>
                  <a:prstClr val="black"/>
                </a:solidFill>
                <a:latin typeface="Calibri"/>
              </a:rPr>
              <a:t>PA 2-year FY 2010 CDR is 7.4%</a:t>
            </a:r>
          </a:p>
          <a:p>
            <a:pPr lvl="0" fontAlgn="base">
              <a:spcAft>
                <a:spcPct val="0"/>
              </a:spcAft>
              <a:buClrTx/>
              <a:buSzTx/>
              <a:buFont typeface="Arial" charset="0"/>
              <a:buChar char="•"/>
            </a:pPr>
            <a:r>
              <a:rPr lang="en-US" sz="2400" dirty="0">
                <a:solidFill>
                  <a:prstClr val="black"/>
                </a:solidFill>
                <a:latin typeface="Calibri"/>
              </a:rPr>
              <a:t>Is your school’s rate higher or lower?</a:t>
            </a:r>
          </a:p>
          <a:p>
            <a:pPr lvl="1" fontAlgn="base">
              <a:spcAft>
                <a:spcPct val="0"/>
              </a:spcAft>
              <a:buClrTx/>
              <a:buSzTx/>
              <a:buFont typeface="Arial" charset="0"/>
              <a:buChar char="–"/>
            </a:pPr>
            <a:r>
              <a:rPr lang="en-US" sz="2000" dirty="0">
                <a:solidFill>
                  <a:prstClr val="black"/>
                </a:solidFill>
                <a:latin typeface="Calibri"/>
                <a:hlinkClick r:id="rId2"/>
              </a:rPr>
              <a:t>http://www2.ed.gov/offices/OSFAP/defaultmanagement/cdr2yr.html</a:t>
            </a:r>
            <a:endParaRPr lang="en-US" sz="2000" dirty="0">
              <a:solidFill>
                <a:prstClr val="black"/>
              </a:solidFill>
              <a:latin typeface="Calibri"/>
            </a:endParaRPr>
          </a:p>
          <a:p>
            <a:pPr lvl="0" fontAlgn="base">
              <a:spcAft>
                <a:spcPct val="0"/>
              </a:spcAft>
              <a:buClrTx/>
              <a:buSzTx/>
              <a:buFont typeface="Arial" charset="0"/>
              <a:buChar char="•"/>
            </a:pPr>
            <a:r>
              <a:rPr lang="en-US" sz="2400" dirty="0">
                <a:solidFill>
                  <a:prstClr val="black"/>
                </a:solidFill>
                <a:latin typeface="Calibri"/>
              </a:rPr>
              <a:t>National 3-year FY 2009 CDR is 13.4%</a:t>
            </a:r>
          </a:p>
          <a:p>
            <a:pPr lvl="0" fontAlgn="base">
              <a:spcAft>
                <a:spcPct val="0"/>
              </a:spcAft>
              <a:buClrTx/>
              <a:buSzTx/>
              <a:buFont typeface="Arial" charset="0"/>
              <a:buChar char="•"/>
            </a:pPr>
            <a:r>
              <a:rPr lang="en-US" sz="2400" dirty="0">
                <a:solidFill>
                  <a:prstClr val="black"/>
                </a:solidFill>
                <a:latin typeface="Calibri"/>
              </a:rPr>
              <a:t>PA 3-year FY 2009 CDR is 10.1%</a:t>
            </a:r>
          </a:p>
          <a:p>
            <a:pPr lvl="1" fontAlgn="base">
              <a:spcAft>
                <a:spcPct val="0"/>
              </a:spcAft>
              <a:buClrTx/>
              <a:buSzTx/>
              <a:buFont typeface="Arial" charset="0"/>
              <a:buChar char="–"/>
            </a:pPr>
            <a:r>
              <a:rPr lang="en-US" sz="2000" dirty="0">
                <a:solidFill>
                  <a:prstClr val="black"/>
                </a:solidFill>
                <a:latin typeface="Calibri"/>
                <a:hlinkClick r:id="rId3"/>
              </a:rPr>
              <a:t>http://www2.ed.gov/offices/OSFAP/defaultmanagement/cdr.html</a:t>
            </a:r>
            <a:r>
              <a:rPr lang="en-US" sz="2000" dirty="0">
                <a:solidFill>
                  <a:prstClr val="black"/>
                </a:solidFill>
                <a:latin typeface="Calibri"/>
              </a:rPr>
              <a:t>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by the numbers</a:t>
            </a:r>
            <a:endParaRPr lang="en-US" dirty="0"/>
          </a:p>
        </p:txBody>
      </p:sp>
      <p:sp>
        <p:nvSpPr>
          <p:cNvPr id="3" name="Content Placeholder 2"/>
          <p:cNvSpPr>
            <a:spLocks noGrp="1"/>
          </p:cNvSpPr>
          <p:nvPr>
            <p:ph idx="1"/>
          </p:nvPr>
        </p:nvSpPr>
        <p:spPr>
          <a:xfrm>
            <a:off x="2154520" y="1554162"/>
            <a:ext cx="6837080" cy="4525963"/>
          </a:xfrm>
        </p:spPr>
        <p:txBody>
          <a:bodyPr/>
          <a:lstStyle/>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990600" cy="13886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mccurdy\Desktop\StudentLoanDebtMap440x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4" y="1295400"/>
            <a:ext cx="799422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73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by the numbers</a:t>
            </a:r>
            <a:endParaRPr lang="en-US" dirty="0"/>
          </a:p>
        </p:txBody>
      </p:sp>
      <p:sp>
        <p:nvSpPr>
          <p:cNvPr id="3" name="Content Placeholder 2"/>
          <p:cNvSpPr>
            <a:spLocks noGrp="1"/>
          </p:cNvSpPr>
          <p:nvPr>
            <p:ph idx="1"/>
          </p:nvPr>
        </p:nvSpPr>
        <p:spPr>
          <a:xfrm>
            <a:off x="2154520" y="1554162"/>
            <a:ext cx="6837080" cy="4525963"/>
          </a:xfrm>
        </p:spPr>
        <p:txBody>
          <a:bodyPr/>
          <a:lstStyle/>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990600" cy="13886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831358"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745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worry about default aversion?</a:t>
            </a:r>
            <a:endParaRPr lang="en-US" dirty="0"/>
          </a:p>
        </p:txBody>
      </p:sp>
      <p:sp>
        <p:nvSpPr>
          <p:cNvPr id="3" name="Content Placeholder 2"/>
          <p:cNvSpPr>
            <a:spLocks noGrp="1"/>
          </p:cNvSpPr>
          <p:nvPr>
            <p:ph idx="1"/>
          </p:nvPr>
        </p:nvSpPr>
        <p:spPr>
          <a:xfrm>
            <a:off x="2154520" y="1554162"/>
            <a:ext cx="6837080" cy="4525963"/>
          </a:xfrm>
        </p:spPr>
        <p:txBody>
          <a:bodyPr/>
          <a:lstStyle/>
          <a:p>
            <a:r>
              <a:rPr lang="en-US" dirty="0"/>
              <a:t>Default rates correlate to graduates’ ability to face the job market</a:t>
            </a:r>
          </a:p>
          <a:p>
            <a:r>
              <a:rPr lang="en-US" dirty="0" smtClean="0"/>
              <a:t>It’s </a:t>
            </a:r>
            <a:r>
              <a:rPr lang="en-US" dirty="0"/>
              <a:t>not just about default! </a:t>
            </a:r>
          </a:p>
          <a:p>
            <a:pPr lvl="1"/>
            <a:r>
              <a:rPr lang="en-US" sz="2400" dirty="0"/>
              <a:t>Consequences on Enrollment &amp; Public Image</a:t>
            </a:r>
          </a:p>
          <a:p>
            <a:pPr lvl="1"/>
            <a:r>
              <a:rPr lang="en-US" sz="2400" dirty="0"/>
              <a:t>High CDR = Low Institutional </a:t>
            </a:r>
            <a:r>
              <a:rPr lang="en-US" sz="2400" dirty="0" smtClean="0"/>
              <a:t>Quality</a:t>
            </a:r>
          </a:p>
          <a:p>
            <a:endParaRPr lang="en-US" dirty="0"/>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a:xfrm>
            <a:off x="2154520" y="1554162"/>
            <a:ext cx="6837080" cy="4525963"/>
          </a:xfrm>
        </p:spPr>
        <p:txBody>
          <a:bodyPr/>
          <a:lstStyle/>
          <a:p>
            <a:r>
              <a:rPr lang="en-US" dirty="0" smtClean="0"/>
              <a:t>What have we been hearing?</a:t>
            </a:r>
          </a:p>
          <a:p>
            <a:r>
              <a:rPr lang="en-US" dirty="0" smtClean="0"/>
              <a:t>What have you been hearing?</a:t>
            </a:r>
          </a:p>
          <a:p>
            <a:r>
              <a:rPr lang="en-US" dirty="0" smtClean="0"/>
              <a:t>What does the dialogue sound like with incoming students and parents, your student workers, alumni?</a:t>
            </a:r>
          </a:p>
          <a:p>
            <a:r>
              <a:rPr lang="en-US" dirty="0" smtClean="0"/>
              <a:t>How do you reach students at a younger age?</a:t>
            </a:r>
          </a:p>
          <a:p>
            <a:pPr marL="0" indent="0">
              <a:buNone/>
            </a:pP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3048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15430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533400" y="4481304"/>
            <a:ext cx="7696200" cy="707886"/>
          </a:xfrm>
          <a:prstGeom prst="rect">
            <a:avLst/>
          </a:prstGeom>
          <a:noFill/>
        </p:spPr>
        <p:txBody>
          <a:bodyPr wrap="square" rtlCol="0">
            <a:spAutoFit/>
          </a:bodyPr>
          <a:lstStyle/>
          <a:p>
            <a:pPr algn="ctr"/>
            <a:r>
              <a:rPr lang="en-US" sz="4000" b="1" dirty="0" smtClean="0"/>
              <a:t>Remedies/Best Practices</a:t>
            </a:r>
            <a:endParaRPr lang="en-US" sz="2800" b="1" dirty="0"/>
          </a:p>
        </p:txBody>
      </p:sp>
    </p:spTree>
    <p:extLst>
      <p:ext uri="{BB962C8B-B14F-4D97-AF65-F5344CB8AC3E}">
        <p14:creationId xmlns:p14="http://schemas.microsoft.com/office/powerpoint/2010/main" val="803313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fix</a:t>
            </a:r>
            <a:endParaRPr lang="en-US" dirty="0"/>
          </a:p>
        </p:txBody>
      </p:sp>
      <p:sp>
        <p:nvSpPr>
          <p:cNvPr id="3" name="Content Placeholder 2"/>
          <p:cNvSpPr>
            <a:spLocks noGrp="1"/>
          </p:cNvSpPr>
          <p:nvPr>
            <p:ph idx="1"/>
          </p:nvPr>
        </p:nvSpPr>
        <p:spPr>
          <a:xfrm>
            <a:off x="2154520" y="1554162"/>
            <a:ext cx="6837080" cy="4525963"/>
          </a:xfrm>
        </p:spPr>
        <p:txBody>
          <a:bodyPr>
            <a:normAutofit fontScale="85000" lnSpcReduction="20000"/>
          </a:bodyPr>
          <a:lstStyle/>
          <a:p>
            <a:r>
              <a:rPr lang="en-US" dirty="0"/>
              <a:t>Not just one solution or approach</a:t>
            </a:r>
          </a:p>
          <a:p>
            <a:r>
              <a:rPr lang="en-US" dirty="0"/>
              <a:t>Starts with financial literacy</a:t>
            </a:r>
          </a:p>
          <a:p>
            <a:r>
              <a:rPr lang="en-US" dirty="0"/>
              <a:t>Realistic decisions – post secondary education and career choices</a:t>
            </a:r>
          </a:p>
          <a:p>
            <a:r>
              <a:rPr lang="en-US" dirty="0"/>
              <a:t>Default prevention</a:t>
            </a:r>
          </a:p>
          <a:p>
            <a:r>
              <a:rPr lang="en-US" dirty="0"/>
              <a:t>Active involvement of parents, counselors, schools and…wait for it…</a:t>
            </a:r>
          </a:p>
          <a:p>
            <a:pPr marL="0" indent="0">
              <a:buNone/>
            </a:pPr>
            <a:r>
              <a:rPr lang="en-US" dirty="0"/>
              <a:t>			</a:t>
            </a:r>
            <a:r>
              <a:rPr lang="en-US" b="1" dirty="0"/>
              <a:t>Students!</a:t>
            </a:r>
          </a:p>
          <a:p>
            <a:r>
              <a:rPr lang="en-US" dirty="0"/>
              <a:t>How do you involve students and make sure they are the ones completing the paperwork?</a:t>
            </a:r>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literacy</a:t>
            </a:r>
            <a:endParaRPr lang="en-US" dirty="0"/>
          </a:p>
        </p:txBody>
      </p:sp>
      <p:sp>
        <p:nvSpPr>
          <p:cNvPr id="3" name="Content Placeholder 2"/>
          <p:cNvSpPr>
            <a:spLocks noGrp="1"/>
          </p:cNvSpPr>
          <p:nvPr>
            <p:ph idx="1"/>
          </p:nvPr>
        </p:nvSpPr>
        <p:spPr>
          <a:xfrm>
            <a:off x="2154520" y="1554162"/>
            <a:ext cx="6837080" cy="4525963"/>
          </a:xfrm>
        </p:spPr>
        <p:txBody>
          <a:bodyPr/>
          <a:lstStyle/>
          <a:p>
            <a:r>
              <a:rPr lang="en-US" dirty="0"/>
              <a:t>Parents – </a:t>
            </a:r>
          </a:p>
          <a:p>
            <a:pPr lvl="1"/>
            <a:r>
              <a:rPr lang="en-US" dirty="0"/>
              <a:t>41% save for college, 46% save for vacation</a:t>
            </a:r>
          </a:p>
          <a:p>
            <a:pPr lvl="1"/>
            <a:r>
              <a:rPr lang="en-US" dirty="0"/>
              <a:t>14% discourage talking about money</a:t>
            </a:r>
          </a:p>
          <a:p>
            <a:pPr lvl="2"/>
            <a:r>
              <a:rPr lang="en-US" dirty="0"/>
              <a:t>How bank accounts work</a:t>
            </a:r>
          </a:p>
          <a:p>
            <a:pPr lvl="2"/>
            <a:r>
              <a:rPr lang="en-US" dirty="0"/>
              <a:t>Pros and cons of credit cards</a:t>
            </a:r>
          </a:p>
          <a:p>
            <a:pPr lvl="2"/>
            <a:r>
              <a:rPr lang="en-US" dirty="0"/>
              <a:t>How to save</a:t>
            </a:r>
          </a:p>
          <a:p>
            <a:pPr lvl="2"/>
            <a:r>
              <a:rPr lang="en-US" dirty="0"/>
              <a:t>Importance of solid credit</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student loan debt</a:t>
            </a:r>
            <a:endParaRPr lang="en-US" dirty="0"/>
          </a:p>
        </p:txBody>
      </p:sp>
      <p:sp>
        <p:nvSpPr>
          <p:cNvPr id="3" name="Content Placeholder 2"/>
          <p:cNvSpPr>
            <a:spLocks noGrp="1"/>
          </p:cNvSpPr>
          <p:nvPr>
            <p:ph idx="1"/>
          </p:nvPr>
        </p:nvSpPr>
        <p:spPr>
          <a:xfrm>
            <a:off x="2154520" y="1554162"/>
            <a:ext cx="6837080" cy="4525963"/>
          </a:xfrm>
        </p:spPr>
        <p:txBody>
          <a:bodyPr/>
          <a:lstStyle/>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0"/>
            <a:ext cx="97840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14462"/>
            <a:ext cx="7696200" cy="488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388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developmental perspective</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r>
              <a:rPr lang="en-US" sz="2800" dirty="0"/>
              <a:t>Financial literacy education curriculum is implemented at multiple points in childhood and adulthood</a:t>
            </a:r>
          </a:p>
          <a:p>
            <a:r>
              <a:rPr lang="en-US" sz="2800" dirty="0"/>
              <a:t>Frequent and relevant information during correct developmental periods</a:t>
            </a:r>
          </a:p>
          <a:p>
            <a:pPr lvl="1"/>
            <a:r>
              <a:rPr lang="en-US" sz="2000" dirty="0"/>
              <a:t>For example, a college freshman </a:t>
            </a:r>
            <a:r>
              <a:rPr lang="en-US" sz="2000" dirty="0" smtClean="0"/>
              <a:t>may </a:t>
            </a:r>
            <a:r>
              <a:rPr lang="en-US" sz="2000" dirty="0"/>
              <a:t>benefit most from education around school loans, budgeting while in school, credit card behavior, but seniors need education about budgeting for living on their own, mortgages, and retirement planning.  </a:t>
            </a:r>
          </a:p>
          <a:p>
            <a:r>
              <a:rPr lang="en-US" sz="2800" dirty="0"/>
              <a:t>What does your school do?  Mandatory Freshman Seminar?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literacy tools</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10000"/>
          </a:bodyPr>
          <a:lstStyle/>
          <a:p>
            <a:r>
              <a:rPr lang="en-US" dirty="0"/>
              <a:t>www.mymoney.gov</a:t>
            </a:r>
          </a:p>
          <a:p>
            <a:r>
              <a:rPr lang="en-US" dirty="0"/>
              <a:t>www.jumpstart.org</a:t>
            </a:r>
          </a:p>
          <a:p>
            <a:r>
              <a:rPr lang="en-US" dirty="0"/>
              <a:t>www.youcandealwithit.com</a:t>
            </a:r>
          </a:p>
          <a:p>
            <a:r>
              <a:rPr lang="en-US" dirty="0" smtClean="0"/>
              <a:t>www.federalstudentaid.ed.gov</a:t>
            </a:r>
            <a:endParaRPr lang="en-US" dirty="0"/>
          </a:p>
          <a:p>
            <a:r>
              <a:rPr lang="en-US" dirty="0"/>
              <a:t>www.studentloans.gov</a:t>
            </a:r>
          </a:p>
          <a:p>
            <a:r>
              <a:rPr lang="en-US" dirty="0"/>
              <a:t>www.educationplanner.org </a:t>
            </a:r>
          </a:p>
          <a:p>
            <a:r>
              <a:rPr lang="en-US" dirty="0"/>
              <a:t>www.mysmartborrowing.org</a:t>
            </a:r>
          </a:p>
          <a:p>
            <a:r>
              <a:rPr lang="en-US" dirty="0"/>
              <a:t>www.nefe.org (National Endowment for Financial Education)</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r>
              <a:rPr lang="en-US" dirty="0"/>
              <a:t>Entrance / Exit Counseling</a:t>
            </a:r>
          </a:p>
          <a:p>
            <a:r>
              <a:rPr lang="en-US" dirty="0"/>
              <a:t>At risk students</a:t>
            </a:r>
          </a:p>
          <a:p>
            <a:r>
              <a:rPr lang="en-US" dirty="0"/>
              <a:t>On campus: residence halls, in class, heavy traffic areas</a:t>
            </a:r>
          </a:p>
          <a:p>
            <a:r>
              <a:rPr lang="en-US" dirty="0"/>
              <a:t>Collaboration on campus: Financial Aid, President’s Office, Deans, Admissions, Student Affairs, Residence Life, Alumni Association, Athletics, Career Center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Repayment options</a:t>
            </a:r>
            <a:endParaRPr lang="en-US" dirty="0"/>
          </a:p>
        </p:txBody>
      </p:sp>
      <p:sp>
        <p:nvSpPr>
          <p:cNvPr id="3" name="Content Placeholder 2"/>
          <p:cNvSpPr>
            <a:spLocks noGrp="1"/>
          </p:cNvSpPr>
          <p:nvPr>
            <p:ph idx="1"/>
          </p:nvPr>
        </p:nvSpPr>
        <p:spPr>
          <a:xfrm>
            <a:off x="2154520" y="1554162"/>
            <a:ext cx="6837080" cy="4525963"/>
          </a:xfrm>
        </p:spPr>
        <p:txBody>
          <a:bodyPr/>
          <a:lstStyle/>
          <a:p>
            <a:r>
              <a:rPr lang="en-US" sz="2200" dirty="0"/>
              <a:t>Income-Driven Repayment Plans </a:t>
            </a:r>
          </a:p>
          <a:p>
            <a:pPr lvl="1"/>
            <a:r>
              <a:rPr lang="en-US" sz="1800" dirty="0"/>
              <a:t>Pay As You Earn Plan</a:t>
            </a:r>
          </a:p>
          <a:p>
            <a:pPr lvl="1"/>
            <a:r>
              <a:rPr lang="en-US" sz="1800" dirty="0"/>
              <a:t>Income-Based Repayment Plan</a:t>
            </a:r>
          </a:p>
          <a:p>
            <a:pPr lvl="1"/>
            <a:r>
              <a:rPr lang="en-US" sz="1800" dirty="0"/>
              <a:t>Income-Contingent Repayment Plan</a:t>
            </a:r>
          </a:p>
          <a:p>
            <a:pPr lvl="1">
              <a:spcAft>
                <a:spcPts val="1200"/>
              </a:spcAft>
            </a:pPr>
            <a:r>
              <a:rPr lang="en-US" sz="1800" dirty="0"/>
              <a:t>Income Sensitive Repayment Plan</a:t>
            </a:r>
          </a:p>
          <a:p>
            <a:r>
              <a:rPr lang="en-US" sz="2200" dirty="0"/>
              <a:t>Other Repayment Plans</a:t>
            </a:r>
          </a:p>
          <a:p>
            <a:pPr lvl="1"/>
            <a:r>
              <a:rPr lang="en-US" sz="1800" dirty="0"/>
              <a:t>Standard</a:t>
            </a:r>
          </a:p>
          <a:p>
            <a:pPr lvl="1"/>
            <a:r>
              <a:rPr lang="en-US" sz="1800" dirty="0"/>
              <a:t>Graduated</a:t>
            </a:r>
          </a:p>
          <a:p>
            <a:pPr lvl="1">
              <a:spcAft>
                <a:spcPts val="1200"/>
              </a:spcAft>
            </a:pPr>
            <a:r>
              <a:rPr lang="en-US" sz="1800" dirty="0"/>
              <a:t>Extended (fixed or </a:t>
            </a:r>
            <a:r>
              <a:rPr lang="en-US" sz="1800" dirty="0" smtClean="0"/>
              <a:t>graduated)</a:t>
            </a:r>
          </a:p>
          <a:p>
            <a:pPr>
              <a:spcAft>
                <a:spcPts val="1200"/>
              </a:spcAft>
            </a:pPr>
            <a:r>
              <a:rPr lang="en-US" sz="2200" dirty="0" smtClean="0"/>
              <a:t>Public Service Loan Forgiveness (myfedloan.org)</a:t>
            </a:r>
            <a:endParaRPr lang="en-US" sz="2200" dirty="0"/>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57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increased regular payments</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r>
              <a:rPr lang="en-US" sz="2400" dirty="0" smtClean="0"/>
              <a:t>$10000 loan at 8% interest, $100 per month</a:t>
            </a:r>
          </a:p>
          <a:p>
            <a:endParaRPr lang="en-US" sz="2400"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059942"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38200" y="2162175"/>
            <a:ext cx="810729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4572000"/>
            <a:ext cx="42608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287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Pheaa</a:t>
            </a:r>
            <a:r>
              <a:rPr lang="en-US" dirty="0" smtClean="0"/>
              <a:t> tools and references</a:t>
            </a:r>
            <a:endParaRPr lang="en-US" dirty="0"/>
          </a:p>
        </p:txBody>
      </p:sp>
      <p:sp>
        <p:nvSpPr>
          <p:cNvPr id="3" name="Content Placeholder 2"/>
          <p:cNvSpPr>
            <a:spLocks noGrp="1"/>
          </p:cNvSpPr>
          <p:nvPr>
            <p:ph idx="1"/>
          </p:nvPr>
        </p:nvSpPr>
        <p:spPr>
          <a:xfrm>
            <a:off x="1773520" y="1524000"/>
            <a:ext cx="6837080" cy="4525963"/>
          </a:xfrm>
        </p:spPr>
        <p:txBody>
          <a:bodyPr/>
          <a:lstStyle/>
          <a:p>
            <a:pPr marL="0" indent="0">
              <a:buNone/>
            </a:pPr>
            <a:r>
              <a:rPr lang="en-US" dirty="0"/>
              <a:t>www.pheaa.org</a:t>
            </a:r>
          </a:p>
          <a:p>
            <a:pPr marL="0" indent="0">
              <a:buNone/>
            </a:pPr>
            <a:r>
              <a:rPr lang="en-US" dirty="0"/>
              <a:t>www.edplanner.org </a:t>
            </a:r>
          </a:p>
          <a:p>
            <a:pPr marL="0" indent="0">
              <a:buNone/>
            </a:pPr>
            <a:r>
              <a:rPr lang="en-US" dirty="0"/>
              <a:t>www.mysmartborrowing.org</a:t>
            </a:r>
          </a:p>
          <a:p>
            <a:pPr marL="0" indent="0">
              <a:buNone/>
            </a:pPr>
            <a:r>
              <a:rPr lang="en-US" dirty="0"/>
              <a:t>www.youcandealwithit.com</a:t>
            </a:r>
          </a:p>
          <a:p>
            <a:pPr marL="0" indent="0">
              <a:buNone/>
            </a:pPr>
            <a:r>
              <a:rPr lang="en-US" dirty="0"/>
              <a:t>www.myfedloan.org</a:t>
            </a:r>
          </a:p>
          <a:p>
            <a:pPr marL="0" indent="0">
              <a:buNone/>
            </a:pPr>
            <a:r>
              <a:rPr lang="en-US" dirty="0"/>
              <a:t>Higher Education Access Partners</a:t>
            </a:r>
          </a:p>
          <a:p>
            <a:pPr marL="0" indent="0">
              <a:buNone/>
            </a:pPr>
            <a:r>
              <a:rPr lang="en-US" sz="2400" dirty="0"/>
              <a:t>http://www.pheaa.org/about/contact-us/pa-school-services.shtml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46761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791200"/>
            <a:ext cx="22002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287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3048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15430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533400" y="3843129"/>
            <a:ext cx="7696200" cy="954107"/>
          </a:xfrm>
          <a:prstGeom prst="rect">
            <a:avLst/>
          </a:prstGeom>
          <a:noFill/>
        </p:spPr>
        <p:txBody>
          <a:bodyPr wrap="square" rtlCol="0">
            <a:spAutoFit/>
          </a:bodyPr>
          <a:lstStyle/>
          <a:p>
            <a:pPr algn="ctr"/>
            <a:r>
              <a:rPr lang="en-US" sz="2800" b="1" dirty="0" smtClean="0"/>
              <a:t>Contact Information:</a:t>
            </a:r>
          </a:p>
          <a:p>
            <a:pPr algn="ctr"/>
            <a:endParaRPr lang="en-US" sz="2800" b="1" dirty="0"/>
          </a:p>
        </p:txBody>
      </p:sp>
      <p:pic>
        <p:nvPicPr>
          <p:cNvPr id="3074" name="Picture 2"/>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447800" y="4419600"/>
            <a:ext cx="610235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233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student loan debt</a:t>
            </a:r>
            <a:endParaRPr lang="en-US" dirty="0"/>
          </a:p>
        </p:txBody>
      </p:sp>
      <p:sp>
        <p:nvSpPr>
          <p:cNvPr id="3" name="Content Placeholder 2"/>
          <p:cNvSpPr>
            <a:spLocks noGrp="1"/>
          </p:cNvSpPr>
          <p:nvPr>
            <p:ph idx="1"/>
          </p:nvPr>
        </p:nvSpPr>
        <p:spPr>
          <a:xfrm>
            <a:off x="2154520" y="1554162"/>
            <a:ext cx="6837080" cy="4525963"/>
          </a:xfrm>
        </p:spPr>
        <p:txBody>
          <a:bodyPr/>
          <a:lstStyle/>
          <a:p>
            <a:r>
              <a:rPr lang="en-US" sz="2000" dirty="0"/>
              <a:t>Reached $1 Trillion milestone on May 8, 2012.</a:t>
            </a:r>
          </a:p>
          <a:p>
            <a:pPr lvl="1"/>
            <a:r>
              <a:rPr lang="en-US" sz="2000" dirty="0"/>
              <a:t>$1,000,000,000,000</a:t>
            </a:r>
          </a:p>
          <a:p>
            <a:pPr lvl="1"/>
            <a:r>
              <a:rPr lang="en-US" sz="2000" dirty="0"/>
              <a:t>About $878 Billion in FFEL loans</a:t>
            </a:r>
          </a:p>
          <a:p>
            <a:pPr lvl="1"/>
            <a:r>
              <a:rPr lang="en-US" sz="2000" dirty="0"/>
              <a:t>About $292 Billion in Direct loans</a:t>
            </a:r>
          </a:p>
          <a:p>
            <a:r>
              <a:rPr lang="en-US" sz="2000" dirty="0"/>
              <a:t>Average borrower has about $27k in Federal Debt (4-year graduate); $300 per month/120 months (10 years)</a:t>
            </a:r>
          </a:p>
          <a:p>
            <a:r>
              <a:rPr lang="en-US" sz="2000" dirty="0"/>
              <a:t>Outpacing Credit Card Debt.</a:t>
            </a:r>
          </a:p>
          <a:p>
            <a:r>
              <a:rPr lang="en-US" sz="2000" dirty="0"/>
              <a:t>The clock continues to count.</a:t>
            </a:r>
          </a:p>
          <a:p>
            <a:r>
              <a:rPr lang="en-US" sz="2000" dirty="0">
                <a:hlinkClick r:id="rId2"/>
              </a:rPr>
              <a:t>www.finaid.org/loans/studentloandebtclock.phtml</a:t>
            </a:r>
            <a:endParaRPr lang="en-US" sz="2000" dirty="0"/>
          </a:p>
          <a:p>
            <a:r>
              <a:rPr lang="en-US" sz="2000" dirty="0"/>
              <a:t>Total outstanding Private Student Loan Debt (2009) was approximately $157.8 Billion (this is in addition to Federal debt)</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25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 student loan</a:t>
            </a:r>
            <a:endParaRPr lang="en-US" dirty="0"/>
          </a:p>
        </p:txBody>
      </p:sp>
      <p:sp>
        <p:nvSpPr>
          <p:cNvPr id="3" name="Content Placeholder 2"/>
          <p:cNvSpPr>
            <a:spLocks noGrp="1"/>
          </p:cNvSpPr>
          <p:nvPr>
            <p:ph idx="1"/>
          </p:nvPr>
        </p:nvSpPr>
        <p:spPr>
          <a:xfrm>
            <a:off x="2148459" y="1981200"/>
            <a:ext cx="6837080" cy="4525963"/>
          </a:xfrm>
        </p:spPr>
        <p:txBody>
          <a:bodyPr>
            <a:normAutofit fontScale="92500" lnSpcReduction="20000"/>
          </a:bodyPr>
          <a:lstStyle/>
          <a:p>
            <a:r>
              <a:rPr lang="en-US" dirty="0"/>
              <a:t>Have we made student borrowing too easy?</a:t>
            </a:r>
          </a:p>
          <a:p>
            <a:r>
              <a:rPr lang="en-US" dirty="0"/>
              <a:t>Do students understand and actively confirm what they are borrowing?</a:t>
            </a:r>
          </a:p>
          <a:p>
            <a:r>
              <a:rPr lang="en-US" dirty="0"/>
              <a:t>Do students sign their own documents?</a:t>
            </a:r>
          </a:p>
          <a:p>
            <a:r>
              <a:rPr lang="en-US" dirty="0"/>
              <a:t>Do graduates know how much they have borrowed for 2, 4, 6 years – or even longer?</a:t>
            </a:r>
          </a:p>
          <a:p>
            <a:r>
              <a:rPr lang="en-US" dirty="0"/>
              <a:t>What barriers do you have in place to prevent maximum borrowing?  Any?</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8600"/>
            <a:ext cx="2057400" cy="161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772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Picture</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20000"/>
          </a:bodyPr>
          <a:lstStyle/>
          <a:p>
            <a:r>
              <a:rPr lang="en-US" dirty="0"/>
              <a:t>Number of student loan borrowers in the US:  37 million</a:t>
            </a:r>
          </a:p>
          <a:p>
            <a:r>
              <a:rPr lang="en-US" dirty="0" smtClean="0"/>
              <a:t>Percentage </a:t>
            </a:r>
            <a:r>
              <a:rPr lang="en-US" dirty="0"/>
              <a:t>of borrowers who owe less than $6000:  25%</a:t>
            </a:r>
          </a:p>
          <a:p>
            <a:r>
              <a:rPr lang="en-US" dirty="0"/>
              <a:t>Average starting salary for 2012 college graduates:  $44,482</a:t>
            </a:r>
          </a:p>
          <a:p>
            <a:r>
              <a:rPr lang="en-US" dirty="0"/>
              <a:t>Unemployment rate for college graduates:  4.6%</a:t>
            </a:r>
          </a:p>
          <a:p>
            <a:r>
              <a:rPr lang="en-US" dirty="0"/>
              <a:t>Percentage of 2010 college graduates working jobs that require less than a high school diploma:  38%</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59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picture</a:t>
            </a:r>
            <a:endParaRPr lang="en-US" dirty="0"/>
          </a:p>
        </p:txBody>
      </p:sp>
      <p:sp>
        <p:nvSpPr>
          <p:cNvPr id="3" name="Content Placeholder 2"/>
          <p:cNvSpPr>
            <a:spLocks noGrp="1"/>
          </p:cNvSpPr>
          <p:nvPr>
            <p:ph idx="1"/>
          </p:nvPr>
        </p:nvSpPr>
        <p:spPr>
          <a:xfrm>
            <a:off x="1621120" y="1371600"/>
            <a:ext cx="6837080" cy="4525963"/>
          </a:xfrm>
        </p:spPr>
        <p:txBody>
          <a:bodyPr/>
          <a:lstStyle/>
          <a:p>
            <a:r>
              <a:rPr lang="en-US" sz="2000" dirty="0" smtClean="0"/>
              <a:t>National average </a:t>
            </a:r>
            <a:r>
              <a:rPr lang="en-US" sz="2000" dirty="0"/>
              <a:t>default rate on student loans:  13.4%</a:t>
            </a:r>
          </a:p>
          <a:p>
            <a:pPr lvl="1"/>
            <a:r>
              <a:rPr lang="en-US" sz="1600" b="1" dirty="0"/>
              <a:t>FLS/YCDWI Default Plan Builder</a:t>
            </a:r>
          </a:p>
          <a:p>
            <a:r>
              <a:rPr lang="en-US" sz="2000" dirty="0"/>
              <a:t>Student borrowers under the age of 30:  14 million</a:t>
            </a:r>
          </a:p>
          <a:p>
            <a:r>
              <a:rPr lang="en-US" sz="2000" dirty="0"/>
              <a:t>Number of Americans age 60 or older who owe money on student loans:  2.2 million</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46761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63" t="12660" r="7997"/>
          <a:stretch/>
        </p:blipFill>
        <p:spPr bwMode="auto">
          <a:xfrm>
            <a:off x="5913268" y="3014867"/>
            <a:ext cx="2544932" cy="361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costs</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0"/>
            <a:ext cx="114147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0200" y="1143000"/>
            <a:ext cx="5638800" cy="5649184"/>
          </a:xfrm>
          <a:prstGeom prst="rect">
            <a:avLst/>
          </a:prstGeom>
        </p:spPr>
      </p:pic>
    </p:spTree>
    <p:extLst>
      <p:ext uri="{BB962C8B-B14F-4D97-AF65-F5344CB8AC3E}">
        <p14:creationId xmlns:p14="http://schemas.microsoft.com/office/powerpoint/2010/main" val="3741066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the Gallup student poll:  </a:t>
            </a:r>
            <a:br>
              <a:rPr lang="en-US" dirty="0" smtClean="0"/>
            </a:br>
            <a:r>
              <a:rPr lang="en-US" dirty="0" smtClean="0"/>
              <a:t>Do you (as a student) have a plan?</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Grp="1" noChangeAspect="1" noChangeArrowheads="1"/>
          </p:cNvPicPr>
          <p:nvPr>
            <p:ph idx="1"/>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1447800"/>
            <a:ext cx="8763000" cy="495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093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321</TotalTime>
  <Words>1403</Words>
  <Application>Microsoft Office PowerPoint</Application>
  <PresentationFormat>On-screen Show (4:3)</PresentationFormat>
  <Paragraphs>174</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Trek</vt:lpstr>
      <vt:lpstr>PowerPoint Presentation</vt:lpstr>
      <vt:lpstr>PowerPoint Presentation</vt:lpstr>
      <vt:lpstr>Outstanding student loan debt</vt:lpstr>
      <vt:lpstr>Federal student loan debt</vt:lpstr>
      <vt:lpstr>Obtaining a student loan</vt:lpstr>
      <vt:lpstr>Debt Picture</vt:lpstr>
      <vt:lpstr>Debt picture</vt:lpstr>
      <vt:lpstr>Rising costs</vt:lpstr>
      <vt:lpstr>From the Gallup student poll:   Do you (as a student) have a plan?</vt:lpstr>
      <vt:lpstr>The debt monkey</vt:lpstr>
      <vt:lpstr>$0 EFC isn’t what it used to be</vt:lpstr>
      <vt:lpstr>Impacts on student benefits</vt:lpstr>
      <vt:lpstr>Student choices</vt:lpstr>
      <vt:lpstr>Practical advise; smart decisions</vt:lpstr>
      <vt:lpstr>Is there a student loan debt bubble?</vt:lpstr>
      <vt:lpstr>No, but…</vt:lpstr>
      <vt:lpstr>PowerPoint Presentation</vt:lpstr>
      <vt:lpstr>PowerPoint Presentation</vt:lpstr>
      <vt:lpstr>Who does not repay?</vt:lpstr>
      <vt:lpstr>Loan default by school type</vt:lpstr>
      <vt:lpstr>Student loans by age</vt:lpstr>
      <vt:lpstr>PennsylvaniA by the numbers</vt:lpstr>
      <vt:lpstr>Pennsylvania by the numbers</vt:lpstr>
      <vt:lpstr>Pennsylvania by the numbers</vt:lpstr>
      <vt:lpstr>Why worry about default aversion?</vt:lpstr>
      <vt:lpstr>CASE STUDIES</vt:lpstr>
      <vt:lpstr>PowerPoint Presentation</vt:lpstr>
      <vt:lpstr>The big fix</vt:lpstr>
      <vt:lpstr>Financial literacy</vt:lpstr>
      <vt:lpstr>A developmental perspective</vt:lpstr>
      <vt:lpstr>Financial literacy tools</vt:lpstr>
      <vt:lpstr>Engaging students</vt:lpstr>
      <vt:lpstr>Repayment options</vt:lpstr>
      <vt:lpstr>Effects of increased regular payments</vt:lpstr>
      <vt:lpstr>Pheaa tools and 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Kimberly McCurdy</cp:lastModifiedBy>
  <cp:revision>29</cp:revision>
  <dcterms:created xsi:type="dcterms:W3CDTF">2013-02-08T19:43:16Z</dcterms:created>
  <dcterms:modified xsi:type="dcterms:W3CDTF">2013-10-03T12:11:02Z</dcterms:modified>
</cp:coreProperties>
</file>