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61" r:id="rId3"/>
    <p:sldId id="260" r:id="rId4"/>
    <p:sldId id="258" r:id="rId5"/>
    <p:sldId id="265" r:id="rId6"/>
    <p:sldId id="259" r:id="rId7"/>
    <p:sldId id="262" r:id="rId8"/>
    <p:sldId id="263" r:id="rId9"/>
    <p:sldId id="264" r:id="rId10"/>
    <p:sldId id="268" r:id="rId11"/>
    <p:sldId id="267" r:id="rId12"/>
    <p:sldId id="270" r:id="rId13"/>
    <p:sldId id="269"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207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7CECF121-8CAC-4E5B-A171-0B36425A7D86}" type="datetimeFigureOut">
              <a:rPr lang="en-US" smtClean="0"/>
              <a:t>10/7/2013</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EED2FED5-DE2A-49BC-8133-7B53D8AF86DA}" type="slidenum">
              <a:rPr lang="en-US" smtClean="0"/>
              <a:t>‹#›</a:t>
            </a:fld>
            <a:endParaRPr lang="en-US"/>
          </a:p>
        </p:txBody>
      </p:sp>
    </p:spTree>
    <p:extLst>
      <p:ext uri="{BB962C8B-B14F-4D97-AF65-F5344CB8AC3E}">
        <p14:creationId xmlns:p14="http://schemas.microsoft.com/office/powerpoint/2010/main" val="2767580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0BB60798-71E8-45B5-ACDC-530A4B1D2EB2}" type="datetimeFigureOut">
              <a:rPr lang="en-US" smtClean="0"/>
              <a:t>10/7/2013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096E054-54C7-4FF5-9BBF-63E0C9B8FFD0}" type="slidenum">
              <a:rPr lang="en-US" smtClean="0"/>
              <a:t>‹#›</a:t>
            </a:fld>
            <a:endParaRPr lang="en-US"/>
          </a:p>
        </p:txBody>
      </p:sp>
    </p:spTree>
    <p:extLst>
      <p:ext uri="{BB962C8B-B14F-4D97-AF65-F5344CB8AC3E}">
        <p14:creationId xmlns:p14="http://schemas.microsoft.com/office/powerpoint/2010/main" val="778179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Storytime</a:t>
            </a:r>
            <a:endParaRPr lang="en-US" dirty="0"/>
          </a:p>
        </p:txBody>
      </p:sp>
      <p:sp>
        <p:nvSpPr>
          <p:cNvPr id="4" name="Slide Number Placeholder 3"/>
          <p:cNvSpPr>
            <a:spLocks noGrp="1"/>
          </p:cNvSpPr>
          <p:nvPr>
            <p:ph type="sldNum" sz="quarter" idx="10"/>
          </p:nvPr>
        </p:nvSpPr>
        <p:spPr/>
        <p:txBody>
          <a:bodyPr/>
          <a:lstStyle/>
          <a:p>
            <a:fld id="{9096E054-54C7-4FF5-9BBF-63E0C9B8FFD0}" type="slidenum">
              <a:rPr lang="en-US" smtClean="0"/>
              <a:t>3</a:t>
            </a:fld>
            <a:endParaRPr lang="en-US"/>
          </a:p>
        </p:txBody>
      </p:sp>
    </p:spTree>
    <p:extLst>
      <p:ext uri="{BB962C8B-B14F-4D97-AF65-F5344CB8AC3E}">
        <p14:creationId xmlns:p14="http://schemas.microsoft.com/office/powerpoint/2010/main" val="137750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Story</a:t>
            </a:r>
            <a:r>
              <a:rPr lang="en-US" baseline="0" dirty="0" smtClean="0"/>
              <a:t> time – Using  a nickname or misspelling the name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“Malina90210” – “FAFSA called me stupid”</a:t>
            </a:r>
          </a:p>
          <a:p>
            <a:endParaRPr lang="en-US" baseline="0" dirty="0" smtClean="0"/>
          </a:p>
          <a:p>
            <a:r>
              <a:rPr lang="en-US" baseline="0" dirty="0" smtClean="0"/>
              <a:t>                  Multi-tasking and rushing lead to problems. </a:t>
            </a:r>
            <a:endParaRPr lang="en-US" dirty="0"/>
          </a:p>
        </p:txBody>
      </p:sp>
      <p:sp>
        <p:nvSpPr>
          <p:cNvPr id="4" name="Slide Number Placeholder 3"/>
          <p:cNvSpPr>
            <a:spLocks noGrp="1"/>
          </p:cNvSpPr>
          <p:nvPr>
            <p:ph type="sldNum" sz="quarter" idx="10"/>
          </p:nvPr>
        </p:nvSpPr>
        <p:spPr/>
        <p:txBody>
          <a:bodyPr/>
          <a:lstStyle/>
          <a:p>
            <a:fld id="{9096E054-54C7-4FF5-9BBF-63E0C9B8FFD0}" type="slidenum">
              <a:rPr lang="en-US" smtClean="0"/>
              <a:t>4</a:t>
            </a:fld>
            <a:endParaRPr lang="en-US"/>
          </a:p>
        </p:txBody>
      </p:sp>
    </p:spTree>
    <p:extLst>
      <p:ext uri="{BB962C8B-B14F-4D97-AF65-F5344CB8AC3E}">
        <p14:creationId xmlns:p14="http://schemas.microsoft.com/office/powerpoint/2010/main" val="2890672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Story</a:t>
            </a:r>
            <a:r>
              <a:rPr lang="en-US" baseline="0" dirty="0" smtClean="0"/>
              <a:t> time –</a:t>
            </a:r>
          </a:p>
          <a:p>
            <a:r>
              <a:rPr lang="en-US" baseline="0" dirty="0" smtClean="0"/>
              <a:t>                  Multi-tasking and enter their social security number or date of birth incorrectly</a:t>
            </a:r>
          </a:p>
          <a:p>
            <a:r>
              <a:rPr lang="en-US" baseline="0" dirty="0" smtClean="0"/>
              <a:t>	Parent is filling it out and uses another child’s social security number</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9096E054-54C7-4FF5-9BBF-63E0C9B8FFD0}" type="slidenum">
              <a:rPr lang="en-US" smtClean="0"/>
              <a:t>5</a:t>
            </a:fld>
            <a:endParaRPr lang="en-US"/>
          </a:p>
        </p:txBody>
      </p:sp>
    </p:spTree>
    <p:extLst>
      <p:ext uri="{BB962C8B-B14F-4D97-AF65-F5344CB8AC3E}">
        <p14:creationId xmlns:p14="http://schemas.microsoft.com/office/powerpoint/2010/main" val="2890672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Seasoned financial aid administrators sometimes have difficulty</a:t>
            </a:r>
            <a:r>
              <a:rPr lang="en-US" baseline="0" dirty="0" smtClean="0"/>
              <a:t> making a determination on the dependency questions. </a:t>
            </a:r>
            <a:r>
              <a:rPr lang="en-US" dirty="0" smtClean="0"/>
              <a:t>Students sometimes feel that because</a:t>
            </a:r>
            <a:r>
              <a:rPr lang="en-US" baseline="0" dirty="0" smtClean="0"/>
              <a:t> they care for their child and purchase diapers they are providing more than half the child’s support even when they live under their parent’s roof and the parent provides all of the support for the student and the student has no income or child support.</a:t>
            </a:r>
          </a:p>
          <a:p>
            <a:endParaRPr lang="en-US" baseline="0" dirty="0" smtClean="0"/>
          </a:p>
          <a:p>
            <a:r>
              <a:rPr lang="en-US" baseline="0" dirty="0" smtClean="0"/>
              <a:t>A Veteran will have a DD-214 showing a discharge other than dishonorable.</a:t>
            </a:r>
          </a:p>
          <a:p>
            <a:endParaRPr lang="en-US" baseline="0" dirty="0" smtClean="0"/>
          </a:p>
          <a:p>
            <a:r>
              <a:rPr lang="en-US" baseline="0" dirty="0" smtClean="0"/>
              <a:t>Divorce decrees sometimes designate one parent as having guardianship of the child. Legal guardianship means someone other than a biological parent has been given guardianship of the student.</a:t>
            </a:r>
          </a:p>
          <a:p>
            <a:endParaRPr lang="en-US" dirty="0"/>
          </a:p>
        </p:txBody>
      </p:sp>
      <p:sp>
        <p:nvSpPr>
          <p:cNvPr id="4" name="Slide Number Placeholder 3"/>
          <p:cNvSpPr>
            <a:spLocks noGrp="1"/>
          </p:cNvSpPr>
          <p:nvPr>
            <p:ph type="sldNum" sz="quarter" idx="10"/>
          </p:nvPr>
        </p:nvSpPr>
        <p:spPr/>
        <p:txBody>
          <a:bodyPr/>
          <a:lstStyle/>
          <a:p>
            <a:fld id="{9096E054-54C7-4FF5-9BBF-63E0C9B8FFD0}" type="slidenum">
              <a:rPr lang="en-US" smtClean="0"/>
              <a:t>10</a:t>
            </a:fld>
            <a:endParaRPr lang="en-US"/>
          </a:p>
        </p:txBody>
      </p:sp>
    </p:spTree>
    <p:extLst>
      <p:ext uri="{BB962C8B-B14F-4D97-AF65-F5344CB8AC3E}">
        <p14:creationId xmlns:p14="http://schemas.microsoft.com/office/powerpoint/2010/main" val="3050549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t>10/7/2013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10/7/2013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t>10/7/2013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t>10/7/2013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t>10/7/2013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t>10/7/2013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t>10/7/2013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t>10/7/2013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t>10/7/2013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76200" y="9144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9000" y="2152650"/>
            <a:ext cx="2717800" cy="203835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7228221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Dependency status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What is providing more than half the support of a child?</a:t>
            </a:r>
          </a:p>
          <a:p>
            <a:r>
              <a:rPr lang="en-US" dirty="0" smtClean="0"/>
              <a:t>Who is a veteran?</a:t>
            </a:r>
          </a:p>
          <a:p>
            <a:r>
              <a:rPr lang="en-US" dirty="0" smtClean="0"/>
              <a:t>What is legal guardianship?</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6907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not assets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Claiming the amount in a retirement account.</a:t>
            </a:r>
          </a:p>
          <a:p>
            <a:r>
              <a:rPr lang="en-US" dirty="0" smtClean="0"/>
              <a:t>Claiming the value of a small family owned business</a:t>
            </a:r>
          </a:p>
          <a:p>
            <a:r>
              <a:rPr lang="en-US" dirty="0" smtClean="0"/>
              <a:t>Claiming the cash value of life insurance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6074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 the Rest</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Not including the student in the Household size</a:t>
            </a:r>
          </a:p>
          <a:p>
            <a:r>
              <a:rPr lang="en-US" dirty="0" smtClean="0"/>
              <a:t>Filling out the FAFSA but not signing and submitting it.</a:t>
            </a:r>
          </a:p>
          <a:p>
            <a:r>
              <a:rPr lang="en-US" dirty="0" smtClean="0"/>
              <a:t>Making changes to the FAFSA but not submitting the changes.</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9332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 YOU FOR COMING today</a:t>
            </a:r>
            <a:endParaRPr lang="en-US" dirty="0"/>
          </a:p>
        </p:txBody>
      </p:sp>
      <p:sp>
        <p:nvSpPr>
          <p:cNvPr id="3" name="Content Placeholder 2"/>
          <p:cNvSpPr>
            <a:spLocks noGrp="1"/>
          </p:cNvSpPr>
          <p:nvPr>
            <p:ph idx="1"/>
          </p:nvPr>
        </p:nvSpPr>
        <p:spPr>
          <a:xfrm>
            <a:off x="2154520" y="1554162"/>
            <a:ext cx="6837080" cy="4525963"/>
          </a:xfrm>
        </p:spPr>
        <p:txBody>
          <a:bodyPr>
            <a:normAutofit fontScale="92500" lnSpcReduction="20000"/>
          </a:bodyPr>
          <a:lstStyle/>
          <a:p>
            <a:pPr marL="0" indent="0">
              <a:buNone/>
            </a:pPr>
            <a:endParaRPr lang="en-US" sz="4000" dirty="0" smtClean="0"/>
          </a:p>
          <a:p>
            <a:endParaRPr lang="en-US" sz="4000" dirty="0"/>
          </a:p>
          <a:p>
            <a:r>
              <a:rPr lang="en-US" sz="4000" dirty="0" smtClean="0"/>
              <a:t>Questions or comments?</a:t>
            </a:r>
          </a:p>
          <a:p>
            <a:endParaRPr lang="en-US" dirty="0" smtClean="0"/>
          </a:p>
          <a:p>
            <a:endParaRPr lang="en-US" dirty="0"/>
          </a:p>
          <a:p>
            <a:endParaRPr lang="en-US" dirty="0" smtClean="0"/>
          </a:p>
          <a:p>
            <a:endParaRPr lang="en-US" dirty="0"/>
          </a:p>
          <a:p>
            <a:r>
              <a:rPr lang="en-US" dirty="0" smtClean="0"/>
              <a:t>*The names used today have been changed to protect the innocent.</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6980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FAFSA ERRORS</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tstover\AppData\Local\Microsoft\Windows\Temporary Internet Files\Content.IE5\5RFQGDRE\MC900319960[1].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391972" y="5334000"/>
            <a:ext cx="1335939" cy="122758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stover\AppData\Local\Microsoft\Windows\Temporary Internet Files\Content.IE5\72IM60LS\MC90029555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3441" y="1516590"/>
            <a:ext cx="2256757" cy="20267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stover\AppData\Local\Microsoft\Windows\Temporary Internet Files\Content.IE5\72IM60LS\MP900399329[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41117" y="1219200"/>
            <a:ext cx="2081784" cy="312115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tstover\AppData\Local\Microsoft\Windows\Temporary Internet Files\Content.IE5\JFRIB53P\MP900422392[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06031" y="3624811"/>
            <a:ext cx="1734820" cy="26009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401819" y="4572000"/>
            <a:ext cx="4208781"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Teresa Stover, </a:t>
            </a:r>
          </a:p>
          <a:p>
            <a:r>
              <a:rPr lang="en-US" sz="2400" dirty="0" smtClean="0"/>
              <a:t>Loan </a:t>
            </a:r>
            <a:r>
              <a:rPr lang="en-US" sz="2400" dirty="0"/>
              <a:t>Processing Coordinator</a:t>
            </a:r>
          </a:p>
          <a:p>
            <a:r>
              <a:rPr lang="en-US" sz="2400" dirty="0" smtClean="0"/>
              <a:t>Messiah College </a:t>
            </a:r>
          </a:p>
        </p:txBody>
      </p:sp>
    </p:spTree>
    <p:extLst>
      <p:ext uri="{BB962C8B-B14F-4D97-AF65-F5344CB8AC3E}">
        <p14:creationId xmlns:p14="http://schemas.microsoft.com/office/powerpoint/2010/main" val="3395025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Who’s information is it anyway?</a:t>
            </a:r>
            <a:endParaRPr lang="en-US" dirty="0"/>
          </a:p>
        </p:txBody>
      </p:sp>
      <p:sp>
        <p:nvSpPr>
          <p:cNvPr id="3" name="Content Placeholder 2"/>
          <p:cNvSpPr>
            <a:spLocks noGrp="1"/>
          </p:cNvSpPr>
          <p:nvPr>
            <p:ph idx="1"/>
          </p:nvPr>
        </p:nvSpPr>
        <p:spPr>
          <a:xfrm>
            <a:off x="2154520" y="1554162"/>
            <a:ext cx="6837080" cy="4525963"/>
          </a:xfrm>
        </p:spPr>
        <p:txBody>
          <a:bodyPr>
            <a:normAutofit lnSpcReduction="10000"/>
          </a:bodyPr>
          <a:lstStyle/>
          <a:p>
            <a:pPr marL="0" indent="0">
              <a:buNone/>
            </a:pPr>
            <a:r>
              <a:rPr lang="en-US" dirty="0" smtClean="0"/>
              <a:t>Parents complete the FAFSA and become confused as to whose information the application is asking for. They list their information in the parent section and again in the student section.</a:t>
            </a:r>
          </a:p>
          <a:p>
            <a:pPr marL="0" indent="0">
              <a:buNone/>
            </a:pPr>
            <a:r>
              <a:rPr lang="en-US" dirty="0" smtClean="0"/>
              <a:t>When the FAFSA asks for information for “you” or “your” they want the student’s information</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77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a name?</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Is it Joey or Joseph? The student or parent uses a nickname  in place of the “given” name or name on the Social Security Card.</a:t>
            </a:r>
          </a:p>
          <a:p>
            <a:r>
              <a:rPr lang="en-US" dirty="0" smtClean="0"/>
              <a:t>Is your last name really Malina90210? The student or parent is multi-tasking and </a:t>
            </a:r>
            <a:r>
              <a:rPr lang="en-US" dirty="0" err="1" smtClean="0"/>
              <a:t>mispells</a:t>
            </a:r>
            <a:r>
              <a:rPr lang="en-US" dirty="0" smtClean="0"/>
              <a:t> their name.</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559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19200"/>
          </a:xfrm>
        </p:spPr>
        <p:txBody>
          <a:bodyPr>
            <a:normAutofit/>
          </a:bodyPr>
          <a:lstStyle/>
          <a:p>
            <a:pPr algn="ctr"/>
            <a:r>
              <a:rPr lang="en-US" dirty="0" smtClean="0"/>
              <a:t>Slow down and </a:t>
            </a:r>
            <a:br>
              <a:rPr lang="en-US" dirty="0" smtClean="0"/>
            </a:br>
            <a:r>
              <a:rPr lang="en-US" dirty="0" smtClean="0"/>
              <a:t>Check the Social Security card</a:t>
            </a:r>
            <a:endParaRPr lang="en-US" dirty="0"/>
          </a:p>
        </p:txBody>
      </p:sp>
      <p:sp>
        <p:nvSpPr>
          <p:cNvPr id="3" name="Content Placeholder 2"/>
          <p:cNvSpPr>
            <a:spLocks noGrp="1"/>
          </p:cNvSpPr>
          <p:nvPr>
            <p:ph idx="1"/>
          </p:nvPr>
        </p:nvSpPr>
        <p:spPr>
          <a:xfrm>
            <a:off x="2154520" y="1828800"/>
            <a:ext cx="6837080" cy="4251325"/>
          </a:xfrm>
        </p:spPr>
        <p:txBody>
          <a:bodyPr/>
          <a:lstStyle/>
          <a:p>
            <a:r>
              <a:rPr lang="en-US" dirty="0" smtClean="0"/>
              <a:t>Incorrect social security number used. Mom or dad completes the FAFSA and uses the SS# of a sibling and not the student.</a:t>
            </a:r>
          </a:p>
          <a:p>
            <a:r>
              <a:rPr lang="en-US" dirty="0" smtClean="0"/>
              <a:t>Incorrect date of birth. </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582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makes no “Cents”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Neglecting to round to the dollar so $2,525.76 becomes $252,576.</a:t>
            </a:r>
          </a:p>
          <a:p>
            <a:r>
              <a:rPr lang="en-US" dirty="0" smtClean="0"/>
              <a:t>Listing the same amount for AGI as wages and as taxes paid. </a:t>
            </a:r>
          </a:p>
          <a:p>
            <a:r>
              <a:rPr lang="en-US" dirty="0" smtClean="0"/>
              <a:t>Using the amount of taxes withheld from the W-2</a:t>
            </a:r>
          </a:p>
          <a:p>
            <a:endParaRPr lang="en-US" dirty="0" smtClean="0"/>
          </a:p>
          <a:p>
            <a:endParaRPr lang="en-US" dirty="0" smtClean="0"/>
          </a:p>
          <a:p>
            <a:endParaRPr lang="en-US" dirty="0" smtClean="0"/>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257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He/She</a:t>
            </a:r>
            <a:r>
              <a:rPr lang="en-US" dirty="0" smtClean="0"/>
              <a:t> is not my parent</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Using information from both biological parents when those parents are divorced</a:t>
            </a:r>
          </a:p>
          <a:p>
            <a:r>
              <a:rPr lang="en-US" dirty="0" smtClean="0"/>
              <a:t>Not listing the step-parent’s information</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147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retrieval tool</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Checking recently submitted </a:t>
            </a:r>
          </a:p>
          <a:p>
            <a:r>
              <a:rPr lang="en-US" dirty="0" smtClean="0"/>
              <a:t>Entering the address differently than it appears on the tax return</a:t>
            </a:r>
            <a:endParaRPr lang="en-US" dirty="0"/>
          </a:p>
          <a:p>
            <a:r>
              <a:rPr lang="en-US" dirty="0" smtClean="0"/>
              <a:t>Linking to the site but leaving without transferring the information</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2153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 in the BLANKS</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If the item doesn’t apply use the number 0. Students and parents frequently fail to answer questions. </a:t>
            </a:r>
          </a:p>
          <a:p>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6342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602</TotalTime>
  <Words>530</Words>
  <Application>Microsoft Office PowerPoint</Application>
  <PresentationFormat>On-screen Show (4:3)</PresentationFormat>
  <Paragraphs>67</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Trek</vt:lpstr>
      <vt:lpstr>PowerPoint Presentation</vt:lpstr>
      <vt:lpstr>COMMON FAFSA ERRORS</vt:lpstr>
      <vt:lpstr>Who’s information is it anyway?</vt:lpstr>
      <vt:lpstr>What’s in a name?</vt:lpstr>
      <vt:lpstr>Slow down and  Check the Social Security card</vt:lpstr>
      <vt:lpstr>It makes no “Cents”</vt:lpstr>
      <vt:lpstr>He/She is not my parent</vt:lpstr>
      <vt:lpstr>Data retrieval tool</vt:lpstr>
      <vt:lpstr>Fill in the BLANKS</vt:lpstr>
      <vt:lpstr>Dependency status</vt:lpstr>
      <vt:lpstr>What are not assets</vt:lpstr>
      <vt:lpstr>All the Rest</vt:lpstr>
      <vt:lpstr>THANK YOU FOR COMING today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Teresa Stover</cp:lastModifiedBy>
  <cp:revision>34</cp:revision>
  <cp:lastPrinted>2013-09-25T16:19:16Z</cp:lastPrinted>
  <dcterms:created xsi:type="dcterms:W3CDTF">2013-02-08T19:43:16Z</dcterms:created>
  <dcterms:modified xsi:type="dcterms:W3CDTF">2013-10-07T12:28:52Z</dcterms:modified>
</cp:coreProperties>
</file>