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6" r:id="rId5"/>
    <p:sldId id="262" r:id="rId6"/>
    <p:sldId id="263" r:id="rId7"/>
    <p:sldId id="265" r:id="rId8"/>
    <p:sldId id="264" r:id="rId9"/>
    <p:sldId id="267" r:id="rId10"/>
    <p:sldId id="284" r:id="rId11"/>
    <p:sldId id="287" r:id="rId12"/>
    <p:sldId id="281" r:id="rId13"/>
    <p:sldId id="268" r:id="rId14"/>
    <p:sldId id="271" r:id="rId15"/>
    <p:sldId id="286" r:id="rId16"/>
    <p:sldId id="269" r:id="rId17"/>
    <p:sldId id="272" r:id="rId18"/>
    <p:sldId id="273" r:id="rId19"/>
    <p:sldId id="275" r:id="rId20"/>
    <p:sldId id="282" r:id="rId21"/>
    <p:sldId id="276" r:id="rId22"/>
    <p:sldId id="283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254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90E112-C408-445E-9E66-BE9A1E01313B}" type="datetimeFigureOut">
              <a:rPr lang="en-US" smtClean="0"/>
              <a:pPr/>
              <a:t>10/04/2013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ECBC3-D37B-4E67-AED1-D65B9D304F0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Christopher.earnshaw@nelnet.n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914400"/>
            <a:ext cx="6008914" cy="3505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91200" y="2819400"/>
            <a:ext cx="141514" cy="76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0" y="2152650"/>
            <a:ext cx="2717800" cy="2038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="" xmlns:p14="http://schemas.microsoft.com/office/powerpoint/2010/main" val="2722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PRIOR to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922838"/>
          </a:xfrm>
        </p:spPr>
        <p:txBody>
          <a:bodyPr>
            <a:normAutofit/>
          </a:bodyPr>
          <a:lstStyle/>
          <a:p>
            <a:r>
              <a:rPr lang="en-US" dirty="0" smtClean="0"/>
              <a:t>Encourage Cost-Efficient housing</a:t>
            </a:r>
          </a:p>
          <a:p>
            <a:pPr lvl="1"/>
            <a:r>
              <a:rPr lang="en-US" dirty="0" smtClean="0"/>
              <a:t>Living at home is usually most cost </a:t>
            </a:r>
            <a:r>
              <a:rPr lang="en-US" dirty="0" smtClean="0"/>
              <a:t>effective</a:t>
            </a:r>
            <a:endParaRPr lang="en-US" dirty="0" smtClean="0"/>
          </a:p>
          <a:p>
            <a:pPr lvl="1"/>
            <a:r>
              <a:rPr lang="en-US" dirty="0" smtClean="0"/>
              <a:t>On-campus vs. off-campus </a:t>
            </a:r>
            <a:r>
              <a:rPr lang="en-US" dirty="0" smtClean="0"/>
              <a:t>housing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Every campus is different, but there is a wide range of costs depending on </a:t>
            </a:r>
            <a:r>
              <a:rPr lang="en-US" dirty="0" smtClean="0"/>
              <a:t>housing</a:t>
            </a:r>
            <a:endParaRPr lang="en-US" dirty="0" smtClean="0"/>
          </a:p>
          <a:p>
            <a:r>
              <a:rPr lang="en-US" dirty="0" smtClean="0"/>
              <a:t>Higher the cost = More Loans!</a:t>
            </a:r>
          </a:p>
          <a:p>
            <a:pPr lvl="4"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9502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PRIOR to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922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Clear academic plans should be set prior to </a:t>
            </a:r>
            <a:r>
              <a:rPr lang="en-US" dirty="0" smtClean="0"/>
              <a:t>enrollment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Students that change majors frequently have higher debt levels and higher likelihood of </a:t>
            </a:r>
            <a:r>
              <a:rPr lang="en-US" dirty="0" smtClean="0"/>
              <a:t>default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extra year of education significantly adds to student debt levels</a:t>
            </a:r>
          </a:p>
          <a:p>
            <a:endParaRPr lang="en-US" dirty="0" smtClean="0"/>
          </a:p>
          <a:p>
            <a:endParaRPr lang="en-US" dirty="0" smtClean="0"/>
          </a:p>
          <a:p>
            <a:pPr lvl="4"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9502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PRIOR to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922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Loans offered on Award Letters?</a:t>
            </a:r>
          </a:p>
          <a:p>
            <a:pPr lvl="1"/>
            <a:r>
              <a:rPr lang="en-US" dirty="0" smtClean="0"/>
              <a:t>If you offer it, they will take it.</a:t>
            </a:r>
          </a:p>
          <a:p>
            <a:pPr lvl="1"/>
            <a:r>
              <a:rPr lang="en-US" dirty="0" smtClean="0"/>
              <a:t>Sub vs. Unsub</a:t>
            </a:r>
          </a:p>
          <a:p>
            <a:r>
              <a:rPr lang="en-US" dirty="0" smtClean="0"/>
              <a:t>Suggest alternative payment options.</a:t>
            </a:r>
          </a:p>
          <a:p>
            <a:pPr lvl="1"/>
            <a:r>
              <a:rPr lang="en-US" dirty="0" smtClean="0"/>
              <a:t>Monthly Tuition Plans</a:t>
            </a:r>
          </a:p>
          <a:p>
            <a:pPr lvl="1"/>
            <a:r>
              <a:rPr lang="en-US" dirty="0" smtClean="0"/>
              <a:t>Savings</a:t>
            </a:r>
          </a:p>
          <a:p>
            <a:pPr lvl="1"/>
            <a:r>
              <a:rPr lang="en-US" dirty="0" smtClean="0"/>
              <a:t>Home equity</a:t>
            </a:r>
          </a:p>
          <a:p>
            <a:pPr lvl="1"/>
            <a:r>
              <a:rPr lang="en-US" dirty="0" smtClean="0"/>
              <a:t>Parent loans</a:t>
            </a:r>
          </a:p>
          <a:p>
            <a:r>
              <a:rPr lang="en-US" dirty="0" smtClean="0"/>
              <a:t>Work Study</a:t>
            </a:r>
          </a:p>
          <a:p>
            <a:endParaRPr lang="en-US" dirty="0" smtClean="0"/>
          </a:p>
          <a:p>
            <a:pPr lvl="4"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95025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Start of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989480" cy="4525963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Entrance Interviews, </a:t>
            </a:r>
            <a:r>
              <a:rPr lang="en-US" sz="2800" dirty="0" smtClean="0"/>
              <a:t>if not already completed.</a:t>
            </a:r>
          </a:p>
          <a:p>
            <a:r>
              <a:rPr lang="en-US" sz="2800" b="1" dirty="0" smtClean="0"/>
              <a:t>Disbursements</a:t>
            </a:r>
          </a:p>
          <a:p>
            <a:pPr lvl="1"/>
            <a:r>
              <a:rPr lang="en-US" sz="2400" dirty="0" smtClean="0"/>
              <a:t>30-day delay</a:t>
            </a:r>
          </a:p>
          <a:p>
            <a:pPr lvl="1"/>
            <a:r>
              <a:rPr lang="en-US" sz="2400" dirty="0" smtClean="0"/>
              <a:t>Disburse once or twice per semester?</a:t>
            </a:r>
          </a:p>
          <a:p>
            <a:r>
              <a:rPr lang="en-US" dirty="0" smtClean="0"/>
              <a:t>Refunds</a:t>
            </a:r>
          </a:p>
          <a:p>
            <a:pPr lvl="1"/>
            <a:r>
              <a:rPr lang="en-US" sz="2400" dirty="0" smtClean="0"/>
              <a:t>Include a note.  Encourage students to return the refund.</a:t>
            </a:r>
          </a:p>
          <a:p>
            <a:pPr lvl="1"/>
            <a:r>
              <a:rPr lang="en-US" sz="2400" dirty="0" smtClean="0"/>
              <a:t>Offer repayment sample: </a:t>
            </a:r>
            <a:r>
              <a:rPr lang="en-US" sz="2400" i="1" dirty="0" smtClean="0"/>
              <a:t>“This $500 now will cost you $1000 in the long run.”</a:t>
            </a:r>
            <a:r>
              <a:rPr lang="en-US" sz="2400" dirty="0" smtClean="0"/>
              <a:t> 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Start of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989480" cy="4922838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Financial Literacy</a:t>
            </a:r>
          </a:p>
          <a:p>
            <a:pPr lvl="1"/>
            <a:r>
              <a:rPr lang="en-US" sz="2400" dirty="0" smtClean="0"/>
              <a:t>Classroom based</a:t>
            </a:r>
          </a:p>
          <a:p>
            <a:pPr lvl="1"/>
            <a:r>
              <a:rPr lang="en-US" sz="2400" dirty="0" smtClean="0"/>
              <a:t>Web-based, email</a:t>
            </a:r>
          </a:p>
          <a:p>
            <a:pPr lvl="1"/>
            <a:r>
              <a:rPr lang="en-US" sz="2400" dirty="0" smtClean="0"/>
              <a:t>Written publications	</a:t>
            </a:r>
          </a:p>
          <a:p>
            <a:r>
              <a:rPr lang="en-US" sz="2800" b="1" dirty="0" smtClean="0"/>
              <a:t>Open Forum Classes</a:t>
            </a:r>
          </a:p>
          <a:p>
            <a:pPr lvl="1"/>
            <a:r>
              <a:rPr lang="en-US" sz="2400" dirty="0" smtClean="0"/>
              <a:t>Credit based vs. voluntary</a:t>
            </a:r>
          </a:p>
          <a:p>
            <a:pPr lvl="1"/>
            <a:r>
              <a:rPr lang="en-US" sz="2400" dirty="0" smtClean="0"/>
              <a:t>Financial Aid 101, Smart Borrowing, </a:t>
            </a:r>
          </a:p>
          <a:p>
            <a:pPr lvl="1">
              <a:buNone/>
            </a:pPr>
            <a:r>
              <a:rPr lang="en-US" sz="2400" dirty="0" smtClean="0"/>
              <a:t>	Budgeting, Credit Management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Start of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989480" cy="4922838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Begin to Identify your At-Risk population</a:t>
            </a:r>
          </a:p>
          <a:p>
            <a:pPr lvl="1"/>
            <a:r>
              <a:rPr lang="en-US" sz="2400" dirty="0" smtClean="0"/>
              <a:t>What trends do you see from year to year?</a:t>
            </a:r>
          </a:p>
          <a:p>
            <a:pPr lvl="1"/>
            <a:r>
              <a:rPr lang="en-US" sz="2400" dirty="0" smtClean="0"/>
              <a:t>Who is withdrawing? </a:t>
            </a:r>
          </a:p>
          <a:p>
            <a:pPr lvl="1"/>
            <a:r>
              <a:rPr lang="en-US" sz="2400" dirty="0" smtClean="0"/>
              <a:t>Who is not meeting SAP?</a:t>
            </a:r>
          </a:p>
          <a:p>
            <a:pPr lvl="1"/>
            <a:r>
              <a:rPr lang="en-US" sz="2400" dirty="0" smtClean="0"/>
              <a:t>Are we overloading this group with class work?</a:t>
            </a:r>
          </a:p>
          <a:p>
            <a:pPr lvl="1"/>
            <a:r>
              <a:rPr lang="en-US" sz="2400" dirty="0" smtClean="0"/>
              <a:t>Offer enhanced counseling – academic AND financial – to this group of </a:t>
            </a:r>
            <a:r>
              <a:rPr lang="en-US" sz="2400" dirty="0" smtClean="0"/>
              <a:t>students.</a:t>
            </a:r>
            <a:endParaRPr lang="en-US" sz="2400" dirty="0" smtClean="0"/>
          </a:p>
          <a:p>
            <a:endParaRPr lang="en-US" sz="2800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DURING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Class withdrawals</a:t>
            </a:r>
          </a:p>
          <a:p>
            <a:pPr lvl="1"/>
            <a:r>
              <a:rPr lang="en-US" sz="2400" dirty="0" smtClean="0"/>
              <a:t>Require students with aid to visit office for counseling.</a:t>
            </a:r>
          </a:p>
          <a:p>
            <a:pPr lvl="1"/>
            <a:r>
              <a:rPr lang="en-US" sz="2400" dirty="0" smtClean="0"/>
              <a:t>Will the withdrawal affect SAP?</a:t>
            </a:r>
          </a:p>
          <a:p>
            <a:pPr lvl="1"/>
            <a:r>
              <a:rPr lang="en-US" sz="2400" dirty="0" smtClean="0"/>
              <a:t>Student should be aware of how their decision may affect receiving future aid.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Advisement needs to be on board.  “Require” best you can!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DURING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Withdrawn Students.  WHEN possible:</a:t>
            </a:r>
          </a:p>
          <a:p>
            <a:endParaRPr lang="en-US" sz="2800" dirty="0" smtClean="0"/>
          </a:p>
          <a:p>
            <a:pPr lvl="1"/>
            <a:r>
              <a:rPr lang="en-US" sz="2400" dirty="0" smtClean="0"/>
              <a:t>Immediate Exit counseling</a:t>
            </a:r>
          </a:p>
          <a:p>
            <a:pPr lvl="1"/>
            <a:r>
              <a:rPr lang="en-US" sz="2400" dirty="0" smtClean="0"/>
              <a:t>Perform R2T4.  “Discourage” utilizing the remaining loan funds </a:t>
            </a:r>
          </a:p>
          <a:p>
            <a:pPr lvl="1"/>
            <a:r>
              <a:rPr lang="en-US" sz="2400" dirty="0" smtClean="0"/>
              <a:t>Encourage student to return to school</a:t>
            </a:r>
          </a:p>
          <a:p>
            <a:pPr lvl="1"/>
            <a:r>
              <a:rPr lang="en-US" sz="2400" dirty="0" smtClean="0"/>
              <a:t>Provide all loan information, including Servicer contact info</a:t>
            </a:r>
          </a:p>
          <a:p>
            <a:pPr lvl="1"/>
            <a:endParaRPr lang="en-US" sz="2400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DURING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Complete Exit Counseling</a:t>
            </a:r>
          </a:p>
          <a:p>
            <a:pPr lvl="1"/>
            <a:r>
              <a:rPr lang="en-US" sz="2400" dirty="0" smtClean="0"/>
              <a:t>Offer one-on-one counseling</a:t>
            </a:r>
          </a:p>
          <a:p>
            <a:pPr lvl="1"/>
            <a:r>
              <a:rPr lang="en-US" sz="2400" dirty="0" smtClean="0"/>
              <a:t>Provide information on accessing NSLDS</a:t>
            </a:r>
          </a:p>
          <a:p>
            <a:pPr lvl="1"/>
            <a:r>
              <a:rPr lang="en-US" sz="2400" dirty="0" smtClean="0"/>
              <a:t>Provide relevant servicer information</a:t>
            </a:r>
          </a:p>
          <a:p>
            <a:pPr lvl="1"/>
            <a:r>
              <a:rPr lang="en-US" sz="2400" dirty="0" smtClean="0"/>
              <a:t>Encourage students to sign up for auto-pay</a:t>
            </a:r>
          </a:p>
          <a:p>
            <a:pPr lvl="1"/>
            <a:endParaRPr lang="en-US" sz="2400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POST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Grace Period Letters</a:t>
            </a:r>
          </a:p>
          <a:p>
            <a:pPr lvl="1"/>
            <a:r>
              <a:rPr lang="en-US" sz="2400" dirty="0" smtClean="0"/>
              <a:t>Remind borrowers that payment is due soon</a:t>
            </a:r>
          </a:p>
          <a:p>
            <a:pPr lvl="1"/>
            <a:r>
              <a:rPr lang="en-US" sz="2400" dirty="0" smtClean="0"/>
              <a:t>Reinforces to watch for mail from servicer</a:t>
            </a:r>
          </a:p>
          <a:p>
            <a:pPr lvl="1"/>
            <a:r>
              <a:rPr lang="en-US" sz="2400" dirty="0" smtClean="0"/>
              <a:t>Reports can be downloaded from all servicers.  Will include all borrowers currently in grace.</a:t>
            </a:r>
          </a:p>
          <a:p>
            <a:pPr lvl="1"/>
            <a:r>
              <a:rPr lang="en-US" sz="2400" dirty="0" smtClean="0"/>
              <a:t>Run twice a year</a:t>
            </a:r>
          </a:p>
          <a:p>
            <a:pPr lvl="1"/>
            <a:r>
              <a:rPr lang="en-US" sz="2400" dirty="0" smtClean="0"/>
              <a:t>Customize your letters to include all servicer contact information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entrance and exit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b="1" dirty="0" smtClean="0"/>
              <a:t>PASFAA Conference </a:t>
            </a:r>
          </a:p>
          <a:p>
            <a:pPr algn="ctr">
              <a:buNone/>
            </a:pPr>
            <a:r>
              <a:rPr lang="en-US" sz="3600" b="1" dirty="0" smtClean="0"/>
              <a:t>State College, Pennsylvania</a:t>
            </a:r>
          </a:p>
          <a:p>
            <a:pPr algn="ctr">
              <a:buNone/>
            </a:pPr>
            <a:r>
              <a:rPr lang="en-US" sz="3600" b="1" dirty="0" smtClean="0"/>
              <a:t>October 15, 2013</a:t>
            </a:r>
          </a:p>
          <a:p>
            <a:pPr algn="ctr">
              <a:buNone/>
            </a:pPr>
            <a:endParaRPr lang="en-US" sz="3600" b="1" dirty="0" smtClean="0"/>
          </a:p>
          <a:p>
            <a:pPr algn="ctr">
              <a:buNone/>
            </a:pPr>
            <a:endParaRPr lang="en-US" sz="3600" b="1" dirty="0" smtClean="0"/>
          </a:p>
          <a:p>
            <a:pPr algn="r">
              <a:buNone/>
            </a:pPr>
            <a:r>
              <a:rPr lang="en-US" sz="2200" b="1" dirty="0" smtClean="0"/>
              <a:t>Christopher Earnshaw</a:t>
            </a:r>
          </a:p>
          <a:p>
            <a:pPr algn="r">
              <a:buNone/>
            </a:pPr>
            <a:r>
              <a:rPr lang="en-US" sz="2200" b="1" dirty="0" smtClean="0"/>
              <a:t>Responsible Repay </a:t>
            </a:r>
          </a:p>
          <a:p>
            <a:pPr algn="r">
              <a:buNone/>
            </a:pPr>
            <a:r>
              <a:rPr lang="en-US" sz="2200" b="1" dirty="0" smtClean="0"/>
              <a:t>Nelnet Diversified Solutions</a:t>
            </a:r>
          </a:p>
          <a:p>
            <a:pPr>
              <a:buNone/>
            </a:pPr>
            <a:endParaRPr lang="en-US" b="1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31257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POST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pPr>
              <a:buClr>
                <a:srgbClr val="EC7F1A"/>
              </a:buClr>
            </a:pPr>
            <a:r>
              <a:rPr lang="en-US" dirty="0" smtClean="0"/>
              <a:t>Maintain Contact with Former Students</a:t>
            </a:r>
          </a:p>
          <a:p>
            <a:pPr lvl="1">
              <a:buClr>
                <a:srgbClr val="EC7F1A"/>
              </a:buClr>
            </a:pPr>
            <a:r>
              <a:rPr lang="en-US" sz="2400" dirty="0" smtClean="0"/>
              <a:t>Collect ample contact information</a:t>
            </a:r>
          </a:p>
          <a:p>
            <a:pPr lvl="1">
              <a:buClr>
                <a:srgbClr val="EC7F1A"/>
              </a:buClr>
            </a:pPr>
            <a:r>
              <a:rPr lang="en-US" sz="2400" dirty="0" smtClean="0"/>
              <a:t>Multiple relatives names’ email, cell-phone </a:t>
            </a:r>
            <a:r>
              <a:rPr lang="en-US" sz="2400" dirty="0" smtClean="0"/>
              <a:t>numbers</a:t>
            </a:r>
            <a:endParaRPr lang="en-US" sz="2400" dirty="0" smtClean="0"/>
          </a:p>
          <a:p>
            <a:pPr lvl="1">
              <a:buClr>
                <a:srgbClr val="EC7F1A"/>
              </a:buClr>
            </a:pPr>
            <a:r>
              <a:rPr lang="en-US" sz="2400" dirty="0" smtClean="0"/>
              <a:t>Allow former students access to school email </a:t>
            </a:r>
            <a:r>
              <a:rPr lang="en-US" sz="2400" dirty="0" smtClean="0"/>
              <a:t>accounts</a:t>
            </a:r>
            <a:endParaRPr lang="en-US" sz="2400" dirty="0" smtClean="0"/>
          </a:p>
          <a:p>
            <a:pPr lvl="1">
              <a:buClr>
                <a:srgbClr val="EC7F1A"/>
              </a:buClr>
            </a:pPr>
            <a:r>
              <a:rPr lang="en-US" sz="2400" dirty="0" smtClean="0"/>
              <a:t>In many cases the school has more accurate data than the servicers or the </a:t>
            </a:r>
            <a:r>
              <a:rPr lang="en-US" sz="2400" dirty="0" smtClean="0"/>
              <a:t>Department</a:t>
            </a:r>
            <a:endParaRPr lang="en-US" sz="2400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POST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770438"/>
          </a:xfrm>
        </p:spPr>
        <p:txBody>
          <a:bodyPr>
            <a:normAutofit/>
          </a:bodyPr>
          <a:lstStyle/>
          <a:p>
            <a:r>
              <a:rPr lang="en-US" b="1" dirty="0" smtClean="0"/>
              <a:t>NSLDS Delinquency Reports</a:t>
            </a:r>
          </a:p>
          <a:p>
            <a:pPr lvl="1"/>
            <a:r>
              <a:rPr lang="en-US" sz="2400" dirty="0" smtClean="0"/>
              <a:t>Lists all borrowers 30+ days delinquent on their loans</a:t>
            </a:r>
          </a:p>
          <a:p>
            <a:pPr lvl="1"/>
            <a:r>
              <a:rPr lang="en-US" sz="2400" dirty="0" smtClean="0"/>
              <a:t>Schools can begin to look for trends as to who is falling behind, who is defaulting</a:t>
            </a:r>
          </a:p>
          <a:p>
            <a:pPr lvl="1"/>
            <a:r>
              <a:rPr lang="en-US" sz="2400" dirty="0" smtClean="0"/>
              <a:t>Build communication campaigns based on this information</a:t>
            </a:r>
          </a:p>
          <a:p>
            <a:pPr lvl="2"/>
            <a:r>
              <a:rPr lang="en-US" sz="2000" dirty="0" smtClean="0"/>
              <a:t>Letters</a:t>
            </a:r>
          </a:p>
          <a:p>
            <a:pPr lvl="2"/>
            <a:r>
              <a:rPr lang="en-US" sz="2000" dirty="0" smtClean="0"/>
              <a:t>Calling campaigns</a:t>
            </a:r>
          </a:p>
          <a:p>
            <a:pPr lvl="2"/>
            <a:r>
              <a:rPr lang="en-US" sz="2000" dirty="0" smtClean="0"/>
              <a:t>Emails</a:t>
            </a:r>
          </a:p>
          <a:p>
            <a:pPr lvl="2"/>
            <a:r>
              <a:rPr lang="en-US" sz="2000" dirty="0" smtClean="0"/>
              <a:t>Track Results!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POST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770438"/>
          </a:xfrm>
        </p:spPr>
        <p:txBody>
          <a:bodyPr>
            <a:normAutofit/>
          </a:bodyPr>
          <a:lstStyle/>
          <a:p>
            <a:r>
              <a:rPr lang="en-US" b="1" dirty="0" smtClean="0"/>
              <a:t>NSLDS Delinquency Reports</a:t>
            </a:r>
          </a:p>
          <a:p>
            <a:pPr lvl="1"/>
            <a:r>
              <a:rPr lang="en-US" sz="2400" dirty="0" smtClean="0"/>
              <a:t>Pick your battles!</a:t>
            </a:r>
          </a:p>
          <a:p>
            <a:pPr lvl="1"/>
            <a:r>
              <a:rPr lang="en-US" sz="2400" dirty="0" smtClean="0"/>
              <a:t>Design different campaigns</a:t>
            </a:r>
          </a:p>
          <a:p>
            <a:pPr lvl="1"/>
            <a:r>
              <a:rPr lang="en-US" sz="2400" dirty="0" smtClean="0"/>
              <a:t>Contact all borrowers 31-90 days delinquent</a:t>
            </a:r>
          </a:p>
          <a:p>
            <a:pPr lvl="1"/>
            <a:r>
              <a:rPr lang="en-US" sz="2400" dirty="0" smtClean="0"/>
              <a:t>Aggressively call all borrowers 180+ days delinquent</a:t>
            </a:r>
          </a:p>
          <a:p>
            <a:pPr lvl="1"/>
            <a:r>
              <a:rPr lang="en-US" sz="2400" dirty="0" smtClean="0"/>
              <a:t>Work on your campaigns </a:t>
            </a:r>
            <a:r>
              <a:rPr lang="en-US" sz="2400" u="sng" dirty="0" smtClean="0"/>
              <a:t>when you can!</a:t>
            </a:r>
          </a:p>
          <a:p>
            <a:pPr lvl="1"/>
            <a:endParaRPr lang="en-US" sz="2400" u="sng" dirty="0" smtClean="0"/>
          </a:p>
          <a:p>
            <a:pPr lvl="1">
              <a:buNone/>
            </a:pPr>
            <a:r>
              <a:rPr lang="en-US" sz="2400" i="1" dirty="0" smtClean="0"/>
              <a:t>The Department recommends a full-time dedicated Default Management staff.</a:t>
            </a:r>
          </a:p>
          <a:p>
            <a:pPr lvl="1"/>
            <a:endParaRPr lang="en-US" sz="2000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POST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770438"/>
          </a:xfrm>
        </p:spPr>
        <p:txBody>
          <a:bodyPr>
            <a:normAutofit/>
          </a:bodyPr>
          <a:lstStyle/>
          <a:p>
            <a:r>
              <a:rPr lang="en-US" b="1" dirty="0" smtClean="0"/>
              <a:t>Loan Record Detail Reports (LRDR)</a:t>
            </a:r>
          </a:p>
          <a:p>
            <a:pPr lvl="1"/>
            <a:r>
              <a:rPr lang="en-US" dirty="0" smtClean="0"/>
              <a:t>Available in February, with draft rates</a:t>
            </a:r>
          </a:p>
          <a:p>
            <a:pPr lvl="1"/>
            <a:r>
              <a:rPr lang="en-US" dirty="0" smtClean="0"/>
              <a:t>Analyze your defaults!</a:t>
            </a:r>
            <a:endParaRPr lang="en-US" sz="1600" dirty="0" smtClean="0"/>
          </a:p>
          <a:p>
            <a:pPr lvl="2"/>
            <a:r>
              <a:rPr lang="en-US" dirty="0" smtClean="0"/>
              <a:t>Look for academic, demographic trends</a:t>
            </a:r>
          </a:p>
          <a:p>
            <a:pPr lvl="2"/>
            <a:r>
              <a:rPr lang="en-US" dirty="0" smtClean="0"/>
              <a:t>Can you appeal?</a:t>
            </a:r>
          </a:p>
          <a:p>
            <a:pPr lvl="3"/>
            <a:r>
              <a:rPr lang="en-US" dirty="0" smtClean="0"/>
              <a:t>Are you happy with the rate?  </a:t>
            </a:r>
          </a:p>
          <a:p>
            <a:pPr lvl="3"/>
            <a:r>
              <a:rPr lang="en-US" dirty="0" smtClean="0"/>
              <a:t>Are you facing sanctions?</a:t>
            </a:r>
          </a:p>
          <a:p>
            <a:pPr lvl="3"/>
            <a:r>
              <a:rPr lang="en-US" dirty="0" smtClean="0"/>
              <a:t>Is it worth the man-power to file an appeal?  Every school is different.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Best practices?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77043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400" b="1" dirty="0" smtClean="0"/>
              <a:t>What works on your campus?</a:t>
            </a:r>
            <a:endParaRPr lang="en-US" sz="4400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Thank you!!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7704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/>
              <a:t>For information on Nelnet’s Enhanced </a:t>
            </a:r>
          </a:p>
          <a:p>
            <a:pPr algn="ctr">
              <a:buNone/>
            </a:pPr>
            <a:r>
              <a:rPr lang="en-US" sz="2400" b="1" dirty="0" smtClean="0"/>
              <a:t>Default Management Services, contact: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3600" b="1" dirty="0" smtClean="0"/>
              <a:t>Chris Earnshaw</a:t>
            </a:r>
          </a:p>
          <a:p>
            <a:pPr algn="ctr">
              <a:buNone/>
            </a:pPr>
            <a:r>
              <a:rPr lang="en-US" sz="3600" b="1" dirty="0" smtClean="0"/>
              <a:t>Responsible Repay </a:t>
            </a:r>
          </a:p>
          <a:p>
            <a:pPr algn="ctr">
              <a:buNone/>
            </a:pPr>
            <a:r>
              <a:rPr lang="en-US" sz="3600" b="1" dirty="0" smtClean="0">
                <a:hlinkClick r:id="rId2"/>
              </a:rPr>
              <a:t>Christopher.earnshaw@nelnet.net</a:t>
            </a:r>
            <a:endParaRPr lang="en-US" sz="3600" b="1" dirty="0" smtClean="0"/>
          </a:p>
          <a:p>
            <a:pPr algn="ctr">
              <a:buNone/>
            </a:pPr>
            <a:r>
              <a:rPr lang="en-US" sz="3600" b="1" dirty="0" smtClean="0"/>
              <a:t>(518) 280-4844</a:t>
            </a:r>
          </a:p>
          <a:p>
            <a:pPr algn="ctr">
              <a:buNone/>
            </a:pPr>
            <a:endParaRPr lang="en-US" sz="4400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AGENDA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Entrances &amp; Exits: </a:t>
            </a:r>
          </a:p>
          <a:p>
            <a:pPr>
              <a:buNone/>
            </a:pPr>
            <a:r>
              <a:rPr lang="en-US" dirty="0" smtClean="0"/>
              <a:t>	A Review of What’s Required</a:t>
            </a:r>
          </a:p>
          <a:p>
            <a:r>
              <a:rPr lang="en-US" dirty="0" smtClean="0"/>
              <a:t>Application Stage</a:t>
            </a:r>
          </a:p>
          <a:p>
            <a:r>
              <a:rPr lang="en-US" dirty="0" smtClean="0"/>
              <a:t>Start of Enrollment</a:t>
            </a:r>
          </a:p>
          <a:p>
            <a:r>
              <a:rPr lang="en-US" dirty="0" smtClean="0"/>
              <a:t>During Enrollment</a:t>
            </a:r>
          </a:p>
          <a:p>
            <a:r>
              <a:rPr lang="en-US" dirty="0" smtClean="0"/>
              <a:t>Post Enrollment</a:t>
            </a:r>
          </a:p>
          <a:p>
            <a:r>
              <a:rPr lang="en-US" dirty="0" smtClean="0"/>
              <a:t>Best Practices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95025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Default rates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dirty="0" smtClean="0"/>
              <a:t>Positive effects on default rate:</a:t>
            </a:r>
          </a:p>
          <a:p>
            <a:pPr lvl="1"/>
            <a:r>
              <a:rPr lang="en-US" dirty="0" smtClean="0"/>
              <a:t>Keeping borrowing </a:t>
            </a:r>
            <a:r>
              <a:rPr lang="en-US" dirty="0" smtClean="0"/>
              <a:t>down</a:t>
            </a:r>
            <a:endParaRPr lang="en-US" dirty="0" smtClean="0"/>
          </a:p>
          <a:p>
            <a:pPr lvl="1"/>
            <a:r>
              <a:rPr lang="en-US" dirty="0" smtClean="0"/>
              <a:t>Education prior to, during, and post enrollment</a:t>
            </a:r>
          </a:p>
          <a:p>
            <a:pPr lvl="1"/>
            <a:r>
              <a:rPr lang="en-US" dirty="0" smtClean="0"/>
              <a:t>Identifying your at-risk students</a:t>
            </a:r>
          </a:p>
          <a:p>
            <a:pPr lvl="1"/>
            <a:r>
              <a:rPr lang="en-US" dirty="0" smtClean="0"/>
              <a:t>Sound academic counseling</a:t>
            </a:r>
          </a:p>
          <a:p>
            <a:pPr lvl="1"/>
            <a:r>
              <a:rPr lang="en-US" dirty="0" smtClean="0"/>
              <a:t>Ability to secure employment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7955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ENTRANCE INTERVIEWS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What’s Required?</a:t>
            </a:r>
          </a:p>
          <a:p>
            <a:pPr lvl="1">
              <a:buClr>
                <a:srgbClr val="EC7F1A"/>
              </a:buClr>
            </a:pPr>
            <a:r>
              <a:rPr lang="en-US" dirty="0" smtClean="0"/>
              <a:t>Explain how the MPN works</a:t>
            </a:r>
          </a:p>
          <a:p>
            <a:pPr lvl="1">
              <a:buClr>
                <a:srgbClr val="EC7F1A"/>
              </a:buClr>
            </a:pPr>
            <a:r>
              <a:rPr lang="en-US" dirty="0" smtClean="0"/>
              <a:t>Emphasize importance of loan repayment</a:t>
            </a:r>
          </a:p>
          <a:p>
            <a:pPr lvl="1">
              <a:buClr>
                <a:srgbClr val="EC7F1A"/>
              </a:buClr>
            </a:pPr>
            <a:r>
              <a:rPr lang="en-US" dirty="0" smtClean="0"/>
              <a:t>Describe consequences of default</a:t>
            </a:r>
          </a:p>
          <a:p>
            <a:pPr lvl="1">
              <a:buClr>
                <a:srgbClr val="EC7F1A"/>
              </a:buClr>
            </a:pPr>
            <a:r>
              <a:rPr lang="en-US" dirty="0" smtClean="0"/>
              <a:t>Offer sample monthly payments</a:t>
            </a:r>
          </a:p>
          <a:p>
            <a:pPr lvl="1">
              <a:buClr>
                <a:srgbClr val="EC7F1A"/>
              </a:buClr>
            </a:pPr>
            <a:r>
              <a:rPr lang="en-US" dirty="0" smtClean="0"/>
              <a:t>Collect borrower contact information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b="1" u="sng" dirty="0" smtClean="0"/>
              <a:t>Studentloans.gov</a:t>
            </a:r>
            <a:r>
              <a:rPr lang="en-US" dirty="0" smtClean="0"/>
              <a:t> has you covered</a:t>
            </a:r>
          </a:p>
          <a:p>
            <a:pPr lvl="4"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9502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EXIT INTERVIEWS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98948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Required of all borrowers shortly before or at time borrower drops below </a:t>
            </a:r>
            <a:r>
              <a:rPr lang="en-US" sz="2800" dirty="0" smtClean="0"/>
              <a:t>half-time</a:t>
            </a:r>
            <a:endParaRPr lang="en-US" sz="2800" dirty="0" smtClean="0"/>
          </a:p>
          <a:p>
            <a:r>
              <a:rPr lang="en-US" sz="2800" dirty="0" smtClean="0"/>
              <a:t>Must mail information to withdrawals who do not complete exit counseling in-person or </a:t>
            </a:r>
            <a:r>
              <a:rPr lang="en-US" sz="2800" dirty="0" smtClean="0"/>
              <a:t>online</a:t>
            </a:r>
            <a:endParaRPr lang="en-US" sz="2800" dirty="0" smtClean="0"/>
          </a:p>
          <a:p>
            <a:r>
              <a:rPr lang="en-US" sz="2800" dirty="0" smtClean="0"/>
              <a:t>Repayment plan information and estimated monthly payments under each </a:t>
            </a:r>
            <a:r>
              <a:rPr lang="en-US" sz="2800" dirty="0" smtClean="0"/>
              <a:t>plan</a:t>
            </a:r>
            <a:endParaRPr lang="en-US" sz="2800" dirty="0" smtClean="0"/>
          </a:p>
          <a:p>
            <a:r>
              <a:rPr lang="en-US" sz="2800" dirty="0" smtClean="0"/>
              <a:t>Information on deferments, forbearance, discharge, forgiveness, and right to </a:t>
            </a:r>
            <a:r>
              <a:rPr lang="en-US" sz="2800" dirty="0" smtClean="0"/>
              <a:t>prepay</a:t>
            </a:r>
            <a:endParaRPr lang="en-US" sz="2800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EXIT INTERVIEWS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Information on Loan </a:t>
            </a:r>
            <a:r>
              <a:rPr lang="en-US" sz="2800" dirty="0" smtClean="0"/>
              <a:t>Consolidation</a:t>
            </a:r>
            <a:endParaRPr lang="en-US" sz="2800" dirty="0" smtClean="0"/>
          </a:p>
          <a:p>
            <a:r>
              <a:rPr lang="en-US" sz="2800" dirty="0" smtClean="0"/>
              <a:t>Consequences of default</a:t>
            </a:r>
          </a:p>
          <a:p>
            <a:r>
              <a:rPr lang="en-US" sz="2800" dirty="0" smtClean="0"/>
              <a:t>How to access NSLDS records</a:t>
            </a:r>
          </a:p>
          <a:p>
            <a:r>
              <a:rPr lang="en-US" sz="2800" dirty="0" smtClean="0"/>
              <a:t>Student Ombudsman information</a:t>
            </a:r>
          </a:p>
          <a:p>
            <a:r>
              <a:rPr lang="en-US" sz="2800" dirty="0" smtClean="0"/>
              <a:t>Tax deduction information</a:t>
            </a:r>
          </a:p>
          <a:p>
            <a:r>
              <a:rPr lang="en-US" sz="2800" dirty="0" smtClean="0"/>
              <a:t>Name, address, phone, email, driver’s license, any employer information, and a minimum of two references	</a:t>
            </a:r>
          </a:p>
          <a:p>
            <a:pPr>
              <a:buNone/>
            </a:pPr>
            <a:r>
              <a:rPr lang="en-US" sz="2800" b="1" u="sng" dirty="0" smtClean="0"/>
              <a:t>Studentloans.gov</a:t>
            </a:r>
            <a:r>
              <a:rPr lang="en-US" sz="2800" dirty="0" smtClean="0"/>
              <a:t> has you covered.</a:t>
            </a:r>
            <a:endParaRPr lang="en-US" sz="2800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677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APPLYING TO SCHOOL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5303838"/>
          </a:xfrm>
        </p:spPr>
        <p:txBody>
          <a:bodyPr/>
          <a:lstStyle/>
          <a:p>
            <a:r>
              <a:rPr lang="en-US" dirty="0" smtClean="0"/>
              <a:t>Students are excited! College is a new adventure!</a:t>
            </a:r>
          </a:p>
          <a:p>
            <a:pPr lvl="1"/>
            <a:r>
              <a:rPr lang="en-US" dirty="0" smtClean="0"/>
              <a:t>Ask for contact information and reference/parent information early.</a:t>
            </a:r>
          </a:p>
          <a:p>
            <a:r>
              <a:rPr lang="en-US" dirty="0" smtClean="0"/>
              <a:t>Be up front about total costs – for entire length of program.</a:t>
            </a:r>
          </a:p>
          <a:p>
            <a:pPr lvl="1"/>
            <a:r>
              <a:rPr lang="en-US" dirty="0" smtClean="0"/>
              <a:t>Total Cost</a:t>
            </a:r>
          </a:p>
          <a:p>
            <a:pPr lvl="1"/>
            <a:r>
              <a:rPr lang="en-US" dirty="0" smtClean="0"/>
              <a:t>Average indebtedness</a:t>
            </a:r>
          </a:p>
          <a:p>
            <a:pPr lvl="1"/>
            <a:r>
              <a:rPr lang="en-US" dirty="0" smtClean="0"/>
              <a:t>Average starting salaries</a:t>
            </a:r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7955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PRIOR to enrollment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922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Get on board with Social Media.  Financial Aid Office specific!</a:t>
            </a:r>
          </a:p>
          <a:p>
            <a:pPr lvl="1"/>
            <a:r>
              <a:rPr lang="en-US" dirty="0" smtClean="0"/>
              <a:t>Facebook</a:t>
            </a:r>
          </a:p>
          <a:p>
            <a:pPr lvl="1"/>
            <a:r>
              <a:rPr lang="en-US" dirty="0" smtClean="0"/>
              <a:t>Twitter</a:t>
            </a:r>
          </a:p>
          <a:p>
            <a:pPr lvl="1"/>
            <a:r>
              <a:rPr lang="en-US" dirty="0" err="1" smtClean="0"/>
              <a:t>Pintrest</a:t>
            </a:r>
            <a:endParaRPr lang="en-US" dirty="0" smtClean="0"/>
          </a:p>
          <a:p>
            <a:pPr lvl="1"/>
            <a:r>
              <a:rPr lang="en-US" dirty="0" err="1" smtClean="0"/>
              <a:t>Instagram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Make sure to promote the pages you are using on your web and in your publications.</a:t>
            </a:r>
          </a:p>
          <a:p>
            <a:pPr lvl="4"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95025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4150</TotalTime>
  <Words>872</Words>
  <Application>Microsoft Office PowerPoint</Application>
  <PresentationFormat>On-screen Show (4:3)</PresentationFormat>
  <Paragraphs>183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Trek</vt:lpstr>
      <vt:lpstr>Slide 1</vt:lpstr>
      <vt:lpstr>Beyond entrance and exit interviews</vt:lpstr>
      <vt:lpstr>AGENDA</vt:lpstr>
      <vt:lpstr>Default rates</vt:lpstr>
      <vt:lpstr>ENTRANCE INTERVIEWS</vt:lpstr>
      <vt:lpstr>EXIT INTERVIEWS</vt:lpstr>
      <vt:lpstr>EXIT INTERVIEWS</vt:lpstr>
      <vt:lpstr>APPLYING TO SCHOOL</vt:lpstr>
      <vt:lpstr>PRIOR to enrollment</vt:lpstr>
      <vt:lpstr>PRIOR to enrollment</vt:lpstr>
      <vt:lpstr>PRIOR to enrollment</vt:lpstr>
      <vt:lpstr>PRIOR to enrollment</vt:lpstr>
      <vt:lpstr>Start of enrollment</vt:lpstr>
      <vt:lpstr>Start of enrollment</vt:lpstr>
      <vt:lpstr>Start of enrollment</vt:lpstr>
      <vt:lpstr>DURING ENROLLMENT</vt:lpstr>
      <vt:lpstr>DURING ENROLLMENT</vt:lpstr>
      <vt:lpstr>DURING ENROLLMENT</vt:lpstr>
      <vt:lpstr>POST ENROLLMENT</vt:lpstr>
      <vt:lpstr>POST ENROLLMENT</vt:lpstr>
      <vt:lpstr>POST ENROLLMENT</vt:lpstr>
      <vt:lpstr>POST ENROLLMENT</vt:lpstr>
      <vt:lpstr>POST ENROLLMENT</vt:lpstr>
      <vt:lpstr>Best practices?</vt:lpstr>
      <vt:lpstr>Thank you!!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</dc:creator>
  <cp:lastModifiedBy>cearnshaw</cp:lastModifiedBy>
  <cp:revision>106</cp:revision>
  <dcterms:created xsi:type="dcterms:W3CDTF">2013-02-08T19:43:16Z</dcterms:created>
  <dcterms:modified xsi:type="dcterms:W3CDTF">2013-10-04T13:09:03Z</dcterms:modified>
</cp:coreProperties>
</file>