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0" r:id="rId3"/>
    <p:sldId id="258" r:id="rId4"/>
    <p:sldId id="259" r:id="rId5"/>
    <p:sldId id="262" r:id="rId6"/>
    <p:sldId id="263" r:id="rId7"/>
    <p:sldId id="264" r:id="rId8"/>
    <p:sldId id="265" r:id="rId9"/>
    <p:sldId id="266" r:id="rId10"/>
    <p:sldId id="275" r:id="rId11"/>
    <p:sldId id="267" r:id="rId12"/>
    <p:sldId id="268" r:id="rId13"/>
    <p:sldId id="270" r:id="rId14"/>
    <p:sldId id="269" r:id="rId15"/>
    <p:sldId id="271" r:id="rId16"/>
    <p:sldId id="272" r:id="rId17"/>
    <p:sldId id="273" r:id="rId18"/>
    <p:sldId id="276" r:id="rId19"/>
    <p:sldId id="277" r:id="rId20"/>
    <p:sldId id="278" r:id="rId21"/>
    <p:sldId id="274" r:id="rId22"/>
    <p:sldId id="25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46" d="100"/>
          <a:sy n="46" d="100"/>
        </p:scale>
        <p:origin x="-1164" y="-3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7990E112-C408-445E-9E66-BE9A1E01313B}" type="datetimeFigureOut">
              <a:rPr lang="en-US" smtClean="0"/>
              <a:pPr/>
              <a:t>10/4/2013</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B3ECBC3-D37B-4E67-AED1-D65B9D304F0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90E112-C408-445E-9E66-BE9A1E01313B}" type="datetimeFigureOut">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pPr/>
              <a:t>10/4/2013</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B3ECBC3-D37B-4E67-AED1-D65B9D304F0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7990E112-C408-445E-9E66-BE9A1E01313B}" type="datetimeFigureOut">
              <a:rPr lang="en-US" smtClean="0"/>
              <a:pPr/>
              <a:t>10/4/2013</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B3ECBC3-D37B-4E67-AED1-D65B9D304F00}"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7990E112-C408-445E-9E66-BE9A1E01313B}" type="datetimeFigureOut">
              <a:rPr lang="en-US" smtClean="0"/>
              <a:pPr/>
              <a:t>10/4/2013</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7990E112-C408-445E-9E66-BE9A1E01313B}" type="datetimeFigureOut">
              <a:rPr lang="en-US" smtClean="0"/>
              <a:pPr/>
              <a:t>10/4/2013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B3ECBC3-D37B-4E67-AED1-D65B9D304F00}"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7990E112-C408-445E-9E66-BE9A1E01313B}" type="datetimeFigureOut">
              <a:rPr lang="en-US" smtClean="0"/>
              <a:pPr/>
              <a:t>10/4/2013</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ECBC3-D37B-4E67-AED1-D65B9D304F0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990E112-C408-445E-9E66-BE9A1E01313B}" type="datetimeFigureOut">
              <a:rPr lang="en-US" smtClean="0"/>
              <a:pPr/>
              <a:t>10/4/2013</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7990E112-C408-445E-9E66-BE9A1E01313B}" type="datetimeFigureOut">
              <a:rPr lang="en-US" smtClean="0"/>
              <a:pPr/>
              <a:t>10/4/2013</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ECBC3-D37B-4E67-AED1-D65B9D304F0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7990E112-C408-445E-9E66-BE9A1E01313B}" type="datetimeFigureOut">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B3ECBC3-D37B-4E67-AED1-D65B9D304F00}"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7990E112-C408-445E-9E66-BE9A1E01313B}" type="datetimeFigureOut">
              <a:rPr lang="en-US" smtClean="0"/>
              <a:pPr/>
              <a:t>10/4/2013</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B3ECBC3-D37B-4E67-AED1-D65B9D304F00}"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1295400" y="2438400"/>
            <a:ext cx="8458200" cy="1222375"/>
          </a:xfrm>
        </p:spPr>
        <p:txBody>
          <a:bodyPr>
            <a:noAutofit/>
          </a:bodyPr>
          <a:lstStyle/>
          <a:p>
            <a:pPr algn="ctr"/>
            <a:r>
              <a:rPr lang="en-US" sz="4000" dirty="0" smtClean="0"/>
              <a:t>Basics of The</a:t>
            </a:r>
            <a:br>
              <a:rPr lang="en-US" sz="4000" dirty="0" smtClean="0"/>
            </a:br>
            <a:r>
              <a:rPr lang="en-US" sz="4000" dirty="0" smtClean="0"/>
              <a:t>Borrower-Based </a:t>
            </a:r>
            <a:r>
              <a:rPr lang="en-US" sz="4000" dirty="0" err="1" smtClean="0"/>
              <a:t>YEar</a:t>
            </a:r>
            <a:endParaRPr lang="en-US" sz="4000" dirty="0"/>
          </a:p>
        </p:txBody>
      </p:sp>
      <p:sp>
        <p:nvSpPr>
          <p:cNvPr id="6" name="Subtitle 5"/>
          <p:cNvSpPr>
            <a:spLocks noGrp="1"/>
          </p:cNvSpPr>
          <p:nvPr>
            <p:ph type="subTitle" idx="1"/>
          </p:nvPr>
        </p:nvSpPr>
        <p:spPr>
          <a:xfrm>
            <a:off x="2362200" y="4267200"/>
            <a:ext cx="6553200" cy="914400"/>
          </a:xfrm>
        </p:spPr>
        <p:txBody>
          <a:bodyPr>
            <a:normAutofit/>
          </a:bodyPr>
          <a:lstStyle/>
          <a:p>
            <a:r>
              <a:rPr lang="en-US" dirty="0" smtClean="0"/>
              <a:t>Presenter: Meghan Petsko,</a:t>
            </a:r>
          </a:p>
          <a:p>
            <a:r>
              <a:rPr lang="en-US" dirty="0" smtClean="0"/>
              <a:t>	       Assistant Director, Villanova University</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3950255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BBAY 3</a:t>
            </a:r>
            <a:endParaRPr lang="en-US" dirty="0"/>
          </a:p>
        </p:txBody>
      </p:sp>
      <p:sp>
        <p:nvSpPr>
          <p:cNvPr id="3" name="Content Placeholder 2"/>
          <p:cNvSpPr>
            <a:spLocks noGrp="1"/>
          </p:cNvSpPr>
          <p:nvPr>
            <p:ph idx="1"/>
          </p:nvPr>
        </p:nvSpPr>
        <p:spPr>
          <a:xfrm>
            <a:off x="2209800" y="1371600"/>
            <a:ext cx="6934200" cy="5105400"/>
          </a:xfrm>
        </p:spPr>
        <p:txBody>
          <a:bodyPr>
            <a:noAutofit/>
          </a:bodyPr>
          <a:lstStyle/>
          <a:p>
            <a:r>
              <a:rPr lang="en-US" sz="2800" dirty="0" smtClean="0"/>
              <a:t>MUST be used by programs that offer:</a:t>
            </a:r>
          </a:p>
          <a:p>
            <a:pPr lvl="1"/>
            <a:r>
              <a:rPr lang="en-US" dirty="0" smtClean="0"/>
              <a:t>Clock-Hours</a:t>
            </a:r>
          </a:p>
          <a:p>
            <a:pPr lvl="1"/>
            <a:r>
              <a:rPr lang="en-US" dirty="0" smtClean="0"/>
              <a:t>Non-term credit hours</a:t>
            </a:r>
          </a:p>
          <a:p>
            <a:pPr lvl="1"/>
            <a:r>
              <a:rPr lang="en-US" dirty="0" smtClean="0"/>
              <a:t>Non-Standard terms that are not substantially equal and at least 9 weeks in length</a:t>
            </a:r>
            <a:endParaRPr lang="en-US" dirty="0" smtClean="0"/>
          </a:p>
          <a:p>
            <a:r>
              <a:rPr lang="en-US" sz="2800" dirty="0" smtClean="0"/>
              <a:t>Begins with ½ time enrollment</a:t>
            </a:r>
          </a:p>
          <a:p>
            <a:pPr lvl="1">
              <a:buNone/>
            </a:pPr>
            <a:endParaRPr lang="en-US" sz="2500"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228600" y="57912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BBAY 3</a:t>
            </a:r>
            <a:endParaRPr lang="en-US" dirty="0"/>
          </a:p>
        </p:txBody>
      </p:sp>
      <p:sp>
        <p:nvSpPr>
          <p:cNvPr id="3" name="Content Placeholder 2"/>
          <p:cNvSpPr>
            <a:spLocks noGrp="1"/>
          </p:cNvSpPr>
          <p:nvPr>
            <p:ph idx="1"/>
          </p:nvPr>
        </p:nvSpPr>
        <p:spPr>
          <a:xfrm>
            <a:off x="2209800" y="1371600"/>
            <a:ext cx="6934200" cy="5791200"/>
          </a:xfrm>
        </p:spPr>
        <p:txBody>
          <a:bodyPr>
            <a:noAutofit/>
          </a:bodyPr>
          <a:lstStyle/>
          <a:p>
            <a:r>
              <a:rPr lang="en-US" sz="2800" dirty="0" smtClean="0"/>
              <a:t>Must include at least the number of hours and weeks in academic year definition</a:t>
            </a:r>
          </a:p>
          <a:p>
            <a:r>
              <a:rPr lang="en-US" sz="2800" dirty="0" smtClean="0"/>
              <a:t>Can’t exceed annual loan limit</a:t>
            </a:r>
          </a:p>
          <a:p>
            <a:r>
              <a:rPr lang="en-US" sz="2800" dirty="0" smtClean="0"/>
              <a:t>Regains eligibility for new annual loan limit only after successfully completing the hours AND weeks of instructional time in BBAY3</a:t>
            </a:r>
            <a:endParaRPr lang="en-US" sz="2800" dirty="0" smtClean="0"/>
          </a:p>
          <a:p>
            <a:pPr lvl="1">
              <a:buNone/>
            </a:pPr>
            <a:endParaRPr lang="en-US" sz="2500"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228600" y="57912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bbay</a:t>
            </a:r>
            <a:r>
              <a:rPr lang="en-US" dirty="0" smtClean="0"/>
              <a:t> 1</a:t>
            </a:r>
            <a:endParaRPr lang="en-US" dirty="0"/>
          </a:p>
        </p:txBody>
      </p:sp>
      <p:sp>
        <p:nvSpPr>
          <p:cNvPr id="3" name="Content Placeholder 2"/>
          <p:cNvSpPr>
            <a:spLocks noGrp="1"/>
          </p:cNvSpPr>
          <p:nvPr>
            <p:ph idx="1"/>
          </p:nvPr>
        </p:nvSpPr>
        <p:spPr>
          <a:xfrm>
            <a:off x="2306920" y="1295400"/>
            <a:ext cx="6837080" cy="4953000"/>
          </a:xfrm>
        </p:spPr>
        <p:txBody>
          <a:bodyPr>
            <a:normAutofit lnSpcReduction="10000"/>
          </a:bodyPr>
          <a:lstStyle/>
          <a:p>
            <a:pPr lvl="1">
              <a:buNone/>
            </a:pPr>
            <a:endParaRPr lang="en-US" dirty="0" smtClean="0"/>
          </a:p>
          <a:p>
            <a:pPr lvl="1">
              <a:buNone/>
            </a:pPr>
            <a:r>
              <a:rPr lang="en-US" dirty="0" smtClean="0"/>
              <a:t>BBAY where SAY contains 2 semesters</a:t>
            </a:r>
          </a:p>
          <a:p>
            <a:pPr lvl="1">
              <a:buNone/>
            </a:pPr>
            <a:endParaRPr lang="en-US" dirty="0" smtClean="0"/>
          </a:p>
          <a:p>
            <a:pPr lvl="1">
              <a:buNone/>
            </a:pPr>
            <a:r>
              <a:rPr lang="en-US" dirty="0" smtClean="0"/>
              <a:t>Year 1: Fall/Spring (SAY or BBAY)</a:t>
            </a:r>
          </a:p>
          <a:p>
            <a:pPr lvl="1">
              <a:buNone/>
            </a:pPr>
            <a:r>
              <a:rPr lang="en-US" dirty="0" smtClean="0"/>
              <a:t>Year 2: Summer/Fall (BBAY)</a:t>
            </a:r>
          </a:p>
          <a:p>
            <a:pPr lvl="1">
              <a:buNone/>
            </a:pPr>
            <a:r>
              <a:rPr lang="en-US" dirty="0" smtClean="0"/>
              <a:t>Year 3: Spring/Summer (BBAY)</a:t>
            </a:r>
          </a:p>
          <a:p>
            <a:pPr lvl="1">
              <a:buNone/>
            </a:pPr>
            <a:endParaRPr lang="en-US" dirty="0" smtClean="0"/>
          </a:p>
          <a:p>
            <a:pPr lvl="1">
              <a:buNone/>
            </a:pPr>
            <a:r>
              <a:rPr lang="en-US" dirty="0" smtClean="0"/>
              <a:t>A student doesn’t have to attend all of the terms in a BBAY, but the BBAY cannot begin with a term that the student doesn’t attend.</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Alternating SAY/BBAY 1</a:t>
            </a:r>
            <a:endParaRPr lang="en-US" dirty="0"/>
          </a:p>
        </p:txBody>
      </p:sp>
      <p:sp>
        <p:nvSpPr>
          <p:cNvPr id="3" name="Content Placeholder 2"/>
          <p:cNvSpPr>
            <a:spLocks noGrp="1"/>
          </p:cNvSpPr>
          <p:nvPr>
            <p:ph idx="1"/>
          </p:nvPr>
        </p:nvSpPr>
        <p:spPr>
          <a:xfrm>
            <a:off x="2306920" y="1295400"/>
            <a:ext cx="6837080" cy="4953000"/>
          </a:xfrm>
        </p:spPr>
        <p:txBody>
          <a:bodyPr>
            <a:normAutofit/>
          </a:bodyPr>
          <a:lstStyle/>
          <a:p>
            <a:r>
              <a:rPr lang="en-US" dirty="0" smtClean="0"/>
              <a:t>Students can receive another loan sooner than would be allowed under SAY Standard</a:t>
            </a:r>
          </a:p>
          <a:p>
            <a:r>
              <a:rPr lang="en-US" dirty="0" smtClean="0"/>
              <a:t>Need to document if using this procedure into office policies</a:t>
            </a:r>
          </a:p>
          <a:p>
            <a:r>
              <a:rPr lang="en-US" dirty="0" smtClean="0"/>
              <a:t>Need to understand repercussions (getting to aggregate limit sooner) </a:t>
            </a:r>
          </a:p>
          <a:p>
            <a:pPr lvl="1">
              <a:buNone/>
            </a:pPr>
            <a:endParaRPr lang="en-US" dirty="0" smtClean="0"/>
          </a:p>
          <a:p>
            <a:pPr lvl="1">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8712" y="2057400"/>
            <a:ext cx="2011172" cy="28194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bbay</a:t>
            </a:r>
            <a:r>
              <a:rPr lang="en-US" dirty="0" smtClean="0"/>
              <a:t> 2</a:t>
            </a:r>
            <a:endParaRPr lang="en-US" dirty="0"/>
          </a:p>
        </p:txBody>
      </p:sp>
      <p:sp>
        <p:nvSpPr>
          <p:cNvPr id="3" name="Content Placeholder 2"/>
          <p:cNvSpPr>
            <a:spLocks noGrp="1"/>
          </p:cNvSpPr>
          <p:nvPr>
            <p:ph idx="1"/>
          </p:nvPr>
        </p:nvSpPr>
        <p:spPr>
          <a:xfrm>
            <a:off x="1752600" y="1143000"/>
            <a:ext cx="7696200" cy="4953000"/>
          </a:xfrm>
        </p:spPr>
        <p:txBody>
          <a:bodyPr>
            <a:normAutofit fontScale="92500" lnSpcReduction="10000"/>
          </a:bodyPr>
          <a:lstStyle/>
          <a:p>
            <a:pPr lvl="1">
              <a:buNone/>
            </a:pPr>
            <a:endParaRPr lang="en-US" dirty="0" smtClean="0"/>
          </a:p>
          <a:p>
            <a:pPr lvl="1">
              <a:buNone/>
            </a:pPr>
            <a:r>
              <a:rPr lang="en-US" dirty="0" smtClean="0"/>
              <a:t>Standard and non-standard SE9W programs without a SAY, must use BBAY 2</a:t>
            </a:r>
            <a:endParaRPr lang="en-US" dirty="0" smtClean="0"/>
          </a:p>
          <a:p>
            <a:pPr lvl="1">
              <a:buNone/>
            </a:pPr>
            <a:endParaRPr lang="en-US" dirty="0" smtClean="0"/>
          </a:p>
          <a:p>
            <a:pPr lvl="1">
              <a:buNone/>
            </a:pPr>
            <a:r>
              <a:rPr lang="en-US" dirty="0" smtClean="0"/>
              <a:t>Year 1: Semester #1, Semester #2</a:t>
            </a:r>
          </a:p>
          <a:p>
            <a:pPr lvl="1">
              <a:buNone/>
            </a:pPr>
            <a:r>
              <a:rPr lang="en-US" dirty="0" smtClean="0"/>
              <a:t>Year 2: Semester #3, Semester #4 (not enrolled)</a:t>
            </a:r>
          </a:p>
          <a:p>
            <a:pPr lvl="1">
              <a:buNone/>
            </a:pPr>
            <a:r>
              <a:rPr lang="en-US" dirty="0" smtClean="0"/>
              <a:t>Year 3: Semester #5, Semester #6</a:t>
            </a:r>
          </a:p>
          <a:p>
            <a:pPr lvl="1">
              <a:buNone/>
            </a:pPr>
            <a:endParaRPr lang="en-US" dirty="0" smtClean="0"/>
          </a:p>
          <a:p>
            <a:pPr lvl="1">
              <a:buNone/>
            </a:pPr>
            <a:r>
              <a:rPr lang="en-US" dirty="0" smtClean="0"/>
              <a:t>BBAY must include enough terms to meet the minimum FSA academic year requirements for weeks of instructional time, no exception like in BBAY 1. </a:t>
            </a: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8712" y="2057400"/>
            <a:ext cx="2011172" cy="28194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a:t>
            </a:r>
            <a:r>
              <a:rPr lang="en-US" dirty="0" err="1" smtClean="0"/>
              <a:t>bbay</a:t>
            </a:r>
            <a:r>
              <a:rPr lang="en-US" dirty="0" smtClean="0"/>
              <a:t> 3</a:t>
            </a:r>
            <a:endParaRPr lang="en-US" dirty="0"/>
          </a:p>
        </p:txBody>
      </p:sp>
      <p:sp>
        <p:nvSpPr>
          <p:cNvPr id="3" name="Content Placeholder 2"/>
          <p:cNvSpPr>
            <a:spLocks noGrp="1"/>
          </p:cNvSpPr>
          <p:nvPr>
            <p:ph idx="1"/>
          </p:nvPr>
        </p:nvSpPr>
        <p:spPr>
          <a:xfrm>
            <a:off x="1676400" y="990600"/>
            <a:ext cx="7696200" cy="4953000"/>
          </a:xfrm>
        </p:spPr>
        <p:txBody>
          <a:bodyPr>
            <a:normAutofit fontScale="92500" lnSpcReduction="10000"/>
          </a:bodyPr>
          <a:lstStyle/>
          <a:p>
            <a:pPr lvl="1"/>
            <a:endParaRPr lang="en-US" dirty="0" smtClean="0"/>
          </a:p>
          <a:p>
            <a:pPr lvl="1"/>
            <a:r>
              <a:rPr lang="en-US" dirty="0" smtClean="0"/>
              <a:t>BBAY begins when student is enrolled and does not end until the later of the date the student successfully completes the credit hours in the year or the number of weeks of instructional time in the year.</a:t>
            </a:r>
            <a:endParaRPr lang="en-US" dirty="0" smtClean="0"/>
          </a:p>
          <a:p>
            <a:pPr lvl="1">
              <a:buNone/>
            </a:pPr>
            <a:endParaRPr lang="en-US" dirty="0" smtClean="0"/>
          </a:p>
          <a:p>
            <a:pPr lvl="1"/>
            <a:r>
              <a:rPr lang="en-US" dirty="0" smtClean="0"/>
              <a:t>Year 1: Clock Hours 1 to 900 (30 weeks)</a:t>
            </a:r>
          </a:p>
          <a:p>
            <a:pPr lvl="1"/>
            <a:r>
              <a:rPr lang="en-US" dirty="0" smtClean="0"/>
              <a:t>Year 2: Clock Hours 901 to 1800 (30 weeks)</a:t>
            </a:r>
          </a:p>
          <a:p>
            <a:pPr lvl="1" algn="ctr">
              <a:buNone/>
            </a:pPr>
            <a:r>
              <a:rPr lang="en-US" b="1" dirty="0" smtClean="0"/>
              <a:t>OR</a:t>
            </a:r>
          </a:p>
          <a:p>
            <a:pPr lvl="1"/>
            <a:r>
              <a:rPr lang="en-US" dirty="0" smtClean="0"/>
              <a:t>Year 1: Credit Hours 1 to 36 (30 weeks)</a:t>
            </a:r>
          </a:p>
          <a:p>
            <a:pPr lvl="1"/>
            <a:r>
              <a:rPr lang="en-US" dirty="0" smtClean="0"/>
              <a:t>Year 2: Credit Hours 37-72 (30 weeks)</a:t>
            </a: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63068" y="2057400"/>
            <a:ext cx="1956816" cy="27432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Bbay</a:t>
            </a:r>
            <a:r>
              <a:rPr lang="en-US" dirty="0" smtClean="0"/>
              <a:t> 3 Progression</a:t>
            </a:r>
            <a:endParaRPr lang="en-US" dirty="0"/>
          </a:p>
        </p:txBody>
      </p:sp>
      <p:sp>
        <p:nvSpPr>
          <p:cNvPr id="3" name="Content Placeholder 2"/>
          <p:cNvSpPr>
            <a:spLocks noGrp="1"/>
          </p:cNvSpPr>
          <p:nvPr>
            <p:ph idx="1"/>
          </p:nvPr>
        </p:nvSpPr>
        <p:spPr>
          <a:xfrm>
            <a:off x="1447800" y="838200"/>
            <a:ext cx="7696200" cy="6248400"/>
          </a:xfrm>
        </p:spPr>
        <p:txBody>
          <a:bodyPr>
            <a:normAutofit/>
          </a:bodyPr>
          <a:lstStyle/>
          <a:p>
            <a:pPr lvl="1"/>
            <a:endParaRPr lang="en-US" dirty="0" smtClean="0"/>
          </a:p>
          <a:p>
            <a:pPr lvl="1"/>
            <a:r>
              <a:rPr lang="en-US" dirty="0" smtClean="0"/>
              <a:t>Student’s enrollment status may affect how soon student regains eligibility for new annual loan limit, since student must complete minimum number of hours or weeks of instructional time in the year</a:t>
            </a:r>
          </a:p>
          <a:p>
            <a:pPr lvl="2"/>
            <a:r>
              <a:rPr lang="en-US" dirty="0" smtClean="0"/>
              <a:t>Students who attend part-time will take longer to complete a BBAY than a full-time student</a:t>
            </a:r>
          </a:p>
          <a:p>
            <a:pPr lvl="2"/>
            <a:r>
              <a:rPr lang="en-US" dirty="0" smtClean="0"/>
              <a:t>Students in SAY or BBAY1/2 ends when the calendar period associated with the terms has elapsed, regardless of how many credit-hours or weeks of instruction the student completed.</a:t>
            </a:r>
            <a:endParaRPr lang="en-US" dirty="0" smtClean="0"/>
          </a:p>
          <a:p>
            <a:pPr lvl="1">
              <a:buNone/>
            </a:pP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8712" y="2057400"/>
            <a:ext cx="2011172" cy="28194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Villanova University</a:t>
            </a:r>
            <a:endParaRPr lang="en-US" dirty="0"/>
          </a:p>
        </p:txBody>
      </p:sp>
      <p:sp>
        <p:nvSpPr>
          <p:cNvPr id="3" name="Content Placeholder 2"/>
          <p:cNvSpPr>
            <a:spLocks noGrp="1"/>
          </p:cNvSpPr>
          <p:nvPr>
            <p:ph idx="1"/>
          </p:nvPr>
        </p:nvSpPr>
        <p:spPr>
          <a:xfrm>
            <a:off x="1447800" y="914400"/>
            <a:ext cx="7696200" cy="6248400"/>
          </a:xfrm>
        </p:spPr>
        <p:txBody>
          <a:bodyPr>
            <a:normAutofit/>
          </a:bodyPr>
          <a:lstStyle/>
          <a:p>
            <a:pPr lvl="1"/>
            <a:endParaRPr lang="en-US" dirty="0" smtClean="0"/>
          </a:p>
          <a:p>
            <a:pPr lvl="1"/>
            <a:r>
              <a:rPr lang="en-US" dirty="0" smtClean="0"/>
              <a:t>BANNER User</a:t>
            </a:r>
          </a:p>
          <a:p>
            <a:pPr lvl="1"/>
            <a:r>
              <a:rPr lang="en-US" dirty="0" smtClean="0"/>
              <a:t>Academic year is Fall/Spring with Summer as a header</a:t>
            </a:r>
          </a:p>
          <a:p>
            <a:pPr lvl="1"/>
            <a:r>
              <a:rPr lang="en-US" dirty="0" smtClean="0"/>
              <a:t>Uses BBAY for graduate programs and part-time undergraduate programs.  Not open to our traditional full-time undergrads</a:t>
            </a:r>
          </a:p>
          <a:p>
            <a:pPr lvl="1"/>
            <a:r>
              <a:rPr lang="en-US" dirty="0" smtClean="0"/>
              <a:t>Low Cohort Default Rate-no split disbursements or first-time borrower delay</a:t>
            </a:r>
            <a:endParaRPr lang="en-US" dirty="0" smtClean="0"/>
          </a:p>
          <a:p>
            <a:pPr lvl="1">
              <a:buNone/>
            </a:pP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1828800" cy="25637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Villanova University</a:t>
            </a:r>
            <a:endParaRPr lang="en-US" dirty="0"/>
          </a:p>
        </p:txBody>
      </p:sp>
      <p:sp>
        <p:nvSpPr>
          <p:cNvPr id="3" name="Content Placeholder 2"/>
          <p:cNvSpPr>
            <a:spLocks noGrp="1"/>
          </p:cNvSpPr>
          <p:nvPr>
            <p:ph idx="1"/>
          </p:nvPr>
        </p:nvSpPr>
        <p:spPr>
          <a:xfrm>
            <a:off x="1447800" y="1066800"/>
            <a:ext cx="7696200" cy="6248400"/>
          </a:xfrm>
        </p:spPr>
        <p:txBody>
          <a:bodyPr>
            <a:normAutofit/>
          </a:bodyPr>
          <a:lstStyle/>
          <a:p>
            <a:pPr lvl="1"/>
            <a:endParaRPr lang="en-US" dirty="0" smtClean="0"/>
          </a:p>
          <a:p>
            <a:pPr lvl="1"/>
            <a:r>
              <a:rPr lang="en-US" dirty="0" smtClean="0"/>
              <a:t>Programs that Frequently Use BBAY</a:t>
            </a:r>
            <a:endParaRPr lang="en-US" dirty="0" smtClean="0"/>
          </a:p>
          <a:p>
            <a:pPr lvl="2"/>
            <a:r>
              <a:rPr lang="en-US" dirty="0" smtClean="0"/>
              <a:t>Executive MBA Program</a:t>
            </a:r>
          </a:p>
          <a:p>
            <a:pPr lvl="2"/>
            <a:r>
              <a:rPr lang="en-US" dirty="0" smtClean="0"/>
              <a:t>Master’s of Accountancy</a:t>
            </a:r>
          </a:p>
          <a:p>
            <a:pPr lvl="2"/>
            <a:r>
              <a:rPr lang="en-US" dirty="0" smtClean="0"/>
              <a:t>Master’s of Finance</a:t>
            </a:r>
          </a:p>
          <a:p>
            <a:pPr lvl="2"/>
            <a:r>
              <a:rPr lang="en-US" dirty="0" smtClean="0"/>
              <a:t>MSN in Nurse Anesthesia</a:t>
            </a:r>
          </a:p>
          <a:p>
            <a:pPr lvl="2"/>
            <a:r>
              <a:rPr lang="en-US" dirty="0" smtClean="0"/>
              <a:t>Accelerated 2</a:t>
            </a:r>
            <a:r>
              <a:rPr lang="en-US" baseline="30000" dirty="0" smtClean="0"/>
              <a:t>nd</a:t>
            </a:r>
            <a:r>
              <a:rPr lang="en-US" dirty="0" smtClean="0"/>
              <a:t> Degree Nursing Program</a:t>
            </a:r>
          </a:p>
          <a:p>
            <a:pPr lvl="1"/>
            <a:r>
              <a:rPr lang="en-US" dirty="0" smtClean="0"/>
              <a:t>Do NOT use it for our online modular programs, keep to SAY for those programs</a:t>
            </a:r>
            <a:endParaRPr lang="en-US" dirty="0" smtClean="0"/>
          </a:p>
          <a:p>
            <a:pPr lvl="1">
              <a:buNone/>
            </a:pP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1828800" cy="25637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Villanova University</a:t>
            </a:r>
            <a:endParaRPr lang="en-US" dirty="0"/>
          </a:p>
        </p:txBody>
      </p:sp>
      <p:sp>
        <p:nvSpPr>
          <p:cNvPr id="3" name="Content Placeholder 2"/>
          <p:cNvSpPr>
            <a:spLocks noGrp="1"/>
          </p:cNvSpPr>
          <p:nvPr>
            <p:ph idx="1"/>
          </p:nvPr>
        </p:nvSpPr>
        <p:spPr>
          <a:xfrm>
            <a:off x="1447800" y="1066800"/>
            <a:ext cx="7696200" cy="6248400"/>
          </a:xfrm>
        </p:spPr>
        <p:txBody>
          <a:bodyPr>
            <a:normAutofit/>
          </a:bodyPr>
          <a:lstStyle/>
          <a:p>
            <a:pPr lvl="1"/>
            <a:endParaRPr lang="en-US" dirty="0" smtClean="0"/>
          </a:p>
          <a:p>
            <a:pPr lvl="1"/>
            <a:r>
              <a:rPr lang="en-US" dirty="0" smtClean="0"/>
              <a:t>Programs that Frequently Use BBAY</a:t>
            </a:r>
            <a:endParaRPr lang="en-US" dirty="0" smtClean="0"/>
          </a:p>
          <a:p>
            <a:pPr lvl="2"/>
            <a:r>
              <a:rPr lang="en-US" dirty="0" smtClean="0"/>
              <a:t>Executive MBA Program</a:t>
            </a:r>
          </a:p>
          <a:p>
            <a:pPr lvl="2"/>
            <a:r>
              <a:rPr lang="en-US" dirty="0" smtClean="0"/>
              <a:t>Master’s of Accountancy</a:t>
            </a:r>
          </a:p>
          <a:p>
            <a:pPr lvl="2"/>
            <a:r>
              <a:rPr lang="en-US" dirty="0" smtClean="0"/>
              <a:t>Master’s of Finance</a:t>
            </a:r>
          </a:p>
          <a:p>
            <a:pPr lvl="2"/>
            <a:r>
              <a:rPr lang="en-US" dirty="0" smtClean="0"/>
              <a:t>MSN in Nurse Anesthesia</a:t>
            </a:r>
          </a:p>
          <a:p>
            <a:pPr lvl="2"/>
            <a:r>
              <a:rPr lang="en-US" dirty="0" smtClean="0"/>
              <a:t>Accelerated 2</a:t>
            </a:r>
            <a:r>
              <a:rPr lang="en-US" baseline="30000" dirty="0" smtClean="0"/>
              <a:t>nd</a:t>
            </a:r>
            <a:r>
              <a:rPr lang="en-US" dirty="0" smtClean="0"/>
              <a:t> Degree Nursing Program</a:t>
            </a:r>
          </a:p>
          <a:p>
            <a:pPr lvl="1"/>
            <a:r>
              <a:rPr lang="en-US" dirty="0" smtClean="0"/>
              <a:t>Do NOT use it for our online modular programs, keep to SAY for those programs</a:t>
            </a:r>
            <a:endParaRPr lang="en-US" dirty="0" smtClean="0"/>
          </a:p>
          <a:p>
            <a:pPr lvl="1">
              <a:buNone/>
            </a:pPr>
            <a:endParaRPr lang="en-US" dirty="0" smtClean="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1828800" cy="256373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Begin…</a:t>
            </a:r>
            <a:endParaRPr lang="en-US" dirty="0"/>
          </a:p>
        </p:txBody>
      </p:sp>
      <p:sp>
        <p:nvSpPr>
          <p:cNvPr id="3" name="Content Placeholder 2"/>
          <p:cNvSpPr>
            <a:spLocks noGrp="1"/>
          </p:cNvSpPr>
          <p:nvPr>
            <p:ph idx="1"/>
          </p:nvPr>
        </p:nvSpPr>
        <p:spPr>
          <a:xfrm>
            <a:off x="2154520" y="1554162"/>
            <a:ext cx="6837080" cy="4525963"/>
          </a:xfrm>
        </p:spPr>
        <p:txBody>
          <a:bodyPr/>
          <a:lstStyle/>
          <a:p>
            <a:r>
              <a:rPr lang="en-US" dirty="0" smtClean="0"/>
              <a:t>Two Types of Academic Years to monitor Annual Loan Limits:</a:t>
            </a:r>
          </a:p>
          <a:p>
            <a:endParaRPr lang="en-US" dirty="0"/>
          </a:p>
          <a:p>
            <a:pPr lvl="1"/>
            <a:r>
              <a:rPr lang="en-US" dirty="0" smtClean="0"/>
              <a:t>SAY: Scheduled Academic Year</a:t>
            </a:r>
          </a:p>
          <a:p>
            <a:pPr lvl="1">
              <a:buNone/>
            </a:pPr>
            <a:endParaRPr lang="en-US" dirty="0" smtClean="0"/>
          </a:p>
          <a:p>
            <a:pPr lvl="1"/>
            <a:r>
              <a:rPr lang="en-US" dirty="0" smtClean="0"/>
              <a:t>BBAY: Borrower-Based Academic Year</a:t>
            </a:r>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7967725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Villanova University</a:t>
            </a:r>
            <a:endParaRPr lang="en-US" dirty="0"/>
          </a:p>
        </p:txBody>
      </p:sp>
      <p:sp>
        <p:nvSpPr>
          <p:cNvPr id="7" name="Content Placeholder 6"/>
          <p:cNvSpPr>
            <a:spLocks noGrp="1"/>
          </p:cNvSpPr>
          <p:nvPr>
            <p:ph sz="half" idx="1"/>
          </p:nvPr>
        </p:nvSpPr>
        <p:spPr/>
        <p:txBody>
          <a:bodyPr>
            <a:normAutofit/>
          </a:bodyPr>
          <a:lstStyle/>
          <a:p>
            <a:r>
              <a:rPr lang="en-US" dirty="0" smtClean="0"/>
              <a:t>BSN-Express</a:t>
            </a:r>
          </a:p>
          <a:p>
            <a:pPr lvl="1"/>
            <a:r>
              <a:rPr lang="en-US" dirty="0" smtClean="0"/>
              <a:t>Begins in the Summer</a:t>
            </a:r>
          </a:p>
          <a:p>
            <a:pPr lvl="1"/>
            <a:r>
              <a:rPr lang="en-US" dirty="0" smtClean="0"/>
              <a:t>Year 1: Summer/Fall</a:t>
            </a:r>
          </a:p>
          <a:p>
            <a:pPr lvl="1"/>
            <a:r>
              <a:rPr lang="en-US" dirty="0" smtClean="0"/>
              <a:t>Year 2: Spring/Summer</a:t>
            </a:r>
          </a:p>
          <a:p>
            <a:pPr lvl="1"/>
            <a:r>
              <a:rPr lang="en-US" dirty="0" smtClean="0"/>
              <a:t>Students can either receive the full loan limit in Spring, or can request to split the loan between spring and summer. </a:t>
            </a:r>
          </a:p>
          <a:p>
            <a:pPr lvl="1"/>
            <a:endParaRPr lang="en-US" dirty="0"/>
          </a:p>
        </p:txBody>
      </p:sp>
      <p:sp>
        <p:nvSpPr>
          <p:cNvPr id="8" name="Content Placeholder 7"/>
          <p:cNvSpPr>
            <a:spLocks noGrp="1"/>
          </p:cNvSpPr>
          <p:nvPr>
            <p:ph sz="half" idx="2"/>
          </p:nvPr>
        </p:nvSpPr>
        <p:spPr/>
        <p:txBody>
          <a:bodyPr>
            <a:normAutofit/>
          </a:bodyPr>
          <a:lstStyle/>
          <a:p>
            <a:r>
              <a:rPr lang="en-US" dirty="0" smtClean="0"/>
              <a:t>Executive MBA</a:t>
            </a:r>
          </a:p>
          <a:p>
            <a:pPr lvl="1"/>
            <a:r>
              <a:rPr lang="en-US" dirty="0" smtClean="0"/>
              <a:t>Begins in the Fall</a:t>
            </a:r>
          </a:p>
          <a:p>
            <a:pPr lvl="1"/>
            <a:r>
              <a:rPr lang="en-US" dirty="0" smtClean="0"/>
              <a:t>Year 1: Fall/Spring</a:t>
            </a:r>
          </a:p>
          <a:p>
            <a:pPr lvl="1"/>
            <a:r>
              <a:rPr lang="en-US" dirty="0" smtClean="0"/>
              <a:t>Year 2: Summer/Fall</a:t>
            </a:r>
          </a:p>
          <a:p>
            <a:pPr lvl="1"/>
            <a:r>
              <a:rPr lang="en-US" dirty="0" smtClean="0"/>
              <a:t>Year 3: Spring/Summer*</a:t>
            </a:r>
          </a:p>
          <a:p>
            <a:pPr lvl="1"/>
            <a:r>
              <a:rPr lang="en-US" dirty="0" smtClean="0"/>
              <a:t>*Students graduate at the end of spring, so they can receive full loan limit in spring as costs for the program are high</a:t>
            </a:r>
          </a:p>
          <a:p>
            <a:pPr lvl="1"/>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Villanova University</a:t>
            </a:r>
            <a:endParaRPr lang="en-US" dirty="0"/>
          </a:p>
        </p:txBody>
      </p:sp>
      <p:sp>
        <p:nvSpPr>
          <p:cNvPr id="7" name="Content Placeholder 6"/>
          <p:cNvSpPr>
            <a:spLocks noGrp="1"/>
          </p:cNvSpPr>
          <p:nvPr>
            <p:ph sz="half" idx="1"/>
          </p:nvPr>
        </p:nvSpPr>
        <p:spPr/>
        <p:txBody>
          <a:bodyPr/>
          <a:lstStyle/>
          <a:p>
            <a:r>
              <a:rPr lang="en-US" dirty="0" smtClean="0"/>
              <a:t>Positive Aspects</a:t>
            </a:r>
          </a:p>
          <a:p>
            <a:pPr lvl="1"/>
            <a:r>
              <a:rPr lang="en-US" dirty="0" smtClean="0"/>
              <a:t>Access to less “costly” loans</a:t>
            </a:r>
          </a:p>
          <a:p>
            <a:pPr lvl="1"/>
            <a:r>
              <a:rPr lang="en-US" dirty="0" smtClean="0"/>
              <a:t>“Follows” the student and the student’s curriculum</a:t>
            </a:r>
          </a:p>
          <a:p>
            <a:pPr lvl="1"/>
            <a:r>
              <a:rPr lang="en-US" dirty="0" smtClean="0"/>
              <a:t>Reassurance to student that consistent funding available</a:t>
            </a:r>
          </a:p>
          <a:p>
            <a:pPr lvl="1"/>
            <a:endParaRPr lang="en-US" dirty="0"/>
          </a:p>
        </p:txBody>
      </p:sp>
      <p:sp>
        <p:nvSpPr>
          <p:cNvPr id="8" name="Content Placeholder 7"/>
          <p:cNvSpPr>
            <a:spLocks noGrp="1"/>
          </p:cNvSpPr>
          <p:nvPr>
            <p:ph sz="half" idx="2"/>
          </p:nvPr>
        </p:nvSpPr>
        <p:spPr/>
        <p:txBody>
          <a:bodyPr/>
          <a:lstStyle/>
          <a:p>
            <a:r>
              <a:rPr lang="en-US" dirty="0" smtClean="0"/>
              <a:t>Negative Aspects</a:t>
            </a:r>
          </a:p>
          <a:p>
            <a:pPr lvl="1"/>
            <a:r>
              <a:rPr lang="en-US" dirty="0" smtClean="0"/>
              <a:t>Completely Manual, Time-consuming</a:t>
            </a:r>
          </a:p>
          <a:p>
            <a:pPr lvl="1"/>
            <a:r>
              <a:rPr lang="en-US" dirty="0" smtClean="0"/>
              <a:t>Potential of creating larger loan debt</a:t>
            </a:r>
          </a:p>
          <a:p>
            <a:pPr lvl="1"/>
            <a:r>
              <a:rPr lang="en-US" dirty="0" smtClean="0"/>
              <a:t>UG students could reach Aggregate limit sooner</a:t>
            </a:r>
          </a:p>
          <a:p>
            <a:pPr lvl="1"/>
            <a:r>
              <a:rPr lang="en-US" dirty="0" smtClean="0"/>
              <a:t>Concerned it can make borrowing “too easy”</a:t>
            </a:r>
          </a:p>
          <a:p>
            <a:pPr lvl="1"/>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xmlns="" val="0"/>
              </a:ext>
            </a:extLst>
          </a:blip>
          <a:stretch>
            <a:fillRect/>
          </a:stretch>
        </p:blipFill>
        <p:spPr>
          <a:xfrm>
            <a:off x="-76200" y="914400"/>
            <a:ext cx="6008914" cy="3505200"/>
          </a:xfrm>
          <a:prstGeom prst="rect">
            <a:avLst/>
          </a:prstGeom>
        </p:spPr>
      </p:pic>
      <p:sp>
        <p:nvSpPr>
          <p:cNvPr id="10" name="Rectangle 9"/>
          <p:cNvSpPr/>
          <p:nvPr/>
        </p:nvSpPr>
        <p:spPr>
          <a:xfrm>
            <a:off x="5791200" y="2819400"/>
            <a:ext cx="141514" cy="762000"/>
          </a:xfrm>
          <a:prstGeom prst="rect">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5969000" y="2152650"/>
            <a:ext cx="2717800" cy="2038350"/>
          </a:xfrm>
          <a:prstGeom prst="rect">
            <a:avLst/>
          </a:prstGeom>
          <a:ln w="228600" cap="sq" cmpd="thickThin">
            <a:solidFill>
              <a:srgbClr val="000000"/>
            </a:solidFill>
            <a:prstDash val="solid"/>
            <a:miter lim="800000"/>
          </a:ln>
          <a:effectLst>
            <a:innerShdw blurRad="76200">
              <a:srgbClr val="000000"/>
            </a:innerShdw>
          </a:effectLst>
        </p:spPr>
      </p:pic>
      <p:sp>
        <p:nvSpPr>
          <p:cNvPr id="5" name="TextBox 4"/>
          <p:cNvSpPr txBox="1"/>
          <p:nvPr/>
        </p:nvSpPr>
        <p:spPr>
          <a:xfrm>
            <a:off x="1676400" y="5334000"/>
            <a:ext cx="6400800" cy="1200329"/>
          </a:xfrm>
          <a:prstGeom prst="rect">
            <a:avLst/>
          </a:prstGeom>
          <a:noFill/>
        </p:spPr>
        <p:txBody>
          <a:bodyPr wrap="square" rtlCol="0">
            <a:spAutoFit/>
          </a:bodyPr>
          <a:lstStyle/>
          <a:p>
            <a:r>
              <a:rPr lang="en-US" sz="2400" dirty="0" smtClean="0"/>
              <a:t>Thank you for attending!</a:t>
            </a:r>
          </a:p>
          <a:p>
            <a:endParaRPr lang="en-US" sz="2400" dirty="0" smtClean="0"/>
          </a:p>
          <a:p>
            <a:r>
              <a:rPr lang="en-US" sz="2400" dirty="0" smtClean="0"/>
              <a:t>Meghan Petsko: meghan.petsko@villanova.edu</a:t>
            </a:r>
            <a:endParaRPr lang="en-US" sz="2400" dirty="0"/>
          </a:p>
        </p:txBody>
      </p:sp>
    </p:spTree>
    <p:extLst>
      <p:ext uri="{BB962C8B-B14F-4D97-AF65-F5344CB8AC3E}">
        <p14:creationId xmlns:p14="http://schemas.microsoft.com/office/powerpoint/2010/main" xmlns="" val="27228221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Scheduled Academic Year (SAY)</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r>
              <a:rPr lang="en-US" dirty="0" smtClean="0"/>
              <a:t>Follows the  college/university academic calendar</a:t>
            </a:r>
          </a:p>
          <a:p>
            <a:endParaRPr lang="en-US" dirty="0" smtClean="0"/>
          </a:p>
          <a:p>
            <a:r>
              <a:rPr lang="en-US" dirty="0" smtClean="0"/>
              <a:t>Fixed Period of Time that begins and ends at the same time each year</a:t>
            </a:r>
          </a:p>
          <a:p>
            <a:endParaRPr lang="en-US" dirty="0" smtClean="0"/>
          </a:p>
          <a:p>
            <a:r>
              <a:rPr lang="en-US" dirty="0" smtClean="0"/>
              <a:t>May have  summer as header or trailer</a:t>
            </a: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7" name="TextBox 6"/>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32795598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Borrower-Based Academic Year (BBAY)</a:t>
            </a:r>
            <a:endParaRPr lang="en-US" dirty="0"/>
          </a:p>
        </p:txBody>
      </p:sp>
      <p:sp>
        <p:nvSpPr>
          <p:cNvPr id="3" name="Content Placeholder 2"/>
          <p:cNvSpPr>
            <a:spLocks noGrp="1"/>
          </p:cNvSpPr>
          <p:nvPr>
            <p:ph idx="1"/>
          </p:nvPr>
        </p:nvSpPr>
        <p:spPr>
          <a:xfrm>
            <a:off x="2154520" y="1554162"/>
            <a:ext cx="6837080" cy="4525963"/>
          </a:xfrm>
        </p:spPr>
        <p:txBody>
          <a:bodyPr>
            <a:normAutofit/>
          </a:bodyPr>
          <a:lstStyle/>
          <a:p>
            <a:r>
              <a:rPr lang="en-US" dirty="0" smtClean="0"/>
              <a:t>Major difference:  BBAY does not have fixed beginning and end dates.</a:t>
            </a:r>
          </a:p>
          <a:p>
            <a:r>
              <a:rPr lang="en-US" dirty="0" smtClean="0"/>
              <a:t>Three types of BBAY </a:t>
            </a:r>
          </a:p>
          <a:p>
            <a:r>
              <a:rPr lang="en-US" dirty="0" smtClean="0"/>
              <a:t>“Floats” with an individual student or a group of students in a program of study </a:t>
            </a:r>
          </a:p>
          <a:p>
            <a:pPr lvl="1"/>
            <a:r>
              <a:rPr lang="en-US" dirty="0" smtClean="0"/>
              <a:t>Usually explain it as “following” the </a:t>
            </a:r>
            <a:r>
              <a:rPr lang="en-US" dirty="0" smtClean="0"/>
              <a:t>student.</a:t>
            </a:r>
            <a:endParaRPr lang="en-US" dirty="0" smtClean="0"/>
          </a:p>
          <a:p>
            <a:pPr lvl="1">
              <a:buNone/>
            </a:pPr>
            <a:endParaRPr lang="en-US" dirty="0" smtClean="0"/>
          </a:p>
          <a:p>
            <a:pPr lvl="1">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BBAY 1</a:t>
            </a:r>
            <a:endParaRPr lang="en-US" dirty="0"/>
          </a:p>
        </p:txBody>
      </p:sp>
      <p:sp>
        <p:nvSpPr>
          <p:cNvPr id="3" name="Content Placeholder 2"/>
          <p:cNvSpPr>
            <a:spLocks noGrp="1"/>
          </p:cNvSpPr>
          <p:nvPr>
            <p:ph idx="1"/>
          </p:nvPr>
        </p:nvSpPr>
        <p:spPr>
          <a:xfrm>
            <a:off x="2306920" y="1295400"/>
            <a:ext cx="6837080" cy="4525963"/>
          </a:xfrm>
        </p:spPr>
        <p:txBody>
          <a:bodyPr>
            <a:normAutofit lnSpcReduction="10000"/>
          </a:bodyPr>
          <a:lstStyle/>
          <a:p>
            <a:r>
              <a:rPr lang="en-US" dirty="0" smtClean="0"/>
              <a:t>For credit-hour programs using SAY with standard or non-standard SE9W terms</a:t>
            </a:r>
          </a:p>
          <a:p>
            <a:r>
              <a:rPr lang="en-US" dirty="0" smtClean="0"/>
              <a:t>Can be used by schools with traditional academic calendars</a:t>
            </a:r>
          </a:p>
          <a:p>
            <a:r>
              <a:rPr lang="en-US" dirty="0" smtClean="0"/>
              <a:t>May be used for all students, certain students, or certain programs</a:t>
            </a:r>
          </a:p>
          <a:p>
            <a:r>
              <a:rPr lang="en-US" dirty="0" smtClean="0"/>
              <a:t>May alternate BBAY1 with SAY as long as there is no overlap</a:t>
            </a:r>
          </a:p>
          <a:p>
            <a:pPr lvl="1">
              <a:buNone/>
            </a:pPr>
            <a:endParaRPr lang="en-US" dirty="0" smtClean="0"/>
          </a:p>
          <a:p>
            <a:pPr lvl="1">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BBAY 1</a:t>
            </a:r>
            <a:endParaRPr lang="en-US" dirty="0"/>
          </a:p>
        </p:txBody>
      </p:sp>
      <p:sp>
        <p:nvSpPr>
          <p:cNvPr id="3" name="Content Placeholder 2"/>
          <p:cNvSpPr>
            <a:spLocks noGrp="1"/>
          </p:cNvSpPr>
          <p:nvPr>
            <p:ph idx="1"/>
          </p:nvPr>
        </p:nvSpPr>
        <p:spPr>
          <a:xfrm>
            <a:off x="2306920" y="1295400"/>
            <a:ext cx="6837080" cy="4953000"/>
          </a:xfrm>
        </p:spPr>
        <p:txBody>
          <a:bodyPr>
            <a:normAutofit fontScale="85000" lnSpcReduction="20000"/>
          </a:bodyPr>
          <a:lstStyle/>
          <a:p>
            <a:r>
              <a:rPr lang="en-US" dirty="0" smtClean="0"/>
              <a:t>Students must be enrolled in first term of the BBAY 1 </a:t>
            </a:r>
            <a:r>
              <a:rPr lang="en-US" dirty="0" smtClean="0"/>
              <a:t>(even if less than ½ time)</a:t>
            </a:r>
            <a:endParaRPr lang="en-US" dirty="0" smtClean="0"/>
          </a:p>
          <a:p>
            <a:r>
              <a:rPr lang="en-US" dirty="0" smtClean="0"/>
              <a:t>Length of BBAY1 must equal the number of terms in the program’s SAY, excluding the summer trailer/header</a:t>
            </a:r>
          </a:p>
          <a:p>
            <a:r>
              <a:rPr lang="en-US" dirty="0" smtClean="0"/>
              <a:t>Number of hours/weeks in BBAY1 do not need  to meet the regulatory requirements for an academic year if BBAY1 includes summer term</a:t>
            </a:r>
          </a:p>
          <a:p>
            <a:r>
              <a:rPr lang="en-US" dirty="0" smtClean="0"/>
              <a:t>Total of all loans received within BBAY1 may not exceed annual loan limit</a:t>
            </a:r>
          </a:p>
          <a:p>
            <a:pPr lvl="1"/>
            <a:r>
              <a:rPr lang="en-US" dirty="0" smtClean="0"/>
              <a:t>Students become eligible for new annual loan limit once BBAY1 calendar has elapsed</a:t>
            </a:r>
          </a:p>
          <a:p>
            <a:pPr lvl="1">
              <a:buNone/>
            </a:pPr>
            <a:endParaRPr lang="en-US" dirty="0" smtClean="0"/>
          </a:p>
          <a:p>
            <a:pPr lvl="1">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BBAY 2</a:t>
            </a:r>
            <a:endParaRPr lang="en-US" dirty="0"/>
          </a:p>
        </p:txBody>
      </p:sp>
      <p:sp>
        <p:nvSpPr>
          <p:cNvPr id="3" name="Content Placeholder 2"/>
          <p:cNvSpPr>
            <a:spLocks noGrp="1"/>
          </p:cNvSpPr>
          <p:nvPr>
            <p:ph idx="1"/>
          </p:nvPr>
        </p:nvSpPr>
        <p:spPr>
          <a:xfrm>
            <a:off x="2306920" y="1295400"/>
            <a:ext cx="6837080" cy="4953000"/>
          </a:xfrm>
        </p:spPr>
        <p:txBody>
          <a:bodyPr>
            <a:normAutofit fontScale="85000" lnSpcReduction="10000"/>
          </a:bodyPr>
          <a:lstStyle/>
          <a:p>
            <a:r>
              <a:rPr lang="en-US" dirty="0" smtClean="0"/>
              <a:t>MUST be used by programs not offered in a SAY/traditional academic year that have:</a:t>
            </a:r>
          </a:p>
          <a:p>
            <a:pPr lvl="1"/>
            <a:r>
              <a:rPr lang="en-US" dirty="0" smtClean="0"/>
              <a:t>Standard Terms OR</a:t>
            </a:r>
          </a:p>
          <a:p>
            <a:pPr lvl="1"/>
            <a:r>
              <a:rPr lang="en-US" dirty="0" smtClean="0"/>
              <a:t>Non-Standard Terms substantially equal and at least 9 weeks in length</a:t>
            </a:r>
          </a:p>
          <a:p>
            <a:r>
              <a:rPr lang="en-US" dirty="0" smtClean="0"/>
              <a:t>Must include same number of terms and weeks in the program’s academic year </a:t>
            </a:r>
            <a:r>
              <a:rPr lang="en-US" dirty="0" smtClean="0"/>
              <a:t>definition</a:t>
            </a:r>
          </a:p>
          <a:p>
            <a:r>
              <a:rPr lang="en-US" dirty="0" smtClean="0"/>
              <a:t>Total of all loans received within </a:t>
            </a:r>
            <a:r>
              <a:rPr lang="en-US" dirty="0" smtClean="0"/>
              <a:t>BBAY2 </a:t>
            </a:r>
            <a:r>
              <a:rPr lang="en-US" dirty="0" smtClean="0"/>
              <a:t>may not exceed annual loan limit</a:t>
            </a:r>
          </a:p>
          <a:p>
            <a:pPr lvl="1"/>
            <a:r>
              <a:rPr lang="en-US" dirty="0" smtClean="0"/>
              <a:t>Students become eligible for new annual loan limit once </a:t>
            </a:r>
            <a:r>
              <a:rPr lang="en-US" dirty="0" smtClean="0"/>
              <a:t>BBAY2 </a:t>
            </a:r>
            <a:r>
              <a:rPr lang="en-US" dirty="0" smtClean="0"/>
              <a:t>calendar has elapsed</a:t>
            </a:r>
          </a:p>
          <a:p>
            <a:endParaRPr lang="en-US" dirty="0" smtClean="0"/>
          </a:p>
          <a:p>
            <a:endParaRPr lang="en-US" dirty="0" smtClean="0"/>
          </a:p>
          <a:p>
            <a:endParaRPr lang="en-US" dirty="0" smtClean="0"/>
          </a:p>
          <a:p>
            <a:pPr lvl="1">
              <a:buNone/>
            </a:pPr>
            <a:endParaRPr lang="en-US" dirty="0" smtClean="0"/>
          </a:p>
          <a:p>
            <a:pPr lvl="1">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BBAY </a:t>
            </a:r>
            <a:r>
              <a:rPr lang="en-US" dirty="0" smtClean="0"/>
              <a:t>1 and </a:t>
            </a:r>
            <a:r>
              <a:rPr lang="en-US" dirty="0" err="1" smtClean="0"/>
              <a:t>bbay</a:t>
            </a:r>
            <a:r>
              <a:rPr lang="en-US" dirty="0" smtClean="0"/>
              <a:t> 2</a:t>
            </a:r>
            <a:endParaRPr lang="en-US" dirty="0"/>
          </a:p>
        </p:txBody>
      </p:sp>
      <p:sp>
        <p:nvSpPr>
          <p:cNvPr id="3" name="Content Placeholder 2"/>
          <p:cNvSpPr>
            <a:spLocks noGrp="1"/>
          </p:cNvSpPr>
          <p:nvPr>
            <p:ph idx="1"/>
          </p:nvPr>
        </p:nvSpPr>
        <p:spPr>
          <a:xfrm>
            <a:off x="2306920" y="1295400"/>
            <a:ext cx="6837080" cy="4953000"/>
          </a:xfrm>
        </p:spPr>
        <p:txBody>
          <a:bodyPr>
            <a:normAutofit/>
          </a:bodyPr>
          <a:lstStyle/>
          <a:p>
            <a:r>
              <a:rPr lang="en-US" dirty="0" smtClean="0"/>
              <a:t>After original loans, student may receive additional loans during same BBAY if:</a:t>
            </a:r>
          </a:p>
          <a:p>
            <a:pPr lvl="1"/>
            <a:r>
              <a:rPr lang="en-US" dirty="0" smtClean="0"/>
              <a:t>Student did not receive maximum annual loan amount and has eligibility</a:t>
            </a:r>
          </a:p>
          <a:p>
            <a:pPr lvl="1"/>
            <a:r>
              <a:rPr lang="en-US" dirty="0" smtClean="0"/>
              <a:t>Student progresses to grade level with higher loan limit</a:t>
            </a:r>
          </a:p>
          <a:p>
            <a:pPr lvl="1"/>
            <a:r>
              <a:rPr lang="en-US" dirty="0" smtClean="0"/>
              <a:t>Student changes from dependent to independent</a:t>
            </a:r>
            <a:endParaRPr lang="en-US" dirty="0" smtClean="0"/>
          </a:p>
          <a:p>
            <a:pPr lvl="1">
              <a:buNone/>
            </a:pPr>
            <a:endParaRPr lang="en-US" dirty="0" smtClean="0"/>
          </a:p>
          <a:p>
            <a:pPr lvl="1">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BBAY </a:t>
            </a:r>
            <a:r>
              <a:rPr lang="en-US" dirty="0" smtClean="0"/>
              <a:t>1 and </a:t>
            </a:r>
            <a:r>
              <a:rPr lang="en-US" dirty="0" err="1" smtClean="0"/>
              <a:t>bbay</a:t>
            </a:r>
            <a:r>
              <a:rPr lang="en-US" dirty="0" smtClean="0"/>
              <a:t> 2</a:t>
            </a:r>
            <a:endParaRPr lang="en-US" dirty="0"/>
          </a:p>
        </p:txBody>
      </p:sp>
      <p:sp>
        <p:nvSpPr>
          <p:cNvPr id="3" name="Content Placeholder 2"/>
          <p:cNvSpPr>
            <a:spLocks noGrp="1"/>
          </p:cNvSpPr>
          <p:nvPr>
            <p:ph idx="1"/>
          </p:nvPr>
        </p:nvSpPr>
        <p:spPr>
          <a:xfrm>
            <a:off x="2306920" y="1295400"/>
            <a:ext cx="6837080" cy="4953000"/>
          </a:xfrm>
        </p:spPr>
        <p:txBody>
          <a:bodyPr>
            <a:normAutofit/>
          </a:bodyPr>
          <a:lstStyle/>
          <a:p>
            <a:r>
              <a:rPr lang="en-US" dirty="0" smtClean="0"/>
              <a:t>Mini-sessions (summer or otherwise) must be combined with each other or with other terms and treated as a single standard term</a:t>
            </a:r>
          </a:p>
          <a:p>
            <a:pPr lvl="1"/>
            <a:r>
              <a:rPr lang="en-US" dirty="0" smtClean="0"/>
              <a:t>Students do not have to be enrolled in each mini-sessions, but must have been able to enroll at least ½ time in the combined term</a:t>
            </a:r>
            <a:endParaRPr lang="en-US" dirty="0" smtClean="0"/>
          </a:p>
          <a:p>
            <a:pPr lvl="1">
              <a:buNone/>
            </a:pPr>
            <a:endParaRPr lang="en-US" dirty="0" smtClean="0"/>
          </a:p>
          <a:p>
            <a:pPr lvl="1">
              <a:buNone/>
            </a:pPr>
            <a:endParaRPr lang="en-US" dirty="0"/>
          </a:p>
        </p:txBody>
      </p:sp>
      <p:pic>
        <p:nvPicPr>
          <p:cNvPr id="1026" name="Picture 2" descr="C:\Users\CrawfordH\AppData\Local\Microsoft\Windows\Temporary Internet Files\Content.IE5\TCM4X0I0\MP900341526[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057400"/>
            <a:ext cx="2119884" cy="2971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TextBox 4"/>
          <p:cNvSpPr txBox="1"/>
          <p:nvPr/>
        </p:nvSpPr>
        <p:spPr>
          <a:xfrm>
            <a:off x="304800" y="5867400"/>
            <a:ext cx="2819400" cy="646331"/>
          </a:xfrm>
          <a:prstGeom prst="rect">
            <a:avLst/>
          </a:prstGeom>
          <a:noFill/>
        </p:spPr>
        <p:txBody>
          <a:bodyPr wrap="square" rtlCol="0">
            <a:spAutoFit/>
          </a:bodyPr>
          <a:lstStyle/>
          <a:p>
            <a:r>
              <a:rPr lang="en-US" dirty="0" smtClean="0"/>
              <a:t>Source: FSA Handbook, Volume 3 Chapter 5</a:t>
            </a:r>
            <a:endParaRPr lang="en-US" dirty="0"/>
          </a:p>
        </p:txBody>
      </p:sp>
    </p:spTree>
    <p:extLst>
      <p:ext uri="{BB962C8B-B14F-4D97-AF65-F5344CB8AC3E}">
        <p14:creationId xmlns:p14="http://schemas.microsoft.com/office/powerpoint/2010/main" xmlns="" val="413125793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422</TotalTime>
  <Words>1228</Words>
  <Application>Microsoft Office PowerPoint</Application>
  <PresentationFormat>On-screen Show (4:3)</PresentationFormat>
  <Paragraphs>158</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Basics of The Borrower-Based YEar</vt:lpstr>
      <vt:lpstr>Where to Begin…</vt:lpstr>
      <vt:lpstr>Scheduled Academic Year (SAY)</vt:lpstr>
      <vt:lpstr>Borrower-Based Academic Year (BBAY)</vt:lpstr>
      <vt:lpstr>BBAY 1</vt:lpstr>
      <vt:lpstr>BBAY 1</vt:lpstr>
      <vt:lpstr>BBAY 2</vt:lpstr>
      <vt:lpstr>BBAY 1 and bbay 2</vt:lpstr>
      <vt:lpstr>BBAY 1 and bbay 2</vt:lpstr>
      <vt:lpstr>BBAY 3</vt:lpstr>
      <vt:lpstr>BBAY 3</vt:lpstr>
      <vt:lpstr>Example bbay 1</vt:lpstr>
      <vt:lpstr>Alternating SAY/BBAY 1</vt:lpstr>
      <vt:lpstr>Example bbay 2</vt:lpstr>
      <vt:lpstr>Example bbay 3</vt:lpstr>
      <vt:lpstr>Bbay 3 Progression</vt:lpstr>
      <vt:lpstr>Villanova University</vt:lpstr>
      <vt:lpstr>Villanova University</vt:lpstr>
      <vt:lpstr>Villanova University</vt:lpstr>
      <vt:lpstr>Villanova University</vt:lpstr>
      <vt:lpstr>Villanova University</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Debbie</dc:creator>
  <cp:lastModifiedBy>Meghan Petsko</cp:lastModifiedBy>
  <cp:revision>52</cp:revision>
  <dcterms:created xsi:type="dcterms:W3CDTF">2013-02-08T19:43:16Z</dcterms:created>
  <dcterms:modified xsi:type="dcterms:W3CDTF">2013-10-04T16:05:19Z</dcterms:modified>
</cp:coreProperties>
</file>