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7"/>
    <a:srgbClr val="484600"/>
    <a:srgbClr val="B0AC00"/>
    <a:srgbClr val="F5F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58" autoAdjust="0"/>
  </p:normalViewPr>
  <p:slideViewPr>
    <p:cSldViewPr>
      <p:cViewPr varScale="1">
        <p:scale>
          <a:sx n="55" d="100"/>
          <a:sy n="55" d="100"/>
        </p:scale>
        <p:origin x="-85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3301F-414F-40A6-8658-461892DA16A2}" type="datetimeFigureOut">
              <a:rPr lang="en-US" smtClean="0"/>
              <a:t>10/2/2013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AB887-5A48-4865-B366-30F138B76682}" type="slidenum">
              <a:rPr lang="en-US" smtClean="0"/>
              <a:t>‹#›</a:t>
            </a:fld>
            <a:endParaRPr lang="en-US"/>
          </a:p>
        </p:txBody>
      </p:sp>
    </p:spTree>
    <p:extLst>
      <p:ext uri="{BB962C8B-B14F-4D97-AF65-F5344CB8AC3E}">
        <p14:creationId xmlns:p14="http://schemas.microsoft.com/office/powerpoint/2010/main" val="128253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Most active shooter situations are over in a matter of minutes. It is imperative to contact law enforcement</a:t>
            </a:r>
            <a:r>
              <a:rPr lang="en-US" altLang="en-US" baseline="0" dirty="0" smtClean="0"/>
              <a:t> as soon as possible to end the violence.</a:t>
            </a:r>
            <a:endParaRPr lang="en-US" altLang="en-US" dirty="0" smtClean="0"/>
          </a:p>
          <a:p>
            <a:endParaRPr lang="en-US" altLang="en-US" i="1" dirty="0" smtClean="0"/>
          </a:p>
          <a:p>
            <a:r>
              <a:rPr lang="en-US" altLang="en-US" dirty="0" smtClean="0"/>
              <a:t>How you respond will be determined by the situation and how it unfolds. Remember,</a:t>
            </a:r>
            <a:r>
              <a:rPr lang="en-US" altLang="en-US" baseline="0" dirty="0" smtClean="0"/>
              <a:t> </a:t>
            </a:r>
            <a:r>
              <a:rPr lang="en-US" altLang="en-US" dirty="0" smtClean="0"/>
              <a:t>there could be more than one shooter involved. If you are involved in an active shooter situation, remain calm</a:t>
            </a:r>
          </a:p>
          <a:p>
            <a:r>
              <a:rPr lang="en-US" altLang="en-US" dirty="0" smtClean="0"/>
              <a:t>and use these tips to help you plan a strategy for survival.</a:t>
            </a:r>
          </a:p>
        </p:txBody>
      </p:sp>
      <p:sp>
        <p:nvSpPr>
          <p:cNvPr id="4" name="Slide Number Placeholder 3"/>
          <p:cNvSpPr>
            <a:spLocks noGrp="1"/>
          </p:cNvSpPr>
          <p:nvPr>
            <p:ph type="sldNum" sz="quarter" idx="10"/>
          </p:nvPr>
        </p:nvSpPr>
        <p:spPr/>
        <p:txBody>
          <a:bodyPr/>
          <a:lstStyle/>
          <a:p>
            <a:fld id="{CC8AB887-5A48-4865-B366-30F138B76682}" type="slidenum">
              <a:rPr lang="en-US" smtClean="0"/>
              <a:t>3</a:t>
            </a:fld>
            <a:endParaRPr lang="en-US"/>
          </a:p>
        </p:txBody>
      </p:sp>
    </p:spTree>
    <p:extLst>
      <p:ext uri="{BB962C8B-B14F-4D97-AF65-F5344CB8AC3E}">
        <p14:creationId xmlns:p14="http://schemas.microsoft.com/office/powerpoint/2010/main" val="15993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sz="1200" i="1" dirty="0" smtClean="0"/>
              <a:t>Infrequent attendance at class or work with little or no work completed</a:t>
            </a:r>
          </a:p>
          <a:p>
            <a:pPr eaLnBrk="1" hangingPunct="1">
              <a:spcBef>
                <a:spcPct val="0"/>
              </a:spcBef>
              <a:defRPr/>
            </a:pPr>
            <a:r>
              <a:rPr lang="en-US" sz="1200" i="1" dirty="0" smtClean="0"/>
              <a:t>Excessive procrastination and very poorly prepared work, especially if inconsistent with previous work</a:t>
            </a:r>
          </a:p>
          <a:p>
            <a:pPr eaLnBrk="1" hangingPunct="1">
              <a:spcBef>
                <a:spcPct val="0"/>
              </a:spcBef>
              <a:defRPr/>
            </a:pPr>
            <a:r>
              <a:rPr lang="en-US" sz="1200" i="1" dirty="0" smtClean="0"/>
              <a:t>Lack of energy or frequently falling asleep in class or at work</a:t>
            </a:r>
          </a:p>
          <a:p>
            <a:pPr eaLnBrk="1" hangingPunct="1">
              <a:spcBef>
                <a:spcPct val="0"/>
              </a:spcBef>
              <a:defRPr/>
            </a:pPr>
            <a:r>
              <a:rPr lang="en-US" sz="1200" i="1" dirty="0" smtClean="0"/>
              <a:t>Repeated requests for special considerations (</a:t>
            </a:r>
            <a:r>
              <a:rPr lang="en-US" sz="1200" i="1" dirty="0" err="1" smtClean="0"/>
              <a:t>eg</a:t>
            </a:r>
            <a:r>
              <a:rPr lang="en-US" sz="1200" i="1" dirty="0" smtClean="0"/>
              <a:t>. Deadline extensions, vacation time, tardiness, etc.)</a:t>
            </a:r>
          </a:p>
          <a:p>
            <a:pPr eaLnBrk="1" hangingPunct="1">
              <a:spcBef>
                <a:spcPct val="0"/>
              </a:spcBef>
              <a:defRPr/>
            </a:pPr>
            <a:r>
              <a:rPr lang="en-US" sz="1200" i="1" dirty="0" smtClean="0"/>
              <a:t>Dependency (</a:t>
            </a:r>
            <a:r>
              <a:rPr lang="en-US" sz="1200" i="1" dirty="0" err="1" smtClean="0"/>
              <a:t>e.g</a:t>
            </a:r>
            <a:r>
              <a:rPr lang="en-US" sz="1200" i="1" dirty="0" smtClean="0"/>
              <a:t> the student who hangs around or makes excessive appointments during office hours)</a:t>
            </a:r>
          </a:p>
          <a:p>
            <a:pPr>
              <a:defRPr/>
            </a:pPr>
            <a:r>
              <a:rPr lang="en-US" sz="1200" dirty="0" smtClean="0"/>
              <a:t>Behavior which regularly interferes with effective class management or established norms and protocols at work</a:t>
            </a:r>
          </a:p>
          <a:p>
            <a:pPr>
              <a:defRPr/>
            </a:pPr>
            <a:r>
              <a:rPr lang="en-US" sz="1200" dirty="0" smtClean="0"/>
              <a:t>Students or employees who appear overly nervous, tense or fearful</a:t>
            </a:r>
          </a:p>
          <a:p>
            <a:pPr>
              <a:defRPr/>
            </a:pPr>
            <a:r>
              <a:rPr lang="en-US" sz="1200" dirty="0" smtClean="0"/>
              <a:t>Unable to make decisions despite your repeated efforts to clarify or encourage</a:t>
            </a:r>
          </a:p>
          <a:p>
            <a:pPr>
              <a:defRPr/>
            </a:pPr>
            <a:r>
              <a:rPr lang="en-US" sz="1200" dirty="0" smtClean="0"/>
              <a:t>Marked changes in personal hygiene</a:t>
            </a:r>
          </a:p>
          <a:p>
            <a:pPr>
              <a:defRPr/>
            </a:pPr>
            <a:r>
              <a:rPr lang="en-US" sz="1200" dirty="0" smtClean="0"/>
              <a:t>Impaired speech and disjointed thoughts</a:t>
            </a:r>
          </a:p>
          <a:p>
            <a:pPr>
              <a:defRPr/>
            </a:pPr>
            <a:r>
              <a:rPr lang="en-US" sz="1200" dirty="0" smtClean="0"/>
              <a:t>Bizarre behavior that is obviously inappropriate for the situation (e.g., talking to something/someone that is not present)</a:t>
            </a:r>
          </a:p>
          <a:p>
            <a:pPr>
              <a:defRPr/>
            </a:pPr>
            <a:r>
              <a:rPr lang="en-US" sz="1200" dirty="0" smtClean="0"/>
              <a:t>Frequent or high levels of irritable, unruly, abrasive, or aggressive behavior</a:t>
            </a:r>
          </a:p>
          <a:p>
            <a:pPr>
              <a:defRPr/>
            </a:pPr>
            <a:r>
              <a:rPr lang="en-US" sz="1200" dirty="0" smtClean="0"/>
              <a:t>Threats to others or self</a:t>
            </a:r>
          </a:p>
        </p:txBody>
      </p:sp>
      <p:sp>
        <p:nvSpPr>
          <p:cNvPr id="4" name="Slide Number Placeholder 3"/>
          <p:cNvSpPr>
            <a:spLocks noGrp="1"/>
          </p:cNvSpPr>
          <p:nvPr>
            <p:ph type="sldNum" sz="quarter" idx="10"/>
          </p:nvPr>
        </p:nvSpPr>
        <p:spPr/>
        <p:txBody>
          <a:bodyPr/>
          <a:lstStyle/>
          <a:p>
            <a:fld id="{CC8AB887-5A48-4865-B366-30F138B76682}" type="slidenum">
              <a:rPr lang="en-US" smtClean="0"/>
              <a:t>4</a:t>
            </a:fld>
            <a:endParaRPr lang="en-US"/>
          </a:p>
        </p:txBody>
      </p:sp>
    </p:spTree>
    <p:extLst>
      <p:ext uri="{BB962C8B-B14F-4D97-AF65-F5344CB8AC3E}">
        <p14:creationId xmlns:p14="http://schemas.microsoft.com/office/powerpoint/2010/main" val="348971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 a survival mindset</a:t>
            </a:r>
          </a:p>
          <a:p>
            <a:r>
              <a:rPr lang="en-US" dirty="0" smtClean="0"/>
              <a:t>Know</a:t>
            </a:r>
            <a:r>
              <a:rPr lang="en-US" baseline="0" dirty="0" smtClean="0"/>
              <a:t> your surroundings before an emergency happens</a:t>
            </a:r>
          </a:p>
          <a:p>
            <a:r>
              <a:rPr lang="en-US" baseline="0" dirty="0" smtClean="0"/>
              <a:t>Ask yourself What if? And develop a plan</a:t>
            </a:r>
            <a:endParaRPr lang="en-US" dirty="0" smtClean="0"/>
          </a:p>
          <a:p>
            <a:r>
              <a:rPr lang="en-US" dirty="0" smtClean="0"/>
              <a:t>Leave the area</a:t>
            </a:r>
          </a:p>
          <a:p>
            <a:r>
              <a:rPr lang="en-US" dirty="0" smtClean="0"/>
              <a:t>Notify</a:t>
            </a:r>
            <a:r>
              <a:rPr lang="en-US" baseline="0" dirty="0" smtClean="0"/>
              <a:t> authorities</a:t>
            </a:r>
          </a:p>
          <a:p>
            <a:r>
              <a:rPr lang="en-US" dirty="0" smtClean="0"/>
              <a:t>Find a safe place</a:t>
            </a:r>
          </a:p>
          <a:p>
            <a:r>
              <a:rPr lang="en-US" dirty="0" smtClean="0"/>
              <a:t>Fight back</a:t>
            </a:r>
          </a:p>
          <a:p>
            <a:endParaRPr lang="en-US" dirty="0"/>
          </a:p>
        </p:txBody>
      </p:sp>
      <p:sp>
        <p:nvSpPr>
          <p:cNvPr id="4" name="Slide Number Placeholder 3"/>
          <p:cNvSpPr>
            <a:spLocks noGrp="1"/>
          </p:cNvSpPr>
          <p:nvPr>
            <p:ph type="sldNum" sz="quarter" idx="10"/>
          </p:nvPr>
        </p:nvSpPr>
        <p:spPr/>
        <p:txBody>
          <a:bodyPr/>
          <a:lstStyle/>
          <a:p>
            <a:fld id="{CC8AB887-5A48-4865-B366-30F138B76682}" type="slidenum">
              <a:rPr lang="en-US" smtClean="0"/>
              <a:t>5</a:t>
            </a:fld>
            <a:endParaRPr lang="en-US"/>
          </a:p>
        </p:txBody>
      </p:sp>
    </p:spTree>
    <p:extLst>
      <p:ext uri="{BB962C8B-B14F-4D97-AF65-F5344CB8AC3E}">
        <p14:creationId xmlns:p14="http://schemas.microsoft.com/office/powerpoint/2010/main" val="28600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smtClean="0"/>
              <a:t>If you can and you feel it is safe, leave the area and get to a safe place</a:t>
            </a:r>
          </a:p>
          <a:p>
            <a:pPr eaLnBrk="1" hangingPunct="1">
              <a:spcBef>
                <a:spcPct val="0"/>
              </a:spcBef>
            </a:pPr>
            <a:r>
              <a:rPr lang="en-US" altLang="en-US" sz="1200" dirty="0" smtClean="0"/>
              <a:t>Rely on your senses and react</a:t>
            </a:r>
            <a:r>
              <a:rPr lang="en-US" altLang="en-US" sz="1200" baseline="0" dirty="0" smtClean="0"/>
              <a:t> quickly</a:t>
            </a:r>
          </a:p>
          <a:p>
            <a:pPr eaLnBrk="1" hangingPunct="1">
              <a:spcBef>
                <a:spcPct val="0"/>
              </a:spcBef>
            </a:pPr>
            <a:r>
              <a:rPr lang="en-US" altLang="en-US" sz="1200" baseline="0" dirty="0" smtClean="0"/>
              <a:t>Leave belongings behind but take your cell phone if it is nearby</a:t>
            </a:r>
          </a:p>
          <a:p>
            <a:pPr eaLnBrk="1" hangingPunct="1">
              <a:spcBef>
                <a:spcPct val="0"/>
              </a:spcBef>
            </a:pPr>
            <a:endParaRPr lang="en-US" altLang="en-US" sz="1200" dirty="0" smtClean="0"/>
          </a:p>
          <a:p>
            <a:r>
              <a:rPr lang="en-US" dirty="0" smtClean="0"/>
              <a:t>If outside</a:t>
            </a:r>
            <a:r>
              <a:rPr lang="en-US" baseline="0" dirty="0" smtClean="0"/>
              <a:t> when shooting begins, drop to the ground and lay as flat as possible. </a:t>
            </a:r>
          </a:p>
          <a:p>
            <a:r>
              <a:rPr lang="en-US" baseline="0" dirty="0" smtClean="0"/>
              <a:t>Find a safe place to hide</a:t>
            </a:r>
          </a:p>
          <a:p>
            <a:r>
              <a:rPr lang="en-US" baseline="0" dirty="0" smtClean="0"/>
              <a:t>When you reach a safe place, stay down and don’t move</a:t>
            </a:r>
          </a:p>
          <a:p>
            <a:r>
              <a:rPr lang="en-US" baseline="0" dirty="0" smtClean="0"/>
              <a:t>Wait and listen for instructions from law enforcement</a:t>
            </a:r>
          </a:p>
        </p:txBody>
      </p:sp>
      <p:sp>
        <p:nvSpPr>
          <p:cNvPr id="4" name="Slide Number Placeholder 3"/>
          <p:cNvSpPr>
            <a:spLocks noGrp="1"/>
          </p:cNvSpPr>
          <p:nvPr>
            <p:ph type="sldNum" sz="quarter" idx="10"/>
          </p:nvPr>
        </p:nvSpPr>
        <p:spPr/>
        <p:txBody>
          <a:bodyPr/>
          <a:lstStyle/>
          <a:p>
            <a:fld id="{CC8AB887-5A48-4865-B366-30F138B76682}" type="slidenum">
              <a:rPr lang="en-US" smtClean="0"/>
              <a:t>6</a:t>
            </a:fld>
            <a:endParaRPr lang="en-US"/>
          </a:p>
        </p:txBody>
      </p:sp>
    </p:spTree>
    <p:extLst>
      <p:ext uri="{BB962C8B-B14F-4D97-AF65-F5344CB8AC3E}">
        <p14:creationId xmlns:p14="http://schemas.microsoft.com/office/powerpoint/2010/main" val="308048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smtClean="0"/>
              <a:t>After you are in a safe place, call 911</a:t>
            </a:r>
          </a:p>
          <a:p>
            <a:pPr eaLnBrk="1" hangingPunct="1">
              <a:spcBef>
                <a:spcPct val="0"/>
              </a:spcBef>
            </a:pPr>
            <a:r>
              <a:rPr lang="en-US" altLang="en-US" sz="1200" dirty="0" smtClean="0"/>
              <a:t>Be prepared to provide the following information:  </a:t>
            </a:r>
          </a:p>
          <a:p>
            <a:pPr eaLnBrk="1" hangingPunct="1">
              <a:spcBef>
                <a:spcPct val="0"/>
              </a:spcBef>
            </a:pPr>
            <a:endParaRPr lang="en-US" altLang="en-US" sz="1200" dirty="0" smtClean="0"/>
          </a:p>
          <a:p>
            <a:pPr eaLnBrk="1" hangingPunct="1">
              <a:spcBef>
                <a:spcPct val="0"/>
              </a:spcBef>
            </a:pPr>
            <a:r>
              <a:rPr lang="en-US" altLang="en-US" sz="1200" dirty="0" smtClean="0"/>
              <a:t>Name</a:t>
            </a:r>
          </a:p>
          <a:p>
            <a:pPr eaLnBrk="1" hangingPunct="1">
              <a:spcBef>
                <a:spcPct val="0"/>
              </a:spcBef>
            </a:pPr>
            <a:r>
              <a:rPr lang="en-US" altLang="en-US" sz="1200" dirty="0" smtClean="0"/>
              <a:t>Telephone number that you are calling from</a:t>
            </a:r>
          </a:p>
          <a:p>
            <a:pPr eaLnBrk="1" hangingPunct="1">
              <a:spcBef>
                <a:spcPct val="0"/>
              </a:spcBef>
            </a:pPr>
            <a:r>
              <a:rPr lang="en-US" altLang="en-US" sz="1200" dirty="0" smtClean="0"/>
              <a:t>Location that you calling from</a:t>
            </a:r>
          </a:p>
          <a:p>
            <a:pPr eaLnBrk="1" hangingPunct="1">
              <a:spcBef>
                <a:spcPct val="0"/>
              </a:spcBef>
            </a:pPr>
            <a:r>
              <a:rPr lang="en-US" altLang="en-US" sz="1200" dirty="0" smtClean="0"/>
              <a:t>Location of the actor</a:t>
            </a:r>
          </a:p>
          <a:p>
            <a:pPr eaLnBrk="1" hangingPunct="1">
              <a:spcBef>
                <a:spcPct val="0"/>
              </a:spcBef>
            </a:pPr>
            <a:r>
              <a:rPr lang="en-US" altLang="en-US" sz="1200" dirty="0" smtClean="0"/>
              <a:t>Suspects description</a:t>
            </a:r>
          </a:p>
          <a:p>
            <a:pPr eaLnBrk="1" hangingPunct="1">
              <a:spcBef>
                <a:spcPct val="0"/>
              </a:spcBef>
            </a:pPr>
            <a:r>
              <a:rPr lang="en-US" altLang="en-US" sz="1200" dirty="0" smtClean="0"/>
              <a:t>Type of weapons that he/she had</a:t>
            </a:r>
          </a:p>
          <a:p>
            <a:pPr eaLnBrk="1" hangingPunct="1">
              <a:spcBef>
                <a:spcPct val="0"/>
              </a:spcBef>
            </a:pPr>
            <a:r>
              <a:rPr lang="en-US" altLang="en-US" sz="1200" dirty="0" smtClean="0"/>
              <a:t>Number of actors</a:t>
            </a:r>
          </a:p>
          <a:p>
            <a:pPr eaLnBrk="1" hangingPunct="1">
              <a:spcBef>
                <a:spcPct val="0"/>
              </a:spcBef>
            </a:pPr>
            <a:r>
              <a:rPr lang="en-US" altLang="en-US" sz="1200" dirty="0" smtClean="0"/>
              <a:t>Direction of travel</a:t>
            </a:r>
          </a:p>
          <a:p>
            <a:pPr eaLnBrk="1" hangingPunct="1">
              <a:spcBef>
                <a:spcPct val="0"/>
              </a:spcBef>
            </a:pPr>
            <a:r>
              <a:rPr lang="en-US" altLang="en-US" sz="1200" dirty="0" smtClean="0"/>
              <a:t>Any known injured people</a:t>
            </a:r>
          </a:p>
          <a:p>
            <a:pPr eaLnBrk="1" hangingPunct="1">
              <a:spcBef>
                <a:spcPct val="0"/>
              </a:spcBef>
            </a:pPr>
            <a:r>
              <a:rPr lang="en-US" altLang="en-US" sz="1200" dirty="0" smtClean="0"/>
              <a:t>Any vehicle information if applicable</a:t>
            </a:r>
          </a:p>
          <a:p>
            <a:pPr eaLnBrk="1" hangingPunct="1">
              <a:spcBef>
                <a:spcPct val="0"/>
              </a:spcBef>
            </a:pPr>
            <a:endParaRPr lang="en-US" altLang="en-US" sz="1200" dirty="0" smtClean="0"/>
          </a:p>
          <a:p>
            <a:pPr eaLnBrk="1" hangingPunct="1">
              <a:spcBef>
                <a:spcPct val="0"/>
              </a:spcBef>
            </a:pPr>
            <a:r>
              <a:rPr lang="en-US" altLang="en-US" sz="1200" dirty="0" smtClean="0"/>
              <a:t>Do not assume someone has already called the police.  You may be able to provide additional information that someone has not told the police.  Police can then use the information that you provide to track the shooter(s).  </a:t>
            </a:r>
          </a:p>
          <a:p>
            <a:pPr eaLnBrk="1" hangingPunct="1">
              <a:spcBef>
                <a:spcPct val="0"/>
              </a:spcBef>
            </a:pPr>
            <a:endParaRPr lang="en-US" altLang="en-US" sz="1200" dirty="0" smtClean="0"/>
          </a:p>
        </p:txBody>
      </p:sp>
      <p:sp>
        <p:nvSpPr>
          <p:cNvPr id="4" name="Slide Number Placeholder 3"/>
          <p:cNvSpPr>
            <a:spLocks noGrp="1"/>
          </p:cNvSpPr>
          <p:nvPr>
            <p:ph type="sldNum" sz="quarter" idx="10"/>
          </p:nvPr>
        </p:nvSpPr>
        <p:spPr/>
        <p:txBody>
          <a:bodyPr/>
          <a:lstStyle/>
          <a:p>
            <a:fld id="{CC8AB887-5A48-4865-B366-30F138B76682}" type="slidenum">
              <a:rPr lang="en-US" smtClean="0"/>
              <a:t>7</a:t>
            </a:fld>
            <a:endParaRPr lang="en-US"/>
          </a:p>
        </p:txBody>
      </p:sp>
    </p:spTree>
    <p:extLst>
      <p:ext uri="{BB962C8B-B14F-4D97-AF65-F5344CB8AC3E}">
        <p14:creationId xmlns:p14="http://schemas.microsoft.com/office/powerpoint/2010/main" val="402399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smtClean="0"/>
              <a:t>If you can not escape, find a safe place to hide</a:t>
            </a:r>
          </a:p>
          <a:p>
            <a:pPr eaLnBrk="1" hangingPunct="1">
              <a:spcBef>
                <a:spcPct val="0"/>
              </a:spcBef>
            </a:pPr>
            <a:endParaRPr lang="en-US" altLang="en-US" sz="1200" dirty="0" smtClean="0"/>
          </a:p>
          <a:p>
            <a:pPr eaLnBrk="1" hangingPunct="1">
              <a:spcBef>
                <a:spcPct val="0"/>
              </a:spcBef>
            </a:pPr>
            <a:r>
              <a:rPr lang="en-US" altLang="en-US" sz="1200" dirty="0" smtClean="0"/>
              <a:t>Hallways should be avoided</a:t>
            </a:r>
          </a:p>
          <a:p>
            <a:pPr eaLnBrk="1" hangingPunct="1">
              <a:spcBef>
                <a:spcPct val="0"/>
              </a:spcBef>
            </a:pPr>
            <a:r>
              <a:rPr lang="en-US" altLang="en-US" sz="1200" dirty="0" smtClean="0"/>
              <a:t>Try to stay as quiet as possible</a:t>
            </a:r>
          </a:p>
          <a:p>
            <a:pPr eaLnBrk="1" hangingPunct="1">
              <a:spcBef>
                <a:spcPct val="0"/>
              </a:spcBef>
            </a:pPr>
            <a:r>
              <a:rPr lang="en-US" altLang="en-US" sz="1200" dirty="0" smtClean="0"/>
              <a:t>Try not to hide in groups; the more people, the more potential victims</a:t>
            </a:r>
          </a:p>
          <a:p>
            <a:pPr eaLnBrk="1" hangingPunct="1">
              <a:spcBef>
                <a:spcPct val="0"/>
              </a:spcBef>
            </a:pPr>
            <a:r>
              <a:rPr lang="en-US" altLang="en-US" sz="1200" dirty="0" smtClean="0"/>
              <a:t>Turn out the lights</a:t>
            </a:r>
          </a:p>
          <a:p>
            <a:pPr eaLnBrk="1" hangingPunct="1">
              <a:spcBef>
                <a:spcPct val="0"/>
              </a:spcBef>
            </a:pPr>
            <a:r>
              <a:rPr lang="en-US" altLang="en-US" sz="1200" dirty="0" smtClean="0"/>
              <a:t>Close and Lock the door</a:t>
            </a:r>
          </a:p>
          <a:p>
            <a:pPr eaLnBrk="1" hangingPunct="1">
              <a:spcBef>
                <a:spcPct val="0"/>
              </a:spcBef>
            </a:pPr>
            <a:r>
              <a:rPr lang="en-US" altLang="en-US" sz="1200" dirty="0" smtClean="0"/>
              <a:t>Keep Away from the door frames and windows</a:t>
            </a:r>
          </a:p>
          <a:p>
            <a:pPr eaLnBrk="1" hangingPunct="1">
              <a:spcBef>
                <a:spcPct val="0"/>
              </a:spcBef>
            </a:pPr>
            <a:r>
              <a:rPr lang="en-US" altLang="en-US" sz="1200" dirty="0" smtClean="0"/>
              <a:t>	</a:t>
            </a:r>
          </a:p>
          <a:p>
            <a:pPr eaLnBrk="1" hangingPunct="1">
              <a:spcBef>
                <a:spcPct val="0"/>
              </a:spcBef>
            </a:pPr>
            <a:r>
              <a:rPr lang="en-US" altLang="en-US" sz="1200" dirty="0" smtClean="0"/>
              <a:t>If the shooter believes the room is vacant, they are less likely to enter that room. </a:t>
            </a:r>
          </a:p>
          <a:p>
            <a:pPr eaLnBrk="1" hangingPunct="1">
              <a:spcBef>
                <a:spcPct val="0"/>
              </a:spcBef>
            </a:pPr>
            <a:r>
              <a:rPr lang="en-US" altLang="en-US" sz="1200" dirty="0" smtClean="0"/>
              <a:t>Lock all the doors and windows</a:t>
            </a:r>
          </a:p>
          <a:p>
            <a:pPr eaLnBrk="1" hangingPunct="1">
              <a:spcBef>
                <a:spcPct val="0"/>
              </a:spcBef>
            </a:pPr>
            <a:r>
              <a:rPr lang="en-US" altLang="en-US" sz="1200" dirty="0" smtClean="0"/>
              <a:t>Utilize furniture or heavy items to block the door</a:t>
            </a:r>
          </a:p>
          <a:p>
            <a:pPr eaLnBrk="1" hangingPunct="1">
              <a:spcBef>
                <a:spcPct val="0"/>
              </a:spcBef>
            </a:pPr>
            <a:r>
              <a:rPr lang="en-US" altLang="en-US" sz="1200" dirty="0" smtClean="0"/>
              <a:t>If the door opens in toward you, utilize a door stop or 3 ring binder to wedge under the door.  </a:t>
            </a:r>
          </a:p>
          <a:p>
            <a:pPr eaLnBrk="1" hangingPunct="1">
              <a:spcBef>
                <a:spcPct val="0"/>
              </a:spcBef>
            </a:pPr>
            <a:r>
              <a:rPr lang="en-US" altLang="en-US" sz="1200" dirty="0" smtClean="0"/>
              <a:t>Using your body as a barrier is NOT a good option; you want to put obstacles between you and the armed shooter.   </a:t>
            </a:r>
          </a:p>
          <a:p>
            <a:pPr eaLnBrk="1" hangingPunct="1">
              <a:spcBef>
                <a:spcPct val="0"/>
              </a:spcBef>
            </a:pPr>
            <a:r>
              <a:rPr lang="en-US" altLang="en-US" sz="1200" dirty="0" smtClean="0"/>
              <a:t>Develop</a:t>
            </a:r>
            <a:r>
              <a:rPr lang="en-US" altLang="en-US" sz="1200" baseline="0" dirty="0" smtClean="0"/>
              <a:t> a plan about what you will do if the shooter enters your immediate vicinity.</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CC8AB887-5A48-4865-B366-30F138B76682}" type="slidenum">
              <a:rPr lang="en-US" smtClean="0"/>
              <a:t>8</a:t>
            </a:fld>
            <a:endParaRPr lang="en-US"/>
          </a:p>
        </p:txBody>
      </p:sp>
    </p:spTree>
    <p:extLst>
      <p:ext uri="{BB962C8B-B14F-4D97-AF65-F5344CB8AC3E}">
        <p14:creationId xmlns:p14="http://schemas.microsoft.com/office/powerpoint/2010/main" val="170170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smtClean="0"/>
              <a:t>This is a last resort – you have exhausted all other options.</a:t>
            </a:r>
          </a:p>
          <a:p>
            <a:pPr eaLnBrk="1" hangingPunct="1">
              <a:spcBef>
                <a:spcPct val="0"/>
              </a:spcBef>
            </a:pPr>
            <a:r>
              <a:rPr lang="en-US" altLang="en-US" sz="1200" dirty="0" smtClean="0"/>
              <a:t>This is a life and death situation.</a:t>
            </a:r>
          </a:p>
          <a:p>
            <a:pPr eaLnBrk="1" hangingPunct="1">
              <a:spcBef>
                <a:spcPct val="0"/>
              </a:spcBef>
            </a:pPr>
            <a:r>
              <a:rPr lang="en-US" altLang="en-US" sz="1200" dirty="0" smtClean="0"/>
              <a:t>If you decide to take out the assailant, you must be prepared to disrupt his/her actions to stop the threat.  </a:t>
            </a:r>
          </a:p>
          <a:p>
            <a:pPr eaLnBrk="1" hangingPunct="1">
              <a:spcBef>
                <a:spcPct val="0"/>
              </a:spcBef>
            </a:pPr>
            <a:r>
              <a:rPr lang="en-US" altLang="en-US" sz="1200" dirty="0" smtClean="0"/>
              <a:t>Realize</a:t>
            </a:r>
            <a:r>
              <a:rPr lang="en-US" altLang="en-US" sz="1200" baseline="0" dirty="0" smtClean="0"/>
              <a:t> you could </a:t>
            </a:r>
            <a:r>
              <a:rPr lang="en-US" altLang="en-US" sz="1200" dirty="0" smtClean="0"/>
              <a:t>get hurt or killed.</a:t>
            </a:r>
          </a:p>
          <a:p>
            <a:pPr eaLnBrk="1" hangingPunct="1">
              <a:spcBef>
                <a:spcPct val="0"/>
              </a:spcBef>
            </a:pPr>
            <a:r>
              <a:rPr lang="en-US" altLang="en-US" sz="1200" dirty="0" smtClean="0"/>
              <a:t>Do not hesitate.  Be decisive.  </a:t>
            </a:r>
          </a:p>
          <a:p>
            <a:pPr eaLnBrk="1" hangingPunct="1">
              <a:spcBef>
                <a:spcPct val="0"/>
              </a:spcBef>
            </a:pPr>
            <a:endParaRPr lang="en-US" altLang="en-US" sz="1200" dirty="0" smtClean="0"/>
          </a:p>
          <a:p>
            <a:pPr eaLnBrk="1" hangingPunct="1">
              <a:spcBef>
                <a:spcPct val="0"/>
              </a:spcBef>
            </a:pPr>
            <a:r>
              <a:rPr lang="en-US" altLang="en-US" sz="1200" dirty="0" smtClean="0"/>
              <a:t>These methods of action may or may not be implemented in sequential order.  </a:t>
            </a:r>
          </a:p>
          <a:p>
            <a:pPr eaLnBrk="1" hangingPunct="1">
              <a:spcBef>
                <a:spcPct val="0"/>
              </a:spcBef>
            </a:pPr>
            <a:r>
              <a:rPr lang="en-US" altLang="en-US" sz="1200" dirty="0" smtClean="0"/>
              <a:t>	</a:t>
            </a:r>
            <a:endParaRPr lang="en-US" dirty="0"/>
          </a:p>
        </p:txBody>
      </p:sp>
      <p:sp>
        <p:nvSpPr>
          <p:cNvPr id="4" name="Slide Number Placeholder 3"/>
          <p:cNvSpPr>
            <a:spLocks noGrp="1"/>
          </p:cNvSpPr>
          <p:nvPr>
            <p:ph type="sldNum" sz="quarter" idx="10"/>
          </p:nvPr>
        </p:nvSpPr>
        <p:spPr/>
        <p:txBody>
          <a:bodyPr/>
          <a:lstStyle/>
          <a:p>
            <a:fld id="{CC8AB887-5A48-4865-B366-30F138B76682}" type="slidenum">
              <a:rPr lang="en-US" smtClean="0"/>
              <a:t>9</a:t>
            </a:fld>
            <a:endParaRPr lang="en-US"/>
          </a:p>
        </p:txBody>
      </p:sp>
    </p:spTree>
    <p:extLst>
      <p:ext uri="{BB962C8B-B14F-4D97-AF65-F5344CB8AC3E}">
        <p14:creationId xmlns:p14="http://schemas.microsoft.com/office/powerpoint/2010/main" val="422007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Law enforcement will immediately respond to the area.</a:t>
            </a:r>
          </a:p>
          <a:p>
            <a:pPr>
              <a:defRPr/>
            </a:pPr>
            <a:r>
              <a:rPr lang="en-US" dirty="0" smtClean="0"/>
              <a:t>It is important for you to convey to others that help is on the way. Remain inside the secure area.</a:t>
            </a:r>
          </a:p>
          <a:p>
            <a:pPr>
              <a:defRPr/>
            </a:pPr>
            <a:r>
              <a:rPr lang="en-US" dirty="0" smtClean="0"/>
              <a:t>Law enforcement’s top priority is to locate, contain, and stop the shooter.</a:t>
            </a:r>
          </a:p>
          <a:p>
            <a:pPr>
              <a:defRPr/>
            </a:pPr>
            <a:r>
              <a:rPr lang="en-US" dirty="0" smtClean="0"/>
              <a:t>The shooter may choose not flee when law enforcement enters the building. Remember the shooter’s mindset is </a:t>
            </a:r>
            <a:r>
              <a:rPr lang="en-US" b="1" dirty="0" smtClean="0"/>
              <a:t>not</a:t>
            </a:r>
            <a:r>
              <a:rPr lang="en-US" dirty="0" smtClean="0"/>
              <a:t> escape. Their goal is to kill and injure.  </a:t>
            </a:r>
          </a:p>
          <a:p>
            <a:pPr>
              <a:defRPr/>
            </a:pPr>
            <a:r>
              <a:rPr lang="en-US" dirty="0" smtClean="0"/>
              <a:t>Do not run at</a:t>
            </a:r>
            <a:r>
              <a:rPr lang="en-US" baseline="0" dirty="0" smtClean="0"/>
              <a:t> or make sudden movements towards law enforcement</a:t>
            </a:r>
            <a:endParaRPr lang="en-US" dirty="0" smtClean="0"/>
          </a:p>
          <a:p>
            <a:pPr>
              <a:defRPr/>
            </a:pPr>
            <a:r>
              <a:rPr lang="en-US" dirty="0" smtClean="0"/>
              <a:t>Follow instructions given by the officer:  Law Enforcement officers do not know who you are or who the shooter is.</a:t>
            </a:r>
          </a:p>
          <a:p>
            <a:pPr>
              <a:defRPr/>
            </a:pPr>
            <a:r>
              <a:rPr lang="en-US" dirty="0" smtClean="0"/>
              <a:t>      Show them your hands over your head with palms open (</a:t>
            </a:r>
            <a:r>
              <a:rPr lang="en-US" i="1" dirty="0" smtClean="0"/>
              <a:t>demonstrate</a:t>
            </a:r>
            <a:r>
              <a:rPr lang="en-US" dirty="0" smtClean="0"/>
              <a:t>)</a:t>
            </a:r>
          </a:p>
          <a:p>
            <a:pPr>
              <a:defRPr/>
            </a:pPr>
            <a:r>
              <a:rPr lang="en-US" dirty="0" smtClean="0"/>
              <a:t>Officers might have weapons pointed in your direction. This is not intended to scare you. Police do not know who you are or who the shooter is.  </a:t>
            </a:r>
          </a:p>
          <a:p>
            <a:pPr>
              <a:defRPr/>
            </a:pPr>
            <a:endParaRPr lang="en-US" dirty="0" smtClean="0"/>
          </a:p>
          <a:p>
            <a:pPr>
              <a:defRPr/>
            </a:pPr>
            <a:r>
              <a:rPr lang="en-US" b="1" u="sng" dirty="0" smtClean="0"/>
              <a:t>Injured persons</a:t>
            </a:r>
          </a:p>
          <a:p>
            <a:pPr>
              <a:defRPr/>
            </a:pPr>
            <a:endParaRPr lang="en-US" u="sng" dirty="0" smtClean="0"/>
          </a:p>
          <a:p>
            <a:pPr>
              <a:defRPr/>
            </a:pPr>
            <a:r>
              <a:rPr lang="en-US" dirty="0" smtClean="0"/>
              <a:t>Initial responding officers will not treat the injured or begin evacuation until the threat is neutralized.</a:t>
            </a:r>
          </a:p>
          <a:p>
            <a:pPr>
              <a:defRPr/>
            </a:pPr>
            <a:r>
              <a:rPr lang="en-US" dirty="0" smtClean="0"/>
              <a:t>You may need to explain this to others in an attempt to calm them.</a:t>
            </a:r>
          </a:p>
          <a:p>
            <a:pPr>
              <a:defRPr/>
            </a:pPr>
            <a:r>
              <a:rPr lang="en-US" dirty="0" smtClean="0"/>
              <a:t>Once the shooter is contained, officers will begin treatment and evacuation.</a:t>
            </a:r>
          </a:p>
          <a:p>
            <a:pPr>
              <a:defRPr/>
            </a:pPr>
            <a:endParaRPr lang="en-US" dirty="0" smtClean="0"/>
          </a:p>
          <a:p>
            <a:pPr>
              <a:defRPr/>
            </a:pPr>
            <a:r>
              <a:rPr lang="en-US" b="1" u="sng" dirty="0" smtClean="0"/>
              <a:t>Evacuation</a:t>
            </a:r>
          </a:p>
          <a:p>
            <a:pPr>
              <a:defRPr/>
            </a:pPr>
            <a:endParaRPr lang="en-US" dirty="0" smtClean="0"/>
          </a:p>
          <a:p>
            <a:pPr>
              <a:defRPr/>
            </a:pPr>
            <a:r>
              <a:rPr lang="en-US" dirty="0" smtClean="0"/>
              <a:t>Safety corridors will be established. This may be time consuming.</a:t>
            </a:r>
          </a:p>
          <a:p>
            <a:pPr>
              <a:defRPr/>
            </a:pPr>
            <a:r>
              <a:rPr lang="en-US" dirty="0" smtClean="0"/>
              <a:t>Remain in secure areas until instructed otherwise.</a:t>
            </a:r>
          </a:p>
          <a:p>
            <a:pPr>
              <a:defRPr/>
            </a:pPr>
            <a:r>
              <a:rPr lang="en-US" dirty="0" smtClean="0"/>
              <a:t>You may be instructed to keep your hands on your head. </a:t>
            </a:r>
          </a:p>
          <a:p>
            <a:pPr>
              <a:defRPr/>
            </a:pPr>
            <a:r>
              <a:rPr lang="en-US" dirty="0" smtClean="0"/>
              <a:t>You may be searched.</a:t>
            </a:r>
          </a:p>
          <a:p>
            <a:pPr>
              <a:defRPr/>
            </a:pPr>
            <a:r>
              <a:rPr lang="en-US" dirty="0" smtClean="0"/>
              <a:t>You will be escorted out of the building by law enforcement personnel.</a:t>
            </a:r>
          </a:p>
        </p:txBody>
      </p:sp>
      <p:sp>
        <p:nvSpPr>
          <p:cNvPr id="4" name="Slide Number Placeholder 3"/>
          <p:cNvSpPr>
            <a:spLocks noGrp="1"/>
          </p:cNvSpPr>
          <p:nvPr>
            <p:ph type="sldNum" sz="quarter" idx="10"/>
          </p:nvPr>
        </p:nvSpPr>
        <p:spPr/>
        <p:txBody>
          <a:bodyPr/>
          <a:lstStyle/>
          <a:p>
            <a:fld id="{CC8AB887-5A48-4865-B366-30F138B76682}" type="slidenum">
              <a:rPr lang="en-US" smtClean="0"/>
              <a:t>10</a:t>
            </a:fld>
            <a:endParaRPr lang="en-US"/>
          </a:p>
        </p:txBody>
      </p:sp>
    </p:spTree>
    <p:extLst>
      <p:ext uri="{BB962C8B-B14F-4D97-AF65-F5344CB8AC3E}">
        <p14:creationId xmlns:p14="http://schemas.microsoft.com/office/powerpoint/2010/main" val="89855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Notification Systems</a:t>
            </a:r>
          </a:p>
          <a:p>
            <a:r>
              <a:rPr lang="en-US" dirty="0" smtClean="0"/>
              <a:t>Media</a:t>
            </a:r>
            <a:endParaRPr lang="en-US" dirty="0"/>
          </a:p>
        </p:txBody>
      </p:sp>
      <p:sp>
        <p:nvSpPr>
          <p:cNvPr id="4" name="Slide Number Placeholder 3"/>
          <p:cNvSpPr>
            <a:spLocks noGrp="1"/>
          </p:cNvSpPr>
          <p:nvPr>
            <p:ph type="sldNum" sz="quarter" idx="10"/>
          </p:nvPr>
        </p:nvSpPr>
        <p:spPr/>
        <p:txBody>
          <a:bodyPr/>
          <a:lstStyle/>
          <a:p>
            <a:fld id="{CC8AB887-5A48-4865-B366-30F138B76682}" type="slidenum">
              <a:rPr lang="en-US" smtClean="0"/>
              <a:t>11</a:t>
            </a:fld>
            <a:endParaRPr lang="en-US"/>
          </a:p>
        </p:txBody>
      </p:sp>
    </p:spTree>
    <p:extLst>
      <p:ext uri="{BB962C8B-B14F-4D97-AF65-F5344CB8AC3E}">
        <p14:creationId xmlns:p14="http://schemas.microsoft.com/office/powerpoint/2010/main" val="173866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97EC0D2F-45C4-4BFC-909F-EB4A2C514098}" type="datetimeFigureOut">
              <a:rPr lang="en-US" smtClean="0"/>
              <a:t>10/2/2013</a:t>
            </a:fld>
            <a:endParaRPr lang="en-US"/>
          </a:p>
        </p:txBody>
      </p:sp>
      <p:sp>
        <p:nvSpPr>
          <p:cNvPr id="23" name="Slide Number Placeholder 22"/>
          <p:cNvSpPr>
            <a:spLocks noGrp="1"/>
          </p:cNvSpPr>
          <p:nvPr>
            <p:ph type="sldNum" sz="quarter" idx="11"/>
          </p:nvPr>
        </p:nvSpPr>
        <p:spPr/>
        <p:txBody>
          <a:bodyPr/>
          <a:lstStyle/>
          <a:p>
            <a:fld id="{1CE7AADC-1E22-44E3-A85A-AB37E1FFEAE6}"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0D2F-45C4-4BFC-909F-EB4A2C514098}"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7AADC-1E22-44E3-A85A-AB37E1FFEA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0D2F-45C4-4BFC-909F-EB4A2C514098}"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7AADC-1E22-44E3-A85A-AB37E1FFEA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97EC0D2F-45C4-4BFC-909F-EB4A2C514098}" type="datetimeFigureOut">
              <a:rPr lang="en-US" smtClean="0"/>
              <a:t>10/2/2013</a:t>
            </a:fld>
            <a:endParaRPr lang="en-US"/>
          </a:p>
        </p:txBody>
      </p:sp>
      <p:sp>
        <p:nvSpPr>
          <p:cNvPr id="19" name="Slide Number Placeholder 18"/>
          <p:cNvSpPr>
            <a:spLocks noGrp="1"/>
          </p:cNvSpPr>
          <p:nvPr>
            <p:ph type="sldNum" sz="quarter" idx="15"/>
          </p:nvPr>
        </p:nvSpPr>
        <p:spPr/>
        <p:txBody>
          <a:bodyPr/>
          <a:lstStyle/>
          <a:p>
            <a:fld id="{1CE7AADC-1E22-44E3-A85A-AB37E1FFEAE6}"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97EC0D2F-45C4-4BFC-909F-EB4A2C514098}" type="datetimeFigureOut">
              <a:rPr lang="en-US" smtClean="0"/>
              <a:t>10/2/2013</a:t>
            </a:fld>
            <a:endParaRPr lang="en-US"/>
          </a:p>
        </p:txBody>
      </p:sp>
      <p:sp>
        <p:nvSpPr>
          <p:cNvPr id="20" name="Slide Number Placeholder 19"/>
          <p:cNvSpPr>
            <a:spLocks noGrp="1"/>
          </p:cNvSpPr>
          <p:nvPr>
            <p:ph type="sldNum" sz="quarter" idx="11"/>
          </p:nvPr>
        </p:nvSpPr>
        <p:spPr/>
        <p:txBody>
          <a:bodyPr/>
          <a:lstStyle/>
          <a:p>
            <a:fld id="{1CE7AADC-1E22-44E3-A85A-AB37E1FFEAE6}"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97EC0D2F-45C4-4BFC-909F-EB4A2C514098}" type="datetimeFigureOut">
              <a:rPr lang="en-US" smtClean="0"/>
              <a:t>10/2/2013</a:t>
            </a:fld>
            <a:endParaRPr lang="en-US"/>
          </a:p>
        </p:txBody>
      </p:sp>
      <p:sp>
        <p:nvSpPr>
          <p:cNvPr id="25" name="Slide Number Placeholder 24"/>
          <p:cNvSpPr>
            <a:spLocks noGrp="1"/>
          </p:cNvSpPr>
          <p:nvPr>
            <p:ph type="sldNum" sz="quarter" idx="16"/>
          </p:nvPr>
        </p:nvSpPr>
        <p:spPr/>
        <p:txBody>
          <a:bodyPr/>
          <a:lstStyle/>
          <a:p>
            <a:fld id="{1CE7AADC-1E22-44E3-A85A-AB37E1FFEAE6}"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97EC0D2F-45C4-4BFC-909F-EB4A2C514098}" type="datetimeFigureOut">
              <a:rPr lang="en-US" smtClean="0"/>
              <a:t>10/2/2013</a:t>
            </a:fld>
            <a:endParaRPr lang="en-US"/>
          </a:p>
        </p:txBody>
      </p:sp>
      <p:sp>
        <p:nvSpPr>
          <p:cNvPr id="24" name="Slide Number Placeholder 23"/>
          <p:cNvSpPr>
            <a:spLocks noGrp="1"/>
          </p:cNvSpPr>
          <p:nvPr>
            <p:ph type="sldNum" sz="quarter" idx="17"/>
          </p:nvPr>
        </p:nvSpPr>
        <p:spPr/>
        <p:txBody>
          <a:bodyPr/>
          <a:lstStyle/>
          <a:p>
            <a:fld id="{1CE7AADC-1E22-44E3-A85A-AB37E1FFEAE6}"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97EC0D2F-45C4-4BFC-909F-EB4A2C514098}" type="datetimeFigureOut">
              <a:rPr lang="en-US" smtClean="0"/>
              <a:t>10/2/2013</a:t>
            </a:fld>
            <a:endParaRPr lang="en-US"/>
          </a:p>
        </p:txBody>
      </p:sp>
      <p:sp>
        <p:nvSpPr>
          <p:cNvPr id="14" name="Slide Number Placeholder 13"/>
          <p:cNvSpPr>
            <a:spLocks noGrp="1"/>
          </p:cNvSpPr>
          <p:nvPr>
            <p:ph type="sldNum" sz="quarter" idx="11"/>
          </p:nvPr>
        </p:nvSpPr>
        <p:spPr/>
        <p:txBody>
          <a:bodyPr/>
          <a:lstStyle/>
          <a:p>
            <a:fld id="{1CE7AADC-1E22-44E3-A85A-AB37E1FFEAE6}"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7EC0D2F-45C4-4BFC-909F-EB4A2C514098}" type="datetimeFigureOut">
              <a:rPr lang="en-US" smtClean="0"/>
              <a:t>10/2/2013</a:t>
            </a:fld>
            <a:endParaRPr lang="en-US"/>
          </a:p>
        </p:txBody>
      </p:sp>
      <p:sp>
        <p:nvSpPr>
          <p:cNvPr id="12" name="Slide Number Placeholder 11"/>
          <p:cNvSpPr>
            <a:spLocks noGrp="1"/>
          </p:cNvSpPr>
          <p:nvPr>
            <p:ph type="sldNum" sz="quarter" idx="11"/>
          </p:nvPr>
        </p:nvSpPr>
        <p:spPr/>
        <p:txBody>
          <a:bodyPr/>
          <a:lstStyle/>
          <a:p>
            <a:fld id="{1CE7AADC-1E22-44E3-A85A-AB37E1FFEAE6}"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97EC0D2F-45C4-4BFC-909F-EB4A2C514098}" type="datetimeFigureOut">
              <a:rPr lang="en-US" smtClean="0"/>
              <a:t>10/2/2013</a:t>
            </a:fld>
            <a:endParaRPr lang="en-US"/>
          </a:p>
        </p:txBody>
      </p:sp>
      <p:sp>
        <p:nvSpPr>
          <p:cNvPr id="18" name="Slide Number Placeholder 17"/>
          <p:cNvSpPr>
            <a:spLocks noGrp="1"/>
          </p:cNvSpPr>
          <p:nvPr>
            <p:ph type="sldNum" sz="quarter" idx="16"/>
          </p:nvPr>
        </p:nvSpPr>
        <p:spPr/>
        <p:txBody>
          <a:bodyPr/>
          <a:lstStyle/>
          <a:p>
            <a:fld id="{1CE7AADC-1E22-44E3-A85A-AB37E1FFEAE6}"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97EC0D2F-45C4-4BFC-909F-EB4A2C514098}" type="datetimeFigureOut">
              <a:rPr lang="en-US" smtClean="0"/>
              <a:t>10/2/2013</a:t>
            </a:fld>
            <a:endParaRPr lang="en-US"/>
          </a:p>
        </p:txBody>
      </p:sp>
      <p:sp>
        <p:nvSpPr>
          <p:cNvPr id="20" name="Slide Number Placeholder 19"/>
          <p:cNvSpPr>
            <a:spLocks noGrp="1"/>
          </p:cNvSpPr>
          <p:nvPr>
            <p:ph type="sldNum" sz="quarter" idx="15"/>
          </p:nvPr>
        </p:nvSpPr>
        <p:spPr/>
        <p:txBody>
          <a:bodyPr/>
          <a:lstStyle/>
          <a:p>
            <a:fld id="{1CE7AADC-1E22-44E3-A85A-AB37E1FFEAE6}"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2">
                <a:tint val="45000"/>
                <a:satMod val="400000"/>
              </a:schemeClr>
            </a:duotone>
            <a:extLst>
              <a:ext uri="{BEBA8EAE-BF5A-486C-A8C5-ECC9F3942E4B}">
                <a14:imgProps xmlns:a14="http://schemas.microsoft.com/office/drawing/2010/main">
                  <a14:imgLayer r:embed="rId14">
                    <a14:imgEffect>
                      <a14:colorTemperature colorTemp="7875"/>
                    </a14:imgEffect>
                    <a14:imgEffect>
                      <a14:saturation sat="75000"/>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97EC0D2F-45C4-4BFC-909F-EB4A2C514098}" type="datetimeFigureOut">
              <a:rPr lang="en-US" smtClean="0"/>
              <a:t>10/2/2013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1CE7AADC-1E22-44E3-A85A-AB37E1FFEA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7875"/>
                    </a14:imgEffect>
                    <a14:imgEffect>
                      <a14:saturation sat="75000"/>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5029200"/>
            <a:ext cx="8458200" cy="1368798"/>
          </a:xfrm>
        </p:spPr>
        <p:txBody>
          <a:bodyPr/>
          <a:lstStyle/>
          <a:p>
            <a:pPr algn="ctr"/>
            <a:r>
              <a:rPr lang="en-US" dirty="0" smtClean="0">
                <a:solidFill>
                  <a:srgbClr val="FFFF97"/>
                </a:solidFill>
              </a:rPr>
              <a:t>The Pennsylvania State University Police Department</a:t>
            </a:r>
          </a:p>
          <a:p>
            <a:pPr algn="ctr"/>
            <a:r>
              <a:rPr lang="en-US" dirty="0" smtClean="0">
                <a:solidFill>
                  <a:srgbClr val="FFFF97"/>
                </a:solidFill>
              </a:rPr>
              <a:t>Sgt. Frances McClellan</a:t>
            </a:r>
          </a:p>
          <a:p>
            <a:pPr algn="ctr"/>
            <a:r>
              <a:rPr lang="en-US" dirty="0" smtClean="0">
                <a:solidFill>
                  <a:srgbClr val="FFFF97"/>
                </a:solidFill>
              </a:rPr>
              <a:t>Crime Prevention and Community Education</a:t>
            </a:r>
            <a:endParaRPr lang="en-US" dirty="0">
              <a:solidFill>
                <a:srgbClr val="FFFF97"/>
              </a:solidFill>
            </a:endParaRPr>
          </a:p>
        </p:txBody>
      </p:sp>
      <p:sp>
        <p:nvSpPr>
          <p:cNvPr id="2" name="Title 1"/>
          <p:cNvSpPr>
            <a:spLocks noGrp="1"/>
          </p:cNvSpPr>
          <p:nvPr>
            <p:ph type="title"/>
          </p:nvPr>
        </p:nvSpPr>
        <p:spPr>
          <a:xfrm>
            <a:off x="609600" y="457200"/>
            <a:ext cx="8029574" cy="2438399"/>
          </a:xfrm>
        </p:spPr>
        <p:txBody>
          <a:bodyPr/>
          <a:lstStyle/>
          <a:p>
            <a:r>
              <a:rPr lang="en-US" dirty="0" smtClean="0">
                <a:solidFill>
                  <a:srgbClr val="FFFF97"/>
                </a:solidFill>
              </a:rPr>
              <a:t>Active Shooter Survival</a:t>
            </a:r>
            <a:endParaRPr lang="en-US" dirty="0">
              <a:solidFill>
                <a:srgbClr val="FFFF97"/>
              </a:solidFill>
            </a:endParaRPr>
          </a:p>
        </p:txBody>
      </p:sp>
    </p:spTree>
    <p:extLst>
      <p:ext uri="{BB962C8B-B14F-4D97-AF65-F5344CB8AC3E}">
        <p14:creationId xmlns:p14="http://schemas.microsoft.com/office/powerpoint/2010/main" val="584656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20000" contrast="-75000"/>
                    </a14:imgEffect>
                  </a14:imgLayer>
                </a14:imgProps>
              </a:ext>
              <a:ext uri="{28A0092B-C50C-407E-A947-70E740481C1C}">
                <a14:useLocalDpi xmlns:a14="http://schemas.microsoft.com/office/drawing/2010/main" val="0"/>
              </a:ext>
            </a:extLst>
          </a:blip>
          <a:srcRect/>
          <a:stretch>
            <a:fillRect/>
          </a:stretch>
        </p:blipFill>
        <p:spPr bwMode="auto">
          <a:xfrm>
            <a:off x="-30844" y="1295400"/>
            <a:ext cx="922382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18143" y="1463040"/>
            <a:ext cx="9125857" cy="4328160"/>
          </a:xfrm>
        </p:spPr>
        <p:txBody>
          <a:bodyPr>
            <a:normAutofit/>
          </a:bodyPr>
          <a:lstStyle/>
          <a:p>
            <a:pPr defTabSz="465138"/>
            <a:r>
              <a:rPr lang="en-US" sz="3200" dirty="0" smtClean="0">
                <a:solidFill>
                  <a:schemeClr val="bg1"/>
                </a:solidFill>
              </a:rPr>
              <a:t>	Follow </a:t>
            </a:r>
            <a:r>
              <a:rPr lang="en-US" sz="3200" dirty="0" smtClean="0">
                <a:solidFill>
                  <a:schemeClr val="bg1"/>
                </a:solidFill>
              </a:rPr>
              <a:t>instructions from Law Enforcement</a:t>
            </a:r>
            <a:endParaRPr lang="en-US" sz="3200"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FFFF97"/>
                </a:solidFill>
              </a:rPr>
              <a:t>When help arrives</a:t>
            </a:r>
            <a:endParaRPr lang="en-US" dirty="0">
              <a:solidFill>
                <a:srgbClr val="FFFF97"/>
              </a:solidFill>
            </a:endParaRPr>
          </a:p>
        </p:txBody>
      </p:sp>
      <p:sp useBgFill="1">
        <p:nvSpPr>
          <p:cNvPr id="5" name="Content Placeholder 1"/>
          <p:cNvSpPr txBox="1">
            <a:spLocks/>
          </p:cNvSpPr>
          <p:nvPr/>
        </p:nvSpPr>
        <p:spPr>
          <a:xfrm>
            <a:off x="18143" y="6339840"/>
            <a:ext cx="9125857" cy="518160"/>
          </a:xfrm>
          <a:prstGeom prst="rect">
            <a:avLst/>
          </a:prstGeom>
          <a:effectLst>
            <a:glow rad="139700">
              <a:srgbClr val="FFFF97">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spTree>
    <p:extLst>
      <p:ext uri="{BB962C8B-B14F-4D97-AF65-F5344CB8AC3E}">
        <p14:creationId xmlns:p14="http://schemas.microsoft.com/office/powerpoint/2010/main" val="367948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20000" contrast="-75000"/>
                    </a14:imgEffect>
                  </a14:imgLayer>
                </a14:imgProps>
              </a:ext>
              <a:ext uri="{28A0092B-C50C-407E-A947-70E740481C1C}">
                <a14:useLocalDpi xmlns:a14="http://schemas.microsoft.com/office/drawing/2010/main" val="0"/>
              </a:ext>
            </a:extLst>
          </a:blip>
          <a:srcRect/>
          <a:stretch>
            <a:fillRect/>
          </a:stretch>
        </p:blipFill>
        <p:spPr bwMode="auto">
          <a:xfrm>
            <a:off x="0" y="1447800"/>
            <a:ext cx="9144000" cy="414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quarter" idx="13"/>
          </p:nvPr>
        </p:nvSpPr>
        <p:spPr>
          <a:xfrm>
            <a:off x="0" y="1463040"/>
            <a:ext cx="9144000" cy="4023360"/>
          </a:xfrm>
        </p:spPr>
        <p:txBody>
          <a:bodyPr>
            <a:normAutofit/>
          </a:bodyPr>
          <a:lstStyle/>
          <a:p>
            <a:pPr defTabSz="465138"/>
            <a:r>
              <a:rPr lang="en-US" sz="2800" dirty="0" smtClean="0">
                <a:solidFill>
                  <a:schemeClr val="bg1"/>
                </a:solidFill>
              </a:rPr>
              <a:t>	Emergency Notification Systems</a:t>
            </a:r>
            <a:endParaRPr lang="en-US" sz="2800"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FFFF97"/>
                </a:solidFill>
              </a:rPr>
              <a:t>How will you know?</a:t>
            </a:r>
            <a:endParaRPr lang="en-US" dirty="0">
              <a:solidFill>
                <a:srgbClr val="FFFF97"/>
              </a:solidFill>
            </a:endParaRPr>
          </a:p>
        </p:txBody>
      </p:sp>
      <p:sp useBgFill="1">
        <p:nvSpPr>
          <p:cNvPr id="5" name="Content Placeholder 1"/>
          <p:cNvSpPr txBox="1">
            <a:spLocks/>
          </p:cNvSpPr>
          <p:nvPr/>
        </p:nvSpPr>
        <p:spPr>
          <a:xfrm>
            <a:off x="18143" y="6339840"/>
            <a:ext cx="9125857" cy="518160"/>
          </a:xfrm>
          <a:prstGeom prst="rect">
            <a:avLst/>
          </a:prstGeom>
          <a:effectLst>
            <a:glow rad="139700">
              <a:srgbClr val="FFFF97">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spTree>
    <p:extLst>
      <p:ext uri="{BB962C8B-B14F-4D97-AF65-F5344CB8AC3E}">
        <p14:creationId xmlns:p14="http://schemas.microsoft.com/office/powerpoint/2010/main" val="323038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685800"/>
            <a:ext cx="9144000" cy="4724400"/>
          </a:xfrm>
        </p:spPr>
        <p:txBody>
          <a:bodyPr>
            <a:normAutofit/>
          </a:bodyPr>
          <a:lstStyle/>
          <a:p>
            <a:endParaRPr lang="en-US" sz="7200" dirty="0" smtClean="0">
              <a:solidFill>
                <a:srgbClr val="FFFF97"/>
              </a:solidFill>
            </a:endParaRPr>
          </a:p>
          <a:p>
            <a:pPr algn="ctr"/>
            <a:r>
              <a:rPr lang="en-US" sz="7200" dirty="0" smtClean="0">
                <a:solidFill>
                  <a:srgbClr val="FFFF97"/>
                </a:solidFill>
              </a:rPr>
              <a:t>Questions?</a:t>
            </a:r>
            <a:endParaRPr lang="en-US" sz="7200" dirty="0">
              <a:solidFill>
                <a:srgbClr val="FFFF97"/>
              </a:solidFill>
            </a:endParaRPr>
          </a:p>
        </p:txBody>
      </p:sp>
      <p:sp useBgFill="1">
        <p:nvSpPr>
          <p:cNvPr id="4" name="Content Placeholder 1"/>
          <p:cNvSpPr txBox="1">
            <a:spLocks/>
          </p:cNvSpPr>
          <p:nvPr/>
        </p:nvSpPr>
        <p:spPr>
          <a:xfrm>
            <a:off x="18143" y="6339840"/>
            <a:ext cx="9125857" cy="518160"/>
          </a:xfrm>
          <a:prstGeom prst="rect">
            <a:avLst/>
          </a:prstGeom>
          <a:effectLst>
            <a:glow rad="139700">
              <a:srgbClr val="FFFF97">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spTree>
    <p:extLst>
      <p:ext uri="{BB962C8B-B14F-4D97-AF65-F5344CB8AC3E}">
        <p14:creationId xmlns:p14="http://schemas.microsoft.com/office/powerpoint/2010/main" val="232620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7875"/>
                    </a14:imgEffect>
                    <a14:imgEffect>
                      <a14:saturation sat="75000"/>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143" y="1828800"/>
            <a:ext cx="9125857" cy="518160"/>
          </a:xfrm>
          <a:noFill/>
          <a:ln>
            <a:noFill/>
          </a:ln>
          <a:effectLst>
            <a:glow rad="101600">
              <a:srgbClr val="FFFF97">
                <a:alpha val="40000"/>
              </a:srgbClr>
            </a:glow>
            <a:softEdge rad="127000"/>
          </a:effectLst>
        </p:spPr>
        <p:txBody>
          <a:bodyPr>
            <a:normAutofit fontScale="92500" lnSpcReduction="10000"/>
          </a:bodyPr>
          <a:lstStyle/>
          <a:p>
            <a:pPr defTabSz="465138"/>
            <a:r>
              <a:rPr lang="en-US" sz="2400" dirty="0">
                <a:solidFill>
                  <a:srgbClr val="FFFF97"/>
                </a:solidFill>
              </a:rPr>
              <a:t>	</a:t>
            </a:r>
            <a:r>
              <a:rPr lang="en-US" sz="3200" dirty="0" smtClean="0">
                <a:solidFill>
                  <a:srgbClr val="FFFF97"/>
                </a:solidFill>
              </a:rPr>
              <a:t>Define an Active Shooter</a:t>
            </a:r>
            <a:endParaRPr lang="en-US" sz="3200" dirty="0">
              <a:solidFill>
                <a:srgbClr val="FFFF97"/>
              </a:solidFill>
            </a:endParaRPr>
          </a:p>
        </p:txBody>
      </p:sp>
      <p:sp>
        <p:nvSpPr>
          <p:cNvPr id="3" name="Title 2"/>
          <p:cNvSpPr>
            <a:spLocks noGrp="1"/>
          </p:cNvSpPr>
          <p:nvPr>
            <p:ph type="title"/>
          </p:nvPr>
        </p:nvSpPr>
        <p:spPr/>
        <p:txBody>
          <a:bodyPr/>
          <a:lstStyle/>
          <a:p>
            <a:pPr algn="ctr"/>
            <a:r>
              <a:rPr lang="en-US" dirty="0" smtClean="0">
                <a:solidFill>
                  <a:srgbClr val="FFFF97"/>
                </a:solidFill>
              </a:rPr>
              <a:t>Objectives</a:t>
            </a:r>
            <a:endParaRPr lang="en-US" dirty="0">
              <a:solidFill>
                <a:srgbClr val="FFFF97"/>
              </a:solidFill>
            </a:endParaRPr>
          </a:p>
        </p:txBody>
      </p:sp>
      <p:sp>
        <p:nvSpPr>
          <p:cNvPr id="4" name="Content Placeholder 1"/>
          <p:cNvSpPr txBox="1">
            <a:spLocks/>
          </p:cNvSpPr>
          <p:nvPr/>
        </p:nvSpPr>
        <p:spPr>
          <a:xfrm>
            <a:off x="18142" y="2849880"/>
            <a:ext cx="9125857" cy="518160"/>
          </a:xfrm>
          <a:prstGeom prst="rect">
            <a:avLst/>
          </a:prstGeom>
          <a:noFill/>
          <a:effectLst>
            <a:glow rad="139700">
              <a:srgbClr val="FFFF97">
                <a:alpha val="40000"/>
              </a:srgbClr>
            </a:glow>
            <a:softEdge rad="127000"/>
          </a:effectLst>
        </p:spPr>
        <p:txBody>
          <a:bodyPr vert="horz" lIns="91440" tIns="45720" rIns="91440" bIns="45720" rtlCol="0">
            <a:normAutofit fontScale="92500" lnSpcReduction="10000"/>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defTabSz="465138"/>
            <a:r>
              <a:rPr lang="en-US" sz="2400" dirty="0" smtClean="0">
                <a:solidFill>
                  <a:srgbClr val="FFFF97"/>
                </a:solidFill>
              </a:rPr>
              <a:t>   	</a:t>
            </a:r>
            <a:r>
              <a:rPr lang="en-US" sz="3200" dirty="0" smtClean="0">
                <a:solidFill>
                  <a:srgbClr val="FFFF97"/>
                </a:solidFill>
              </a:rPr>
              <a:t>Identify Indicators</a:t>
            </a:r>
            <a:endParaRPr lang="en-US" sz="3200" dirty="0">
              <a:solidFill>
                <a:srgbClr val="FFFF97"/>
              </a:solidFill>
            </a:endParaRPr>
          </a:p>
        </p:txBody>
      </p:sp>
      <p:sp>
        <p:nvSpPr>
          <p:cNvPr id="5" name="Content Placeholder 1"/>
          <p:cNvSpPr txBox="1">
            <a:spLocks/>
          </p:cNvSpPr>
          <p:nvPr/>
        </p:nvSpPr>
        <p:spPr>
          <a:xfrm>
            <a:off x="0" y="3893457"/>
            <a:ext cx="9125857" cy="518160"/>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defTabSz="465138"/>
            <a:r>
              <a:rPr lang="en-US" sz="2400" dirty="0" smtClean="0">
                <a:solidFill>
                  <a:srgbClr val="FFFF97"/>
                </a:solidFill>
              </a:rPr>
              <a:t>  	</a:t>
            </a:r>
            <a:r>
              <a:rPr lang="en-US" sz="3200" dirty="0" smtClean="0">
                <a:solidFill>
                  <a:srgbClr val="FFFF97"/>
                </a:solidFill>
              </a:rPr>
              <a:t>How to Respond</a:t>
            </a:r>
            <a:endParaRPr lang="en-US" sz="3200" dirty="0">
              <a:solidFill>
                <a:srgbClr val="FFFF97"/>
              </a:solidFill>
            </a:endParaRPr>
          </a:p>
        </p:txBody>
      </p:sp>
      <p:sp>
        <p:nvSpPr>
          <p:cNvPr id="6" name="Content Placeholder 1"/>
          <p:cNvSpPr txBox="1">
            <a:spLocks/>
          </p:cNvSpPr>
          <p:nvPr/>
        </p:nvSpPr>
        <p:spPr>
          <a:xfrm>
            <a:off x="-10886" y="4928325"/>
            <a:ext cx="9125857" cy="518160"/>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tabLst>
                <a:tab pos="465138" algn="l"/>
              </a:tabLst>
            </a:pPr>
            <a:r>
              <a:rPr lang="en-US" sz="2400" dirty="0" smtClean="0">
                <a:solidFill>
                  <a:srgbClr val="FFFF97"/>
                </a:solidFill>
              </a:rPr>
              <a:t>  	</a:t>
            </a:r>
            <a:r>
              <a:rPr lang="en-US" sz="3200" dirty="0" smtClean="0">
                <a:solidFill>
                  <a:srgbClr val="FFFF97"/>
                </a:solidFill>
              </a:rPr>
              <a:t>What will help look like?</a:t>
            </a:r>
            <a:endParaRPr lang="en-US" sz="3200" dirty="0">
              <a:solidFill>
                <a:srgbClr val="FFFF97"/>
              </a:solidFill>
            </a:endParaRPr>
          </a:p>
        </p:txBody>
      </p:sp>
      <p:sp useBgFill="1">
        <p:nvSpPr>
          <p:cNvPr id="7" name="Content Placeholder 1"/>
          <p:cNvSpPr txBox="1">
            <a:spLocks/>
          </p:cNvSpPr>
          <p:nvPr/>
        </p:nvSpPr>
        <p:spPr>
          <a:xfrm>
            <a:off x="18143" y="6339840"/>
            <a:ext cx="9125857" cy="518160"/>
          </a:xfrm>
          <a:prstGeom prst="rect">
            <a:avLst/>
          </a:prstGeom>
          <a:effectLst>
            <a:glow rad="139700">
              <a:srgbClr val="FFFF97">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spTree>
    <p:extLst>
      <p:ext uri="{BB962C8B-B14F-4D97-AF65-F5344CB8AC3E}">
        <p14:creationId xmlns:p14="http://schemas.microsoft.com/office/powerpoint/2010/main" val="448873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40591" y="1447800"/>
            <a:ext cx="7680960" cy="4724400"/>
          </a:xfrm>
        </p:spPr>
        <p:txBody>
          <a:bodyPr>
            <a:normAutofit/>
          </a:bodyPr>
          <a:lstStyle/>
          <a:p>
            <a:r>
              <a:rPr lang="en-US" sz="3600" dirty="0" smtClean="0">
                <a:solidFill>
                  <a:srgbClr val="FFFF97"/>
                </a:solidFill>
              </a:rPr>
              <a:t>Defined as one or more subjects who participate in a random or systematic shooting spree demonstrating their intent to continuously harm or kill others.</a:t>
            </a:r>
            <a:endParaRPr lang="en-US" sz="3600" dirty="0">
              <a:solidFill>
                <a:srgbClr val="FFFF97"/>
              </a:solidFill>
            </a:endParaRPr>
          </a:p>
        </p:txBody>
      </p:sp>
      <p:sp>
        <p:nvSpPr>
          <p:cNvPr id="3" name="Title 2"/>
          <p:cNvSpPr>
            <a:spLocks noGrp="1"/>
          </p:cNvSpPr>
          <p:nvPr>
            <p:ph type="title"/>
          </p:nvPr>
        </p:nvSpPr>
        <p:spPr>
          <a:xfrm>
            <a:off x="740591" y="228600"/>
            <a:ext cx="7680960" cy="1066800"/>
          </a:xfrm>
        </p:spPr>
        <p:txBody>
          <a:bodyPr/>
          <a:lstStyle/>
          <a:p>
            <a:pPr algn="ctr"/>
            <a:r>
              <a:rPr lang="en-US" dirty="0" smtClean="0">
                <a:solidFill>
                  <a:srgbClr val="FFFF97"/>
                </a:solidFill>
              </a:rPr>
              <a:t>Active Shooter</a:t>
            </a:r>
            <a:endParaRPr lang="en-US" dirty="0">
              <a:solidFill>
                <a:srgbClr val="FFFF97"/>
              </a:solidFill>
            </a:endParaRPr>
          </a:p>
        </p:txBody>
      </p:sp>
      <p:sp useBgFill="1">
        <p:nvSpPr>
          <p:cNvPr id="4" name="Content Placeholder 1"/>
          <p:cNvSpPr txBox="1">
            <a:spLocks/>
          </p:cNvSpPr>
          <p:nvPr/>
        </p:nvSpPr>
        <p:spPr>
          <a:xfrm>
            <a:off x="18143" y="6339840"/>
            <a:ext cx="9125857" cy="518160"/>
          </a:xfrm>
          <a:prstGeom prst="rect">
            <a:avLst/>
          </a:prstGeom>
          <a:effectLst>
            <a:glow rad="139700">
              <a:srgbClr val="FFFF97">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pic>
        <p:nvPicPr>
          <p:cNvPr id="1026" name="Picture 2"/>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029200" y="3854076"/>
            <a:ext cx="3198813" cy="2227637"/>
          </a:xfrm>
          <a:prstGeom prst="rect">
            <a:avLst/>
          </a:prstGeom>
          <a:noFill/>
          <a:ln>
            <a:noFill/>
          </a:ln>
          <a:effectLst>
            <a:glow rad="101600">
              <a:srgbClr val="FFFF97">
                <a:alpha val="4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289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7875"/>
                    </a14:imgEffect>
                    <a14:imgEffect>
                      <a14:saturation sat="75000"/>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62000" y="1600200"/>
            <a:ext cx="7680960" cy="2118360"/>
          </a:xfrm>
        </p:spPr>
        <p:txBody>
          <a:bodyPr>
            <a:normAutofit/>
          </a:bodyPr>
          <a:lstStyle/>
          <a:p>
            <a:r>
              <a:rPr lang="en-US" sz="3200" dirty="0" smtClean="0">
                <a:solidFill>
                  <a:srgbClr val="C00000"/>
                </a:solidFill>
              </a:rPr>
              <a:t>Typically people do not just “snap”. There are indicators of potentially violent behavior that can be observed over time.</a:t>
            </a:r>
            <a:endParaRPr lang="en-US" sz="3200" dirty="0">
              <a:solidFill>
                <a:srgbClr val="C00000"/>
              </a:solidFill>
            </a:endParaRPr>
          </a:p>
        </p:txBody>
      </p:sp>
      <p:sp>
        <p:nvSpPr>
          <p:cNvPr id="3" name="Title 2"/>
          <p:cNvSpPr>
            <a:spLocks noGrp="1"/>
          </p:cNvSpPr>
          <p:nvPr>
            <p:ph type="title"/>
          </p:nvPr>
        </p:nvSpPr>
        <p:spPr/>
        <p:txBody>
          <a:bodyPr/>
          <a:lstStyle/>
          <a:p>
            <a:pPr algn="ctr"/>
            <a:r>
              <a:rPr lang="en-US" dirty="0" smtClean="0">
                <a:solidFill>
                  <a:srgbClr val="C00000"/>
                </a:solidFill>
              </a:rPr>
              <a:t>Indicators</a:t>
            </a:r>
            <a:endParaRPr lang="en-US" dirty="0">
              <a:solidFill>
                <a:srgbClr val="C00000"/>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414486"/>
            <a:ext cx="32496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6" name="Content Placeholder 1"/>
          <p:cNvSpPr txBox="1">
            <a:spLocks/>
          </p:cNvSpPr>
          <p:nvPr/>
        </p:nvSpPr>
        <p:spPr>
          <a:xfrm>
            <a:off x="18143" y="6339840"/>
            <a:ext cx="9125857" cy="518160"/>
          </a:xfrm>
          <a:prstGeom prst="rect">
            <a:avLst/>
          </a:prstGeom>
          <a:effectLst>
            <a:glow rad="139700">
              <a:srgbClr val="FF0000">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spTree>
    <p:extLst>
      <p:ext uri="{BB962C8B-B14F-4D97-AF65-F5344CB8AC3E}">
        <p14:creationId xmlns:p14="http://schemas.microsoft.com/office/powerpoint/2010/main" val="3441287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6250" y="1752600"/>
            <a:ext cx="3962400" cy="838200"/>
          </a:xfrm>
        </p:spPr>
        <p:txBody>
          <a:bodyPr>
            <a:normAutofit/>
          </a:bodyPr>
          <a:lstStyle/>
          <a:p>
            <a:r>
              <a:rPr lang="en-US" sz="3600" dirty="0" smtClean="0">
                <a:solidFill>
                  <a:srgbClr val="FFFF97"/>
                </a:solidFill>
              </a:rPr>
              <a:t>What can you do?</a:t>
            </a:r>
            <a:endParaRPr lang="en-US" sz="3600" dirty="0">
              <a:solidFill>
                <a:srgbClr val="FFFF97"/>
              </a:solidFill>
            </a:endParaRPr>
          </a:p>
        </p:txBody>
      </p:sp>
      <p:sp>
        <p:nvSpPr>
          <p:cNvPr id="3" name="Title 2"/>
          <p:cNvSpPr>
            <a:spLocks noGrp="1"/>
          </p:cNvSpPr>
          <p:nvPr>
            <p:ph type="title"/>
          </p:nvPr>
        </p:nvSpPr>
        <p:spPr/>
        <p:txBody>
          <a:bodyPr/>
          <a:lstStyle/>
          <a:p>
            <a:pPr algn="ctr"/>
            <a:r>
              <a:rPr lang="en-US" dirty="0" smtClean="0">
                <a:solidFill>
                  <a:srgbClr val="FFFF97"/>
                </a:solidFill>
              </a:rPr>
              <a:t>Your Response</a:t>
            </a:r>
            <a:endParaRPr lang="en-US" dirty="0">
              <a:solidFill>
                <a:srgbClr val="FFFF97"/>
              </a:solidFill>
            </a:endParaRPr>
          </a:p>
        </p:txBody>
      </p:sp>
      <p:sp>
        <p:nvSpPr>
          <p:cNvPr id="4" name="Content Placeholder 1"/>
          <p:cNvSpPr txBox="1">
            <a:spLocks/>
          </p:cNvSpPr>
          <p:nvPr/>
        </p:nvSpPr>
        <p:spPr>
          <a:xfrm>
            <a:off x="4953000" y="4343400"/>
            <a:ext cx="3994150" cy="838200"/>
          </a:xfrm>
          <a:prstGeom prst="rect">
            <a:avLst/>
          </a:prstGeom>
        </p:spPr>
        <p:txBody>
          <a:bodyPr vert="horz" lIns="91440" tIns="45720" rIns="91440" bIns="45720" rtlCol="0">
            <a:normAutofit fontScale="92500"/>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sz="3600" dirty="0" smtClean="0">
                <a:solidFill>
                  <a:srgbClr val="FFFF97"/>
                </a:solidFill>
              </a:rPr>
              <a:t>What should you do?</a:t>
            </a:r>
            <a:endParaRPr lang="en-US" sz="3600" dirty="0">
              <a:solidFill>
                <a:srgbClr val="FFFF97"/>
              </a:solidFill>
            </a:endParaRPr>
          </a:p>
        </p:txBody>
      </p:sp>
      <p:pic>
        <p:nvPicPr>
          <p:cNvPr id="3074" name="Picture 2"/>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76250" y="2819400"/>
            <a:ext cx="4095750" cy="2752725"/>
          </a:xfrm>
          <a:prstGeom prst="rect">
            <a:avLst/>
          </a:prstGeom>
          <a:noFill/>
          <a:ln>
            <a:noFill/>
          </a:ln>
          <a:effectLst>
            <a:glow rad="101600">
              <a:srgbClr val="FFFF97">
                <a:alpha val="4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7" name="Content Placeholder 1"/>
          <p:cNvSpPr txBox="1">
            <a:spLocks/>
          </p:cNvSpPr>
          <p:nvPr/>
        </p:nvSpPr>
        <p:spPr>
          <a:xfrm>
            <a:off x="18143" y="6339840"/>
            <a:ext cx="9125857" cy="518160"/>
          </a:xfrm>
          <a:prstGeom prst="rect">
            <a:avLst/>
          </a:prstGeom>
          <a:effectLst>
            <a:glow rad="139700">
              <a:srgbClr val="FFFF97">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spTree>
    <p:extLst>
      <p:ext uri="{BB962C8B-B14F-4D97-AF65-F5344CB8AC3E}">
        <p14:creationId xmlns:p14="http://schemas.microsoft.com/office/powerpoint/2010/main" val="791652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20000" contrast="-75000"/>
                    </a14:imgEffect>
                  </a14:imgLayer>
                </a14:imgProps>
              </a:ext>
              <a:ext uri="{28A0092B-C50C-407E-A947-70E740481C1C}">
                <a14:useLocalDpi xmlns:a14="http://schemas.microsoft.com/office/drawing/2010/main" val="0"/>
              </a:ext>
            </a:extLst>
          </a:blip>
          <a:srcRect/>
          <a:stretch>
            <a:fillRect/>
          </a:stretch>
        </p:blipFill>
        <p:spPr bwMode="auto">
          <a:xfrm>
            <a:off x="0" y="1375230"/>
            <a:ext cx="911497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18143" y="1524000"/>
            <a:ext cx="8897257" cy="3429000"/>
          </a:xfrm>
        </p:spPr>
        <p:txBody>
          <a:bodyPr>
            <a:noAutofit/>
          </a:bodyPr>
          <a:lstStyle/>
          <a:p>
            <a:pPr defTabSz="465138"/>
            <a:r>
              <a:rPr lang="en-US" sz="3600" dirty="0" smtClean="0">
                <a:solidFill>
                  <a:schemeClr val="bg1"/>
                </a:solidFill>
              </a:rPr>
              <a:t>	If </a:t>
            </a:r>
            <a:r>
              <a:rPr lang="en-US" sz="3600" dirty="0" smtClean="0">
                <a:solidFill>
                  <a:schemeClr val="bg1"/>
                </a:solidFill>
              </a:rPr>
              <a:t>it’s safe to do so, leave the area and find </a:t>
            </a:r>
            <a:r>
              <a:rPr lang="en-US" sz="3600" dirty="0" smtClean="0">
                <a:solidFill>
                  <a:schemeClr val="bg1"/>
                </a:solidFill>
              </a:rPr>
              <a:t>	a </a:t>
            </a:r>
            <a:r>
              <a:rPr lang="en-US" sz="3600" dirty="0" smtClean="0">
                <a:solidFill>
                  <a:schemeClr val="bg1"/>
                </a:solidFill>
              </a:rPr>
              <a:t>safe place</a:t>
            </a:r>
            <a:endParaRPr lang="en-US" sz="1100" dirty="0">
              <a:solidFill>
                <a:schemeClr val="bg1"/>
              </a:solidFill>
            </a:endParaRPr>
          </a:p>
        </p:txBody>
      </p:sp>
      <p:sp>
        <p:nvSpPr>
          <p:cNvPr id="3" name="Title 2"/>
          <p:cNvSpPr>
            <a:spLocks noGrp="1"/>
          </p:cNvSpPr>
          <p:nvPr>
            <p:ph type="title"/>
          </p:nvPr>
        </p:nvSpPr>
        <p:spPr>
          <a:xfrm>
            <a:off x="717005" y="228600"/>
            <a:ext cx="7680960" cy="914400"/>
          </a:xfrm>
        </p:spPr>
        <p:txBody>
          <a:bodyPr/>
          <a:lstStyle/>
          <a:p>
            <a:pPr algn="ctr"/>
            <a:r>
              <a:rPr lang="en-US" dirty="0" smtClean="0">
                <a:solidFill>
                  <a:srgbClr val="FFFF97"/>
                </a:solidFill>
              </a:rPr>
              <a:t>Leave the Area</a:t>
            </a:r>
            <a:endParaRPr lang="en-US" dirty="0">
              <a:solidFill>
                <a:srgbClr val="FFFF97"/>
              </a:solidFill>
            </a:endParaRPr>
          </a:p>
        </p:txBody>
      </p:sp>
      <p:sp useBgFill="1">
        <p:nvSpPr>
          <p:cNvPr id="6" name="Content Placeholder 1"/>
          <p:cNvSpPr txBox="1">
            <a:spLocks/>
          </p:cNvSpPr>
          <p:nvPr/>
        </p:nvSpPr>
        <p:spPr>
          <a:xfrm>
            <a:off x="18143" y="6339840"/>
            <a:ext cx="9125857" cy="518160"/>
          </a:xfrm>
          <a:prstGeom prst="rect">
            <a:avLst/>
          </a:prstGeom>
          <a:effectLst>
            <a:glow rad="139700">
              <a:srgbClr val="FFFF97">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spTree>
    <p:extLst>
      <p:ext uri="{BB962C8B-B14F-4D97-AF65-F5344CB8AC3E}">
        <p14:creationId xmlns:p14="http://schemas.microsoft.com/office/powerpoint/2010/main" val="4259147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20000" contrast="-75000"/>
                    </a14:imgEffect>
                  </a14:imgLayer>
                </a14:imgProps>
              </a:ext>
              <a:ext uri="{28A0092B-C50C-407E-A947-70E740481C1C}">
                <a14:useLocalDpi xmlns:a14="http://schemas.microsoft.com/office/drawing/2010/main" val="0"/>
              </a:ext>
            </a:extLst>
          </a:blip>
          <a:srcRect/>
          <a:stretch>
            <a:fillRect/>
          </a:stretch>
        </p:blipFill>
        <p:spPr bwMode="auto">
          <a:xfrm>
            <a:off x="21771" y="1447800"/>
            <a:ext cx="9114972" cy="447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quarter" idx="13"/>
          </p:nvPr>
        </p:nvSpPr>
        <p:spPr>
          <a:xfrm>
            <a:off x="21771" y="1447800"/>
            <a:ext cx="7887789" cy="1600200"/>
          </a:xfrm>
        </p:spPr>
        <p:txBody>
          <a:bodyPr>
            <a:noAutofit/>
          </a:bodyPr>
          <a:lstStyle/>
          <a:p>
            <a:pPr defTabSz="465138"/>
            <a:r>
              <a:rPr lang="en-US" sz="4000" dirty="0" smtClean="0">
                <a:solidFill>
                  <a:schemeClr val="bg1"/>
                </a:solidFill>
              </a:rPr>
              <a:t>	Call </a:t>
            </a:r>
            <a:r>
              <a:rPr lang="en-US" sz="4000" dirty="0" smtClean="0">
                <a:solidFill>
                  <a:schemeClr val="bg1"/>
                </a:solidFill>
              </a:rPr>
              <a:t>911</a:t>
            </a:r>
            <a:endParaRPr lang="en-US" sz="4000" dirty="0">
              <a:solidFill>
                <a:schemeClr val="bg1"/>
              </a:solidFill>
            </a:endParaRPr>
          </a:p>
        </p:txBody>
      </p:sp>
      <p:sp>
        <p:nvSpPr>
          <p:cNvPr id="3" name="Title 2"/>
          <p:cNvSpPr>
            <a:spLocks noGrp="1"/>
          </p:cNvSpPr>
          <p:nvPr>
            <p:ph type="title"/>
          </p:nvPr>
        </p:nvSpPr>
        <p:spPr>
          <a:xfrm>
            <a:off x="762000" y="228600"/>
            <a:ext cx="7680960" cy="1066800"/>
          </a:xfrm>
        </p:spPr>
        <p:txBody>
          <a:bodyPr/>
          <a:lstStyle/>
          <a:p>
            <a:pPr algn="ctr"/>
            <a:r>
              <a:rPr lang="en-US" dirty="0" smtClean="0">
                <a:solidFill>
                  <a:srgbClr val="FFFF97"/>
                </a:solidFill>
              </a:rPr>
              <a:t>Notify Authorities</a:t>
            </a:r>
            <a:endParaRPr lang="en-US" dirty="0">
              <a:solidFill>
                <a:srgbClr val="FFFF97"/>
              </a:solidFill>
            </a:endParaRPr>
          </a:p>
        </p:txBody>
      </p:sp>
      <p:sp useBgFill="1">
        <p:nvSpPr>
          <p:cNvPr id="6" name="Content Placeholder 1"/>
          <p:cNvSpPr txBox="1">
            <a:spLocks/>
          </p:cNvSpPr>
          <p:nvPr/>
        </p:nvSpPr>
        <p:spPr>
          <a:xfrm>
            <a:off x="18143" y="6339840"/>
            <a:ext cx="9125857" cy="518160"/>
          </a:xfrm>
          <a:prstGeom prst="rect">
            <a:avLst/>
          </a:prstGeom>
          <a:effectLst>
            <a:glow rad="139700">
              <a:srgbClr val="FFFF97">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spTree>
    <p:extLst>
      <p:ext uri="{BB962C8B-B14F-4D97-AF65-F5344CB8AC3E}">
        <p14:creationId xmlns:p14="http://schemas.microsoft.com/office/powerpoint/2010/main" val="225508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20000" contrast="-75000"/>
                    </a14:imgEffect>
                  </a14:imgLayer>
                </a14:imgProps>
              </a:ext>
              <a:ext uri="{28A0092B-C50C-407E-A947-70E740481C1C}">
                <a14:useLocalDpi xmlns:a14="http://schemas.microsoft.com/office/drawing/2010/main" val="0"/>
              </a:ext>
            </a:extLst>
          </a:blip>
          <a:srcRect/>
          <a:stretch>
            <a:fillRect/>
          </a:stretch>
        </p:blipFill>
        <p:spPr bwMode="auto">
          <a:xfrm>
            <a:off x="21771" y="1447800"/>
            <a:ext cx="9143999" cy="450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quarter" idx="13"/>
          </p:nvPr>
        </p:nvSpPr>
        <p:spPr>
          <a:xfrm>
            <a:off x="21771" y="1676400"/>
            <a:ext cx="8040189" cy="1767840"/>
          </a:xfrm>
        </p:spPr>
        <p:txBody>
          <a:bodyPr>
            <a:normAutofit/>
          </a:bodyPr>
          <a:lstStyle/>
          <a:p>
            <a:pPr defTabSz="465138"/>
            <a:r>
              <a:rPr lang="en-US" sz="3600" dirty="0" smtClean="0">
                <a:solidFill>
                  <a:schemeClr val="bg1"/>
                </a:solidFill>
              </a:rPr>
              <a:t>	Find </a:t>
            </a:r>
            <a:r>
              <a:rPr lang="en-US" sz="3600" dirty="0" smtClean="0">
                <a:solidFill>
                  <a:schemeClr val="bg1"/>
                </a:solidFill>
              </a:rPr>
              <a:t>a safe and secure place to hide</a:t>
            </a:r>
            <a:endParaRPr lang="en-US" sz="3600" dirty="0">
              <a:solidFill>
                <a:schemeClr val="bg1"/>
              </a:solidFill>
            </a:endParaRPr>
          </a:p>
        </p:txBody>
      </p:sp>
      <p:sp>
        <p:nvSpPr>
          <p:cNvPr id="3" name="Title 2"/>
          <p:cNvSpPr>
            <a:spLocks noGrp="1"/>
          </p:cNvSpPr>
          <p:nvPr>
            <p:ph type="title"/>
          </p:nvPr>
        </p:nvSpPr>
        <p:spPr>
          <a:xfrm>
            <a:off x="609600" y="228600"/>
            <a:ext cx="7680960" cy="990600"/>
          </a:xfrm>
        </p:spPr>
        <p:txBody>
          <a:bodyPr/>
          <a:lstStyle/>
          <a:p>
            <a:pPr algn="ctr"/>
            <a:r>
              <a:rPr lang="en-US" dirty="0" smtClean="0">
                <a:solidFill>
                  <a:srgbClr val="FFFF97"/>
                </a:solidFill>
              </a:rPr>
              <a:t>Find a safe place</a:t>
            </a:r>
            <a:endParaRPr lang="en-US" dirty="0">
              <a:solidFill>
                <a:srgbClr val="FFFF97"/>
              </a:solidFill>
            </a:endParaRPr>
          </a:p>
        </p:txBody>
      </p:sp>
      <p:sp useBgFill="1">
        <p:nvSpPr>
          <p:cNvPr id="5" name="Content Placeholder 1"/>
          <p:cNvSpPr txBox="1">
            <a:spLocks/>
          </p:cNvSpPr>
          <p:nvPr/>
        </p:nvSpPr>
        <p:spPr>
          <a:xfrm>
            <a:off x="18143" y="6339840"/>
            <a:ext cx="9125857" cy="518160"/>
          </a:xfrm>
          <a:prstGeom prst="rect">
            <a:avLst/>
          </a:prstGeom>
          <a:effectLst>
            <a:glow rad="139700">
              <a:srgbClr val="FFFF97">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spTree>
    <p:extLst>
      <p:ext uri="{BB962C8B-B14F-4D97-AF65-F5344CB8AC3E}">
        <p14:creationId xmlns:p14="http://schemas.microsoft.com/office/powerpoint/2010/main" val="68998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20000" contrast="-75000"/>
                    </a14:imgEffect>
                  </a14:imgLayer>
                </a14:imgProps>
              </a:ext>
              <a:ext uri="{28A0092B-C50C-407E-A947-70E740481C1C}">
                <a14:useLocalDpi xmlns:a14="http://schemas.microsoft.com/office/drawing/2010/main" val="0"/>
              </a:ext>
            </a:extLst>
          </a:blip>
          <a:srcRect/>
          <a:stretch>
            <a:fillRect/>
          </a:stretch>
        </p:blipFill>
        <p:spPr bwMode="auto">
          <a:xfrm>
            <a:off x="18143" y="1523999"/>
            <a:ext cx="9125857" cy="427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quarter" idx="13"/>
          </p:nvPr>
        </p:nvSpPr>
        <p:spPr>
          <a:xfrm>
            <a:off x="18143" y="1600199"/>
            <a:ext cx="8225139" cy="4123474"/>
          </a:xfrm>
        </p:spPr>
        <p:txBody>
          <a:bodyPr>
            <a:normAutofit/>
          </a:bodyPr>
          <a:lstStyle/>
          <a:p>
            <a:pPr defTabSz="465138"/>
            <a:r>
              <a:rPr lang="en-US" sz="3600" dirty="0" smtClean="0">
                <a:solidFill>
                  <a:schemeClr val="bg1"/>
                </a:solidFill>
              </a:rPr>
              <a:t>	Fight </a:t>
            </a:r>
            <a:r>
              <a:rPr lang="en-US" sz="3600" dirty="0" smtClean="0">
                <a:solidFill>
                  <a:schemeClr val="bg1"/>
                </a:solidFill>
              </a:rPr>
              <a:t>for your life</a:t>
            </a:r>
            <a:endParaRPr lang="en-US" sz="3600"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FFFF97"/>
                </a:solidFill>
              </a:rPr>
              <a:t>Fight Back</a:t>
            </a:r>
            <a:endParaRPr lang="en-US" dirty="0">
              <a:solidFill>
                <a:srgbClr val="FFFF97"/>
              </a:solidFill>
            </a:endParaRPr>
          </a:p>
        </p:txBody>
      </p:sp>
      <p:sp useBgFill="1">
        <p:nvSpPr>
          <p:cNvPr id="5" name="Content Placeholder 1"/>
          <p:cNvSpPr txBox="1">
            <a:spLocks/>
          </p:cNvSpPr>
          <p:nvPr/>
        </p:nvSpPr>
        <p:spPr>
          <a:xfrm>
            <a:off x="18143" y="6339840"/>
            <a:ext cx="9125857" cy="518160"/>
          </a:xfrm>
          <a:prstGeom prst="rect">
            <a:avLst/>
          </a:prstGeom>
          <a:effectLst>
            <a:glow rad="139700">
              <a:srgbClr val="FFFF97">
                <a:alpha val="40000"/>
              </a:srgbClr>
            </a:glow>
          </a:effectLst>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r"/>
            <a:r>
              <a:rPr lang="en-US" sz="2400" dirty="0" smtClean="0">
                <a:solidFill>
                  <a:schemeClr val="bg1"/>
                </a:solidFill>
              </a:rPr>
              <a:t>Active Shooter Survival </a:t>
            </a:r>
            <a:endParaRPr lang="en-US" sz="2400" dirty="0">
              <a:solidFill>
                <a:schemeClr val="bg1"/>
              </a:solidFill>
            </a:endParaRPr>
          </a:p>
        </p:txBody>
      </p:sp>
    </p:spTree>
    <p:extLst>
      <p:ext uri="{BB962C8B-B14F-4D97-AF65-F5344CB8AC3E}">
        <p14:creationId xmlns:p14="http://schemas.microsoft.com/office/powerpoint/2010/main" val="3702052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480</TotalTime>
  <Words>975</Words>
  <Application>Microsoft Office PowerPoint</Application>
  <PresentationFormat>On-screen Show (4:3)</PresentationFormat>
  <Paragraphs>144</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Mylar</vt:lpstr>
      <vt:lpstr>Active Shooter Survival</vt:lpstr>
      <vt:lpstr>Objectives</vt:lpstr>
      <vt:lpstr>Active Shooter</vt:lpstr>
      <vt:lpstr>Indicators</vt:lpstr>
      <vt:lpstr>Your Response</vt:lpstr>
      <vt:lpstr>Leave the Area</vt:lpstr>
      <vt:lpstr>Notify Authorities</vt:lpstr>
      <vt:lpstr>Find a safe place</vt:lpstr>
      <vt:lpstr>Fight Back</vt:lpstr>
      <vt:lpstr>When help arrives</vt:lpstr>
      <vt:lpstr>How will you know?</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Shooter Survival</dc:title>
  <dc:creator>FRANIE MCCLELLAN</dc:creator>
  <cp:lastModifiedBy>FRANIE MCCLELLAN</cp:lastModifiedBy>
  <cp:revision>23</cp:revision>
  <dcterms:created xsi:type="dcterms:W3CDTF">2013-09-26T15:34:43Z</dcterms:created>
  <dcterms:modified xsi:type="dcterms:W3CDTF">2013-10-02T13:29:41Z</dcterms:modified>
</cp:coreProperties>
</file>