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7" r:id="rId1"/>
  </p:sldMasterIdLst>
  <p:notesMasterIdLst>
    <p:notesMasterId r:id="rId72"/>
  </p:notesMasterIdLst>
  <p:sldIdLst>
    <p:sldId id="256" r:id="rId2"/>
    <p:sldId id="264" r:id="rId3"/>
    <p:sldId id="265" r:id="rId4"/>
    <p:sldId id="266" r:id="rId5"/>
    <p:sldId id="267" r:id="rId6"/>
    <p:sldId id="268" r:id="rId7"/>
    <p:sldId id="269" r:id="rId8"/>
    <p:sldId id="270" r:id="rId9"/>
    <p:sldId id="271" r:id="rId10"/>
    <p:sldId id="272" r:id="rId11"/>
    <p:sldId id="273" r:id="rId12"/>
    <p:sldId id="274" r:id="rId13"/>
    <p:sldId id="275" r:id="rId14"/>
    <p:sldId id="276" r:id="rId15"/>
    <p:sldId id="277" r:id="rId16"/>
    <p:sldId id="278" r:id="rId17"/>
    <p:sldId id="279" r:id="rId18"/>
    <p:sldId id="280" r:id="rId19"/>
    <p:sldId id="281" r:id="rId20"/>
    <p:sldId id="282" r:id="rId21"/>
    <p:sldId id="283" r:id="rId22"/>
    <p:sldId id="284" r:id="rId23"/>
    <p:sldId id="285" r:id="rId24"/>
    <p:sldId id="286" r:id="rId25"/>
    <p:sldId id="287" r:id="rId26"/>
    <p:sldId id="288" r:id="rId27"/>
    <p:sldId id="289" r:id="rId28"/>
    <p:sldId id="290" r:id="rId29"/>
    <p:sldId id="291" r:id="rId30"/>
    <p:sldId id="292" r:id="rId31"/>
    <p:sldId id="293" r:id="rId32"/>
    <p:sldId id="294" r:id="rId33"/>
    <p:sldId id="295" r:id="rId34"/>
    <p:sldId id="296" r:id="rId35"/>
    <p:sldId id="297" r:id="rId36"/>
    <p:sldId id="298" r:id="rId37"/>
    <p:sldId id="299" r:id="rId38"/>
    <p:sldId id="300" r:id="rId39"/>
    <p:sldId id="301" r:id="rId40"/>
    <p:sldId id="302" r:id="rId41"/>
    <p:sldId id="303" r:id="rId42"/>
    <p:sldId id="304" r:id="rId43"/>
    <p:sldId id="305" r:id="rId44"/>
    <p:sldId id="306" r:id="rId45"/>
    <p:sldId id="307" r:id="rId46"/>
    <p:sldId id="308" r:id="rId47"/>
    <p:sldId id="309" r:id="rId48"/>
    <p:sldId id="310" r:id="rId49"/>
    <p:sldId id="311" r:id="rId50"/>
    <p:sldId id="312" r:id="rId51"/>
    <p:sldId id="313" r:id="rId52"/>
    <p:sldId id="314" r:id="rId53"/>
    <p:sldId id="315" r:id="rId54"/>
    <p:sldId id="316" r:id="rId55"/>
    <p:sldId id="317" r:id="rId56"/>
    <p:sldId id="318" r:id="rId57"/>
    <p:sldId id="319" r:id="rId58"/>
    <p:sldId id="320" r:id="rId59"/>
    <p:sldId id="321" r:id="rId60"/>
    <p:sldId id="322" r:id="rId61"/>
    <p:sldId id="323" r:id="rId62"/>
    <p:sldId id="324" r:id="rId63"/>
    <p:sldId id="325" r:id="rId64"/>
    <p:sldId id="326" r:id="rId65"/>
    <p:sldId id="327" r:id="rId66"/>
    <p:sldId id="328" r:id="rId67"/>
    <p:sldId id="329" r:id="rId68"/>
    <p:sldId id="331" r:id="rId69"/>
    <p:sldId id="330" r:id="rId70"/>
    <p:sldId id="260" r:id="rId71"/>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notesView">
  <p:normalViewPr>
    <p:restoredLeft sz="15620"/>
    <p:restoredTop sz="94660"/>
  </p:normalViewPr>
  <p:slideViewPr>
    <p:cSldViewPr>
      <p:cViewPr>
        <p:scale>
          <a:sx n="46" d="100"/>
          <a:sy n="46" d="100"/>
        </p:scale>
        <p:origin x="-1854" y="-1308"/>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81" d="100"/>
          <a:sy n="81" d="100"/>
        </p:scale>
        <p:origin x="-1998" y="-96"/>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81B29CB-CA0E-4E61-934D-8518FC3A925C}" type="datetimeFigureOut">
              <a:rPr lang="en-US" smtClean="0"/>
              <a:t>10/22/2013</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0CBD9692-8814-4BAA-AFAA-CAD59C9653EC}" type="slidenum">
              <a:rPr lang="en-US" smtClean="0"/>
              <a:t>‹#›</a:t>
            </a:fld>
            <a:endParaRPr lang="en-US"/>
          </a:p>
        </p:txBody>
      </p:sp>
    </p:spTree>
    <p:extLst>
      <p:ext uri="{BB962C8B-B14F-4D97-AF65-F5344CB8AC3E}">
        <p14:creationId xmlns:p14="http://schemas.microsoft.com/office/powerpoint/2010/main" val="22653928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CBD9692-8814-4BAA-AFAA-CAD59C9653EC}" type="slidenum">
              <a:rPr lang="en-US" smtClean="0"/>
              <a:t>1</a:t>
            </a:fld>
            <a:endParaRPr lang="en-US"/>
          </a:p>
        </p:txBody>
      </p:sp>
    </p:spTree>
    <p:extLst>
      <p:ext uri="{BB962C8B-B14F-4D97-AF65-F5344CB8AC3E}">
        <p14:creationId xmlns:p14="http://schemas.microsoft.com/office/powerpoint/2010/main" val="391000444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r>
              <a:rPr lang="en-US" dirty="0" smtClean="0">
                <a:latin typeface="Times New Roman"/>
                <a:ea typeface="Times New Roman"/>
                <a:cs typeface="Times New Roman"/>
              </a:rPr>
              <a:t>Published </a:t>
            </a:r>
            <a:r>
              <a:rPr lang="en-US" dirty="0">
                <a:latin typeface="Times New Roman"/>
                <a:ea typeface="Times New Roman"/>
                <a:cs typeface="Times New Roman"/>
              </a:rPr>
              <a:t>means the length as you published in your communications. You’re obligated under our student disclosure information to tell students in your catalog, bulletins, web </a:t>
            </a:r>
            <a:r>
              <a:rPr lang="en-US" dirty="0" smtClean="0">
                <a:latin typeface="Times New Roman"/>
                <a:ea typeface="Times New Roman"/>
                <a:cs typeface="Times New Roman"/>
              </a:rPr>
              <a:t>sites, etc., the </a:t>
            </a:r>
            <a:r>
              <a:rPr lang="en-US" dirty="0">
                <a:latin typeface="Times New Roman"/>
                <a:ea typeface="Times New Roman"/>
                <a:cs typeface="Times New Roman"/>
              </a:rPr>
              <a:t>length of the program. </a:t>
            </a:r>
            <a:endParaRPr lang="en-US" dirty="0"/>
          </a:p>
        </p:txBody>
      </p:sp>
      <p:sp>
        <p:nvSpPr>
          <p:cNvPr id="4" name="Slide Number Placeholder 3"/>
          <p:cNvSpPr>
            <a:spLocks noGrp="1"/>
          </p:cNvSpPr>
          <p:nvPr>
            <p:ph type="sldNum" sz="quarter" idx="10"/>
          </p:nvPr>
        </p:nvSpPr>
        <p:spPr/>
        <p:txBody>
          <a:bodyPr/>
          <a:lstStyle/>
          <a:p>
            <a:fld id="{701FEFBC-8736-41D4-9D85-44A4A831331B}" type="slidenum">
              <a:rPr lang="en-US" smtClean="0">
                <a:solidFill>
                  <a:prstClr val="black"/>
                </a:solidFill>
              </a:rPr>
              <a:pPr/>
              <a:t>10</a:t>
            </a:fld>
            <a:endParaRPr lang="en-US" dirty="0">
              <a:solidFill>
                <a:prstClr val="black"/>
              </a:solidFill>
            </a:endParaRPr>
          </a:p>
        </p:txBody>
      </p:sp>
      <p:sp>
        <p:nvSpPr>
          <p:cNvPr id="7" name="Slide Image Placeholder 6"/>
          <p:cNvSpPr>
            <a:spLocks noGrp="1" noRot="1" noChangeAspect="1"/>
          </p:cNvSpPr>
          <p:nvPr>
            <p:ph type="sldImg"/>
          </p:nvPr>
        </p:nvSpPr>
        <p:spPr/>
      </p:sp>
    </p:spTree>
    <p:extLst>
      <p:ext uri="{BB962C8B-B14F-4D97-AF65-F5344CB8AC3E}">
        <p14:creationId xmlns:p14="http://schemas.microsoft.com/office/powerpoint/2010/main" val="265904563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ED will acknowledge a 4, 5, or 6 year bachelor’s degree program.  Nothing longer than 6 years.</a:t>
            </a:r>
            <a:endParaRPr lang="en-US" dirty="0"/>
          </a:p>
        </p:txBody>
      </p:sp>
      <p:sp>
        <p:nvSpPr>
          <p:cNvPr id="4" name="Slide Number Placeholder 3"/>
          <p:cNvSpPr>
            <a:spLocks noGrp="1"/>
          </p:cNvSpPr>
          <p:nvPr>
            <p:ph type="sldNum" sz="quarter" idx="10"/>
          </p:nvPr>
        </p:nvSpPr>
        <p:spPr/>
        <p:txBody>
          <a:bodyPr/>
          <a:lstStyle/>
          <a:p>
            <a:fld id="{9506C930-0C39-C14E-9A81-5D25950FD497}" type="slidenum">
              <a:rPr lang="en-US" smtClean="0">
                <a:solidFill>
                  <a:prstClr val="black"/>
                </a:solidFill>
              </a:rPr>
              <a:pPr/>
              <a:t>11</a:t>
            </a:fld>
            <a:endParaRPr lang="en-US" dirty="0">
              <a:solidFill>
                <a:prstClr val="black"/>
              </a:solidFill>
            </a:endParaRPr>
          </a:p>
        </p:txBody>
      </p:sp>
    </p:spTree>
    <p:extLst>
      <p:ext uri="{BB962C8B-B14F-4D97-AF65-F5344CB8AC3E}">
        <p14:creationId xmlns:p14="http://schemas.microsoft.com/office/powerpoint/2010/main" val="236233311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506C930-0C39-C14E-9A81-5D25950FD497}" type="slidenum">
              <a:rPr lang="en-US" smtClean="0">
                <a:solidFill>
                  <a:prstClr val="black"/>
                </a:solidFill>
              </a:rPr>
              <a:pPr/>
              <a:t>12</a:t>
            </a:fld>
            <a:endParaRPr lang="en-US" dirty="0">
              <a:solidFill>
                <a:prstClr val="black"/>
              </a:solidFill>
            </a:endParaRPr>
          </a:p>
        </p:txBody>
      </p:sp>
    </p:spTree>
    <p:extLst>
      <p:ext uri="{BB962C8B-B14F-4D97-AF65-F5344CB8AC3E}">
        <p14:creationId xmlns:p14="http://schemas.microsoft.com/office/powerpoint/2010/main" val="69334069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r>
              <a:rPr lang="en-US" dirty="0" smtClean="0"/>
              <a:t>Self-explanatory</a:t>
            </a:r>
            <a:endParaRPr lang="en-US" dirty="0"/>
          </a:p>
        </p:txBody>
      </p:sp>
      <p:sp>
        <p:nvSpPr>
          <p:cNvPr id="4" name="Slide Number Placeholder 3"/>
          <p:cNvSpPr>
            <a:spLocks noGrp="1"/>
          </p:cNvSpPr>
          <p:nvPr>
            <p:ph type="sldNum" sz="quarter" idx="10"/>
          </p:nvPr>
        </p:nvSpPr>
        <p:spPr/>
        <p:txBody>
          <a:bodyPr/>
          <a:lstStyle/>
          <a:p>
            <a:fld id="{701FEFBC-8736-41D4-9D85-44A4A831331B}" type="slidenum">
              <a:rPr lang="en-US" smtClean="0">
                <a:solidFill>
                  <a:prstClr val="black"/>
                </a:solidFill>
              </a:rPr>
              <a:pPr/>
              <a:t>13</a:t>
            </a:fld>
            <a:endParaRPr lang="en-US" dirty="0">
              <a:solidFill>
                <a:prstClr val="black"/>
              </a:solidFill>
            </a:endParaRPr>
          </a:p>
        </p:txBody>
      </p:sp>
      <p:sp>
        <p:nvSpPr>
          <p:cNvPr id="7" name="Slide Image Placeholder 6"/>
          <p:cNvSpPr>
            <a:spLocks noGrp="1" noRot="1" noChangeAspect="1"/>
          </p:cNvSpPr>
          <p:nvPr>
            <p:ph type="sldImg"/>
          </p:nvPr>
        </p:nvSpPr>
        <p:spPr/>
      </p:sp>
    </p:spTree>
    <p:extLst>
      <p:ext uri="{BB962C8B-B14F-4D97-AF65-F5344CB8AC3E}">
        <p14:creationId xmlns:p14="http://schemas.microsoft.com/office/powerpoint/2010/main" val="422594702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r>
              <a:rPr lang="en-US" dirty="0" smtClean="0"/>
              <a:t>Self-explanatory</a:t>
            </a:r>
            <a:endParaRPr lang="en-US" dirty="0"/>
          </a:p>
        </p:txBody>
      </p:sp>
      <p:sp>
        <p:nvSpPr>
          <p:cNvPr id="4" name="Slide Number Placeholder 3"/>
          <p:cNvSpPr>
            <a:spLocks noGrp="1"/>
          </p:cNvSpPr>
          <p:nvPr>
            <p:ph type="sldNum" sz="quarter" idx="10"/>
          </p:nvPr>
        </p:nvSpPr>
        <p:spPr/>
        <p:txBody>
          <a:bodyPr/>
          <a:lstStyle/>
          <a:p>
            <a:fld id="{701FEFBC-8736-41D4-9D85-44A4A831331B}" type="slidenum">
              <a:rPr lang="en-US" smtClean="0">
                <a:solidFill>
                  <a:prstClr val="black"/>
                </a:solidFill>
              </a:rPr>
              <a:pPr/>
              <a:t>14</a:t>
            </a:fld>
            <a:endParaRPr lang="en-US" dirty="0">
              <a:solidFill>
                <a:prstClr val="black"/>
              </a:solidFill>
            </a:endParaRPr>
          </a:p>
        </p:txBody>
      </p:sp>
      <p:sp>
        <p:nvSpPr>
          <p:cNvPr id="7" name="Slide Image Placeholder 6"/>
          <p:cNvSpPr>
            <a:spLocks noGrp="1" noRot="1" noChangeAspect="1"/>
          </p:cNvSpPr>
          <p:nvPr>
            <p:ph type="sldImg"/>
          </p:nvPr>
        </p:nvSpPr>
        <p:spPr/>
      </p:sp>
    </p:spTree>
    <p:extLst>
      <p:ext uri="{BB962C8B-B14F-4D97-AF65-F5344CB8AC3E}">
        <p14:creationId xmlns:p14="http://schemas.microsoft.com/office/powerpoint/2010/main" val="422594702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r>
              <a:rPr lang="en-US" dirty="0" smtClean="0"/>
              <a:t>Self-explanatory</a:t>
            </a:r>
            <a:endParaRPr lang="en-US" dirty="0"/>
          </a:p>
        </p:txBody>
      </p:sp>
      <p:sp>
        <p:nvSpPr>
          <p:cNvPr id="4" name="Slide Number Placeholder 3"/>
          <p:cNvSpPr>
            <a:spLocks noGrp="1"/>
          </p:cNvSpPr>
          <p:nvPr>
            <p:ph type="sldNum" sz="quarter" idx="10"/>
          </p:nvPr>
        </p:nvSpPr>
        <p:spPr/>
        <p:txBody>
          <a:bodyPr/>
          <a:lstStyle/>
          <a:p>
            <a:fld id="{701FEFBC-8736-41D4-9D85-44A4A831331B}" type="slidenum">
              <a:rPr lang="en-US" smtClean="0">
                <a:solidFill>
                  <a:prstClr val="black"/>
                </a:solidFill>
              </a:rPr>
              <a:pPr/>
              <a:t>15</a:t>
            </a:fld>
            <a:endParaRPr lang="en-US" dirty="0">
              <a:solidFill>
                <a:prstClr val="black"/>
              </a:solidFill>
            </a:endParaRPr>
          </a:p>
        </p:txBody>
      </p:sp>
      <p:sp>
        <p:nvSpPr>
          <p:cNvPr id="7" name="Slide Image Placeholder 6"/>
          <p:cNvSpPr>
            <a:spLocks noGrp="1" noRot="1" noChangeAspect="1"/>
          </p:cNvSpPr>
          <p:nvPr>
            <p:ph type="sldImg"/>
          </p:nvPr>
        </p:nvSpPr>
        <p:spPr/>
      </p:sp>
    </p:spTree>
    <p:extLst>
      <p:ext uri="{BB962C8B-B14F-4D97-AF65-F5344CB8AC3E}">
        <p14:creationId xmlns:p14="http://schemas.microsoft.com/office/powerpoint/2010/main" val="422594702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8370" name="Text Box 2"/>
          <p:cNvSpPr txBox="1">
            <a:spLocks noChangeArrowheads="1"/>
          </p:cNvSpPr>
          <p:nvPr/>
        </p:nvSpPr>
        <p:spPr bwMode="auto">
          <a:xfrm>
            <a:off x="1128714" y="698501"/>
            <a:ext cx="4752975" cy="3484563"/>
          </a:xfrm>
          <a:prstGeom prst="rect">
            <a:avLst/>
          </a:prstGeom>
          <a:solidFill>
            <a:srgbClr val="FFFFFF"/>
          </a:solidFill>
          <a:ln w="9360">
            <a:solidFill>
              <a:srgbClr val="000000"/>
            </a:solidFill>
            <a:miter lim="800000"/>
            <a:headEnd/>
            <a:tailEnd/>
          </a:ln>
        </p:spPr>
        <p:txBody>
          <a:bodyPr wrap="none" lIns="93163" tIns="46582" rIns="93163" bIns="46582" anchor="ctr"/>
          <a:lstStyle>
            <a:lvl1pPr eaLnBrk="0" hangingPunct="0">
              <a:defRPr>
                <a:solidFill>
                  <a:schemeClr val="tx1"/>
                </a:solidFill>
                <a:latin typeface="Calibri" charset="0"/>
                <a:ea typeface="ＭＳ Ｐゴシック" charset="0"/>
                <a:cs typeface="Arial" charset="0"/>
              </a:defRPr>
            </a:lvl1pPr>
            <a:lvl2pPr marL="742950" indent="-285750" eaLnBrk="0" hangingPunct="0">
              <a:defRPr>
                <a:solidFill>
                  <a:schemeClr val="tx1"/>
                </a:solidFill>
                <a:latin typeface="Calibri" charset="0"/>
                <a:ea typeface="Arial" charset="0"/>
                <a:cs typeface="Arial" charset="0"/>
              </a:defRPr>
            </a:lvl2pPr>
            <a:lvl3pPr marL="1143000" indent="-228600" eaLnBrk="0" hangingPunct="0">
              <a:defRPr>
                <a:solidFill>
                  <a:schemeClr val="tx1"/>
                </a:solidFill>
                <a:latin typeface="Calibri" charset="0"/>
                <a:ea typeface="Arial" charset="0"/>
                <a:cs typeface="Arial" charset="0"/>
              </a:defRPr>
            </a:lvl3pPr>
            <a:lvl4pPr marL="1600200" indent="-228600" eaLnBrk="0" hangingPunct="0">
              <a:defRPr>
                <a:solidFill>
                  <a:schemeClr val="tx1"/>
                </a:solidFill>
                <a:latin typeface="Calibri" charset="0"/>
                <a:ea typeface="Arial" charset="0"/>
                <a:cs typeface="Arial" charset="0"/>
              </a:defRPr>
            </a:lvl4pPr>
            <a:lvl5pPr marL="2057400" indent="-228600" eaLnBrk="0" hangingPunct="0">
              <a:defRPr>
                <a:solidFill>
                  <a:schemeClr val="tx1"/>
                </a:solidFill>
                <a:latin typeface="Calibri" charset="0"/>
                <a:ea typeface="Arial" charset="0"/>
                <a:cs typeface="Arial" charset="0"/>
              </a:defRPr>
            </a:lvl5pPr>
            <a:lvl6pPr marL="2514600" indent="-228600" eaLnBrk="0" fontAlgn="base" hangingPunct="0">
              <a:spcBef>
                <a:spcPct val="0"/>
              </a:spcBef>
              <a:spcAft>
                <a:spcPct val="0"/>
              </a:spcAft>
              <a:defRPr>
                <a:solidFill>
                  <a:schemeClr val="tx1"/>
                </a:solidFill>
                <a:latin typeface="Calibri" charset="0"/>
                <a:ea typeface="Arial" charset="0"/>
                <a:cs typeface="Arial" charset="0"/>
              </a:defRPr>
            </a:lvl6pPr>
            <a:lvl7pPr marL="2971800" indent="-228600" eaLnBrk="0" fontAlgn="base" hangingPunct="0">
              <a:spcBef>
                <a:spcPct val="0"/>
              </a:spcBef>
              <a:spcAft>
                <a:spcPct val="0"/>
              </a:spcAft>
              <a:defRPr>
                <a:solidFill>
                  <a:schemeClr val="tx1"/>
                </a:solidFill>
                <a:latin typeface="Calibri" charset="0"/>
                <a:ea typeface="Arial" charset="0"/>
                <a:cs typeface="Arial" charset="0"/>
              </a:defRPr>
            </a:lvl7pPr>
            <a:lvl8pPr marL="3429000" indent="-228600" eaLnBrk="0" fontAlgn="base" hangingPunct="0">
              <a:spcBef>
                <a:spcPct val="0"/>
              </a:spcBef>
              <a:spcAft>
                <a:spcPct val="0"/>
              </a:spcAft>
              <a:defRPr>
                <a:solidFill>
                  <a:schemeClr val="tx1"/>
                </a:solidFill>
                <a:latin typeface="Calibri" charset="0"/>
                <a:ea typeface="Arial" charset="0"/>
                <a:cs typeface="Arial" charset="0"/>
              </a:defRPr>
            </a:lvl8pPr>
            <a:lvl9pPr marL="3886200" indent="-228600" eaLnBrk="0" fontAlgn="base" hangingPunct="0">
              <a:spcBef>
                <a:spcPct val="0"/>
              </a:spcBef>
              <a:spcAft>
                <a:spcPct val="0"/>
              </a:spcAft>
              <a:defRPr>
                <a:solidFill>
                  <a:schemeClr val="tx1"/>
                </a:solidFill>
                <a:latin typeface="Calibri" charset="0"/>
                <a:ea typeface="Arial" charset="0"/>
                <a:cs typeface="Arial" charset="0"/>
              </a:defRPr>
            </a:lvl9pPr>
          </a:lstStyle>
          <a:p>
            <a:pPr defTabSz="457174" eaLnBrk="1" hangingPunct="1"/>
            <a:endParaRPr lang="en-US" sz="2400" dirty="0">
              <a:solidFill>
                <a:prstClr val="black"/>
              </a:solidFill>
              <a:latin typeface="Arial" charset="0"/>
              <a:ea typeface="MS PGothic" charset="0"/>
              <a:cs typeface="MS PGothic" charset="0"/>
            </a:endParaRPr>
          </a:p>
        </p:txBody>
      </p:sp>
      <p:sp>
        <p:nvSpPr>
          <p:cNvPr id="58371" name="Rectangle 3"/>
          <p:cNvSpPr>
            <a:spLocks noGrp="1" noChangeArrowheads="1"/>
          </p:cNvSpPr>
          <p:nvPr>
            <p:ph type="body"/>
          </p:nvPr>
        </p:nvSpPr>
        <p:spPr bwMode="auto">
          <a:xfrm>
            <a:off x="933451" y="4414839"/>
            <a:ext cx="5140325" cy="41830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wrap="none" numCol="1" anchor="ctr" anchorCtr="0" compatLnSpc="1">
            <a:prstTxWarp prst="textNoShape">
              <a:avLst/>
            </a:prstTxWarp>
          </a:bodyPr>
          <a:lstStyle/>
          <a:p>
            <a:pPr eaLnBrk="1" hangingPunct="1">
              <a:spcBef>
                <a:spcPct val="0"/>
              </a:spcBef>
            </a:pPr>
            <a:endParaRPr lang="en-US" dirty="0">
              <a:latin typeface="Calibri"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r>
              <a:rPr lang="en-US" dirty="0" smtClean="0"/>
              <a:t>Self-explanatory</a:t>
            </a:r>
            <a:endParaRPr lang="en-US" dirty="0"/>
          </a:p>
        </p:txBody>
      </p:sp>
      <p:sp>
        <p:nvSpPr>
          <p:cNvPr id="4" name="Slide Number Placeholder 3"/>
          <p:cNvSpPr>
            <a:spLocks noGrp="1"/>
          </p:cNvSpPr>
          <p:nvPr>
            <p:ph type="sldNum" sz="quarter" idx="10"/>
          </p:nvPr>
        </p:nvSpPr>
        <p:spPr/>
        <p:txBody>
          <a:bodyPr/>
          <a:lstStyle/>
          <a:p>
            <a:fld id="{701FEFBC-8736-41D4-9D85-44A4A831331B}" type="slidenum">
              <a:rPr lang="en-US" smtClean="0">
                <a:solidFill>
                  <a:prstClr val="black"/>
                </a:solidFill>
              </a:rPr>
              <a:pPr/>
              <a:t>17</a:t>
            </a:fld>
            <a:endParaRPr lang="en-US" dirty="0">
              <a:solidFill>
                <a:prstClr val="black"/>
              </a:solidFill>
            </a:endParaRPr>
          </a:p>
        </p:txBody>
      </p:sp>
      <p:sp>
        <p:nvSpPr>
          <p:cNvPr id="7" name="Slide Image Placeholder 6"/>
          <p:cNvSpPr>
            <a:spLocks noGrp="1" noRot="1" noChangeAspect="1"/>
          </p:cNvSpPr>
          <p:nvPr>
            <p:ph type="sldImg"/>
          </p:nvPr>
        </p:nvSpPr>
        <p:spPr/>
      </p:sp>
    </p:spTree>
    <p:extLst>
      <p:ext uri="{BB962C8B-B14F-4D97-AF65-F5344CB8AC3E}">
        <p14:creationId xmlns:p14="http://schemas.microsoft.com/office/powerpoint/2010/main" val="93634409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dirty="0">
                <a:latin typeface="Calibri" charset="0"/>
              </a:rPr>
              <a:t>A first-time student who has received DSL for a period that equals or exceeds his maximum eligibility period is no longer eligible for additional DSL.</a:t>
            </a:r>
          </a:p>
          <a:p>
            <a:endParaRPr lang="en-US" dirty="0">
              <a:latin typeface="Calibri" charset="0"/>
            </a:endParaRPr>
          </a:p>
        </p:txBody>
      </p:sp>
      <p:sp>
        <p:nvSpPr>
          <p:cNvPr id="4" name="Slide Number Placeholder 3"/>
          <p:cNvSpPr>
            <a:spLocks noGrp="1"/>
          </p:cNvSpPr>
          <p:nvPr>
            <p:ph type="sldNum" sz="quarter" idx="5"/>
          </p:nvPr>
        </p:nvSpPr>
        <p:spPr/>
        <p:txBody>
          <a:bodyPr/>
          <a:lstStyle>
            <a:lvl1pPr eaLnBrk="0" hangingPunct="0">
              <a:defRPr>
                <a:solidFill>
                  <a:schemeClr val="tx1"/>
                </a:solidFill>
                <a:latin typeface="Calibri" charset="0"/>
                <a:ea typeface="ＭＳ Ｐゴシック" charset="0"/>
                <a:cs typeface="Arial" charset="0"/>
              </a:defRPr>
            </a:lvl1pPr>
            <a:lvl2pPr marL="742909" indent="-285734" eaLnBrk="0" hangingPunct="0">
              <a:defRPr>
                <a:solidFill>
                  <a:schemeClr val="tx1"/>
                </a:solidFill>
                <a:latin typeface="Calibri" charset="0"/>
                <a:ea typeface="Arial" charset="0"/>
                <a:cs typeface="Arial" charset="0"/>
              </a:defRPr>
            </a:lvl2pPr>
            <a:lvl3pPr marL="1142937" indent="-228587" eaLnBrk="0" hangingPunct="0">
              <a:defRPr>
                <a:solidFill>
                  <a:schemeClr val="tx1"/>
                </a:solidFill>
                <a:latin typeface="Calibri" charset="0"/>
                <a:ea typeface="Arial" charset="0"/>
                <a:cs typeface="Arial" charset="0"/>
              </a:defRPr>
            </a:lvl3pPr>
            <a:lvl4pPr marL="1600111" indent="-228587" eaLnBrk="0" hangingPunct="0">
              <a:defRPr>
                <a:solidFill>
                  <a:schemeClr val="tx1"/>
                </a:solidFill>
                <a:latin typeface="Calibri" charset="0"/>
                <a:ea typeface="Arial" charset="0"/>
                <a:cs typeface="Arial" charset="0"/>
              </a:defRPr>
            </a:lvl4pPr>
            <a:lvl5pPr marL="2057287" indent="-228587" eaLnBrk="0" hangingPunct="0">
              <a:defRPr>
                <a:solidFill>
                  <a:schemeClr val="tx1"/>
                </a:solidFill>
                <a:latin typeface="Calibri" charset="0"/>
                <a:ea typeface="Arial" charset="0"/>
                <a:cs typeface="Arial" charset="0"/>
              </a:defRPr>
            </a:lvl5pPr>
            <a:lvl6pPr marL="2514461" indent="-228587" eaLnBrk="0" fontAlgn="base" hangingPunct="0">
              <a:spcBef>
                <a:spcPct val="0"/>
              </a:spcBef>
              <a:spcAft>
                <a:spcPct val="0"/>
              </a:spcAft>
              <a:defRPr>
                <a:solidFill>
                  <a:schemeClr val="tx1"/>
                </a:solidFill>
                <a:latin typeface="Calibri" charset="0"/>
                <a:ea typeface="Arial" charset="0"/>
                <a:cs typeface="Arial" charset="0"/>
              </a:defRPr>
            </a:lvl6pPr>
            <a:lvl7pPr marL="2971635" indent="-228587" eaLnBrk="0" fontAlgn="base" hangingPunct="0">
              <a:spcBef>
                <a:spcPct val="0"/>
              </a:spcBef>
              <a:spcAft>
                <a:spcPct val="0"/>
              </a:spcAft>
              <a:defRPr>
                <a:solidFill>
                  <a:schemeClr val="tx1"/>
                </a:solidFill>
                <a:latin typeface="Calibri" charset="0"/>
                <a:ea typeface="Arial" charset="0"/>
                <a:cs typeface="Arial" charset="0"/>
              </a:defRPr>
            </a:lvl7pPr>
            <a:lvl8pPr marL="3428811" indent="-228587" eaLnBrk="0" fontAlgn="base" hangingPunct="0">
              <a:spcBef>
                <a:spcPct val="0"/>
              </a:spcBef>
              <a:spcAft>
                <a:spcPct val="0"/>
              </a:spcAft>
              <a:defRPr>
                <a:solidFill>
                  <a:schemeClr val="tx1"/>
                </a:solidFill>
                <a:latin typeface="Calibri" charset="0"/>
                <a:ea typeface="Arial" charset="0"/>
                <a:cs typeface="Arial" charset="0"/>
              </a:defRPr>
            </a:lvl8pPr>
            <a:lvl9pPr marL="3885985" indent="-228587" eaLnBrk="0" fontAlgn="base" hangingPunct="0">
              <a:spcBef>
                <a:spcPct val="0"/>
              </a:spcBef>
              <a:spcAft>
                <a:spcPct val="0"/>
              </a:spcAft>
              <a:defRPr>
                <a:solidFill>
                  <a:schemeClr val="tx1"/>
                </a:solidFill>
                <a:latin typeface="Calibri" charset="0"/>
                <a:ea typeface="Arial" charset="0"/>
                <a:cs typeface="Arial" charset="0"/>
              </a:defRPr>
            </a:lvl9pPr>
          </a:lstStyle>
          <a:p>
            <a:pPr eaLnBrk="1" hangingPunct="1"/>
            <a:fld id="{AE4553EB-094D-654B-BF5E-80191F31F732}" type="slidenum">
              <a:rPr lang="en-US">
                <a:solidFill>
                  <a:prstClr val="black"/>
                </a:solidFill>
              </a:rPr>
              <a:pPr eaLnBrk="1" hangingPunct="1"/>
              <a:t>18</a:t>
            </a:fld>
            <a:endParaRPr lang="en-US" dirty="0">
              <a:solidFill>
                <a:prstClr val="black"/>
              </a:solidFill>
            </a:endParaRPr>
          </a:p>
        </p:txBody>
      </p:sp>
      <p:sp>
        <p:nvSpPr>
          <p:cNvPr id="71684" name="Slide Image Placeholder 6"/>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dirty="0">
              <a:latin typeface="Calibri" charset="0"/>
            </a:endParaRPr>
          </a:p>
        </p:txBody>
      </p:sp>
      <p:sp>
        <p:nvSpPr>
          <p:cNvPr id="4" name="Slide Number Placeholder 3"/>
          <p:cNvSpPr>
            <a:spLocks noGrp="1"/>
          </p:cNvSpPr>
          <p:nvPr>
            <p:ph type="sldNum" sz="quarter" idx="5"/>
          </p:nvPr>
        </p:nvSpPr>
        <p:spPr/>
        <p:txBody>
          <a:bodyPr/>
          <a:lstStyle>
            <a:lvl1pPr eaLnBrk="0" hangingPunct="0">
              <a:defRPr>
                <a:solidFill>
                  <a:schemeClr val="tx1"/>
                </a:solidFill>
                <a:latin typeface="Calibri" charset="0"/>
                <a:ea typeface="ＭＳ Ｐゴシック" charset="0"/>
                <a:cs typeface="Arial" charset="0"/>
              </a:defRPr>
            </a:lvl1pPr>
            <a:lvl2pPr marL="742909" indent="-285734" eaLnBrk="0" hangingPunct="0">
              <a:defRPr>
                <a:solidFill>
                  <a:schemeClr val="tx1"/>
                </a:solidFill>
                <a:latin typeface="Calibri" charset="0"/>
                <a:ea typeface="Arial" charset="0"/>
                <a:cs typeface="Arial" charset="0"/>
              </a:defRPr>
            </a:lvl2pPr>
            <a:lvl3pPr marL="1142937" indent="-228587" eaLnBrk="0" hangingPunct="0">
              <a:defRPr>
                <a:solidFill>
                  <a:schemeClr val="tx1"/>
                </a:solidFill>
                <a:latin typeface="Calibri" charset="0"/>
                <a:ea typeface="Arial" charset="0"/>
                <a:cs typeface="Arial" charset="0"/>
              </a:defRPr>
            </a:lvl3pPr>
            <a:lvl4pPr marL="1600111" indent="-228587" eaLnBrk="0" hangingPunct="0">
              <a:defRPr>
                <a:solidFill>
                  <a:schemeClr val="tx1"/>
                </a:solidFill>
                <a:latin typeface="Calibri" charset="0"/>
                <a:ea typeface="Arial" charset="0"/>
                <a:cs typeface="Arial" charset="0"/>
              </a:defRPr>
            </a:lvl4pPr>
            <a:lvl5pPr marL="2057287" indent="-228587" eaLnBrk="0" hangingPunct="0">
              <a:defRPr>
                <a:solidFill>
                  <a:schemeClr val="tx1"/>
                </a:solidFill>
                <a:latin typeface="Calibri" charset="0"/>
                <a:ea typeface="Arial" charset="0"/>
                <a:cs typeface="Arial" charset="0"/>
              </a:defRPr>
            </a:lvl5pPr>
            <a:lvl6pPr marL="2514461" indent="-228587" eaLnBrk="0" fontAlgn="base" hangingPunct="0">
              <a:spcBef>
                <a:spcPct val="0"/>
              </a:spcBef>
              <a:spcAft>
                <a:spcPct val="0"/>
              </a:spcAft>
              <a:defRPr>
                <a:solidFill>
                  <a:schemeClr val="tx1"/>
                </a:solidFill>
                <a:latin typeface="Calibri" charset="0"/>
                <a:ea typeface="Arial" charset="0"/>
                <a:cs typeface="Arial" charset="0"/>
              </a:defRPr>
            </a:lvl6pPr>
            <a:lvl7pPr marL="2971635" indent="-228587" eaLnBrk="0" fontAlgn="base" hangingPunct="0">
              <a:spcBef>
                <a:spcPct val="0"/>
              </a:spcBef>
              <a:spcAft>
                <a:spcPct val="0"/>
              </a:spcAft>
              <a:defRPr>
                <a:solidFill>
                  <a:schemeClr val="tx1"/>
                </a:solidFill>
                <a:latin typeface="Calibri" charset="0"/>
                <a:ea typeface="Arial" charset="0"/>
                <a:cs typeface="Arial" charset="0"/>
              </a:defRPr>
            </a:lvl7pPr>
            <a:lvl8pPr marL="3428811" indent="-228587" eaLnBrk="0" fontAlgn="base" hangingPunct="0">
              <a:spcBef>
                <a:spcPct val="0"/>
              </a:spcBef>
              <a:spcAft>
                <a:spcPct val="0"/>
              </a:spcAft>
              <a:defRPr>
                <a:solidFill>
                  <a:schemeClr val="tx1"/>
                </a:solidFill>
                <a:latin typeface="Calibri" charset="0"/>
                <a:ea typeface="Arial" charset="0"/>
                <a:cs typeface="Arial" charset="0"/>
              </a:defRPr>
            </a:lvl8pPr>
            <a:lvl9pPr marL="3885985" indent="-228587" eaLnBrk="0" fontAlgn="base" hangingPunct="0">
              <a:spcBef>
                <a:spcPct val="0"/>
              </a:spcBef>
              <a:spcAft>
                <a:spcPct val="0"/>
              </a:spcAft>
              <a:defRPr>
                <a:solidFill>
                  <a:schemeClr val="tx1"/>
                </a:solidFill>
                <a:latin typeface="Calibri" charset="0"/>
                <a:ea typeface="Arial" charset="0"/>
                <a:cs typeface="Arial" charset="0"/>
              </a:defRPr>
            </a:lvl9pPr>
          </a:lstStyle>
          <a:p>
            <a:pPr eaLnBrk="1" hangingPunct="1"/>
            <a:fld id="{D846FAB9-0631-6F40-95E9-7A3950B7616B}" type="slidenum">
              <a:rPr lang="en-US">
                <a:solidFill>
                  <a:prstClr val="black"/>
                </a:solidFill>
              </a:rPr>
              <a:pPr eaLnBrk="1" hangingPunct="1"/>
              <a:t>19</a:t>
            </a:fld>
            <a:endParaRPr lang="en-US" dirty="0">
              <a:solidFill>
                <a:prstClr val="black"/>
              </a:solidFill>
            </a:endParaRPr>
          </a:p>
        </p:txBody>
      </p:sp>
      <p:sp>
        <p:nvSpPr>
          <p:cNvPr id="72708" name="Slide Image Placeholder 6"/>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593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wrap="square" numCol="1" anchor="t" anchorCtr="0" compatLnSpc="1">
            <a:prstTxWarp prst="textNoShape">
              <a:avLst/>
            </a:prstTxWarp>
          </a:bodyPr>
          <a:lstStyle/>
          <a:p>
            <a:pPr marL="228587" lvl="1"/>
            <a:endParaRPr lang="en-US" dirty="0">
              <a:latin typeface="Calibri" charset="0"/>
            </a:endParaRPr>
          </a:p>
          <a:p>
            <a:pPr marL="228587" lvl="1"/>
            <a:endParaRPr lang="en-US" dirty="0">
              <a:latin typeface="Calibri" charset="0"/>
            </a:endParaRPr>
          </a:p>
        </p:txBody>
      </p:sp>
      <p:sp>
        <p:nvSpPr>
          <p:cNvPr id="4" name="Slide Number Placeholder 3"/>
          <p:cNvSpPr>
            <a:spLocks noGrp="1"/>
          </p:cNvSpPr>
          <p:nvPr>
            <p:ph type="sldNum" sz="quarter" idx="5"/>
          </p:nvPr>
        </p:nvSpPr>
        <p:spPr/>
        <p:txBody>
          <a:bodyPr/>
          <a:lstStyle>
            <a:lvl1pPr eaLnBrk="0" hangingPunct="0">
              <a:defRPr>
                <a:solidFill>
                  <a:schemeClr val="tx1"/>
                </a:solidFill>
                <a:latin typeface="Calibri" charset="0"/>
                <a:ea typeface="ＭＳ Ｐゴシック" charset="0"/>
                <a:cs typeface="Arial" charset="0"/>
              </a:defRPr>
            </a:lvl1pPr>
            <a:lvl2pPr marL="742909" indent="-285734" eaLnBrk="0" hangingPunct="0">
              <a:defRPr>
                <a:solidFill>
                  <a:schemeClr val="tx1"/>
                </a:solidFill>
                <a:latin typeface="Calibri" charset="0"/>
                <a:ea typeface="Arial" charset="0"/>
                <a:cs typeface="Arial" charset="0"/>
              </a:defRPr>
            </a:lvl2pPr>
            <a:lvl3pPr marL="1142937" indent="-228587" eaLnBrk="0" hangingPunct="0">
              <a:defRPr>
                <a:solidFill>
                  <a:schemeClr val="tx1"/>
                </a:solidFill>
                <a:latin typeface="Calibri" charset="0"/>
                <a:ea typeface="Arial" charset="0"/>
                <a:cs typeface="Arial" charset="0"/>
              </a:defRPr>
            </a:lvl3pPr>
            <a:lvl4pPr marL="1600111" indent="-228587" eaLnBrk="0" hangingPunct="0">
              <a:defRPr>
                <a:solidFill>
                  <a:schemeClr val="tx1"/>
                </a:solidFill>
                <a:latin typeface="Calibri" charset="0"/>
                <a:ea typeface="Arial" charset="0"/>
                <a:cs typeface="Arial" charset="0"/>
              </a:defRPr>
            </a:lvl4pPr>
            <a:lvl5pPr marL="2057287" indent="-228587" eaLnBrk="0" hangingPunct="0">
              <a:defRPr>
                <a:solidFill>
                  <a:schemeClr val="tx1"/>
                </a:solidFill>
                <a:latin typeface="Calibri" charset="0"/>
                <a:ea typeface="Arial" charset="0"/>
                <a:cs typeface="Arial" charset="0"/>
              </a:defRPr>
            </a:lvl5pPr>
            <a:lvl6pPr marL="2514461" indent="-228587" eaLnBrk="0" fontAlgn="base" hangingPunct="0">
              <a:spcBef>
                <a:spcPct val="0"/>
              </a:spcBef>
              <a:spcAft>
                <a:spcPct val="0"/>
              </a:spcAft>
              <a:defRPr>
                <a:solidFill>
                  <a:schemeClr val="tx1"/>
                </a:solidFill>
                <a:latin typeface="Calibri" charset="0"/>
                <a:ea typeface="Arial" charset="0"/>
                <a:cs typeface="Arial" charset="0"/>
              </a:defRPr>
            </a:lvl6pPr>
            <a:lvl7pPr marL="2971635" indent="-228587" eaLnBrk="0" fontAlgn="base" hangingPunct="0">
              <a:spcBef>
                <a:spcPct val="0"/>
              </a:spcBef>
              <a:spcAft>
                <a:spcPct val="0"/>
              </a:spcAft>
              <a:defRPr>
                <a:solidFill>
                  <a:schemeClr val="tx1"/>
                </a:solidFill>
                <a:latin typeface="Calibri" charset="0"/>
                <a:ea typeface="Arial" charset="0"/>
                <a:cs typeface="Arial" charset="0"/>
              </a:defRPr>
            </a:lvl7pPr>
            <a:lvl8pPr marL="3428811" indent="-228587" eaLnBrk="0" fontAlgn="base" hangingPunct="0">
              <a:spcBef>
                <a:spcPct val="0"/>
              </a:spcBef>
              <a:spcAft>
                <a:spcPct val="0"/>
              </a:spcAft>
              <a:defRPr>
                <a:solidFill>
                  <a:schemeClr val="tx1"/>
                </a:solidFill>
                <a:latin typeface="Calibri" charset="0"/>
                <a:ea typeface="Arial" charset="0"/>
                <a:cs typeface="Arial" charset="0"/>
              </a:defRPr>
            </a:lvl8pPr>
            <a:lvl9pPr marL="3885985" indent="-228587" eaLnBrk="0" fontAlgn="base" hangingPunct="0">
              <a:spcBef>
                <a:spcPct val="0"/>
              </a:spcBef>
              <a:spcAft>
                <a:spcPct val="0"/>
              </a:spcAft>
              <a:defRPr>
                <a:solidFill>
                  <a:schemeClr val="tx1"/>
                </a:solidFill>
                <a:latin typeface="Calibri" charset="0"/>
                <a:ea typeface="Arial" charset="0"/>
                <a:cs typeface="Arial" charset="0"/>
              </a:defRPr>
            </a:lvl9pPr>
          </a:lstStyle>
          <a:p>
            <a:pPr eaLnBrk="1" hangingPunct="1"/>
            <a:fld id="{7CF12148-914C-7C47-9C0E-25CF8CEB023D}" type="slidenum">
              <a:rPr lang="en-US">
                <a:solidFill>
                  <a:prstClr val="black"/>
                </a:solidFill>
              </a:rPr>
              <a:pPr eaLnBrk="1" hangingPunct="1"/>
              <a:t>2</a:t>
            </a:fld>
            <a:endParaRPr lang="en-US" dirty="0">
              <a:solidFill>
                <a:prstClr val="black"/>
              </a:solidFill>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dirty="0">
              <a:latin typeface="Calibri" charset="0"/>
            </a:endParaRPr>
          </a:p>
        </p:txBody>
      </p:sp>
      <p:sp>
        <p:nvSpPr>
          <p:cNvPr id="4" name="Slide Number Placeholder 3"/>
          <p:cNvSpPr>
            <a:spLocks noGrp="1"/>
          </p:cNvSpPr>
          <p:nvPr>
            <p:ph type="sldNum" sz="quarter" idx="5"/>
          </p:nvPr>
        </p:nvSpPr>
        <p:spPr/>
        <p:txBody>
          <a:bodyPr/>
          <a:lstStyle>
            <a:lvl1pPr eaLnBrk="0" hangingPunct="0">
              <a:defRPr>
                <a:solidFill>
                  <a:schemeClr val="tx1"/>
                </a:solidFill>
                <a:latin typeface="Calibri" charset="0"/>
                <a:ea typeface="ＭＳ Ｐゴシック" charset="0"/>
                <a:cs typeface="Arial" charset="0"/>
              </a:defRPr>
            </a:lvl1pPr>
            <a:lvl2pPr marL="742909" indent="-285734" eaLnBrk="0" hangingPunct="0">
              <a:defRPr>
                <a:solidFill>
                  <a:schemeClr val="tx1"/>
                </a:solidFill>
                <a:latin typeface="Calibri" charset="0"/>
                <a:ea typeface="Arial" charset="0"/>
                <a:cs typeface="Arial" charset="0"/>
              </a:defRPr>
            </a:lvl2pPr>
            <a:lvl3pPr marL="1142937" indent="-228587" eaLnBrk="0" hangingPunct="0">
              <a:defRPr>
                <a:solidFill>
                  <a:schemeClr val="tx1"/>
                </a:solidFill>
                <a:latin typeface="Calibri" charset="0"/>
                <a:ea typeface="Arial" charset="0"/>
                <a:cs typeface="Arial" charset="0"/>
              </a:defRPr>
            </a:lvl3pPr>
            <a:lvl4pPr marL="1600111" indent="-228587" eaLnBrk="0" hangingPunct="0">
              <a:defRPr>
                <a:solidFill>
                  <a:schemeClr val="tx1"/>
                </a:solidFill>
                <a:latin typeface="Calibri" charset="0"/>
                <a:ea typeface="Arial" charset="0"/>
                <a:cs typeface="Arial" charset="0"/>
              </a:defRPr>
            </a:lvl4pPr>
            <a:lvl5pPr marL="2057287" indent="-228587" eaLnBrk="0" hangingPunct="0">
              <a:defRPr>
                <a:solidFill>
                  <a:schemeClr val="tx1"/>
                </a:solidFill>
                <a:latin typeface="Calibri" charset="0"/>
                <a:ea typeface="Arial" charset="0"/>
                <a:cs typeface="Arial" charset="0"/>
              </a:defRPr>
            </a:lvl5pPr>
            <a:lvl6pPr marL="2514461" indent="-228587" eaLnBrk="0" fontAlgn="base" hangingPunct="0">
              <a:spcBef>
                <a:spcPct val="0"/>
              </a:spcBef>
              <a:spcAft>
                <a:spcPct val="0"/>
              </a:spcAft>
              <a:defRPr>
                <a:solidFill>
                  <a:schemeClr val="tx1"/>
                </a:solidFill>
                <a:latin typeface="Calibri" charset="0"/>
                <a:ea typeface="Arial" charset="0"/>
                <a:cs typeface="Arial" charset="0"/>
              </a:defRPr>
            </a:lvl6pPr>
            <a:lvl7pPr marL="2971635" indent="-228587" eaLnBrk="0" fontAlgn="base" hangingPunct="0">
              <a:spcBef>
                <a:spcPct val="0"/>
              </a:spcBef>
              <a:spcAft>
                <a:spcPct val="0"/>
              </a:spcAft>
              <a:defRPr>
                <a:solidFill>
                  <a:schemeClr val="tx1"/>
                </a:solidFill>
                <a:latin typeface="Calibri" charset="0"/>
                <a:ea typeface="Arial" charset="0"/>
                <a:cs typeface="Arial" charset="0"/>
              </a:defRPr>
            </a:lvl7pPr>
            <a:lvl8pPr marL="3428811" indent="-228587" eaLnBrk="0" fontAlgn="base" hangingPunct="0">
              <a:spcBef>
                <a:spcPct val="0"/>
              </a:spcBef>
              <a:spcAft>
                <a:spcPct val="0"/>
              </a:spcAft>
              <a:defRPr>
                <a:solidFill>
                  <a:schemeClr val="tx1"/>
                </a:solidFill>
                <a:latin typeface="Calibri" charset="0"/>
                <a:ea typeface="Arial" charset="0"/>
                <a:cs typeface="Arial" charset="0"/>
              </a:defRPr>
            </a:lvl8pPr>
            <a:lvl9pPr marL="3885985" indent="-228587" eaLnBrk="0" fontAlgn="base" hangingPunct="0">
              <a:spcBef>
                <a:spcPct val="0"/>
              </a:spcBef>
              <a:spcAft>
                <a:spcPct val="0"/>
              </a:spcAft>
              <a:defRPr>
                <a:solidFill>
                  <a:schemeClr val="tx1"/>
                </a:solidFill>
                <a:latin typeface="Calibri" charset="0"/>
                <a:ea typeface="Arial" charset="0"/>
                <a:cs typeface="Arial" charset="0"/>
              </a:defRPr>
            </a:lvl9pPr>
          </a:lstStyle>
          <a:p>
            <a:pPr eaLnBrk="1" hangingPunct="1"/>
            <a:fld id="{5476168E-B0C8-1645-8BA2-319D507E7C5D}" type="slidenum">
              <a:rPr lang="en-US">
                <a:solidFill>
                  <a:prstClr val="black"/>
                </a:solidFill>
              </a:rPr>
              <a:pPr eaLnBrk="1" hangingPunct="1"/>
              <a:t>20</a:t>
            </a:fld>
            <a:endParaRPr lang="en-US" dirty="0">
              <a:solidFill>
                <a:prstClr val="black"/>
              </a:solidFill>
            </a:endParaRPr>
          </a:p>
        </p:txBody>
      </p:sp>
      <p:sp>
        <p:nvSpPr>
          <p:cNvPr id="73732" name="Slide Image Placeholder 6"/>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r>
              <a:rPr lang="en-US" dirty="0" smtClean="0"/>
              <a:t>Another exception to the subsidized usage calculation occurs when a borrower is enrolled on less than a full-time basis. In such instances, the subsidized usage period will be prorated by multiplying the borrower’s subsidized usage period by .5 (for half-time) or .75 (for three-quarter time).  </a:t>
            </a:r>
          </a:p>
          <a:p>
            <a:endParaRPr lang="en-US" dirty="0"/>
          </a:p>
          <a:p>
            <a:r>
              <a:rPr lang="en-US" dirty="0" smtClean="0"/>
              <a:t>In this example, the half-time borrower’s calculated subsidized usage period of 1 academic year is prorated by .5, resulting in an actual subsidized usage period of .5.</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701FEFBC-8736-41D4-9D85-44A4A831331B}" type="slidenum">
              <a:rPr lang="en-US" smtClean="0">
                <a:solidFill>
                  <a:prstClr val="black"/>
                </a:solidFill>
              </a:rPr>
              <a:pPr/>
              <a:t>21</a:t>
            </a:fld>
            <a:endParaRPr lang="en-US" dirty="0">
              <a:solidFill>
                <a:prstClr val="black"/>
              </a:solidFill>
            </a:endParaRPr>
          </a:p>
        </p:txBody>
      </p:sp>
      <p:sp>
        <p:nvSpPr>
          <p:cNvPr id="7" name="Slide Image Placeholder 6"/>
          <p:cNvSpPr>
            <a:spLocks noGrp="1" noRot="1" noChangeAspect="1"/>
          </p:cNvSpPr>
          <p:nvPr>
            <p:ph type="sldImg"/>
          </p:nvPr>
        </p:nvSpPr>
        <p:spPr/>
      </p:sp>
    </p:spTree>
    <p:extLst>
      <p:ext uri="{BB962C8B-B14F-4D97-AF65-F5344CB8AC3E}">
        <p14:creationId xmlns:p14="http://schemas.microsoft.com/office/powerpoint/2010/main" val="38866321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01FEFBC-8736-41D4-9D85-44A4A831331B}" type="slidenum">
              <a:rPr lang="en-US" smtClean="0">
                <a:solidFill>
                  <a:prstClr val="black"/>
                </a:solidFill>
              </a:rPr>
              <a:pPr/>
              <a:t>22</a:t>
            </a:fld>
            <a:endParaRPr lang="en-US" dirty="0">
              <a:solidFill>
                <a:prstClr val="black"/>
              </a:solidFill>
            </a:endParaRPr>
          </a:p>
        </p:txBody>
      </p:sp>
      <p:sp>
        <p:nvSpPr>
          <p:cNvPr id="7" name="Slide Image Placeholder 6"/>
          <p:cNvSpPr>
            <a:spLocks noGrp="1" noRot="1" noChangeAspect="1"/>
          </p:cNvSpPr>
          <p:nvPr>
            <p:ph type="sldImg"/>
          </p:nvPr>
        </p:nvSpPr>
        <p:spPr/>
      </p:sp>
    </p:spTree>
    <p:extLst>
      <p:ext uri="{BB962C8B-B14F-4D97-AF65-F5344CB8AC3E}">
        <p14:creationId xmlns:p14="http://schemas.microsoft.com/office/powerpoint/2010/main" val="38866321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01FEFBC-8736-41D4-9D85-44A4A831331B}" type="slidenum">
              <a:rPr lang="en-US" smtClean="0">
                <a:solidFill>
                  <a:prstClr val="black"/>
                </a:solidFill>
              </a:rPr>
              <a:pPr/>
              <a:t>23</a:t>
            </a:fld>
            <a:endParaRPr lang="en-US" dirty="0">
              <a:solidFill>
                <a:prstClr val="black"/>
              </a:solidFill>
            </a:endParaRPr>
          </a:p>
        </p:txBody>
      </p:sp>
      <p:sp>
        <p:nvSpPr>
          <p:cNvPr id="7" name="Slide Image Placeholder 6"/>
          <p:cNvSpPr>
            <a:spLocks noGrp="1" noRot="1" noChangeAspect="1"/>
          </p:cNvSpPr>
          <p:nvPr>
            <p:ph type="sldImg"/>
          </p:nvPr>
        </p:nvSpPr>
        <p:spPr/>
      </p:sp>
    </p:spTree>
    <p:extLst>
      <p:ext uri="{BB962C8B-B14F-4D97-AF65-F5344CB8AC3E}">
        <p14:creationId xmlns:p14="http://schemas.microsoft.com/office/powerpoint/2010/main" val="38866321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dirty="0">
              <a:latin typeface="Calibri" charset="0"/>
            </a:endParaRPr>
          </a:p>
        </p:txBody>
      </p:sp>
      <p:sp>
        <p:nvSpPr>
          <p:cNvPr id="4" name="Slide Number Placeholder 3"/>
          <p:cNvSpPr>
            <a:spLocks noGrp="1"/>
          </p:cNvSpPr>
          <p:nvPr>
            <p:ph type="sldNum" sz="quarter" idx="5"/>
          </p:nvPr>
        </p:nvSpPr>
        <p:spPr/>
        <p:txBody>
          <a:bodyPr/>
          <a:lstStyle>
            <a:lvl1pPr eaLnBrk="0" hangingPunct="0">
              <a:defRPr>
                <a:solidFill>
                  <a:schemeClr val="tx1"/>
                </a:solidFill>
                <a:latin typeface="Calibri" charset="0"/>
                <a:ea typeface="ＭＳ Ｐゴシック" charset="0"/>
                <a:cs typeface="Arial" charset="0"/>
              </a:defRPr>
            </a:lvl1pPr>
            <a:lvl2pPr marL="742909" indent="-285734" eaLnBrk="0" hangingPunct="0">
              <a:defRPr>
                <a:solidFill>
                  <a:schemeClr val="tx1"/>
                </a:solidFill>
                <a:latin typeface="Calibri" charset="0"/>
                <a:ea typeface="Arial" charset="0"/>
                <a:cs typeface="Arial" charset="0"/>
              </a:defRPr>
            </a:lvl2pPr>
            <a:lvl3pPr marL="1142937" indent="-228587" eaLnBrk="0" hangingPunct="0">
              <a:defRPr>
                <a:solidFill>
                  <a:schemeClr val="tx1"/>
                </a:solidFill>
                <a:latin typeface="Calibri" charset="0"/>
                <a:ea typeface="Arial" charset="0"/>
                <a:cs typeface="Arial" charset="0"/>
              </a:defRPr>
            </a:lvl3pPr>
            <a:lvl4pPr marL="1600111" indent="-228587" eaLnBrk="0" hangingPunct="0">
              <a:defRPr>
                <a:solidFill>
                  <a:schemeClr val="tx1"/>
                </a:solidFill>
                <a:latin typeface="Calibri" charset="0"/>
                <a:ea typeface="Arial" charset="0"/>
                <a:cs typeface="Arial" charset="0"/>
              </a:defRPr>
            </a:lvl4pPr>
            <a:lvl5pPr marL="2057287" indent="-228587" eaLnBrk="0" hangingPunct="0">
              <a:defRPr>
                <a:solidFill>
                  <a:schemeClr val="tx1"/>
                </a:solidFill>
                <a:latin typeface="Calibri" charset="0"/>
                <a:ea typeface="Arial" charset="0"/>
                <a:cs typeface="Arial" charset="0"/>
              </a:defRPr>
            </a:lvl5pPr>
            <a:lvl6pPr marL="2514461" indent="-228587" eaLnBrk="0" fontAlgn="base" hangingPunct="0">
              <a:spcBef>
                <a:spcPct val="0"/>
              </a:spcBef>
              <a:spcAft>
                <a:spcPct val="0"/>
              </a:spcAft>
              <a:defRPr>
                <a:solidFill>
                  <a:schemeClr val="tx1"/>
                </a:solidFill>
                <a:latin typeface="Calibri" charset="0"/>
                <a:ea typeface="Arial" charset="0"/>
                <a:cs typeface="Arial" charset="0"/>
              </a:defRPr>
            </a:lvl6pPr>
            <a:lvl7pPr marL="2971635" indent="-228587" eaLnBrk="0" fontAlgn="base" hangingPunct="0">
              <a:spcBef>
                <a:spcPct val="0"/>
              </a:spcBef>
              <a:spcAft>
                <a:spcPct val="0"/>
              </a:spcAft>
              <a:defRPr>
                <a:solidFill>
                  <a:schemeClr val="tx1"/>
                </a:solidFill>
                <a:latin typeface="Calibri" charset="0"/>
                <a:ea typeface="Arial" charset="0"/>
                <a:cs typeface="Arial" charset="0"/>
              </a:defRPr>
            </a:lvl7pPr>
            <a:lvl8pPr marL="3428811" indent="-228587" eaLnBrk="0" fontAlgn="base" hangingPunct="0">
              <a:spcBef>
                <a:spcPct val="0"/>
              </a:spcBef>
              <a:spcAft>
                <a:spcPct val="0"/>
              </a:spcAft>
              <a:defRPr>
                <a:solidFill>
                  <a:schemeClr val="tx1"/>
                </a:solidFill>
                <a:latin typeface="Calibri" charset="0"/>
                <a:ea typeface="Arial" charset="0"/>
                <a:cs typeface="Arial" charset="0"/>
              </a:defRPr>
            </a:lvl8pPr>
            <a:lvl9pPr marL="3885985" indent="-228587" eaLnBrk="0" fontAlgn="base" hangingPunct="0">
              <a:spcBef>
                <a:spcPct val="0"/>
              </a:spcBef>
              <a:spcAft>
                <a:spcPct val="0"/>
              </a:spcAft>
              <a:defRPr>
                <a:solidFill>
                  <a:schemeClr val="tx1"/>
                </a:solidFill>
                <a:latin typeface="Calibri" charset="0"/>
                <a:ea typeface="Arial" charset="0"/>
                <a:cs typeface="Arial" charset="0"/>
              </a:defRPr>
            </a:lvl9pPr>
          </a:lstStyle>
          <a:p>
            <a:pPr eaLnBrk="1" hangingPunct="1"/>
            <a:fld id="{D846FAB9-0631-6F40-95E9-7A3950B7616B}" type="slidenum">
              <a:rPr lang="en-US">
                <a:solidFill>
                  <a:prstClr val="black"/>
                </a:solidFill>
              </a:rPr>
              <a:pPr eaLnBrk="1" hangingPunct="1"/>
              <a:t>24</a:t>
            </a:fld>
            <a:endParaRPr lang="en-US" dirty="0">
              <a:solidFill>
                <a:prstClr val="black"/>
              </a:solidFill>
            </a:endParaRPr>
          </a:p>
        </p:txBody>
      </p:sp>
      <p:sp>
        <p:nvSpPr>
          <p:cNvPr id="72708" name="Slide Image Placeholder 6"/>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dirty="0">
              <a:latin typeface="Calibri" charset="0"/>
            </a:endParaRPr>
          </a:p>
        </p:txBody>
      </p:sp>
      <p:sp>
        <p:nvSpPr>
          <p:cNvPr id="4" name="Slide Number Placeholder 3"/>
          <p:cNvSpPr>
            <a:spLocks noGrp="1"/>
          </p:cNvSpPr>
          <p:nvPr>
            <p:ph type="sldNum" sz="quarter" idx="5"/>
          </p:nvPr>
        </p:nvSpPr>
        <p:spPr/>
        <p:txBody>
          <a:bodyPr/>
          <a:lstStyle>
            <a:lvl1pPr eaLnBrk="0" hangingPunct="0">
              <a:defRPr>
                <a:solidFill>
                  <a:schemeClr val="tx1"/>
                </a:solidFill>
                <a:latin typeface="Calibri" charset="0"/>
                <a:ea typeface="ＭＳ Ｐゴシック" charset="0"/>
                <a:cs typeface="Arial" charset="0"/>
              </a:defRPr>
            </a:lvl1pPr>
            <a:lvl2pPr marL="742909" indent="-285734" eaLnBrk="0" hangingPunct="0">
              <a:defRPr>
                <a:solidFill>
                  <a:schemeClr val="tx1"/>
                </a:solidFill>
                <a:latin typeface="Calibri" charset="0"/>
                <a:ea typeface="Arial" charset="0"/>
                <a:cs typeface="Arial" charset="0"/>
              </a:defRPr>
            </a:lvl2pPr>
            <a:lvl3pPr marL="1142937" indent="-228587" eaLnBrk="0" hangingPunct="0">
              <a:defRPr>
                <a:solidFill>
                  <a:schemeClr val="tx1"/>
                </a:solidFill>
                <a:latin typeface="Calibri" charset="0"/>
                <a:ea typeface="Arial" charset="0"/>
                <a:cs typeface="Arial" charset="0"/>
              </a:defRPr>
            </a:lvl3pPr>
            <a:lvl4pPr marL="1600111" indent="-228587" eaLnBrk="0" hangingPunct="0">
              <a:defRPr>
                <a:solidFill>
                  <a:schemeClr val="tx1"/>
                </a:solidFill>
                <a:latin typeface="Calibri" charset="0"/>
                <a:ea typeface="Arial" charset="0"/>
                <a:cs typeface="Arial" charset="0"/>
              </a:defRPr>
            </a:lvl4pPr>
            <a:lvl5pPr marL="2057287" indent="-228587" eaLnBrk="0" hangingPunct="0">
              <a:defRPr>
                <a:solidFill>
                  <a:schemeClr val="tx1"/>
                </a:solidFill>
                <a:latin typeface="Calibri" charset="0"/>
                <a:ea typeface="Arial" charset="0"/>
                <a:cs typeface="Arial" charset="0"/>
              </a:defRPr>
            </a:lvl5pPr>
            <a:lvl6pPr marL="2514461" indent="-228587" eaLnBrk="0" fontAlgn="base" hangingPunct="0">
              <a:spcBef>
                <a:spcPct val="0"/>
              </a:spcBef>
              <a:spcAft>
                <a:spcPct val="0"/>
              </a:spcAft>
              <a:defRPr>
                <a:solidFill>
                  <a:schemeClr val="tx1"/>
                </a:solidFill>
                <a:latin typeface="Calibri" charset="0"/>
                <a:ea typeface="Arial" charset="0"/>
                <a:cs typeface="Arial" charset="0"/>
              </a:defRPr>
            </a:lvl6pPr>
            <a:lvl7pPr marL="2971635" indent="-228587" eaLnBrk="0" fontAlgn="base" hangingPunct="0">
              <a:spcBef>
                <a:spcPct val="0"/>
              </a:spcBef>
              <a:spcAft>
                <a:spcPct val="0"/>
              </a:spcAft>
              <a:defRPr>
                <a:solidFill>
                  <a:schemeClr val="tx1"/>
                </a:solidFill>
                <a:latin typeface="Calibri" charset="0"/>
                <a:ea typeface="Arial" charset="0"/>
                <a:cs typeface="Arial" charset="0"/>
              </a:defRPr>
            </a:lvl7pPr>
            <a:lvl8pPr marL="3428811" indent="-228587" eaLnBrk="0" fontAlgn="base" hangingPunct="0">
              <a:spcBef>
                <a:spcPct val="0"/>
              </a:spcBef>
              <a:spcAft>
                <a:spcPct val="0"/>
              </a:spcAft>
              <a:defRPr>
                <a:solidFill>
                  <a:schemeClr val="tx1"/>
                </a:solidFill>
                <a:latin typeface="Calibri" charset="0"/>
                <a:ea typeface="Arial" charset="0"/>
                <a:cs typeface="Arial" charset="0"/>
              </a:defRPr>
            </a:lvl8pPr>
            <a:lvl9pPr marL="3885985" indent="-228587" eaLnBrk="0" fontAlgn="base" hangingPunct="0">
              <a:spcBef>
                <a:spcPct val="0"/>
              </a:spcBef>
              <a:spcAft>
                <a:spcPct val="0"/>
              </a:spcAft>
              <a:defRPr>
                <a:solidFill>
                  <a:schemeClr val="tx1"/>
                </a:solidFill>
                <a:latin typeface="Calibri" charset="0"/>
                <a:ea typeface="Arial" charset="0"/>
                <a:cs typeface="Arial" charset="0"/>
              </a:defRPr>
            </a:lvl9pPr>
          </a:lstStyle>
          <a:p>
            <a:pPr eaLnBrk="1" hangingPunct="1"/>
            <a:fld id="{D846FAB9-0631-6F40-95E9-7A3950B7616B}" type="slidenum">
              <a:rPr lang="en-US">
                <a:solidFill>
                  <a:prstClr val="black"/>
                </a:solidFill>
              </a:rPr>
              <a:pPr eaLnBrk="1" hangingPunct="1"/>
              <a:t>25</a:t>
            </a:fld>
            <a:endParaRPr lang="en-US" dirty="0">
              <a:solidFill>
                <a:prstClr val="black"/>
              </a:solidFill>
            </a:endParaRPr>
          </a:p>
        </p:txBody>
      </p:sp>
      <p:sp>
        <p:nvSpPr>
          <p:cNvPr id="72708" name="Slide Image Placeholder 6"/>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8370" name="Text Box 2"/>
          <p:cNvSpPr txBox="1">
            <a:spLocks noChangeArrowheads="1"/>
          </p:cNvSpPr>
          <p:nvPr/>
        </p:nvSpPr>
        <p:spPr bwMode="auto">
          <a:xfrm>
            <a:off x="1128714" y="698501"/>
            <a:ext cx="4752975" cy="3484563"/>
          </a:xfrm>
          <a:prstGeom prst="rect">
            <a:avLst/>
          </a:prstGeom>
          <a:solidFill>
            <a:srgbClr val="FFFFFF"/>
          </a:solidFill>
          <a:ln w="9360">
            <a:solidFill>
              <a:srgbClr val="000000"/>
            </a:solidFill>
            <a:miter lim="800000"/>
            <a:headEnd/>
            <a:tailEnd/>
          </a:ln>
        </p:spPr>
        <p:txBody>
          <a:bodyPr wrap="none" lIns="93163" tIns="46582" rIns="93163" bIns="46582" anchor="ctr"/>
          <a:lstStyle>
            <a:lvl1pPr eaLnBrk="0" hangingPunct="0">
              <a:defRPr>
                <a:solidFill>
                  <a:schemeClr val="tx1"/>
                </a:solidFill>
                <a:latin typeface="Calibri" charset="0"/>
                <a:ea typeface="ＭＳ Ｐゴシック" charset="0"/>
                <a:cs typeface="Arial" charset="0"/>
              </a:defRPr>
            </a:lvl1pPr>
            <a:lvl2pPr marL="742950" indent="-285750" eaLnBrk="0" hangingPunct="0">
              <a:defRPr>
                <a:solidFill>
                  <a:schemeClr val="tx1"/>
                </a:solidFill>
                <a:latin typeface="Calibri" charset="0"/>
                <a:ea typeface="Arial" charset="0"/>
                <a:cs typeface="Arial" charset="0"/>
              </a:defRPr>
            </a:lvl2pPr>
            <a:lvl3pPr marL="1143000" indent="-228600" eaLnBrk="0" hangingPunct="0">
              <a:defRPr>
                <a:solidFill>
                  <a:schemeClr val="tx1"/>
                </a:solidFill>
                <a:latin typeface="Calibri" charset="0"/>
                <a:ea typeface="Arial" charset="0"/>
                <a:cs typeface="Arial" charset="0"/>
              </a:defRPr>
            </a:lvl3pPr>
            <a:lvl4pPr marL="1600200" indent="-228600" eaLnBrk="0" hangingPunct="0">
              <a:defRPr>
                <a:solidFill>
                  <a:schemeClr val="tx1"/>
                </a:solidFill>
                <a:latin typeface="Calibri" charset="0"/>
                <a:ea typeface="Arial" charset="0"/>
                <a:cs typeface="Arial" charset="0"/>
              </a:defRPr>
            </a:lvl4pPr>
            <a:lvl5pPr marL="2057400" indent="-228600" eaLnBrk="0" hangingPunct="0">
              <a:defRPr>
                <a:solidFill>
                  <a:schemeClr val="tx1"/>
                </a:solidFill>
                <a:latin typeface="Calibri" charset="0"/>
                <a:ea typeface="Arial" charset="0"/>
                <a:cs typeface="Arial" charset="0"/>
              </a:defRPr>
            </a:lvl5pPr>
            <a:lvl6pPr marL="2514600" indent="-228600" eaLnBrk="0" fontAlgn="base" hangingPunct="0">
              <a:spcBef>
                <a:spcPct val="0"/>
              </a:spcBef>
              <a:spcAft>
                <a:spcPct val="0"/>
              </a:spcAft>
              <a:defRPr>
                <a:solidFill>
                  <a:schemeClr val="tx1"/>
                </a:solidFill>
                <a:latin typeface="Calibri" charset="0"/>
                <a:ea typeface="Arial" charset="0"/>
                <a:cs typeface="Arial" charset="0"/>
              </a:defRPr>
            </a:lvl6pPr>
            <a:lvl7pPr marL="2971800" indent="-228600" eaLnBrk="0" fontAlgn="base" hangingPunct="0">
              <a:spcBef>
                <a:spcPct val="0"/>
              </a:spcBef>
              <a:spcAft>
                <a:spcPct val="0"/>
              </a:spcAft>
              <a:defRPr>
                <a:solidFill>
                  <a:schemeClr val="tx1"/>
                </a:solidFill>
                <a:latin typeface="Calibri" charset="0"/>
                <a:ea typeface="Arial" charset="0"/>
                <a:cs typeface="Arial" charset="0"/>
              </a:defRPr>
            </a:lvl7pPr>
            <a:lvl8pPr marL="3429000" indent="-228600" eaLnBrk="0" fontAlgn="base" hangingPunct="0">
              <a:spcBef>
                <a:spcPct val="0"/>
              </a:spcBef>
              <a:spcAft>
                <a:spcPct val="0"/>
              </a:spcAft>
              <a:defRPr>
                <a:solidFill>
                  <a:schemeClr val="tx1"/>
                </a:solidFill>
                <a:latin typeface="Calibri" charset="0"/>
                <a:ea typeface="Arial" charset="0"/>
                <a:cs typeface="Arial" charset="0"/>
              </a:defRPr>
            </a:lvl8pPr>
            <a:lvl9pPr marL="3886200" indent="-228600" eaLnBrk="0" fontAlgn="base" hangingPunct="0">
              <a:spcBef>
                <a:spcPct val="0"/>
              </a:spcBef>
              <a:spcAft>
                <a:spcPct val="0"/>
              </a:spcAft>
              <a:defRPr>
                <a:solidFill>
                  <a:schemeClr val="tx1"/>
                </a:solidFill>
                <a:latin typeface="Calibri" charset="0"/>
                <a:ea typeface="Arial" charset="0"/>
                <a:cs typeface="Arial" charset="0"/>
              </a:defRPr>
            </a:lvl9pPr>
          </a:lstStyle>
          <a:p>
            <a:pPr defTabSz="457174" eaLnBrk="1" hangingPunct="1"/>
            <a:endParaRPr lang="en-US" sz="2400" dirty="0">
              <a:solidFill>
                <a:prstClr val="black"/>
              </a:solidFill>
              <a:latin typeface="Arial" charset="0"/>
              <a:ea typeface="MS PGothic" charset="0"/>
              <a:cs typeface="MS PGothic" charset="0"/>
            </a:endParaRPr>
          </a:p>
        </p:txBody>
      </p:sp>
      <p:sp>
        <p:nvSpPr>
          <p:cNvPr id="58371" name="Rectangle 3"/>
          <p:cNvSpPr>
            <a:spLocks noGrp="1" noChangeArrowheads="1"/>
          </p:cNvSpPr>
          <p:nvPr>
            <p:ph type="body"/>
          </p:nvPr>
        </p:nvSpPr>
        <p:spPr bwMode="auto">
          <a:xfrm>
            <a:off x="933451" y="4414839"/>
            <a:ext cx="5140325" cy="41830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wrap="none" numCol="1" anchor="ctr" anchorCtr="0" compatLnSpc="1">
            <a:prstTxWarp prst="textNoShape">
              <a:avLst/>
            </a:prstTxWarp>
          </a:bodyPr>
          <a:lstStyle/>
          <a:p>
            <a:pPr eaLnBrk="1" hangingPunct="1">
              <a:spcBef>
                <a:spcPct val="0"/>
              </a:spcBef>
            </a:pPr>
            <a:endParaRPr lang="en-US" dirty="0">
              <a:latin typeface="Calibri"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506C930-0C39-C14E-9A81-5D25950FD497}" type="slidenum">
              <a:rPr lang="en-US" smtClean="0">
                <a:solidFill>
                  <a:prstClr val="black"/>
                </a:solidFill>
              </a:rPr>
              <a:pPr/>
              <a:t>27</a:t>
            </a:fld>
            <a:endParaRPr lang="en-US" dirty="0">
              <a:solidFill>
                <a:prstClr val="black"/>
              </a:solidFill>
            </a:endParaRPr>
          </a:p>
        </p:txBody>
      </p:sp>
    </p:spTree>
    <p:extLst>
      <p:ext uri="{BB962C8B-B14F-4D97-AF65-F5344CB8AC3E}">
        <p14:creationId xmlns:p14="http://schemas.microsoft.com/office/powerpoint/2010/main" val="401883256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dirty="0">
              <a:latin typeface="Calibri" charset="0"/>
            </a:endParaRPr>
          </a:p>
        </p:txBody>
      </p:sp>
      <p:sp>
        <p:nvSpPr>
          <p:cNvPr id="4" name="Slide Number Placeholder 3"/>
          <p:cNvSpPr>
            <a:spLocks noGrp="1"/>
          </p:cNvSpPr>
          <p:nvPr>
            <p:ph type="sldNum" sz="quarter" idx="5"/>
          </p:nvPr>
        </p:nvSpPr>
        <p:spPr/>
        <p:txBody>
          <a:bodyPr/>
          <a:lstStyle>
            <a:lvl1pPr eaLnBrk="0" hangingPunct="0">
              <a:defRPr>
                <a:solidFill>
                  <a:schemeClr val="tx1"/>
                </a:solidFill>
                <a:latin typeface="Calibri" charset="0"/>
                <a:ea typeface="ＭＳ Ｐゴシック" charset="0"/>
                <a:cs typeface="Arial" charset="0"/>
              </a:defRPr>
            </a:lvl1pPr>
            <a:lvl2pPr marL="742909" indent="-285734" eaLnBrk="0" hangingPunct="0">
              <a:defRPr>
                <a:solidFill>
                  <a:schemeClr val="tx1"/>
                </a:solidFill>
                <a:latin typeface="Calibri" charset="0"/>
                <a:ea typeface="Arial" charset="0"/>
                <a:cs typeface="Arial" charset="0"/>
              </a:defRPr>
            </a:lvl2pPr>
            <a:lvl3pPr marL="1142937" indent="-228587" eaLnBrk="0" hangingPunct="0">
              <a:defRPr>
                <a:solidFill>
                  <a:schemeClr val="tx1"/>
                </a:solidFill>
                <a:latin typeface="Calibri" charset="0"/>
                <a:ea typeface="Arial" charset="0"/>
                <a:cs typeface="Arial" charset="0"/>
              </a:defRPr>
            </a:lvl3pPr>
            <a:lvl4pPr marL="1600111" indent="-228587" eaLnBrk="0" hangingPunct="0">
              <a:defRPr>
                <a:solidFill>
                  <a:schemeClr val="tx1"/>
                </a:solidFill>
                <a:latin typeface="Calibri" charset="0"/>
                <a:ea typeface="Arial" charset="0"/>
                <a:cs typeface="Arial" charset="0"/>
              </a:defRPr>
            </a:lvl4pPr>
            <a:lvl5pPr marL="2057287" indent="-228587" eaLnBrk="0" hangingPunct="0">
              <a:defRPr>
                <a:solidFill>
                  <a:schemeClr val="tx1"/>
                </a:solidFill>
                <a:latin typeface="Calibri" charset="0"/>
                <a:ea typeface="Arial" charset="0"/>
                <a:cs typeface="Arial" charset="0"/>
              </a:defRPr>
            </a:lvl5pPr>
            <a:lvl6pPr marL="2514461" indent="-228587" eaLnBrk="0" fontAlgn="base" hangingPunct="0">
              <a:spcBef>
                <a:spcPct val="0"/>
              </a:spcBef>
              <a:spcAft>
                <a:spcPct val="0"/>
              </a:spcAft>
              <a:defRPr>
                <a:solidFill>
                  <a:schemeClr val="tx1"/>
                </a:solidFill>
                <a:latin typeface="Calibri" charset="0"/>
                <a:ea typeface="Arial" charset="0"/>
                <a:cs typeface="Arial" charset="0"/>
              </a:defRPr>
            </a:lvl6pPr>
            <a:lvl7pPr marL="2971635" indent="-228587" eaLnBrk="0" fontAlgn="base" hangingPunct="0">
              <a:spcBef>
                <a:spcPct val="0"/>
              </a:spcBef>
              <a:spcAft>
                <a:spcPct val="0"/>
              </a:spcAft>
              <a:defRPr>
                <a:solidFill>
                  <a:schemeClr val="tx1"/>
                </a:solidFill>
                <a:latin typeface="Calibri" charset="0"/>
                <a:ea typeface="Arial" charset="0"/>
                <a:cs typeface="Arial" charset="0"/>
              </a:defRPr>
            </a:lvl7pPr>
            <a:lvl8pPr marL="3428811" indent="-228587" eaLnBrk="0" fontAlgn="base" hangingPunct="0">
              <a:spcBef>
                <a:spcPct val="0"/>
              </a:spcBef>
              <a:spcAft>
                <a:spcPct val="0"/>
              </a:spcAft>
              <a:defRPr>
                <a:solidFill>
                  <a:schemeClr val="tx1"/>
                </a:solidFill>
                <a:latin typeface="Calibri" charset="0"/>
                <a:ea typeface="Arial" charset="0"/>
                <a:cs typeface="Arial" charset="0"/>
              </a:defRPr>
            </a:lvl8pPr>
            <a:lvl9pPr marL="3885985" indent="-228587" eaLnBrk="0" fontAlgn="base" hangingPunct="0">
              <a:spcBef>
                <a:spcPct val="0"/>
              </a:spcBef>
              <a:spcAft>
                <a:spcPct val="0"/>
              </a:spcAft>
              <a:defRPr>
                <a:solidFill>
                  <a:schemeClr val="tx1"/>
                </a:solidFill>
                <a:latin typeface="Calibri" charset="0"/>
                <a:ea typeface="Arial" charset="0"/>
                <a:cs typeface="Arial" charset="0"/>
              </a:defRPr>
            </a:lvl9pPr>
          </a:lstStyle>
          <a:p>
            <a:pPr eaLnBrk="1" hangingPunct="1"/>
            <a:fld id="{069EC0B3-45A9-9F49-9138-DDC67E4F863D}" type="slidenum">
              <a:rPr lang="en-US">
                <a:solidFill>
                  <a:prstClr val="black"/>
                </a:solidFill>
              </a:rPr>
              <a:pPr eaLnBrk="1" hangingPunct="1"/>
              <a:t>28</a:t>
            </a:fld>
            <a:endParaRPr lang="en-US" dirty="0">
              <a:solidFill>
                <a:prstClr val="black"/>
              </a:solidFill>
            </a:endParaRPr>
          </a:p>
        </p:txBody>
      </p:sp>
      <p:sp>
        <p:nvSpPr>
          <p:cNvPr id="70660" name="Slide Image Placeholder 6"/>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 xmlns:ma14="http://schemas.microsoft.com/office/mac/drawingml/2011/main" val="1"/>
            </a:ext>
          </a:extLst>
        </p:spPr>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00150" y="696913"/>
            <a:ext cx="4648200" cy="3486150"/>
          </a:xfrm>
        </p:spPr>
      </p:sp>
      <p:sp>
        <p:nvSpPr>
          <p:cNvPr id="3" name="Notes Placeholder 2"/>
          <p:cNvSpPr>
            <a:spLocks noGrp="1"/>
          </p:cNvSpPr>
          <p:nvPr>
            <p:ph type="body" idx="1"/>
          </p:nvPr>
        </p:nvSpPr>
        <p:spPr/>
        <p:txBody>
          <a:bodyPr/>
          <a:lstStyle/>
          <a:p>
            <a:endParaRPr lang="en-US" dirty="0" smtClean="0"/>
          </a:p>
          <a:p>
            <a:endParaRPr lang="en-US" dirty="0"/>
          </a:p>
        </p:txBody>
      </p:sp>
      <p:sp>
        <p:nvSpPr>
          <p:cNvPr id="4" name="Slide Number Placeholder 3"/>
          <p:cNvSpPr>
            <a:spLocks noGrp="1"/>
          </p:cNvSpPr>
          <p:nvPr>
            <p:ph type="sldNum" sz="quarter" idx="10"/>
          </p:nvPr>
        </p:nvSpPr>
        <p:spPr/>
        <p:txBody>
          <a:bodyPr/>
          <a:lstStyle/>
          <a:p>
            <a:fld id="{9506C930-0C39-C14E-9A81-5D25950FD497}" type="slidenum">
              <a:rPr lang="en-US" smtClean="0">
                <a:solidFill>
                  <a:prstClr val="black"/>
                </a:solidFill>
              </a:rPr>
              <a:pPr/>
              <a:t>29</a:t>
            </a:fld>
            <a:endParaRPr lang="en-US" dirty="0">
              <a:solidFill>
                <a:prstClr val="black"/>
              </a:solidFill>
            </a:endParaRPr>
          </a:p>
        </p:txBody>
      </p:sp>
    </p:spTree>
    <p:extLst>
      <p:ext uri="{BB962C8B-B14F-4D97-AF65-F5344CB8AC3E}">
        <p14:creationId xmlns:p14="http://schemas.microsoft.com/office/powerpoint/2010/main" val="29968805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593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wrap="square" numCol="1" anchor="t" anchorCtr="0" compatLnSpc="1">
            <a:prstTxWarp prst="textNoShape">
              <a:avLst/>
            </a:prstTxWarp>
          </a:bodyPr>
          <a:lstStyle/>
          <a:p>
            <a:endParaRPr lang="en-US" b="1" dirty="0"/>
          </a:p>
        </p:txBody>
      </p:sp>
      <p:sp>
        <p:nvSpPr>
          <p:cNvPr id="4" name="Slide Number Placeholder 3"/>
          <p:cNvSpPr>
            <a:spLocks noGrp="1"/>
          </p:cNvSpPr>
          <p:nvPr>
            <p:ph type="sldNum" sz="quarter" idx="5"/>
          </p:nvPr>
        </p:nvSpPr>
        <p:spPr/>
        <p:txBody>
          <a:bodyPr/>
          <a:lstStyle>
            <a:lvl1pPr eaLnBrk="0" hangingPunct="0">
              <a:defRPr>
                <a:solidFill>
                  <a:schemeClr val="tx1"/>
                </a:solidFill>
                <a:latin typeface="Calibri" charset="0"/>
                <a:ea typeface="ＭＳ Ｐゴシック" charset="0"/>
                <a:cs typeface="Arial" charset="0"/>
              </a:defRPr>
            </a:lvl1pPr>
            <a:lvl2pPr marL="742909" indent="-285734" eaLnBrk="0" hangingPunct="0">
              <a:defRPr>
                <a:solidFill>
                  <a:schemeClr val="tx1"/>
                </a:solidFill>
                <a:latin typeface="Calibri" charset="0"/>
                <a:ea typeface="Arial" charset="0"/>
                <a:cs typeface="Arial" charset="0"/>
              </a:defRPr>
            </a:lvl2pPr>
            <a:lvl3pPr marL="1142937" indent="-228587" eaLnBrk="0" hangingPunct="0">
              <a:defRPr>
                <a:solidFill>
                  <a:schemeClr val="tx1"/>
                </a:solidFill>
                <a:latin typeface="Calibri" charset="0"/>
                <a:ea typeface="Arial" charset="0"/>
                <a:cs typeface="Arial" charset="0"/>
              </a:defRPr>
            </a:lvl3pPr>
            <a:lvl4pPr marL="1600111" indent="-228587" eaLnBrk="0" hangingPunct="0">
              <a:defRPr>
                <a:solidFill>
                  <a:schemeClr val="tx1"/>
                </a:solidFill>
                <a:latin typeface="Calibri" charset="0"/>
                <a:ea typeface="Arial" charset="0"/>
                <a:cs typeface="Arial" charset="0"/>
              </a:defRPr>
            </a:lvl4pPr>
            <a:lvl5pPr marL="2057287" indent="-228587" eaLnBrk="0" hangingPunct="0">
              <a:defRPr>
                <a:solidFill>
                  <a:schemeClr val="tx1"/>
                </a:solidFill>
                <a:latin typeface="Calibri" charset="0"/>
                <a:ea typeface="Arial" charset="0"/>
                <a:cs typeface="Arial" charset="0"/>
              </a:defRPr>
            </a:lvl5pPr>
            <a:lvl6pPr marL="2514461" indent="-228587" eaLnBrk="0" fontAlgn="base" hangingPunct="0">
              <a:spcBef>
                <a:spcPct val="0"/>
              </a:spcBef>
              <a:spcAft>
                <a:spcPct val="0"/>
              </a:spcAft>
              <a:defRPr>
                <a:solidFill>
                  <a:schemeClr val="tx1"/>
                </a:solidFill>
                <a:latin typeface="Calibri" charset="0"/>
                <a:ea typeface="Arial" charset="0"/>
                <a:cs typeface="Arial" charset="0"/>
              </a:defRPr>
            </a:lvl6pPr>
            <a:lvl7pPr marL="2971635" indent="-228587" eaLnBrk="0" fontAlgn="base" hangingPunct="0">
              <a:spcBef>
                <a:spcPct val="0"/>
              </a:spcBef>
              <a:spcAft>
                <a:spcPct val="0"/>
              </a:spcAft>
              <a:defRPr>
                <a:solidFill>
                  <a:schemeClr val="tx1"/>
                </a:solidFill>
                <a:latin typeface="Calibri" charset="0"/>
                <a:ea typeface="Arial" charset="0"/>
                <a:cs typeface="Arial" charset="0"/>
              </a:defRPr>
            </a:lvl7pPr>
            <a:lvl8pPr marL="3428811" indent="-228587" eaLnBrk="0" fontAlgn="base" hangingPunct="0">
              <a:spcBef>
                <a:spcPct val="0"/>
              </a:spcBef>
              <a:spcAft>
                <a:spcPct val="0"/>
              </a:spcAft>
              <a:defRPr>
                <a:solidFill>
                  <a:schemeClr val="tx1"/>
                </a:solidFill>
                <a:latin typeface="Calibri" charset="0"/>
                <a:ea typeface="Arial" charset="0"/>
                <a:cs typeface="Arial" charset="0"/>
              </a:defRPr>
            </a:lvl8pPr>
            <a:lvl9pPr marL="3885985" indent="-228587" eaLnBrk="0" fontAlgn="base" hangingPunct="0">
              <a:spcBef>
                <a:spcPct val="0"/>
              </a:spcBef>
              <a:spcAft>
                <a:spcPct val="0"/>
              </a:spcAft>
              <a:defRPr>
                <a:solidFill>
                  <a:schemeClr val="tx1"/>
                </a:solidFill>
                <a:latin typeface="Calibri" charset="0"/>
                <a:ea typeface="Arial" charset="0"/>
                <a:cs typeface="Arial" charset="0"/>
              </a:defRPr>
            </a:lvl9pPr>
          </a:lstStyle>
          <a:p>
            <a:pPr eaLnBrk="1" hangingPunct="1"/>
            <a:fld id="{7CF12148-914C-7C47-9C0E-25CF8CEB023D}" type="slidenum">
              <a:rPr lang="en-US">
                <a:solidFill>
                  <a:prstClr val="black"/>
                </a:solidFill>
              </a:rPr>
              <a:pPr eaLnBrk="1" hangingPunct="1"/>
              <a:t>3</a:t>
            </a:fld>
            <a:endParaRPr lang="en-US" dirty="0">
              <a:solidFill>
                <a:prstClr val="black"/>
              </a:solidFill>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00150" y="696913"/>
            <a:ext cx="4648200" cy="3486150"/>
          </a:xfrm>
        </p:spPr>
      </p:sp>
      <p:sp>
        <p:nvSpPr>
          <p:cNvPr id="3" name="Notes Placeholder 2"/>
          <p:cNvSpPr>
            <a:spLocks noGrp="1"/>
          </p:cNvSpPr>
          <p:nvPr>
            <p:ph type="body" idx="1"/>
          </p:nvPr>
        </p:nvSpPr>
        <p:spPr/>
        <p:txBody>
          <a:bodyPr/>
          <a:lstStyle/>
          <a:p>
            <a:endParaRPr lang="en-US" dirty="0" smtClean="0"/>
          </a:p>
          <a:p>
            <a:endParaRPr lang="en-US" dirty="0"/>
          </a:p>
        </p:txBody>
      </p:sp>
      <p:sp>
        <p:nvSpPr>
          <p:cNvPr id="4" name="Slide Number Placeholder 3"/>
          <p:cNvSpPr>
            <a:spLocks noGrp="1"/>
          </p:cNvSpPr>
          <p:nvPr>
            <p:ph type="sldNum" sz="quarter" idx="10"/>
          </p:nvPr>
        </p:nvSpPr>
        <p:spPr/>
        <p:txBody>
          <a:bodyPr/>
          <a:lstStyle/>
          <a:p>
            <a:fld id="{9506C930-0C39-C14E-9A81-5D25950FD497}" type="slidenum">
              <a:rPr lang="en-US" smtClean="0">
                <a:solidFill>
                  <a:prstClr val="black"/>
                </a:solidFill>
              </a:rPr>
              <a:pPr/>
              <a:t>30</a:t>
            </a:fld>
            <a:endParaRPr lang="en-US" dirty="0">
              <a:solidFill>
                <a:prstClr val="black"/>
              </a:solidFill>
            </a:endParaRPr>
          </a:p>
        </p:txBody>
      </p:sp>
    </p:spTree>
    <p:extLst>
      <p:ext uri="{BB962C8B-B14F-4D97-AF65-F5344CB8AC3E}">
        <p14:creationId xmlns:p14="http://schemas.microsoft.com/office/powerpoint/2010/main" val="299688056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00150" y="696913"/>
            <a:ext cx="4648200" cy="3486150"/>
          </a:xfrm>
        </p:spPr>
      </p:sp>
      <p:sp>
        <p:nvSpPr>
          <p:cNvPr id="3" name="Notes Placeholder 2"/>
          <p:cNvSpPr>
            <a:spLocks noGrp="1"/>
          </p:cNvSpPr>
          <p:nvPr>
            <p:ph type="body" idx="1"/>
          </p:nvPr>
        </p:nvSpPr>
        <p:spPr/>
        <p:txBody>
          <a:bodyPr/>
          <a:lstStyle/>
          <a:p>
            <a:endParaRPr lang="en-US" dirty="0" smtClean="0"/>
          </a:p>
          <a:p>
            <a:endParaRPr lang="en-US" dirty="0"/>
          </a:p>
        </p:txBody>
      </p:sp>
      <p:sp>
        <p:nvSpPr>
          <p:cNvPr id="4" name="Slide Number Placeholder 3"/>
          <p:cNvSpPr>
            <a:spLocks noGrp="1"/>
          </p:cNvSpPr>
          <p:nvPr>
            <p:ph type="sldNum" sz="quarter" idx="10"/>
          </p:nvPr>
        </p:nvSpPr>
        <p:spPr/>
        <p:txBody>
          <a:bodyPr/>
          <a:lstStyle/>
          <a:p>
            <a:fld id="{9506C930-0C39-C14E-9A81-5D25950FD497}" type="slidenum">
              <a:rPr lang="en-US" smtClean="0">
                <a:solidFill>
                  <a:prstClr val="black"/>
                </a:solidFill>
              </a:rPr>
              <a:pPr/>
              <a:t>31</a:t>
            </a:fld>
            <a:endParaRPr lang="en-US" dirty="0">
              <a:solidFill>
                <a:prstClr val="black"/>
              </a:solidFill>
            </a:endParaRPr>
          </a:p>
        </p:txBody>
      </p:sp>
    </p:spTree>
    <p:extLst>
      <p:ext uri="{BB962C8B-B14F-4D97-AF65-F5344CB8AC3E}">
        <p14:creationId xmlns:p14="http://schemas.microsoft.com/office/powerpoint/2010/main" val="299688056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00150" y="696913"/>
            <a:ext cx="4648200" cy="3486150"/>
          </a:xfrm>
        </p:spPr>
      </p:sp>
      <p:sp>
        <p:nvSpPr>
          <p:cNvPr id="3" name="Notes Placeholder 2"/>
          <p:cNvSpPr>
            <a:spLocks noGrp="1"/>
          </p:cNvSpPr>
          <p:nvPr>
            <p:ph type="body" idx="1"/>
          </p:nvPr>
        </p:nvSpPr>
        <p:spPr/>
        <p:txBody>
          <a:bodyPr/>
          <a:lstStyle/>
          <a:p>
            <a:endParaRPr lang="en-US" dirty="0" smtClean="0"/>
          </a:p>
          <a:p>
            <a:endParaRPr lang="en-US" dirty="0"/>
          </a:p>
        </p:txBody>
      </p:sp>
      <p:sp>
        <p:nvSpPr>
          <p:cNvPr id="4" name="Slide Number Placeholder 3"/>
          <p:cNvSpPr>
            <a:spLocks noGrp="1"/>
          </p:cNvSpPr>
          <p:nvPr>
            <p:ph type="sldNum" sz="quarter" idx="10"/>
          </p:nvPr>
        </p:nvSpPr>
        <p:spPr/>
        <p:txBody>
          <a:bodyPr/>
          <a:lstStyle/>
          <a:p>
            <a:fld id="{9506C930-0C39-C14E-9A81-5D25950FD497}" type="slidenum">
              <a:rPr lang="en-US" smtClean="0">
                <a:solidFill>
                  <a:prstClr val="black"/>
                </a:solidFill>
              </a:rPr>
              <a:pPr/>
              <a:t>32</a:t>
            </a:fld>
            <a:endParaRPr lang="en-US" dirty="0">
              <a:solidFill>
                <a:prstClr val="black"/>
              </a:solidFill>
            </a:endParaRPr>
          </a:p>
        </p:txBody>
      </p:sp>
    </p:spTree>
    <p:extLst>
      <p:ext uri="{BB962C8B-B14F-4D97-AF65-F5344CB8AC3E}">
        <p14:creationId xmlns:p14="http://schemas.microsoft.com/office/powerpoint/2010/main" val="299688056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00150" y="696913"/>
            <a:ext cx="4648200" cy="3486150"/>
          </a:xfrm>
        </p:spPr>
      </p:sp>
      <p:sp>
        <p:nvSpPr>
          <p:cNvPr id="3" name="Notes Placeholder 2"/>
          <p:cNvSpPr>
            <a:spLocks noGrp="1"/>
          </p:cNvSpPr>
          <p:nvPr>
            <p:ph type="body" idx="1"/>
          </p:nvPr>
        </p:nvSpPr>
        <p:spPr/>
        <p:txBody>
          <a:bodyPr/>
          <a:lstStyle/>
          <a:p>
            <a:endParaRPr lang="en-US" dirty="0" smtClean="0"/>
          </a:p>
          <a:p>
            <a:endParaRPr lang="en-US" dirty="0"/>
          </a:p>
        </p:txBody>
      </p:sp>
      <p:sp>
        <p:nvSpPr>
          <p:cNvPr id="4" name="Slide Number Placeholder 3"/>
          <p:cNvSpPr>
            <a:spLocks noGrp="1"/>
          </p:cNvSpPr>
          <p:nvPr>
            <p:ph type="sldNum" sz="quarter" idx="10"/>
          </p:nvPr>
        </p:nvSpPr>
        <p:spPr/>
        <p:txBody>
          <a:bodyPr/>
          <a:lstStyle/>
          <a:p>
            <a:fld id="{9506C930-0C39-C14E-9A81-5D25950FD497}" type="slidenum">
              <a:rPr lang="en-US" smtClean="0">
                <a:solidFill>
                  <a:prstClr val="black"/>
                </a:solidFill>
              </a:rPr>
              <a:pPr/>
              <a:t>33</a:t>
            </a:fld>
            <a:endParaRPr lang="en-US" dirty="0">
              <a:solidFill>
                <a:prstClr val="black"/>
              </a:solidFill>
            </a:endParaRPr>
          </a:p>
        </p:txBody>
      </p:sp>
    </p:spTree>
    <p:extLst>
      <p:ext uri="{BB962C8B-B14F-4D97-AF65-F5344CB8AC3E}">
        <p14:creationId xmlns:p14="http://schemas.microsoft.com/office/powerpoint/2010/main" val="299688056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00150" y="696913"/>
            <a:ext cx="4648200" cy="3486150"/>
          </a:xfrm>
        </p:spPr>
      </p:sp>
      <p:sp>
        <p:nvSpPr>
          <p:cNvPr id="3" name="Notes Placeholder 2"/>
          <p:cNvSpPr>
            <a:spLocks noGrp="1"/>
          </p:cNvSpPr>
          <p:nvPr>
            <p:ph type="body" idx="1"/>
          </p:nvPr>
        </p:nvSpPr>
        <p:spPr/>
        <p:txBody>
          <a:bodyPr/>
          <a:lstStyle/>
          <a:p>
            <a:endParaRPr lang="en-US" dirty="0" smtClean="0"/>
          </a:p>
          <a:p>
            <a:endParaRPr lang="en-US" dirty="0"/>
          </a:p>
        </p:txBody>
      </p:sp>
      <p:sp>
        <p:nvSpPr>
          <p:cNvPr id="4" name="Slide Number Placeholder 3"/>
          <p:cNvSpPr>
            <a:spLocks noGrp="1"/>
          </p:cNvSpPr>
          <p:nvPr>
            <p:ph type="sldNum" sz="quarter" idx="10"/>
          </p:nvPr>
        </p:nvSpPr>
        <p:spPr/>
        <p:txBody>
          <a:bodyPr/>
          <a:lstStyle/>
          <a:p>
            <a:fld id="{9506C930-0C39-C14E-9A81-5D25950FD497}" type="slidenum">
              <a:rPr lang="en-US" smtClean="0">
                <a:solidFill>
                  <a:prstClr val="black"/>
                </a:solidFill>
              </a:rPr>
              <a:pPr/>
              <a:t>34</a:t>
            </a:fld>
            <a:endParaRPr lang="en-US" dirty="0">
              <a:solidFill>
                <a:prstClr val="black"/>
              </a:solidFill>
            </a:endParaRPr>
          </a:p>
        </p:txBody>
      </p:sp>
    </p:spTree>
    <p:extLst>
      <p:ext uri="{BB962C8B-B14F-4D97-AF65-F5344CB8AC3E}">
        <p14:creationId xmlns:p14="http://schemas.microsoft.com/office/powerpoint/2010/main" val="2996880564"/>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8370" name="Text Box 2"/>
          <p:cNvSpPr txBox="1">
            <a:spLocks noChangeArrowheads="1"/>
          </p:cNvSpPr>
          <p:nvPr/>
        </p:nvSpPr>
        <p:spPr bwMode="auto">
          <a:xfrm>
            <a:off x="1128714" y="698501"/>
            <a:ext cx="4752975" cy="3484563"/>
          </a:xfrm>
          <a:prstGeom prst="rect">
            <a:avLst/>
          </a:prstGeom>
          <a:solidFill>
            <a:srgbClr val="FFFFFF"/>
          </a:solidFill>
          <a:ln w="9360">
            <a:solidFill>
              <a:srgbClr val="000000"/>
            </a:solidFill>
            <a:miter lim="800000"/>
            <a:headEnd/>
            <a:tailEnd/>
          </a:ln>
        </p:spPr>
        <p:txBody>
          <a:bodyPr wrap="none" lIns="93163" tIns="46582" rIns="93163" bIns="46582" anchor="ctr"/>
          <a:lstStyle>
            <a:lvl1pPr eaLnBrk="0" hangingPunct="0">
              <a:defRPr>
                <a:solidFill>
                  <a:schemeClr val="tx1"/>
                </a:solidFill>
                <a:latin typeface="Calibri" charset="0"/>
                <a:ea typeface="ＭＳ Ｐゴシック" charset="0"/>
                <a:cs typeface="Arial" charset="0"/>
              </a:defRPr>
            </a:lvl1pPr>
            <a:lvl2pPr marL="742950" indent="-285750" eaLnBrk="0" hangingPunct="0">
              <a:defRPr>
                <a:solidFill>
                  <a:schemeClr val="tx1"/>
                </a:solidFill>
                <a:latin typeface="Calibri" charset="0"/>
                <a:ea typeface="Arial" charset="0"/>
                <a:cs typeface="Arial" charset="0"/>
              </a:defRPr>
            </a:lvl2pPr>
            <a:lvl3pPr marL="1143000" indent="-228600" eaLnBrk="0" hangingPunct="0">
              <a:defRPr>
                <a:solidFill>
                  <a:schemeClr val="tx1"/>
                </a:solidFill>
                <a:latin typeface="Calibri" charset="0"/>
                <a:ea typeface="Arial" charset="0"/>
                <a:cs typeface="Arial" charset="0"/>
              </a:defRPr>
            </a:lvl3pPr>
            <a:lvl4pPr marL="1600200" indent="-228600" eaLnBrk="0" hangingPunct="0">
              <a:defRPr>
                <a:solidFill>
                  <a:schemeClr val="tx1"/>
                </a:solidFill>
                <a:latin typeface="Calibri" charset="0"/>
                <a:ea typeface="Arial" charset="0"/>
                <a:cs typeface="Arial" charset="0"/>
              </a:defRPr>
            </a:lvl4pPr>
            <a:lvl5pPr marL="2057400" indent="-228600" eaLnBrk="0" hangingPunct="0">
              <a:defRPr>
                <a:solidFill>
                  <a:schemeClr val="tx1"/>
                </a:solidFill>
                <a:latin typeface="Calibri" charset="0"/>
                <a:ea typeface="Arial" charset="0"/>
                <a:cs typeface="Arial" charset="0"/>
              </a:defRPr>
            </a:lvl5pPr>
            <a:lvl6pPr marL="2514600" indent="-228600" eaLnBrk="0" fontAlgn="base" hangingPunct="0">
              <a:spcBef>
                <a:spcPct val="0"/>
              </a:spcBef>
              <a:spcAft>
                <a:spcPct val="0"/>
              </a:spcAft>
              <a:defRPr>
                <a:solidFill>
                  <a:schemeClr val="tx1"/>
                </a:solidFill>
                <a:latin typeface="Calibri" charset="0"/>
                <a:ea typeface="Arial" charset="0"/>
                <a:cs typeface="Arial" charset="0"/>
              </a:defRPr>
            </a:lvl6pPr>
            <a:lvl7pPr marL="2971800" indent="-228600" eaLnBrk="0" fontAlgn="base" hangingPunct="0">
              <a:spcBef>
                <a:spcPct val="0"/>
              </a:spcBef>
              <a:spcAft>
                <a:spcPct val="0"/>
              </a:spcAft>
              <a:defRPr>
                <a:solidFill>
                  <a:schemeClr val="tx1"/>
                </a:solidFill>
                <a:latin typeface="Calibri" charset="0"/>
                <a:ea typeface="Arial" charset="0"/>
                <a:cs typeface="Arial" charset="0"/>
              </a:defRPr>
            </a:lvl7pPr>
            <a:lvl8pPr marL="3429000" indent="-228600" eaLnBrk="0" fontAlgn="base" hangingPunct="0">
              <a:spcBef>
                <a:spcPct val="0"/>
              </a:spcBef>
              <a:spcAft>
                <a:spcPct val="0"/>
              </a:spcAft>
              <a:defRPr>
                <a:solidFill>
                  <a:schemeClr val="tx1"/>
                </a:solidFill>
                <a:latin typeface="Calibri" charset="0"/>
                <a:ea typeface="Arial" charset="0"/>
                <a:cs typeface="Arial" charset="0"/>
              </a:defRPr>
            </a:lvl8pPr>
            <a:lvl9pPr marL="3886200" indent="-228600" eaLnBrk="0" fontAlgn="base" hangingPunct="0">
              <a:spcBef>
                <a:spcPct val="0"/>
              </a:spcBef>
              <a:spcAft>
                <a:spcPct val="0"/>
              </a:spcAft>
              <a:defRPr>
                <a:solidFill>
                  <a:schemeClr val="tx1"/>
                </a:solidFill>
                <a:latin typeface="Calibri" charset="0"/>
                <a:ea typeface="Arial" charset="0"/>
                <a:cs typeface="Arial" charset="0"/>
              </a:defRPr>
            </a:lvl9pPr>
          </a:lstStyle>
          <a:p>
            <a:pPr defTabSz="457174" eaLnBrk="1" hangingPunct="1"/>
            <a:endParaRPr lang="en-US" sz="2400" dirty="0">
              <a:solidFill>
                <a:prstClr val="black"/>
              </a:solidFill>
              <a:latin typeface="Arial" charset="0"/>
              <a:ea typeface="MS PGothic" charset="0"/>
              <a:cs typeface="MS PGothic" charset="0"/>
            </a:endParaRPr>
          </a:p>
        </p:txBody>
      </p:sp>
      <p:sp>
        <p:nvSpPr>
          <p:cNvPr id="58371" name="Rectangle 3"/>
          <p:cNvSpPr>
            <a:spLocks noGrp="1" noChangeArrowheads="1"/>
          </p:cNvSpPr>
          <p:nvPr>
            <p:ph type="body"/>
          </p:nvPr>
        </p:nvSpPr>
        <p:spPr bwMode="auto">
          <a:xfrm>
            <a:off x="933451" y="4414839"/>
            <a:ext cx="5140325" cy="41830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wrap="none" numCol="1" anchor="ctr" anchorCtr="0" compatLnSpc="1">
            <a:prstTxWarp prst="textNoShape">
              <a:avLst/>
            </a:prstTxWarp>
          </a:bodyPr>
          <a:lstStyle/>
          <a:p>
            <a:pPr eaLnBrk="1" hangingPunct="1">
              <a:spcBef>
                <a:spcPct val="0"/>
              </a:spcBef>
            </a:pPr>
            <a:endParaRPr lang="en-US" dirty="0">
              <a:latin typeface="Calibri" charset="0"/>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dirty="0">
              <a:latin typeface="Calibri" charset="0"/>
            </a:endParaRPr>
          </a:p>
        </p:txBody>
      </p:sp>
      <p:sp>
        <p:nvSpPr>
          <p:cNvPr id="4" name="Slide Number Placeholder 3"/>
          <p:cNvSpPr>
            <a:spLocks noGrp="1"/>
          </p:cNvSpPr>
          <p:nvPr>
            <p:ph type="sldNum" sz="quarter" idx="5"/>
          </p:nvPr>
        </p:nvSpPr>
        <p:spPr/>
        <p:txBody>
          <a:bodyPr/>
          <a:lstStyle>
            <a:lvl1pPr eaLnBrk="0" hangingPunct="0">
              <a:defRPr>
                <a:solidFill>
                  <a:schemeClr val="tx1"/>
                </a:solidFill>
                <a:latin typeface="Calibri" charset="0"/>
                <a:ea typeface="ＭＳ Ｐゴシック" charset="0"/>
                <a:cs typeface="Arial" charset="0"/>
              </a:defRPr>
            </a:lvl1pPr>
            <a:lvl2pPr marL="742909" indent="-285734" eaLnBrk="0" hangingPunct="0">
              <a:defRPr>
                <a:solidFill>
                  <a:schemeClr val="tx1"/>
                </a:solidFill>
                <a:latin typeface="Calibri" charset="0"/>
                <a:ea typeface="Arial" charset="0"/>
                <a:cs typeface="Arial" charset="0"/>
              </a:defRPr>
            </a:lvl2pPr>
            <a:lvl3pPr marL="1142937" indent="-228587" eaLnBrk="0" hangingPunct="0">
              <a:defRPr>
                <a:solidFill>
                  <a:schemeClr val="tx1"/>
                </a:solidFill>
                <a:latin typeface="Calibri" charset="0"/>
                <a:ea typeface="Arial" charset="0"/>
                <a:cs typeface="Arial" charset="0"/>
              </a:defRPr>
            </a:lvl3pPr>
            <a:lvl4pPr marL="1600111" indent="-228587" eaLnBrk="0" hangingPunct="0">
              <a:defRPr>
                <a:solidFill>
                  <a:schemeClr val="tx1"/>
                </a:solidFill>
                <a:latin typeface="Calibri" charset="0"/>
                <a:ea typeface="Arial" charset="0"/>
                <a:cs typeface="Arial" charset="0"/>
              </a:defRPr>
            </a:lvl4pPr>
            <a:lvl5pPr marL="2057287" indent="-228587" eaLnBrk="0" hangingPunct="0">
              <a:defRPr>
                <a:solidFill>
                  <a:schemeClr val="tx1"/>
                </a:solidFill>
                <a:latin typeface="Calibri" charset="0"/>
                <a:ea typeface="Arial" charset="0"/>
                <a:cs typeface="Arial" charset="0"/>
              </a:defRPr>
            </a:lvl5pPr>
            <a:lvl6pPr marL="2514461" indent="-228587" eaLnBrk="0" fontAlgn="base" hangingPunct="0">
              <a:spcBef>
                <a:spcPct val="0"/>
              </a:spcBef>
              <a:spcAft>
                <a:spcPct val="0"/>
              </a:spcAft>
              <a:defRPr>
                <a:solidFill>
                  <a:schemeClr val="tx1"/>
                </a:solidFill>
                <a:latin typeface="Calibri" charset="0"/>
                <a:ea typeface="Arial" charset="0"/>
                <a:cs typeface="Arial" charset="0"/>
              </a:defRPr>
            </a:lvl6pPr>
            <a:lvl7pPr marL="2971635" indent="-228587" eaLnBrk="0" fontAlgn="base" hangingPunct="0">
              <a:spcBef>
                <a:spcPct val="0"/>
              </a:spcBef>
              <a:spcAft>
                <a:spcPct val="0"/>
              </a:spcAft>
              <a:defRPr>
                <a:solidFill>
                  <a:schemeClr val="tx1"/>
                </a:solidFill>
                <a:latin typeface="Calibri" charset="0"/>
                <a:ea typeface="Arial" charset="0"/>
                <a:cs typeface="Arial" charset="0"/>
              </a:defRPr>
            </a:lvl7pPr>
            <a:lvl8pPr marL="3428811" indent="-228587" eaLnBrk="0" fontAlgn="base" hangingPunct="0">
              <a:spcBef>
                <a:spcPct val="0"/>
              </a:spcBef>
              <a:spcAft>
                <a:spcPct val="0"/>
              </a:spcAft>
              <a:defRPr>
                <a:solidFill>
                  <a:schemeClr val="tx1"/>
                </a:solidFill>
                <a:latin typeface="Calibri" charset="0"/>
                <a:ea typeface="Arial" charset="0"/>
                <a:cs typeface="Arial" charset="0"/>
              </a:defRPr>
            </a:lvl8pPr>
            <a:lvl9pPr marL="3885985" indent="-228587" eaLnBrk="0" fontAlgn="base" hangingPunct="0">
              <a:spcBef>
                <a:spcPct val="0"/>
              </a:spcBef>
              <a:spcAft>
                <a:spcPct val="0"/>
              </a:spcAft>
              <a:defRPr>
                <a:solidFill>
                  <a:schemeClr val="tx1"/>
                </a:solidFill>
                <a:latin typeface="Calibri" charset="0"/>
                <a:ea typeface="Arial" charset="0"/>
                <a:cs typeface="Arial" charset="0"/>
              </a:defRPr>
            </a:lvl9pPr>
          </a:lstStyle>
          <a:p>
            <a:pPr eaLnBrk="1" hangingPunct="1"/>
            <a:fld id="{A4E1BB80-1E0E-4E43-88A6-836F470EE81C}" type="slidenum">
              <a:rPr lang="en-US">
                <a:solidFill>
                  <a:prstClr val="black"/>
                </a:solidFill>
              </a:rPr>
              <a:pPr eaLnBrk="1" hangingPunct="1"/>
              <a:t>36</a:t>
            </a:fld>
            <a:endParaRPr lang="en-US" dirty="0">
              <a:solidFill>
                <a:prstClr val="black"/>
              </a:solidFill>
            </a:endParaRPr>
          </a:p>
        </p:txBody>
      </p:sp>
      <p:sp>
        <p:nvSpPr>
          <p:cNvPr id="66564" name="Slide Image Placeholder 6"/>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 xmlns:ma14="http://schemas.microsoft.com/office/mac/drawingml/2011/main" val="1"/>
            </a:ext>
          </a:extLst>
        </p:spPr>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dirty="0">
              <a:latin typeface="Calibri" charset="0"/>
            </a:endParaRPr>
          </a:p>
        </p:txBody>
      </p:sp>
      <p:sp>
        <p:nvSpPr>
          <p:cNvPr id="4" name="Slide Number Placeholder 3"/>
          <p:cNvSpPr>
            <a:spLocks noGrp="1"/>
          </p:cNvSpPr>
          <p:nvPr>
            <p:ph type="sldNum" sz="quarter" idx="5"/>
          </p:nvPr>
        </p:nvSpPr>
        <p:spPr/>
        <p:txBody>
          <a:bodyPr/>
          <a:lstStyle>
            <a:lvl1pPr eaLnBrk="0" hangingPunct="0">
              <a:defRPr>
                <a:solidFill>
                  <a:schemeClr val="tx1"/>
                </a:solidFill>
                <a:latin typeface="Calibri" charset="0"/>
                <a:ea typeface="ＭＳ Ｐゴシック" charset="0"/>
                <a:cs typeface="Arial" charset="0"/>
              </a:defRPr>
            </a:lvl1pPr>
            <a:lvl2pPr marL="742909" indent="-285734" eaLnBrk="0" hangingPunct="0">
              <a:defRPr>
                <a:solidFill>
                  <a:schemeClr val="tx1"/>
                </a:solidFill>
                <a:latin typeface="Calibri" charset="0"/>
                <a:ea typeface="Arial" charset="0"/>
                <a:cs typeface="Arial" charset="0"/>
              </a:defRPr>
            </a:lvl2pPr>
            <a:lvl3pPr marL="1142937" indent="-228587" eaLnBrk="0" hangingPunct="0">
              <a:defRPr>
                <a:solidFill>
                  <a:schemeClr val="tx1"/>
                </a:solidFill>
                <a:latin typeface="Calibri" charset="0"/>
                <a:ea typeface="Arial" charset="0"/>
                <a:cs typeface="Arial" charset="0"/>
              </a:defRPr>
            </a:lvl3pPr>
            <a:lvl4pPr marL="1600111" indent="-228587" eaLnBrk="0" hangingPunct="0">
              <a:defRPr>
                <a:solidFill>
                  <a:schemeClr val="tx1"/>
                </a:solidFill>
                <a:latin typeface="Calibri" charset="0"/>
                <a:ea typeface="Arial" charset="0"/>
                <a:cs typeface="Arial" charset="0"/>
              </a:defRPr>
            </a:lvl4pPr>
            <a:lvl5pPr marL="2057287" indent="-228587" eaLnBrk="0" hangingPunct="0">
              <a:defRPr>
                <a:solidFill>
                  <a:schemeClr val="tx1"/>
                </a:solidFill>
                <a:latin typeface="Calibri" charset="0"/>
                <a:ea typeface="Arial" charset="0"/>
                <a:cs typeface="Arial" charset="0"/>
              </a:defRPr>
            </a:lvl5pPr>
            <a:lvl6pPr marL="2514461" indent="-228587" eaLnBrk="0" fontAlgn="base" hangingPunct="0">
              <a:spcBef>
                <a:spcPct val="0"/>
              </a:spcBef>
              <a:spcAft>
                <a:spcPct val="0"/>
              </a:spcAft>
              <a:defRPr>
                <a:solidFill>
                  <a:schemeClr val="tx1"/>
                </a:solidFill>
                <a:latin typeface="Calibri" charset="0"/>
                <a:ea typeface="Arial" charset="0"/>
                <a:cs typeface="Arial" charset="0"/>
              </a:defRPr>
            </a:lvl6pPr>
            <a:lvl7pPr marL="2971635" indent="-228587" eaLnBrk="0" fontAlgn="base" hangingPunct="0">
              <a:spcBef>
                <a:spcPct val="0"/>
              </a:spcBef>
              <a:spcAft>
                <a:spcPct val="0"/>
              </a:spcAft>
              <a:defRPr>
                <a:solidFill>
                  <a:schemeClr val="tx1"/>
                </a:solidFill>
                <a:latin typeface="Calibri" charset="0"/>
                <a:ea typeface="Arial" charset="0"/>
                <a:cs typeface="Arial" charset="0"/>
              </a:defRPr>
            </a:lvl7pPr>
            <a:lvl8pPr marL="3428811" indent="-228587" eaLnBrk="0" fontAlgn="base" hangingPunct="0">
              <a:spcBef>
                <a:spcPct val="0"/>
              </a:spcBef>
              <a:spcAft>
                <a:spcPct val="0"/>
              </a:spcAft>
              <a:defRPr>
                <a:solidFill>
                  <a:schemeClr val="tx1"/>
                </a:solidFill>
                <a:latin typeface="Calibri" charset="0"/>
                <a:ea typeface="Arial" charset="0"/>
                <a:cs typeface="Arial" charset="0"/>
              </a:defRPr>
            </a:lvl8pPr>
            <a:lvl9pPr marL="3885985" indent="-228587" eaLnBrk="0" fontAlgn="base" hangingPunct="0">
              <a:spcBef>
                <a:spcPct val="0"/>
              </a:spcBef>
              <a:spcAft>
                <a:spcPct val="0"/>
              </a:spcAft>
              <a:defRPr>
                <a:solidFill>
                  <a:schemeClr val="tx1"/>
                </a:solidFill>
                <a:latin typeface="Calibri" charset="0"/>
                <a:ea typeface="Arial" charset="0"/>
                <a:cs typeface="Arial" charset="0"/>
              </a:defRPr>
            </a:lvl9pPr>
          </a:lstStyle>
          <a:p>
            <a:pPr eaLnBrk="1" hangingPunct="1"/>
            <a:fld id="{A4E1BB80-1E0E-4E43-88A6-836F470EE81C}" type="slidenum">
              <a:rPr lang="en-US">
                <a:solidFill>
                  <a:prstClr val="black"/>
                </a:solidFill>
              </a:rPr>
              <a:pPr eaLnBrk="1" hangingPunct="1"/>
              <a:t>37</a:t>
            </a:fld>
            <a:endParaRPr lang="en-US" dirty="0">
              <a:solidFill>
                <a:prstClr val="black"/>
              </a:solidFill>
            </a:endParaRPr>
          </a:p>
        </p:txBody>
      </p:sp>
      <p:sp>
        <p:nvSpPr>
          <p:cNvPr id="66564" name="Slide Image Placeholder 6"/>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 xmlns:ma14="http://schemas.microsoft.com/office/mac/drawingml/2011/main" val="1"/>
            </a:ext>
          </a:extLst>
        </p:spPr>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dirty="0">
              <a:latin typeface="Calibri" charset="0"/>
            </a:endParaRPr>
          </a:p>
        </p:txBody>
      </p:sp>
      <p:sp>
        <p:nvSpPr>
          <p:cNvPr id="4" name="Slide Number Placeholder 3"/>
          <p:cNvSpPr>
            <a:spLocks noGrp="1"/>
          </p:cNvSpPr>
          <p:nvPr>
            <p:ph type="sldNum" sz="quarter" idx="5"/>
          </p:nvPr>
        </p:nvSpPr>
        <p:spPr/>
        <p:txBody>
          <a:bodyPr/>
          <a:lstStyle>
            <a:lvl1pPr eaLnBrk="0" hangingPunct="0">
              <a:defRPr>
                <a:solidFill>
                  <a:schemeClr val="tx1"/>
                </a:solidFill>
                <a:latin typeface="Calibri" charset="0"/>
                <a:ea typeface="ＭＳ Ｐゴシック" charset="0"/>
                <a:cs typeface="Arial" charset="0"/>
              </a:defRPr>
            </a:lvl1pPr>
            <a:lvl2pPr marL="742909" indent="-285734" eaLnBrk="0" hangingPunct="0">
              <a:defRPr>
                <a:solidFill>
                  <a:schemeClr val="tx1"/>
                </a:solidFill>
                <a:latin typeface="Calibri" charset="0"/>
                <a:ea typeface="Arial" charset="0"/>
                <a:cs typeface="Arial" charset="0"/>
              </a:defRPr>
            </a:lvl2pPr>
            <a:lvl3pPr marL="1142937" indent="-228587" eaLnBrk="0" hangingPunct="0">
              <a:defRPr>
                <a:solidFill>
                  <a:schemeClr val="tx1"/>
                </a:solidFill>
                <a:latin typeface="Calibri" charset="0"/>
                <a:ea typeface="Arial" charset="0"/>
                <a:cs typeface="Arial" charset="0"/>
              </a:defRPr>
            </a:lvl3pPr>
            <a:lvl4pPr marL="1600111" indent="-228587" eaLnBrk="0" hangingPunct="0">
              <a:defRPr>
                <a:solidFill>
                  <a:schemeClr val="tx1"/>
                </a:solidFill>
                <a:latin typeface="Calibri" charset="0"/>
                <a:ea typeface="Arial" charset="0"/>
                <a:cs typeface="Arial" charset="0"/>
              </a:defRPr>
            </a:lvl4pPr>
            <a:lvl5pPr marL="2057287" indent="-228587" eaLnBrk="0" hangingPunct="0">
              <a:defRPr>
                <a:solidFill>
                  <a:schemeClr val="tx1"/>
                </a:solidFill>
                <a:latin typeface="Calibri" charset="0"/>
                <a:ea typeface="Arial" charset="0"/>
                <a:cs typeface="Arial" charset="0"/>
              </a:defRPr>
            </a:lvl5pPr>
            <a:lvl6pPr marL="2514461" indent="-228587" eaLnBrk="0" fontAlgn="base" hangingPunct="0">
              <a:spcBef>
                <a:spcPct val="0"/>
              </a:spcBef>
              <a:spcAft>
                <a:spcPct val="0"/>
              </a:spcAft>
              <a:defRPr>
                <a:solidFill>
                  <a:schemeClr val="tx1"/>
                </a:solidFill>
                <a:latin typeface="Calibri" charset="0"/>
                <a:ea typeface="Arial" charset="0"/>
                <a:cs typeface="Arial" charset="0"/>
              </a:defRPr>
            </a:lvl6pPr>
            <a:lvl7pPr marL="2971635" indent="-228587" eaLnBrk="0" fontAlgn="base" hangingPunct="0">
              <a:spcBef>
                <a:spcPct val="0"/>
              </a:spcBef>
              <a:spcAft>
                <a:spcPct val="0"/>
              </a:spcAft>
              <a:defRPr>
                <a:solidFill>
                  <a:schemeClr val="tx1"/>
                </a:solidFill>
                <a:latin typeface="Calibri" charset="0"/>
                <a:ea typeface="Arial" charset="0"/>
                <a:cs typeface="Arial" charset="0"/>
              </a:defRPr>
            </a:lvl7pPr>
            <a:lvl8pPr marL="3428811" indent="-228587" eaLnBrk="0" fontAlgn="base" hangingPunct="0">
              <a:spcBef>
                <a:spcPct val="0"/>
              </a:spcBef>
              <a:spcAft>
                <a:spcPct val="0"/>
              </a:spcAft>
              <a:defRPr>
                <a:solidFill>
                  <a:schemeClr val="tx1"/>
                </a:solidFill>
                <a:latin typeface="Calibri" charset="0"/>
                <a:ea typeface="Arial" charset="0"/>
                <a:cs typeface="Arial" charset="0"/>
              </a:defRPr>
            </a:lvl8pPr>
            <a:lvl9pPr marL="3885985" indent="-228587" eaLnBrk="0" fontAlgn="base" hangingPunct="0">
              <a:spcBef>
                <a:spcPct val="0"/>
              </a:spcBef>
              <a:spcAft>
                <a:spcPct val="0"/>
              </a:spcAft>
              <a:defRPr>
                <a:solidFill>
                  <a:schemeClr val="tx1"/>
                </a:solidFill>
                <a:latin typeface="Calibri" charset="0"/>
                <a:ea typeface="Arial" charset="0"/>
                <a:cs typeface="Arial" charset="0"/>
              </a:defRPr>
            </a:lvl9pPr>
          </a:lstStyle>
          <a:p>
            <a:pPr eaLnBrk="1" hangingPunct="1"/>
            <a:fld id="{A4E1BB80-1E0E-4E43-88A6-836F470EE81C}" type="slidenum">
              <a:rPr lang="en-US">
                <a:solidFill>
                  <a:prstClr val="black"/>
                </a:solidFill>
              </a:rPr>
              <a:pPr eaLnBrk="1" hangingPunct="1"/>
              <a:t>38</a:t>
            </a:fld>
            <a:endParaRPr lang="en-US" dirty="0">
              <a:solidFill>
                <a:prstClr val="black"/>
              </a:solidFill>
            </a:endParaRPr>
          </a:p>
        </p:txBody>
      </p:sp>
      <p:sp>
        <p:nvSpPr>
          <p:cNvPr id="66564" name="Slide Image Placeholder 6"/>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 xmlns:ma14="http://schemas.microsoft.com/office/mac/drawingml/2011/main" val="1"/>
            </a:ext>
          </a:extLst>
        </p:spPr>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506C930-0C39-C14E-9A81-5D25950FD497}" type="slidenum">
              <a:rPr lang="en-US" smtClean="0">
                <a:solidFill>
                  <a:prstClr val="black"/>
                </a:solidFill>
              </a:rPr>
              <a:pPr/>
              <a:t>39</a:t>
            </a:fld>
            <a:endParaRPr lang="en-US" dirty="0">
              <a:solidFill>
                <a:prstClr val="black"/>
              </a:solidFil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dirty="0" smtClean="0">
              <a:latin typeface="+mj-lt"/>
            </a:endParaRPr>
          </a:p>
          <a:p>
            <a:r>
              <a:rPr lang="en-US" dirty="0" smtClean="0">
                <a:latin typeface="+mj-lt"/>
                <a:ea typeface="Times New Roman"/>
                <a:cs typeface="Times New Roman"/>
              </a:rPr>
              <a:t>This </a:t>
            </a:r>
            <a:r>
              <a:rPr lang="en-US" dirty="0">
                <a:latin typeface="+mj-lt"/>
                <a:ea typeface="Times New Roman"/>
                <a:cs typeface="Times New Roman"/>
              </a:rPr>
              <a:t>new requirement only affects first-time borrowers. First-time borrowers are generally students who do not have a balance on either a Direct Loan or </a:t>
            </a:r>
            <a:r>
              <a:rPr lang="en-US" dirty="0" smtClean="0">
                <a:latin typeface="+mj-lt"/>
                <a:ea typeface="Times New Roman"/>
                <a:cs typeface="Times New Roman"/>
              </a:rPr>
              <a:t>FFEL </a:t>
            </a:r>
            <a:r>
              <a:rPr lang="en-US" dirty="0">
                <a:latin typeface="+mj-lt"/>
                <a:ea typeface="Times New Roman"/>
                <a:cs typeface="Times New Roman"/>
              </a:rPr>
              <a:t>as of July 1st, </a:t>
            </a:r>
            <a:r>
              <a:rPr lang="en-US" dirty="0" smtClean="0">
                <a:latin typeface="+mj-lt"/>
                <a:ea typeface="Times New Roman"/>
                <a:cs typeface="Times New Roman"/>
              </a:rPr>
              <a:t> or </a:t>
            </a:r>
            <a:r>
              <a:rPr lang="en-US" dirty="0">
                <a:latin typeface="+mj-lt"/>
                <a:ea typeface="Times New Roman"/>
                <a:cs typeface="Times New Roman"/>
              </a:rPr>
              <a:t>did not have a balance on the date where they get their first direct loan</a:t>
            </a:r>
            <a:r>
              <a:rPr lang="en-US" dirty="0" smtClean="0">
                <a:latin typeface="+mj-lt"/>
                <a:ea typeface="Times New Roman"/>
                <a:cs typeface="Times New Roman"/>
              </a:rPr>
              <a:t>.</a:t>
            </a:r>
            <a:r>
              <a:rPr lang="en-US" dirty="0">
                <a:latin typeface="+mj-lt"/>
                <a:ea typeface="Times New Roman"/>
                <a:cs typeface="Times New Roman"/>
              </a:rPr>
              <a:t> </a:t>
            </a:r>
            <a:endParaRPr lang="en-US" dirty="0" smtClean="0">
              <a:latin typeface="+mj-lt"/>
              <a:ea typeface="Times New Roman"/>
              <a:cs typeface="Times New Roman"/>
            </a:endParaRPr>
          </a:p>
          <a:p>
            <a:endParaRPr lang="en-US" dirty="0" smtClean="0"/>
          </a:p>
          <a:p>
            <a:r>
              <a:rPr lang="en-US" dirty="0" smtClean="0"/>
              <a:t>A </a:t>
            </a:r>
            <a:r>
              <a:rPr lang="en-US" dirty="0"/>
              <a:t>borrower who has an outstanding balance on a Direct of FFEL program loan prior to July 1, 2013, who consolidates those loans on or after  July 1, 2013, does not become a first-time borrower for this purpose by consolidating the loans.</a:t>
            </a:r>
          </a:p>
          <a:p>
            <a:endParaRPr lang="en-US" dirty="0"/>
          </a:p>
          <a:p>
            <a:r>
              <a:rPr lang="en-US" dirty="0"/>
              <a:t>A borrower</a:t>
            </a:r>
            <a:r>
              <a:rPr lang="ja-JP" altLang="en-US" dirty="0"/>
              <a:t>’</a:t>
            </a:r>
            <a:r>
              <a:rPr lang="en-US" dirty="0"/>
              <a:t>s outstanding balance on a Perkins loan is not considered in determining whether he or she is a first-time borrower who will be subject to the DSL eligibility limit.</a:t>
            </a:r>
          </a:p>
          <a:p>
            <a:pPr>
              <a:lnSpc>
                <a:spcPct val="150000"/>
              </a:lnSpc>
            </a:pPr>
            <a:endParaRPr lang="en-US" b="1" dirty="0">
              <a:latin typeface="+mj-lt"/>
              <a:ea typeface="Times New Roman"/>
              <a:cs typeface="Times New Roman"/>
            </a:endParaRPr>
          </a:p>
          <a:p>
            <a:endParaRPr lang="en-US" dirty="0">
              <a:latin typeface="Calibri" charset="0"/>
            </a:endParaRPr>
          </a:p>
        </p:txBody>
      </p:sp>
      <p:sp>
        <p:nvSpPr>
          <p:cNvPr id="4" name="Slide Number Placeholder 3"/>
          <p:cNvSpPr>
            <a:spLocks noGrp="1"/>
          </p:cNvSpPr>
          <p:nvPr>
            <p:ph type="sldNum" sz="quarter" idx="5"/>
          </p:nvPr>
        </p:nvSpPr>
        <p:spPr/>
        <p:txBody>
          <a:bodyPr/>
          <a:lstStyle>
            <a:lvl1pPr eaLnBrk="0" hangingPunct="0">
              <a:defRPr>
                <a:solidFill>
                  <a:schemeClr val="tx1"/>
                </a:solidFill>
                <a:latin typeface="Calibri" charset="0"/>
                <a:ea typeface="ＭＳ Ｐゴシック" charset="0"/>
                <a:cs typeface="Arial" charset="0"/>
              </a:defRPr>
            </a:lvl1pPr>
            <a:lvl2pPr marL="742909" indent="-285734" eaLnBrk="0" hangingPunct="0">
              <a:defRPr>
                <a:solidFill>
                  <a:schemeClr val="tx1"/>
                </a:solidFill>
                <a:latin typeface="Calibri" charset="0"/>
                <a:ea typeface="Arial" charset="0"/>
                <a:cs typeface="Arial" charset="0"/>
              </a:defRPr>
            </a:lvl2pPr>
            <a:lvl3pPr marL="1142937" indent="-228587" eaLnBrk="0" hangingPunct="0">
              <a:defRPr>
                <a:solidFill>
                  <a:schemeClr val="tx1"/>
                </a:solidFill>
                <a:latin typeface="Calibri" charset="0"/>
                <a:ea typeface="Arial" charset="0"/>
                <a:cs typeface="Arial" charset="0"/>
              </a:defRPr>
            </a:lvl3pPr>
            <a:lvl4pPr marL="1600111" indent="-228587" eaLnBrk="0" hangingPunct="0">
              <a:defRPr>
                <a:solidFill>
                  <a:schemeClr val="tx1"/>
                </a:solidFill>
                <a:latin typeface="Calibri" charset="0"/>
                <a:ea typeface="Arial" charset="0"/>
                <a:cs typeface="Arial" charset="0"/>
              </a:defRPr>
            </a:lvl4pPr>
            <a:lvl5pPr marL="2057287" indent="-228587" eaLnBrk="0" hangingPunct="0">
              <a:defRPr>
                <a:solidFill>
                  <a:schemeClr val="tx1"/>
                </a:solidFill>
                <a:latin typeface="Calibri" charset="0"/>
                <a:ea typeface="Arial" charset="0"/>
                <a:cs typeface="Arial" charset="0"/>
              </a:defRPr>
            </a:lvl5pPr>
            <a:lvl6pPr marL="2514461" indent="-228587" eaLnBrk="0" fontAlgn="base" hangingPunct="0">
              <a:spcBef>
                <a:spcPct val="0"/>
              </a:spcBef>
              <a:spcAft>
                <a:spcPct val="0"/>
              </a:spcAft>
              <a:defRPr>
                <a:solidFill>
                  <a:schemeClr val="tx1"/>
                </a:solidFill>
                <a:latin typeface="Calibri" charset="0"/>
                <a:ea typeface="Arial" charset="0"/>
                <a:cs typeface="Arial" charset="0"/>
              </a:defRPr>
            </a:lvl6pPr>
            <a:lvl7pPr marL="2971635" indent="-228587" eaLnBrk="0" fontAlgn="base" hangingPunct="0">
              <a:spcBef>
                <a:spcPct val="0"/>
              </a:spcBef>
              <a:spcAft>
                <a:spcPct val="0"/>
              </a:spcAft>
              <a:defRPr>
                <a:solidFill>
                  <a:schemeClr val="tx1"/>
                </a:solidFill>
                <a:latin typeface="Calibri" charset="0"/>
                <a:ea typeface="Arial" charset="0"/>
                <a:cs typeface="Arial" charset="0"/>
              </a:defRPr>
            </a:lvl7pPr>
            <a:lvl8pPr marL="3428811" indent="-228587" eaLnBrk="0" fontAlgn="base" hangingPunct="0">
              <a:spcBef>
                <a:spcPct val="0"/>
              </a:spcBef>
              <a:spcAft>
                <a:spcPct val="0"/>
              </a:spcAft>
              <a:defRPr>
                <a:solidFill>
                  <a:schemeClr val="tx1"/>
                </a:solidFill>
                <a:latin typeface="Calibri" charset="0"/>
                <a:ea typeface="Arial" charset="0"/>
                <a:cs typeface="Arial" charset="0"/>
              </a:defRPr>
            </a:lvl8pPr>
            <a:lvl9pPr marL="3885985" indent="-228587" eaLnBrk="0" fontAlgn="base" hangingPunct="0">
              <a:spcBef>
                <a:spcPct val="0"/>
              </a:spcBef>
              <a:spcAft>
                <a:spcPct val="0"/>
              </a:spcAft>
              <a:defRPr>
                <a:solidFill>
                  <a:schemeClr val="tx1"/>
                </a:solidFill>
                <a:latin typeface="Calibri" charset="0"/>
                <a:ea typeface="Arial" charset="0"/>
                <a:cs typeface="Arial" charset="0"/>
              </a:defRPr>
            </a:lvl9pPr>
          </a:lstStyle>
          <a:p>
            <a:pPr eaLnBrk="1" hangingPunct="1"/>
            <a:fld id="{B0907C66-A884-E647-B2CD-B4EC78B532B1}" type="slidenum">
              <a:rPr lang="en-US">
                <a:solidFill>
                  <a:prstClr val="black"/>
                </a:solidFill>
              </a:rPr>
              <a:pPr eaLnBrk="1" hangingPunct="1"/>
              <a:t>4</a:t>
            </a:fld>
            <a:endParaRPr lang="en-US" dirty="0">
              <a:solidFill>
                <a:prstClr val="black"/>
              </a:solidFill>
            </a:endParaRPr>
          </a:p>
        </p:txBody>
      </p:sp>
      <p:sp>
        <p:nvSpPr>
          <p:cNvPr id="60420" name="Slide Image Placeholder 9"/>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 xmlns:ma14="http://schemas.microsoft.com/office/mac/drawingml/2011/main" val="1"/>
            </a:ext>
          </a:extLst>
        </p:spPr>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506C930-0C39-C14E-9A81-5D25950FD497}" type="slidenum">
              <a:rPr lang="en-US" smtClean="0">
                <a:solidFill>
                  <a:prstClr val="black"/>
                </a:solidFill>
              </a:rPr>
              <a:pPr/>
              <a:t>40</a:t>
            </a:fld>
            <a:endParaRPr lang="en-US" dirty="0">
              <a:solidFill>
                <a:prstClr val="black"/>
              </a:solidFill>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506C930-0C39-C14E-9A81-5D25950FD497}" type="slidenum">
              <a:rPr lang="en-US" smtClean="0">
                <a:solidFill>
                  <a:prstClr val="black"/>
                </a:solidFill>
              </a:rPr>
              <a:pPr/>
              <a:t>41</a:t>
            </a:fld>
            <a:endParaRPr lang="en-US" dirty="0">
              <a:solidFill>
                <a:prstClr val="black"/>
              </a:solidFill>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506C930-0C39-C14E-9A81-5D25950FD497}" type="slidenum">
              <a:rPr lang="en-US" smtClean="0">
                <a:solidFill>
                  <a:prstClr val="black"/>
                </a:solidFill>
              </a:rPr>
              <a:pPr/>
              <a:t>42</a:t>
            </a:fld>
            <a:endParaRPr lang="en-US" dirty="0">
              <a:solidFill>
                <a:prstClr val="black"/>
              </a:solidFill>
            </a:endParaRP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506C930-0C39-C14E-9A81-5D25950FD497}" type="slidenum">
              <a:rPr lang="en-US" smtClean="0">
                <a:solidFill>
                  <a:prstClr val="black"/>
                </a:solidFill>
              </a:rPr>
              <a:pPr/>
              <a:t>43</a:t>
            </a:fld>
            <a:endParaRPr lang="en-US" dirty="0">
              <a:solidFill>
                <a:prstClr val="black"/>
              </a:solidFill>
            </a:endParaRP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506C930-0C39-C14E-9A81-5D25950FD497}" type="slidenum">
              <a:rPr lang="en-US" smtClean="0">
                <a:solidFill>
                  <a:prstClr val="black"/>
                </a:solidFill>
              </a:rPr>
              <a:pPr/>
              <a:t>44</a:t>
            </a:fld>
            <a:endParaRPr lang="en-US" dirty="0">
              <a:solidFill>
                <a:prstClr val="black"/>
              </a:solidFill>
            </a:endParaRP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506C930-0C39-C14E-9A81-5D25950FD497}" type="slidenum">
              <a:rPr lang="en-US" smtClean="0">
                <a:solidFill>
                  <a:prstClr val="black"/>
                </a:solidFill>
              </a:rPr>
              <a:pPr/>
              <a:t>45</a:t>
            </a:fld>
            <a:endParaRPr lang="en-US" dirty="0">
              <a:solidFill>
                <a:prstClr val="black"/>
              </a:solidFill>
            </a:endParaRPr>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506C930-0C39-C14E-9A81-5D25950FD497}" type="slidenum">
              <a:rPr lang="en-US" smtClean="0">
                <a:solidFill>
                  <a:prstClr val="black"/>
                </a:solidFill>
              </a:rPr>
              <a:pPr/>
              <a:t>46</a:t>
            </a:fld>
            <a:endParaRPr lang="en-US" dirty="0">
              <a:solidFill>
                <a:prstClr val="black"/>
              </a:solidFill>
            </a:endParaRPr>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8370" name="Text Box 2"/>
          <p:cNvSpPr txBox="1">
            <a:spLocks noChangeArrowheads="1"/>
          </p:cNvSpPr>
          <p:nvPr/>
        </p:nvSpPr>
        <p:spPr bwMode="auto">
          <a:xfrm>
            <a:off x="1128714" y="698501"/>
            <a:ext cx="4752975" cy="3484563"/>
          </a:xfrm>
          <a:prstGeom prst="rect">
            <a:avLst/>
          </a:prstGeom>
          <a:solidFill>
            <a:srgbClr val="FFFFFF"/>
          </a:solidFill>
          <a:ln w="9360">
            <a:solidFill>
              <a:srgbClr val="000000"/>
            </a:solidFill>
            <a:miter lim="800000"/>
            <a:headEnd/>
            <a:tailEnd/>
          </a:ln>
        </p:spPr>
        <p:txBody>
          <a:bodyPr wrap="none" lIns="93163" tIns="46582" rIns="93163" bIns="46582" anchor="ctr"/>
          <a:lstStyle>
            <a:lvl1pPr eaLnBrk="0" hangingPunct="0">
              <a:defRPr>
                <a:solidFill>
                  <a:schemeClr val="tx1"/>
                </a:solidFill>
                <a:latin typeface="Calibri" charset="0"/>
                <a:ea typeface="ＭＳ Ｐゴシック" charset="0"/>
                <a:cs typeface="Arial" charset="0"/>
              </a:defRPr>
            </a:lvl1pPr>
            <a:lvl2pPr marL="742950" indent="-285750" eaLnBrk="0" hangingPunct="0">
              <a:defRPr>
                <a:solidFill>
                  <a:schemeClr val="tx1"/>
                </a:solidFill>
                <a:latin typeface="Calibri" charset="0"/>
                <a:ea typeface="Arial" charset="0"/>
                <a:cs typeface="Arial" charset="0"/>
              </a:defRPr>
            </a:lvl2pPr>
            <a:lvl3pPr marL="1143000" indent="-228600" eaLnBrk="0" hangingPunct="0">
              <a:defRPr>
                <a:solidFill>
                  <a:schemeClr val="tx1"/>
                </a:solidFill>
                <a:latin typeface="Calibri" charset="0"/>
                <a:ea typeface="Arial" charset="0"/>
                <a:cs typeface="Arial" charset="0"/>
              </a:defRPr>
            </a:lvl3pPr>
            <a:lvl4pPr marL="1600200" indent="-228600" eaLnBrk="0" hangingPunct="0">
              <a:defRPr>
                <a:solidFill>
                  <a:schemeClr val="tx1"/>
                </a:solidFill>
                <a:latin typeface="Calibri" charset="0"/>
                <a:ea typeface="Arial" charset="0"/>
                <a:cs typeface="Arial" charset="0"/>
              </a:defRPr>
            </a:lvl4pPr>
            <a:lvl5pPr marL="2057400" indent="-228600" eaLnBrk="0" hangingPunct="0">
              <a:defRPr>
                <a:solidFill>
                  <a:schemeClr val="tx1"/>
                </a:solidFill>
                <a:latin typeface="Calibri" charset="0"/>
                <a:ea typeface="Arial" charset="0"/>
                <a:cs typeface="Arial" charset="0"/>
              </a:defRPr>
            </a:lvl5pPr>
            <a:lvl6pPr marL="2514600" indent="-228600" eaLnBrk="0" fontAlgn="base" hangingPunct="0">
              <a:spcBef>
                <a:spcPct val="0"/>
              </a:spcBef>
              <a:spcAft>
                <a:spcPct val="0"/>
              </a:spcAft>
              <a:defRPr>
                <a:solidFill>
                  <a:schemeClr val="tx1"/>
                </a:solidFill>
                <a:latin typeface="Calibri" charset="0"/>
                <a:ea typeface="Arial" charset="0"/>
                <a:cs typeface="Arial" charset="0"/>
              </a:defRPr>
            </a:lvl6pPr>
            <a:lvl7pPr marL="2971800" indent="-228600" eaLnBrk="0" fontAlgn="base" hangingPunct="0">
              <a:spcBef>
                <a:spcPct val="0"/>
              </a:spcBef>
              <a:spcAft>
                <a:spcPct val="0"/>
              </a:spcAft>
              <a:defRPr>
                <a:solidFill>
                  <a:schemeClr val="tx1"/>
                </a:solidFill>
                <a:latin typeface="Calibri" charset="0"/>
                <a:ea typeface="Arial" charset="0"/>
                <a:cs typeface="Arial" charset="0"/>
              </a:defRPr>
            </a:lvl7pPr>
            <a:lvl8pPr marL="3429000" indent="-228600" eaLnBrk="0" fontAlgn="base" hangingPunct="0">
              <a:spcBef>
                <a:spcPct val="0"/>
              </a:spcBef>
              <a:spcAft>
                <a:spcPct val="0"/>
              </a:spcAft>
              <a:defRPr>
                <a:solidFill>
                  <a:schemeClr val="tx1"/>
                </a:solidFill>
                <a:latin typeface="Calibri" charset="0"/>
                <a:ea typeface="Arial" charset="0"/>
                <a:cs typeface="Arial" charset="0"/>
              </a:defRPr>
            </a:lvl8pPr>
            <a:lvl9pPr marL="3886200" indent="-228600" eaLnBrk="0" fontAlgn="base" hangingPunct="0">
              <a:spcBef>
                <a:spcPct val="0"/>
              </a:spcBef>
              <a:spcAft>
                <a:spcPct val="0"/>
              </a:spcAft>
              <a:defRPr>
                <a:solidFill>
                  <a:schemeClr val="tx1"/>
                </a:solidFill>
                <a:latin typeface="Calibri" charset="0"/>
                <a:ea typeface="Arial" charset="0"/>
                <a:cs typeface="Arial" charset="0"/>
              </a:defRPr>
            </a:lvl9pPr>
          </a:lstStyle>
          <a:p>
            <a:pPr defTabSz="457174" eaLnBrk="1" hangingPunct="1"/>
            <a:endParaRPr lang="en-US" sz="2400" dirty="0">
              <a:solidFill>
                <a:prstClr val="black"/>
              </a:solidFill>
              <a:latin typeface="Arial" charset="0"/>
              <a:ea typeface="MS PGothic" charset="0"/>
              <a:cs typeface="MS PGothic" charset="0"/>
            </a:endParaRPr>
          </a:p>
        </p:txBody>
      </p:sp>
      <p:sp>
        <p:nvSpPr>
          <p:cNvPr id="58371" name="Rectangle 3"/>
          <p:cNvSpPr>
            <a:spLocks noGrp="1" noChangeArrowheads="1"/>
          </p:cNvSpPr>
          <p:nvPr>
            <p:ph type="body"/>
          </p:nvPr>
        </p:nvSpPr>
        <p:spPr bwMode="auto">
          <a:xfrm>
            <a:off x="933451" y="4414839"/>
            <a:ext cx="5140325" cy="41830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wrap="none" numCol="1" anchor="ctr" anchorCtr="0" compatLnSpc="1">
            <a:prstTxWarp prst="textNoShape">
              <a:avLst/>
            </a:prstTxWarp>
          </a:bodyPr>
          <a:lstStyle/>
          <a:p>
            <a:pPr eaLnBrk="1" hangingPunct="1">
              <a:spcBef>
                <a:spcPct val="0"/>
              </a:spcBef>
            </a:pPr>
            <a:endParaRPr lang="en-US" dirty="0">
              <a:latin typeface="Calibri" charset="0"/>
            </a:endParaRPr>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506C930-0C39-C14E-9A81-5D25950FD497}" type="slidenum">
              <a:rPr lang="en-US" smtClean="0">
                <a:solidFill>
                  <a:prstClr val="black"/>
                </a:solidFill>
              </a:rPr>
              <a:pPr/>
              <a:t>48</a:t>
            </a:fld>
            <a:endParaRPr lang="en-US" dirty="0">
              <a:solidFill>
                <a:prstClr val="black"/>
              </a:solidFill>
            </a:endParaRPr>
          </a:p>
        </p:txBody>
      </p:sp>
    </p:spTree>
    <p:extLst>
      <p:ext uri="{BB962C8B-B14F-4D97-AF65-F5344CB8AC3E}">
        <p14:creationId xmlns:p14="http://schemas.microsoft.com/office/powerpoint/2010/main" val="3939865335"/>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506C930-0C39-C14E-9A81-5D25950FD497}" type="slidenum">
              <a:rPr lang="en-US" smtClean="0">
                <a:solidFill>
                  <a:prstClr val="black"/>
                </a:solidFill>
              </a:rPr>
              <a:pPr/>
              <a:t>49</a:t>
            </a:fld>
            <a:endParaRPr lang="en-US" dirty="0">
              <a:solidFill>
                <a:prstClr val="black"/>
              </a:solidFill>
            </a:endParaRPr>
          </a:p>
        </p:txBody>
      </p:sp>
    </p:spTree>
    <p:extLst>
      <p:ext uri="{BB962C8B-B14F-4D97-AF65-F5344CB8AC3E}">
        <p14:creationId xmlns:p14="http://schemas.microsoft.com/office/powerpoint/2010/main" val="42658317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b="1" dirty="0">
              <a:latin typeface="Times"/>
              <a:ea typeface="Times New Roman"/>
              <a:cs typeface="Times New Roman"/>
            </a:endParaRPr>
          </a:p>
          <a:p>
            <a:endParaRPr lang="en-US" dirty="0">
              <a:latin typeface="Calibri" charset="0"/>
            </a:endParaRPr>
          </a:p>
        </p:txBody>
      </p:sp>
      <p:sp>
        <p:nvSpPr>
          <p:cNvPr id="4" name="Slide Number Placeholder 3"/>
          <p:cNvSpPr>
            <a:spLocks noGrp="1"/>
          </p:cNvSpPr>
          <p:nvPr>
            <p:ph type="sldNum" sz="quarter" idx="5"/>
          </p:nvPr>
        </p:nvSpPr>
        <p:spPr/>
        <p:txBody>
          <a:bodyPr/>
          <a:lstStyle>
            <a:lvl1pPr eaLnBrk="0" hangingPunct="0">
              <a:defRPr>
                <a:solidFill>
                  <a:schemeClr val="tx1"/>
                </a:solidFill>
                <a:latin typeface="Calibri" charset="0"/>
                <a:ea typeface="ＭＳ Ｐゴシック" charset="0"/>
                <a:cs typeface="Arial" charset="0"/>
              </a:defRPr>
            </a:lvl1pPr>
            <a:lvl2pPr marL="742909" indent="-285734" eaLnBrk="0" hangingPunct="0">
              <a:defRPr>
                <a:solidFill>
                  <a:schemeClr val="tx1"/>
                </a:solidFill>
                <a:latin typeface="Calibri" charset="0"/>
                <a:ea typeface="Arial" charset="0"/>
                <a:cs typeface="Arial" charset="0"/>
              </a:defRPr>
            </a:lvl2pPr>
            <a:lvl3pPr marL="1142937" indent="-228587" eaLnBrk="0" hangingPunct="0">
              <a:defRPr>
                <a:solidFill>
                  <a:schemeClr val="tx1"/>
                </a:solidFill>
                <a:latin typeface="Calibri" charset="0"/>
                <a:ea typeface="Arial" charset="0"/>
                <a:cs typeface="Arial" charset="0"/>
              </a:defRPr>
            </a:lvl3pPr>
            <a:lvl4pPr marL="1600111" indent="-228587" eaLnBrk="0" hangingPunct="0">
              <a:defRPr>
                <a:solidFill>
                  <a:schemeClr val="tx1"/>
                </a:solidFill>
                <a:latin typeface="Calibri" charset="0"/>
                <a:ea typeface="Arial" charset="0"/>
                <a:cs typeface="Arial" charset="0"/>
              </a:defRPr>
            </a:lvl4pPr>
            <a:lvl5pPr marL="2057287" indent="-228587" eaLnBrk="0" hangingPunct="0">
              <a:defRPr>
                <a:solidFill>
                  <a:schemeClr val="tx1"/>
                </a:solidFill>
                <a:latin typeface="Calibri" charset="0"/>
                <a:ea typeface="Arial" charset="0"/>
                <a:cs typeface="Arial" charset="0"/>
              </a:defRPr>
            </a:lvl5pPr>
            <a:lvl6pPr marL="2514461" indent="-228587" eaLnBrk="0" fontAlgn="base" hangingPunct="0">
              <a:spcBef>
                <a:spcPct val="0"/>
              </a:spcBef>
              <a:spcAft>
                <a:spcPct val="0"/>
              </a:spcAft>
              <a:defRPr>
                <a:solidFill>
                  <a:schemeClr val="tx1"/>
                </a:solidFill>
                <a:latin typeface="Calibri" charset="0"/>
                <a:ea typeface="Arial" charset="0"/>
                <a:cs typeface="Arial" charset="0"/>
              </a:defRPr>
            </a:lvl6pPr>
            <a:lvl7pPr marL="2971635" indent="-228587" eaLnBrk="0" fontAlgn="base" hangingPunct="0">
              <a:spcBef>
                <a:spcPct val="0"/>
              </a:spcBef>
              <a:spcAft>
                <a:spcPct val="0"/>
              </a:spcAft>
              <a:defRPr>
                <a:solidFill>
                  <a:schemeClr val="tx1"/>
                </a:solidFill>
                <a:latin typeface="Calibri" charset="0"/>
                <a:ea typeface="Arial" charset="0"/>
                <a:cs typeface="Arial" charset="0"/>
              </a:defRPr>
            </a:lvl7pPr>
            <a:lvl8pPr marL="3428811" indent="-228587" eaLnBrk="0" fontAlgn="base" hangingPunct="0">
              <a:spcBef>
                <a:spcPct val="0"/>
              </a:spcBef>
              <a:spcAft>
                <a:spcPct val="0"/>
              </a:spcAft>
              <a:defRPr>
                <a:solidFill>
                  <a:schemeClr val="tx1"/>
                </a:solidFill>
                <a:latin typeface="Calibri" charset="0"/>
                <a:ea typeface="Arial" charset="0"/>
                <a:cs typeface="Arial" charset="0"/>
              </a:defRPr>
            </a:lvl8pPr>
            <a:lvl9pPr marL="3885985" indent="-228587" eaLnBrk="0" fontAlgn="base" hangingPunct="0">
              <a:spcBef>
                <a:spcPct val="0"/>
              </a:spcBef>
              <a:spcAft>
                <a:spcPct val="0"/>
              </a:spcAft>
              <a:defRPr>
                <a:solidFill>
                  <a:schemeClr val="tx1"/>
                </a:solidFill>
                <a:latin typeface="Calibri" charset="0"/>
                <a:ea typeface="Arial" charset="0"/>
                <a:cs typeface="Arial" charset="0"/>
              </a:defRPr>
            </a:lvl9pPr>
          </a:lstStyle>
          <a:p>
            <a:pPr eaLnBrk="1" hangingPunct="1"/>
            <a:fld id="{90F785A4-F6C0-814E-B702-39EDA64CBF27}" type="slidenum">
              <a:rPr lang="en-US">
                <a:solidFill>
                  <a:prstClr val="black"/>
                </a:solidFill>
              </a:rPr>
              <a:pPr eaLnBrk="1" hangingPunct="1"/>
              <a:t>5</a:t>
            </a:fld>
            <a:endParaRPr lang="en-US" dirty="0">
              <a:solidFill>
                <a:prstClr val="black"/>
              </a:solidFill>
            </a:endParaRPr>
          </a:p>
        </p:txBody>
      </p:sp>
      <p:sp>
        <p:nvSpPr>
          <p:cNvPr id="61444" name="Slide Image Placeholder 6"/>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 xmlns:ma14="http://schemas.microsoft.com/office/mac/drawingml/2011/main" val="1"/>
            </a:ext>
          </a:extLst>
        </p:spPr>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506C930-0C39-C14E-9A81-5D25950FD497}" type="slidenum">
              <a:rPr lang="en-US" smtClean="0">
                <a:solidFill>
                  <a:prstClr val="black"/>
                </a:solidFill>
              </a:rPr>
              <a:pPr/>
              <a:t>50</a:t>
            </a:fld>
            <a:endParaRPr lang="en-US" dirty="0">
              <a:solidFill>
                <a:prstClr val="black"/>
              </a:solidFill>
            </a:endParaRPr>
          </a:p>
        </p:txBody>
      </p:sp>
    </p:spTree>
    <p:extLst>
      <p:ext uri="{BB962C8B-B14F-4D97-AF65-F5344CB8AC3E}">
        <p14:creationId xmlns:p14="http://schemas.microsoft.com/office/powerpoint/2010/main" val="2908736254"/>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8370" name="Text Box 2"/>
          <p:cNvSpPr txBox="1">
            <a:spLocks noChangeArrowheads="1"/>
          </p:cNvSpPr>
          <p:nvPr/>
        </p:nvSpPr>
        <p:spPr bwMode="auto">
          <a:xfrm>
            <a:off x="1128714" y="698501"/>
            <a:ext cx="4752975" cy="3484563"/>
          </a:xfrm>
          <a:prstGeom prst="rect">
            <a:avLst/>
          </a:prstGeom>
          <a:solidFill>
            <a:srgbClr val="FFFFFF"/>
          </a:solidFill>
          <a:ln w="9360">
            <a:solidFill>
              <a:srgbClr val="000000"/>
            </a:solidFill>
            <a:miter lim="800000"/>
            <a:headEnd/>
            <a:tailEnd/>
          </a:ln>
        </p:spPr>
        <p:txBody>
          <a:bodyPr wrap="none" lIns="93163" tIns="46582" rIns="93163" bIns="46582" anchor="ctr"/>
          <a:lstStyle>
            <a:lvl1pPr eaLnBrk="0" hangingPunct="0">
              <a:defRPr>
                <a:solidFill>
                  <a:schemeClr val="tx1"/>
                </a:solidFill>
                <a:latin typeface="Calibri" charset="0"/>
                <a:ea typeface="ＭＳ Ｐゴシック" charset="0"/>
                <a:cs typeface="Arial" charset="0"/>
              </a:defRPr>
            </a:lvl1pPr>
            <a:lvl2pPr marL="742950" indent="-285750" eaLnBrk="0" hangingPunct="0">
              <a:defRPr>
                <a:solidFill>
                  <a:schemeClr val="tx1"/>
                </a:solidFill>
                <a:latin typeface="Calibri" charset="0"/>
                <a:ea typeface="Arial" charset="0"/>
                <a:cs typeface="Arial" charset="0"/>
              </a:defRPr>
            </a:lvl2pPr>
            <a:lvl3pPr marL="1143000" indent="-228600" eaLnBrk="0" hangingPunct="0">
              <a:defRPr>
                <a:solidFill>
                  <a:schemeClr val="tx1"/>
                </a:solidFill>
                <a:latin typeface="Calibri" charset="0"/>
                <a:ea typeface="Arial" charset="0"/>
                <a:cs typeface="Arial" charset="0"/>
              </a:defRPr>
            </a:lvl3pPr>
            <a:lvl4pPr marL="1600200" indent="-228600" eaLnBrk="0" hangingPunct="0">
              <a:defRPr>
                <a:solidFill>
                  <a:schemeClr val="tx1"/>
                </a:solidFill>
                <a:latin typeface="Calibri" charset="0"/>
                <a:ea typeface="Arial" charset="0"/>
                <a:cs typeface="Arial" charset="0"/>
              </a:defRPr>
            </a:lvl4pPr>
            <a:lvl5pPr marL="2057400" indent="-228600" eaLnBrk="0" hangingPunct="0">
              <a:defRPr>
                <a:solidFill>
                  <a:schemeClr val="tx1"/>
                </a:solidFill>
                <a:latin typeface="Calibri" charset="0"/>
                <a:ea typeface="Arial" charset="0"/>
                <a:cs typeface="Arial" charset="0"/>
              </a:defRPr>
            </a:lvl5pPr>
            <a:lvl6pPr marL="2514600" indent="-228600" eaLnBrk="0" fontAlgn="base" hangingPunct="0">
              <a:spcBef>
                <a:spcPct val="0"/>
              </a:spcBef>
              <a:spcAft>
                <a:spcPct val="0"/>
              </a:spcAft>
              <a:defRPr>
                <a:solidFill>
                  <a:schemeClr val="tx1"/>
                </a:solidFill>
                <a:latin typeface="Calibri" charset="0"/>
                <a:ea typeface="Arial" charset="0"/>
                <a:cs typeface="Arial" charset="0"/>
              </a:defRPr>
            </a:lvl6pPr>
            <a:lvl7pPr marL="2971800" indent="-228600" eaLnBrk="0" fontAlgn="base" hangingPunct="0">
              <a:spcBef>
                <a:spcPct val="0"/>
              </a:spcBef>
              <a:spcAft>
                <a:spcPct val="0"/>
              </a:spcAft>
              <a:defRPr>
                <a:solidFill>
                  <a:schemeClr val="tx1"/>
                </a:solidFill>
                <a:latin typeface="Calibri" charset="0"/>
                <a:ea typeface="Arial" charset="0"/>
                <a:cs typeface="Arial" charset="0"/>
              </a:defRPr>
            </a:lvl7pPr>
            <a:lvl8pPr marL="3429000" indent="-228600" eaLnBrk="0" fontAlgn="base" hangingPunct="0">
              <a:spcBef>
                <a:spcPct val="0"/>
              </a:spcBef>
              <a:spcAft>
                <a:spcPct val="0"/>
              </a:spcAft>
              <a:defRPr>
                <a:solidFill>
                  <a:schemeClr val="tx1"/>
                </a:solidFill>
                <a:latin typeface="Calibri" charset="0"/>
                <a:ea typeface="Arial" charset="0"/>
                <a:cs typeface="Arial" charset="0"/>
              </a:defRPr>
            </a:lvl8pPr>
            <a:lvl9pPr marL="3886200" indent="-228600" eaLnBrk="0" fontAlgn="base" hangingPunct="0">
              <a:spcBef>
                <a:spcPct val="0"/>
              </a:spcBef>
              <a:spcAft>
                <a:spcPct val="0"/>
              </a:spcAft>
              <a:defRPr>
                <a:solidFill>
                  <a:schemeClr val="tx1"/>
                </a:solidFill>
                <a:latin typeface="Calibri" charset="0"/>
                <a:ea typeface="Arial" charset="0"/>
                <a:cs typeface="Arial" charset="0"/>
              </a:defRPr>
            </a:lvl9pPr>
          </a:lstStyle>
          <a:p>
            <a:pPr defTabSz="457174" eaLnBrk="1" hangingPunct="1"/>
            <a:endParaRPr lang="en-US" sz="2400" dirty="0">
              <a:solidFill>
                <a:prstClr val="black"/>
              </a:solidFill>
              <a:latin typeface="Arial" charset="0"/>
              <a:ea typeface="MS PGothic" charset="0"/>
              <a:cs typeface="MS PGothic" charset="0"/>
            </a:endParaRPr>
          </a:p>
        </p:txBody>
      </p:sp>
      <p:sp>
        <p:nvSpPr>
          <p:cNvPr id="58371" name="Rectangle 3"/>
          <p:cNvSpPr>
            <a:spLocks noGrp="1" noChangeArrowheads="1"/>
          </p:cNvSpPr>
          <p:nvPr>
            <p:ph type="body"/>
          </p:nvPr>
        </p:nvSpPr>
        <p:spPr bwMode="auto">
          <a:xfrm>
            <a:off x="933451" y="4414839"/>
            <a:ext cx="5140325" cy="41830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wrap="none" numCol="1" anchor="ctr" anchorCtr="0" compatLnSpc="1">
            <a:prstTxWarp prst="textNoShape">
              <a:avLst/>
            </a:prstTxWarp>
          </a:bodyPr>
          <a:lstStyle/>
          <a:p>
            <a:pPr eaLnBrk="1" hangingPunct="1">
              <a:spcBef>
                <a:spcPct val="0"/>
              </a:spcBef>
            </a:pPr>
            <a:endParaRPr lang="en-US" dirty="0">
              <a:latin typeface="Calibri" charset="0"/>
            </a:endParaRPr>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506C930-0C39-C14E-9A81-5D25950FD497}" type="slidenum">
              <a:rPr lang="en-US" smtClean="0">
                <a:solidFill>
                  <a:prstClr val="black"/>
                </a:solidFill>
              </a:rPr>
              <a:pPr/>
              <a:t>52</a:t>
            </a:fld>
            <a:endParaRPr lang="en-US" dirty="0">
              <a:solidFill>
                <a:prstClr val="black"/>
              </a:solidFill>
            </a:endParaRPr>
          </a:p>
        </p:txBody>
      </p:sp>
    </p:spTree>
    <p:extLst>
      <p:ext uri="{BB962C8B-B14F-4D97-AF65-F5344CB8AC3E}">
        <p14:creationId xmlns:p14="http://schemas.microsoft.com/office/powerpoint/2010/main" val="1445520267"/>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506C930-0C39-C14E-9A81-5D25950FD497}" type="slidenum">
              <a:rPr lang="en-US" smtClean="0">
                <a:solidFill>
                  <a:prstClr val="black"/>
                </a:solidFill>
              </a:rPr>
              <a:pPr/>
              <a:t>53</a:t>
            </a:fld>
            <a:endParaRPr lang="en-US" dirty="0">
              <a:solidFill>
                <a:prstClr val="black"/>
              </a:solidFill>
            </a:endParaRPr>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506C930-0C39-C14E-9A81-5D25950FD497}" type="slidenum">
              <a:rPr lang="en-US" smtClean="0">
                <a:solidFill>
                  <a:prstClr val="black"/>
                </a:solidFill>
              </a:rPr>
              <a:pPr/>
              <a:t>54</a:t>
            </a:fld>
            <a:endParaRPr lang="en-US" dirty="0">
              <a:solidFill>
                <a:prstClr val="black"/>
              </a:solidFill>
            </a:endParaRPr>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506C930-0C39-C14E-9A81-5D25950FD497}" type="slidenum">
              <a:rPr lang="en-US" smtClean="0">
                <a:solidFill>
                  <a:prstClr val="black"/>
                </a:solidFill>
              </a:rPr>
              <a:pPr/>
              <a:t>55</a:t>
            </a:fld>
            <a:endParaRPr lang="en-US" dirty="0">
              <a:solidFill>
                <a:prstClr val="black"/>
              </a:solidFill>
            </a:endParaRPr>
          </a:p>
        </p:txBody>
      </p:sp>
    </p:spTree>
    <p:extLst>
      <p:ext uri="{BB962C8B-B14F-4D97-AF65-F5344CB8AC3E}">
        <p14:creationId xmlns:p14="http://schemas.microsoft.com/office/powerpoint/2010/main" val="188481805"/>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506C930-0C39-C14E-9A81-5D25950FD497}" type="slidenum">
              <a:rPr lang="en-US" smtClean="0">
                <a:solidFill>
                  <a:prstClr val="black"/>
                </a:solidFill>
              </a:rPr>
              <a:pPr/>
              <a:t>56</a:t>
            </a:fld>
            <a:endParaRPr lang="en-US" dirty="0">
              <a:solidFill>
                <a:prstClr val="black"/>
              </a:solidFill>
            </a:endParaRPr>
          </a:p>
        </p:txBody>
      </p:sp>
    </p:spTree>
    <p:extLst>
      <p:ext uri="{BB962C8B-B14F-4D97-AF65-F5344CB8AC3E}">
        <p14:creationId xmlns:p14="http://schemas.microsoft.com/office/powerpoint/2010/main" val="2438516422"/>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506C930-0C39-C14E-9A81-5D25950FD497}" type="slidenum">
              <a:rPr lang="en-US" smtClean="0">
                <a:solidFill>
                  <a:prstClr val="black"/>
                </a:solidFill>
              </a:rPr>
              <a:pPr/>
              <a:t>57</a:t>
            </a:fld>
            <a:endParaRPr lang="en-US" dirty="0">
              <a:solidFill>
                <a:prstClr val="black"/>
              </a:solidFill>
            </a:endParaRPr>
          </a:p>
        </p:txBody>
      </p:sp>
    </p:spTree>
    <p:extLst>
      <p:ext uri="{BB962C8B-B14F-4D97-AF65-F5344CB8AC3E}">
        <p14:creationId xmlns:p14="http://schemas.microsoft.com/office/powerpoint/2010/main" val="1096155492"/>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506C930-0C39-C14E-9A81-5D25950FD497}" type="slidenum">
              <a:rPr lang="en-US" smtClean="0">
                <a:solidFill>
                  <a:prstClr val="black"/>
                </a:solidFill>
              </a:rPr>
              <a:pPr/>
              <a:t>58</a:t>
            </a:fld>
            <a:endParaRPr lang="en-US" dirty="0">
              <a:solidFill>
                <a:prstClr val="black"/>
              </a:solidFill>
            </a:endParaRPr>
          </a:p>
        </p:txBody>
      </p:sp>
    </p:spTree>
    <p:extLst>
      <p:ext uri="{BB962C8B-B14F-4D97-AF65-F5344CB8AC3E}">
        <p14:creationId xmlns:p14="http://schemas.microsoft.com/office/powerpoint/2010/main" val="846494468"/>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506C930-0C39-C14E-9A81-5D25950FD497}" type="slidenum">
              <a:rPr lang="en-US" smtClean="0">
                <a:solidFill>
                  <a:prstClr val="black"/>
                </a:solidFill>
              </a:rPr>
              <a:pPr/>
              <a:t>59</a:t>
            </a:fld>
            <a:endParaRPr lang="en-US" dirty="0">
              <a:solidFill>
                <a:prstClr val="black"/>
              </a:solidFill>
            </a:endParaRPr>
          </a:p>
        </p:txBody>
      </p:sp>
    </p:spTree>
    <p:extLst>
      <p:ext uri="{BB962C8B-B14F-4D97-AF65-F5344CB8AC3E}">
        <p14:creationId xmlns:p14="http://schemas.microsoft.com/office/powerpoint/2010/main" val="7467261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Notes Placeholder 2"/>
          <p:cNvSpPr>
            <a:spLocks noGrp="1"/>
          </p:cNvSpPr>
          <p:nvPr>
            <p:ph type="body" idx="1"/>
          </p:nvPr>
        </p:nvSpPr>
        <p:spPr bwMode="auto">
          <a:xfrm>
            <a:off x="609600" y="4419600"/>
            <a:ext cx="5608320" cy="418338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dirty="0">
                <a:latin typeface="Times New Roman"/>
                <a:ea typeface="Times New Roman"/>
                <a:cs typeface="Times New Roman"/>
              </a:rPr>
              <a:t>O</a:t>
            </a:r>
            <a:r>
              <a:rPr lang="en-US" dirty="0" smtClean="0">
                <a:latin typeface="Times New Roman"/>
                <a:ea typeface="Times New Roman"/>
                <a:cs typeface="Times New Roman"/>
              </a:rPr>
              <a:t>nce </a:t>
            </a:r>
            <a:r>
              <a:rPr lang="en-US" dirty="0">
                <a:latin typeface="Times New Roman"/>
                <a:ea typeface="Times New Roman"/>
                <a:cs typeface="Times New Roman"/>
              </a:rPr>
              <a:t>the student has lost eligibility for additional unsubsidized loans, if she remains enrolled in that program or enrolled in a program of the same length or shorter duration, she loses interest subsidy on those loans that she </a:t>
            </a:r>
            <a:r>
              <a:rPr lang="en-US" dirty="0" smtClean="0">
                <a:latin typeface="Times New Roman"/>
                <a:ea typeface="Times New Roman"/>
                <a:cs typeface="Times New Roman"/>
              </a:rPr>
              <a:t>received.</a:t>
            </a:r>
          </a:p>
          <a:p>
            <a:endParaRPr lang="en-US" b="1" dirty="0" smtClean="0">
              <a:latin typeface="Times"/>
              <a:ea typeface="Times New Roman"/>
              <a:cs typeface="Times New Roman"/>
            </a:endParaRPr>
          </a:p>
          <a:p>
            <a:r>
              <a:rPr lang="en-US" dirty="0">
                <a:latin typeface="Times New Roman"/>
                <a:ea typeface="Times New Roman"/>
                <a:cs typeface="Times New Roman"/>
              </a:rPr>
              <a:t>T</a:t>
            </a:r>
            <a:r>
              <a:rPr lang="en-US" dirty="0" smtClean="0">
                <a:latin typeface="Times New Roman"/>
                <a:ea typeface="Times New Roman"/>
                <a:cs typeface="Times New Roman"/>
              </a:rPr>
              <a:t>hat </a:t>
            </a:r>
            <a:r>
              <a:rPr lang="en-US" dirty="0">
                <a:latin typeface="Times New Roman"/>
                <a:ea typeface="Times New Roman"/>
                <a:cs typeface="Times New Roman"/>
              </a:rPr>
              <a:t>loss of interest subsidy will be effective on the date of the continued or new enrollment. </a:t>
            </a:r>
            <a:endParaRPr lang="en-US" dirty="0">
              <a:latin typeface="Calibri" charset="0"/>
            </a:endParaRPr>
          </a:p>
        </p:txBody>
      </p:sp>
      <p:sp>
        <p:nvSpPr>
          <p:cNvPr id="4" name="Slide Number Placeholder 3"/>
          <p:cNvSpPr>
            <a:spLocks noGrp="1"/>
          </p:cNvSpPr>
          <p:nvPr>
            <p:ph type="sldNum" sz="quarter" idx="5"/>
          </p:nvPr>
        </p:nvSpPr>
        <p:spPr/>
        <p:txBody>
          <a:bodyPr/>
          <a:lstStyle>
            <a:lvl1pPr eaLnBrk="0" hangingPunct="0">
              <a:defRPr>
                <a:solidFill>
                  <a:schemeClr val="tx1"/>
                </a:solidFill>
                <a:latin typeface="Calibri" charset="0"/>
                <a:ea typeface="ＭＳ Ｐゴシック" charset="0"/>
                <a:cs typeface="Arial" charset="0"/>
              </a:defRPr>
            </a:lvl1pPr>
            <a:lvl2pPr marL="742909" indent="-285734" eaLnBrk="0" hangingPunct="0">
              <a:defRPr>
                <a:solidFill>
                  <a:schemeClr val="tx1"/>
                </a:solidFill>
                <a:latin typeface="Calibri" charset="0"/>
                <a:ea typeface="Arial" charset="0"/>
                <a:cs typeface="Arial" charset="0"/>
              </a:defRPr>
            </a:lvl2pPr>
            <a:lvl3pPr marL="1142937" indent="-228587" eaLnBrk="0" hangingPunct="0">
              <a:defRPr>
                <a:solidFill>
                  <a:schemeClr val="tx1"/>
                </a:solidFill>
                <a:latin typeface="Calibri" charset="0"/>
                <a:ea typeface="Arial" charset="0"/>
                <a:cs typeface="Arial" charset="0"/>
              </a:defRPr>
            </a:lvl3pPr>
            <a:lvl4pPr marL="1600111" indent="-228587" eaLnBrk="0" hangingPunct="0">
              <a:defRPr>
                <a:solidFill>
                  <a:schemeClr val="tx1"/>
                </a:solidFill>
                <a:latin typeface="Calibri" charset="0"/>
                <a:ea typeface="Arial" charset="0"/>
                <a:cs typeface="Arial" charset="0"/>
              </a:defRPr>
            </a:lvl4pPr>
            <a:lvl5pPr marL="2057287" indent="-228587" eaLnBrk="0" hangingPunct="0">
              <a:defRPr>
                <a:solidFill>
                  <a:schemeClr val="tx1"/>
                </a:solidFill>
                <a:latin typeface="Calibri" charset="0"/>
                <a:ea typeface="Arial" charset="0"/>
                <a:cs typeface="Arial" charset="0"/>
              </a:defRPr>
            </a:lvl5pPr>
            <a:lvl6pPr marL="2514461" indent="-228587" eaLnBrk="0" fontAlgn="base" hangingPunct="0">
              <a:spcBef>
                <a:spcPct val="0"/>
              </a:spcBef>
              <a:spcAft>
                <a:spcPct val="0"/>
              </a:spcAft>
              <a:defRPr>
                <a:solidFill>
                  <a:schemeClr val="tx1"/>
                </a:solidFill>
                <a:latin typeface="Calibri" charset="0"/>
                <a:ea typeface="Arial" charset="0"/>
                <a:cs typeface="Arial" charset="0"/>
              </a:defRPr>
            </a:lvl6pPr>
            <a:lvl7pPr marL="2971635" indent="-228587" eaLnBrk="0" fontAlgn="base" hangingPunct="0">
              <a:spcBef>
                <a:spcPct val="0"/>
              </a:spcBef>
              <a:spcAft>
                <a:spcPct val="0"/>
              </a:spcAft>
              <a:defRPr>
                <a:solidFill>
                  <a:schemeClr val="tx1"/>
                </a:solidFill>
                <a:latin typeface="Calibri" charset="0"/>
                <a:ea typeface="Arial" charset="0"/>
                <a:cs typeface="Arial" charset="0"/>
              </a:defRPr>
            </a:lvl7pPr>
            <a:lvl8pPr marL="3428811" indent="-228587" eaLnBrk="0" fontAlgn="base" hangingPunct="0">
              <a:spcBef>
                <a:spcPct val="0"/>
              </a:spcBef>
              <a:spcAft>
                <a:spcPct val="0"/>
              </a:spcAft>
              <a:defRPr>
                <a:solidFill>
                  <a:schemeClr val="tx1"/>
                </a:solidFill>
                <a:latin typeface="Calibri" charset="0"/>
                <a:ea typeface="Arial" charset="0"/>
                <a:cs typeface="Arial" charset="0"/>
              </a:defRPr>
            </a:lvl8pPr>
            <a:lvl9pPr marL="3885985" indent="-228587" eaLnBrk="0" fontAlgn="base" hangingPunct="0">
              <a:spcBef>
                <a:spcPct val="0"/>
              </a:spcBef>
              <a:spcAft>
                <a:spcPct val="0"/>
              </a:spcAft>
              <a:defRPr>
                <a:solidFill>
                  <a:schemeClr val="tx1"/>
                </a:solidFill>
                <a:latin typeface="Calibri" charset="0"/>
                <a:ea typeface="Arial" charset="0"/>
                <a:cs typeface="Arial" charset="0"/>
              </a:defRPr>
            </a:lvl9pPr>
          </a:lstStyle>
          <a:p>
            <a:pPr eaLnBrk="1" hangingPunct="1"/>
            <a:fld id="{B0907C66-A884-E647-B2CD-B4EC78B532B1}" type="slidenum">
              <a:rPr lang="en-US">
                <a:solidFill>
                  <a:prstClr val="black"/>
                </a:solidFill>
              </a:rPr>
              <a:pPr eaLnBrk="1" hangingPunct="1"/>
              <a:t>6</a:t>
            </a:fld>
            <a:endParaRPr lang="en-US" dirty="0">
              <a:solidFill>
                <a:prstClr val="black"/>
              </a:solidFill>
            </a:endParaRPr>
          </a:p>
        </p:txBody>
      </p:sp>
      <p:sp>
        <p:nvSpPr>
          <p:cNvPr id="60420" name="Slide Image Placeholder 9"/>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 xmlns:ma14="http://schemas.microsoft.com/office/mac/drawingml/2011/main" val="1"/>
            </a:ext>
          </a:extLst>
        </p:spPr>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506C930-0C39-C14E-9A81-5D25950FD497}" type="slidenum">
              <a:rPr lang="en-US" smtClean="0">
                <a:solidFill>
                  <a:prstClr val="black"/>
                </a:solidFill>
              </a:rPr>
              <a:pPr/>
              <a:t>60</a:t>
            </a:fld>
            <a:endParaRPr lang="en-US" dirty="0">
              <a:solidFill>
                <a:prstClr val="black"/>
              </a:solidFill>
            </a:endParaRPr>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506C930-0C39-C14E-9A81-5D25950FD497}" type="slidenum">
              <a:rPr lang="en-US" smtClean="0">
                <a:solidFill>
                  <a:prstClr val="black"/>
                </a:solidFill>
              </a:rPr>
              <a:pPr/>
              <a:t>61</a:t>
            </a:fld>
            <a:endParaRPr lang="en-US" dirty="0">
              <a:solidFill>
                <a:prstClr val="black"/>
              </a:solidFill>
            </a:endParaRPr>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506C930-0C39-C14E-9A81-5D25950FD497}" type="slidenum">
              <a:rPr lang="en-US" smtClean="0">
                <a:solidFill>
                  <a:prstClr val="black"/>
                </a:solidFill>
              </a:rPr>
              <a:pPr/>
              <a:t>62</a:t>
            </a:fld>
            <a:endParaRPr lang="en-US" dirty="0">
              <a:solidFill>
                <a:prstClr val="black"/>
              </a:solidFill>
            </a:endParaRPr>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506C930-0C39-C14E-9A81-5D25950FD497}" type="slidenum">
              <a:rPr lang="en-US" smtClean="0">
                <a:solidFill>
                  <a:prstClr val="black"/>
                </a:solidFill>
              </a:rPr>
              <a:pPr/>
              <a:t>63</a:t>
            </a:fld>
            <a:endParaRPr lang="en-US" dirty="0">
              <a:solidFill>
                <a:prstClr val="black"/>
              </a:solidFill>
            </a:endParaRPr>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8370" name="Text Box 2"/>
          <p:cNvSpPr txBox="1">
            <a:spLocks noChangeArrowheads="1"/>
          </p:cNvSpPr>
          <p:nvPr/>
        </p:nvSpPr>
        <p:spPr bwMode="auto">
          <a:xfrm>
            <a:off x="1128714" y="698501"/>
            <a:ext cx="4752975" cy="3484563"/>
          </a:xfrm>
          <a:prstGeom prst="rect">
            <a:avLst/>
          </a:prstGeom>
          <a:solidFill>
            <a:srgbClr val="FFFFFF"/>
          </a:solidFill>
          <a:ln w="9360">
            <a:solidFill>
              <a:srgbClr val="000000"/>
            </a:solidFill>
            <a:miter lim="800000"/>
            <a:headEnd/>
            <a:tailEnd/>
          </a:ln>
        </p:spPr>
        <p:txBody>
          <a:bodyPr wrap="none" lIns="93163" tIns="46582" rIns="93163" bIns="46582" anchor="ctr"/>
          <a:lstStyle>
            <a:lvl1pPr eaLnBrk="0" hangingPunct="0">
              <a:defRPr>
                <a:solidFill>
                  <a:schemeClr val="tx1"/>
                </a:solidFill>
                <a:latin typeface="Calibri" charset="0"/>
                <a:ea typeface="ＭＳ Ｐゴシック" charset="0"/>
                <a:cs typeface="Arial" charset="0"/>
              </a:defRPr>
            </a:lvl1pPr>
            <a:lvl2pPr marL="742950" indent="-285750" eaLnBrk="0" hangingPunct="0">
              <a:defRPr>
                <a:solidFill>
                  <a:schemeClr val="tx1"/>
                </a:solidFill>
                <a:latin typeface="Calibri" charset="0"/>
                <a:ea typeface="Arial" charset="0"/>
                <a:cs typeface="Arial" charset="0"/>
              </a:defRPr>
            </a:lvl2pPr>
            <a:lvl3pPr marL="1143000" indent="-228600" eaLnBrk="0" hangingPunct="0">
              <a:defRPr>
                <a:solidFill>
                  <a:schemeClr val="tx1"/>
                </a:solidFill>
                <a:latin typeface="Calibri" charset="0"/>
                <a:ea typeface="Arial" charset="0"/>
                <a:cs typeface="Arial" charset="0"/>
              </a:defRPr>
            </a:lvl3pPr>
            <a:lvl4pPr marL="1600200" indent="-228600" eaLnBrk="0" hangingPunct="0">
              <a:defRPr>
                <a:solidFill>
                  <a:schemeClr val="tx1"/>
                </a:solidFill>
                <a:latin typeface="Calibri" charset="0"/>
                <a:ea typeface="Arial" charset="0"/>
                <a:cs typeface="Arial" charset="0"/>
              </a:defRPr>
            </a:lvl4pPr>
            <a:lvl5pPr marL="2057400" indent="-228600" eaLnBrk="0" hangingPunct="0">
              <a:defRPr>
                <a:solidFill>
                  <a:schemeClr val="tx1"/>
                </a:solidFill>
                <a:latin typeface="Calibri" charset="0"/>
                <a:ea typeface="Arial" charset="0"/>
                <a:cs typeface="Arial" charset="0"/>
              </a:defRPr>
            </a:lvl5pPr>
            <a:lvl6pPr marL="2514600" indent="-228600" eaLnBrk="0" fontAlgn="base" hangingPunct="0">
              <a:spcBef>
                <a:spcPct val="0"/>
              </a:spcBef>
              <a:spcAft>
                <a:spcPct val="0"/>
              </a:spcAft>
              <a:defRPr>
                <a:solidFill>
                  <a:schemeClr val="tx1"/>
                </a:solidFill>
                <a:latin typeface="Calibri" charset="0"/>
                <a:ea typeface="Arial" charset="0"/>
                <a:cs typeface="Arial" charset="0"/>
              </a:defRPr>
            </a:lvl6pPr>
            <a:lvl7pPr marL="2971800" indent="-228600" eaLnBrk="0" fontAlgn="base" hangingPunct="0">
              <a:spcBef>
                <a:spcPct val="0"/>
              </a:spcBef>
              <a:spcAft>
                <a:spcPct val="0"/>
              </a:spcAft>
              <a:defRPr>
                <a:solidFill>
                  <a:schemeClr val="tx1"/>
                </a:solidFill>
                <a:latin typeface="Calibri" charset="0"/>
                <a:ea typeface="Arial" charset="0"/>
                <a:cs typeface="Arial" charset="0"/>
              </a:defRPr>
            </a:lvl7pPr>
            <a:lvl8pPr marL="3429000" indent="-228600" eaLnBrk="0" fontAlgn="base" hangingPunct="0">
              <a:spcBef>
                <a:spcPct val="0"/>
              </a:spcBef>
              <a:spcAft>
                <a:spcPct val="0"/>
              </a:spcAft>
              <a:defRPr>
                <a:solidFill>
                  <a:schemeClr val="tx1"/>
                </a:solidFill>
                <a:latin typeface="Calibri" charset="0"/>
                <a:ea typeface="Arial" charset="0"/>
                <a:cs typeface="Arial" charset="0"/>
              </a:defRPr>
            </a:lvl8pPr>
            <a:lvl9pPr marL="3886200" indent="-228600" eaLnBrk="0" fontAlgn="base" hangingPunct="0">
              <a:spcBef>
                <a:spcPct val="0"/>
              </a:spcBef>
              <a:spcAft>
                <a:spcPct val="0"/>
              </a:spcAft>
              <a:defRPr>
                <a:solidFill>
                  <a:schemeClr val="tx1"/>
                </a:solidFill>
                <a:latin typeface="Calibri" charset="0"/>
                <a:ea typeface="Arial" charset="0"/>
                <a:cs typeface="Arial" charset="0"/>
              </a:defRPr>
            </a:lvl9pPr>
          </a:lstStyle>
          <a:p>
            <a:pPr defTabSz="457174" eaLnBrk="1" hangingPunct="1"/>
            <a:endParaRPr lang="en-US" sz="2400" dirty="0">
              <a:solidFill>
                <a:prstClr val="black"/>
              </a:solidFill>
              <a:latin typeface="Arial" charset="0"/>
              <a:ea typeface="MS PGothic" charset="0"/>
              <a:cs typeface="MS PGothic" charset="0"/>
            </a:endParaRPr>
          </a:p>
        </p:txBody>
      </p:sp>
      <p:sp>
        <p:nvSpPr>
          <p:cNvPr id="58371" name="Rectangle 3"/>
          <p:cNvSpPr>
            <a:spLocks noGrp="1" noChangeArrowheads="1"/>
          </p:cNvSpPr>
          <p:nvPr>
            <p:ph type="body"/>
          </p:nvPr>
        </p:nvSpPr>
        <p:spPr bwMode="auto">
          <a:xfrm>
            <a:off x="933451" y="4414839"/>
            <a:ext cx="5140325" cy="41830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wrap="none" numCol="1" anchor="ctr" anchorCtr="0" compatLnSpc="1">
            <a:prstTxWarp prst="textNoShape">
              <a:avLst/>
            </a:prstTxWarp>
          </a:bodyPr>
          <a:lstStyle/>
          <a:p>
            <a:pPr eaLnBrk="1" hangingPunct="1">
              <a:spcBef>
                <a:spcPct val="0"/>
              </a:spcBef>
            </a:pPr>
            <a:endParaRPr lang="en-US" dirty="0">
              <a:latin typeface="Calibri" charset="0"/>
            </a:endParaRPr>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r>
              <a:rPr lang="en-US" dirty="0" smtClean="0"/>
              <a:t>New entrance counseling requirements include</a:t>
            </a:r>
          </a:p>
          <a:p>
            <a:pPr lvl="1"/>
            <a:r>
              <a:rPr lang="en-US" dirty="0" smtClean="0"/>
              <a:t>Possible loss of eligibility for additional DSLs</a:t>
            </a:r>
          </a:p>
          <a:p>
            <a:pPr lvl="1"/>
            <a:r>
              <a:rPr lang="en-US" dirty="0" smtClean="0"/>
              <a:t>How a borrower’s maximum and remaining eligibility periods  and subsidized usage period are determined</a:t>
            </a:r>
          </a:p>
          <a:p>
            <a:pPr lvl="1"/>
            <a:r>
              <a:rPr lang="en-US" dirty="0" smtClean="0"/>
              <a:t>The potential for borrowers becoming responsible for accruing interest on previously received DSLs</a:t>
            </a:r>
          </a:p>
          <a:p>
            <a:pPr lvl="1"/>
            <a:r>
              <a:rPr lang="en-US" dirty="0" smtClean="0"/>
              <a:t>The potential for a borrower becoming responsible for payment of all accruing interest on DSLs during in-school, grace, and authorized deferment periods</a:t>
            </a:r>
          </a:p>
          <a:p>
            <a:pPr lvl="1"/>
            <a:r>
              <a:rPr lang="en-US" dirty="0" smtClean="0"/>
              <a:t>The impact of borrower responsibility for accruing interest on the borrower’s total debt</a:t>
            </a:r>
          </a:p>
          <a:p>
            <a:r>
              <a:rPr lang="en-US" dirty="0" smtClean="0"/>
              <a:t>New exit counseling requirements</a:t>
            </a:r>
          </a:p>
          <a:p>
            <a:pPr lvl="1"/>
            <a:r>
              <a:rPr lang="en-US" dirty="0" smtClean="0"/>
              <a:t>The sum of the subsidized usage periods the student borrower has accrued during the educational program</a:t>
            </a:r>
          </a:p>
          <a:p>
            <a:pPr lvl="1"/>
            <a:r>
              <a:rPr lang="en-US" dirty="0" smtClean="0"/>
              <a:t>How to get information from NSLDS on whether he or she has become responsible for accruing interest on his or her DSLs and whether the borrower is eligible to receive additional DSLs</a:t>
            </a:r>
          </a:p>
          <a:p>
            <a:pPr lvl="1"/>
            <a:r>
              <a:rPr lang="en-US" dirty="0" smtClean="0"/>
              <a:t>The possible consequences of receiving additional DSLs for additional undergraduate programs</a:t>
            </a:r>
          </a:p>
          <a:p>
            <a:pPr lvl="1"/>
            <a:endParaRPr lang="en-US" dirty="0" smtClean="0"/>
          </a:p>
          <a:p>
            <a:pPr lvl="1"/>
            <a:endParaRPr lang="en-US" dirty="0"/>
          </a:p>
        </p:txBody>
      </p:sp>
      <p:sp>
        <p:nvSpPr>
          <p:cNvPr id="4" name="Slide Number Placeholder 3"/>
          <p:cNvSpPr>
            <a:spLocks noGrp="1"/>
          </p:cNvSpPr>
          <p:nvPr>
            <p:ph type="sldNum" sz="quarter" idx="10"/>
          </p:nvPr>
        </p:nvSpPr>
        <p:spPr/>
        <p:txBody>
          <a:bodyPr/>
          <a:lstStyle/>
          <a:p>
            <a:fld id="{9506C930-0C39-C14E-9A81-5D25950FD497}" type="slidenum">
              <a:rPr lang="en-US" smtClean="0">
                <a:solidFill>
                  <a:prstClr val="black"/>
                </a:solidFill>
              </a:rPr>
              <a:pPr/>
              <a:t>65</a:t>
            </a:fld>
            <a:endParaRPr lang="en-US" dirty="0">
              <a:solidFill>
                <a:prstClr val="black"/>
              </a:solidFill>
            </a:endParaRPr>
          </a:p>
        </p:txBody>
      </p:sp>
      <p:sp>
        <p:nvSpPr>
          <p:cNvPr id="7" name="Slide Image Placeholder 6"/>
          <p:cNvSpPr>
            <a:spLocks noGrp="1" noRot="1" noChangeAspect="1"/>
          </p:cNvSpPr>
          <p:nvPr>
            <p:ph type="sldImg"/>
          </p:nvPr>
        </p:nvSpPr>
        <p:spPr/>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pPr lvl="1"/>
            <a:endParaRPr lang="en-US" dirty="0" smtClean="0"/>
          </a:p>
          <a:p>
            <a:pPr lvl="1"/>
            <a:endParaRPr lang="en-US" dirty="0"/>
          </a:p>
        </p:txBody>
      </p:sp>
      <p:sp>
        <p:nvSpPr>
          <p:cNvPr id="4" name="Slide Number Placeholder 3"/>
          <p:cNvSpPr>
            <a:spLocks noGrp="1"/>
          </p:cNvSpPr>
          <p:nvPr>
            <p:ph type="sldNum" sz="quarter" idx="10"/>
          </p:nvPr>
        </p:nvSpPr>
        <p:spPr/>
        <p:txBody>
          <a:bodyPr/>
          <a:lstStyle/>
          <a:p>
            <a:fld id="{9506C930-0C39-C14E-9A81-5D25950FD497}" type="slidenum">
              <a:rPr lang="en-US" smtClean="0">
                <a:solidFill>
                  <a:prstClr val="black"/>
                </a:solidFill>
              </a:rPr>
              <a:pPr/>
              <a:t>66</a:t>
            </a:fld>
            <a:endParaRPr lang="en-US" dirty="0">
              <a:solidFill>
                <a:prstClr val="black"/>
              </a:solidFill>
            </a:endParaRPr>
          </a:p>
        </p:txBody>
      </p:sp>
      <p:sp>
        <p:nvSpPr>
          <p:cNvPr id="7" name="Slide Image Placeholder 6"/>
          <p:cNvSpPr>
            <a:spLocks noGrp="1" noRot="1" noChangeAspect="1"/>
          </p:cNvSpPr>
          <p:nvPr>
            <p:ph type="sldImg"/>
          </p:nvPr>
        </p:nvSpPr>
        <p:spPr/>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pPr lvl="1"/>
            <a:endParaRPr lang="en-US" dirty="0" smtClean="0"/>
          </a:p>
          <a:p>
            <a:pPr lvl="1"/>
            <a:endParaRPr lang="en-US" dirty="0"/>
          </a:p>
        </p:txBody>
      </p:sp>
      <p:sp>
        <p:nvSpPr>
          <p:cNvPr id="4" name="Slide Number Placeholder 3"/>
          <p:cNvSpPr>
            <a:spLocks noGrp="1"/>
          </p:cNvSpPr>
          <p:nvPr>
            <p:ph type="sldNum" sz="quarter" idx="10"/>
          </p:nvPr>
        </p:nvSpPr>
        <p:spPr/>
        <p:txBody>
          <a:bodyPr/>
          <a:lstStyle/>
          <a:p>
            <a:fld id="{9506C930-0C39-C14E-9A81-5D25950FD497}" type="slidenum">
              <a:rPr lang="en-US" smtClean="0">
                <a:solidFill>
                  <a:prstClr val="black"/>
                </a:solidFill>
              </a:rPr>
              <a:pPr/>
              <a:t>67</a:t>
            </a:fld>
            <a:endParaRPr lang="en-US" dirty="0">
              <a:solidFill>
                <a:prstClr val="black"/>
              </a:solidFill>
            </a:endParaRPr>
          </a:p>
        </p:txBody>
      </p:sp>
      <p:sp>
        <p:nvSpPr>
          <p:cNvPr id="7" name="Slide Image Placeholder 6"/>
          <p:cNvSpPr>
            <a:spLocks noGrp="1" noRot="1" noChangeAspect="1"/>
          </p:cNvSpPr>
          <p:nvPr>
            <p:ph type="sldImg"/>
          </p:nvPr>
        </p:nvSpPr>
        <p:spPr/>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CBD9692-8814-4BAA-AFAA-CAD59C9653EC}" type="slidenum">
              <a:rPr lang="en-US" smtClean="0"/>
              <a:t>68</a:t>
            </a:fld>
            <a:endParaRPr lang="en-US"/>
          </a:p>
        </p:txBody>
      </p:sp>
    </p:spTree>
    <p:extLst>
      <p:ext uri="{BB962C8B-B14F-4D97-AF65-F5344CB8AC3E}">
        <p14:creationId xmlns:p14="http://schemas.microsoft.com/office/powerpoint/2010/main" val="1783115586"/>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CBD9692-8814-4BAA-AFAA-CAD59C9653EC}" type="slidenum">
              <a:rPr lang="en-US" smtClean="0"/>
              <a:t>69</a:t>
            </a:fld>
            <a:endParaRPr lang="en-US"/>
          </a:p>
        </p:txBody>
      </p:sp>
    </p:spTree>
    <p:extLst>
      <p:ext uri="{BB962C8B-B14F-4D97-AF65-F5344CB8AC3E}">
        <p14:creationId xmlns:p14="http://schemas.microsoft.com/office/powerpoint/2010/main" val="36330773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dirty="0">
              <a:latin typeface="Calibri" charset="0"/>
            </a:endParaRPr>
          </a:p>
        </p:txBody>
      </p:sp>
      <p:sp>
        <p:nvSpPr>
          <p:cNvPr id="4" name="Slide Number Placeholder 3"/>
          <p:cNvSpPr>
            <a:spLocks noGrp="1"/>
          </p:cNvSpPr>
          <p:nvPr>
            <p:ph type="sldNum" sz="quarter" idx="5"/>
          </p:nvPr>
        </p:nvSpPr>
        <p:spPr/>
        <p:txBody>
          <a:bodyPr/>
          <a:lstStyle>
            <a:lvl1pPr eaLnBrk="0" hangingPunct="0">
              <a:defRPr>
                <a:solidFill>
                  <a:schemeClr val="tx1"/>
                </a:solidFill>
                <a:latin typeface="Calibri" charset="0"/>
                <a:ea typeface="ＭＳ Ｐゴシック" charset="0"/>
                <a:cs typeface="Arial" charset="0"/>
              </a:defRPr>
            </a:lvl1pPr>
            <a:lvl2pPr marL="742909" indent="-285734" eaLnBrk="0" hangingPunct="0">
              <a:defRPr>
                <a:solidFill>
                  <a:schemeClr val="tx1"/>
                </a:solidFill>
                <a:latin typeface="Calibri" charset="0"/>
                <a:ea typeface="Arial" charset="0"/>
                <a:cs typeface="Arial" charset="0"/>
              </a:defRPr>
            </a:lvl2pPr>
            <a:lvl3pPr marL="1142937" indent="-228587" eaLnBrk="0" hangingPunct="0">
              <a:defRPr>
                <a:solidFill>
                  <a:schemeClr val="tx1"/>
                </a:solidFill>
                <a:latin typeface="Calibri" charset="0"/>
                <a:ea typeface="Arial" charset="0"/>
                <a:cs typeface="Arial" charset="0"/>
              </a:defRPr>
            </a:lvl3pPr>
            <a:lvl4pPr marL="1600111" indent="-228587" eaLnBrk="0" hangingPunct="0">
              <a:defRPr>
                <a:solidFill>
                  <a:schemeClr val="tx1"/>
                </a:solidFill>
                <a:latin typeface="Calibri" charset="0"/>
                <a:ea typeface="Arial" charset="0"/>
                <a:cs typeface="Arial" charset="0"/>
              </a:defRPr>
            </a:lvl4pPr>
            <a:lvl5pPr marL="2057287" indent="-228587" eaLnBrk="0" hangingPunct="0">
              <a:defRPr>
                <a:solidFill>
                  <a:schemeClr val="tx1"/>
                </a:solidFill>
                <a:latin typeface="Calibri" charset="0"/>
                <a:ea typeface="Arial" charset="0"/>
                <a:cs typeface="Arial" charset="0"/>
              </a:defRPr>
            </a:lvl5pPr>
            <a:lvl6pPr marL="2514461" indent="-228587" eaLnBrk="0" fontAlgn="base" hangingPunct="0">
              <a:spcBef>
                <a:spcPct val="0"/>
              </a:spcBef>
              <a:spcAft>
                <a:spcPct val="0"/>
              </a:spcAft>
              <a:defRPr>
                <a:solidFill>
                  <a:schemeClr val="tx1"/>
                </a:solidFill>
                <a:latin typeface="Calibri" charset="0"/>
                <a:ea typeface="Arial" charset="0"/>
                <a:cs typeface="Arial" charset="0"/>
              </a:defRPr>
            </a:lvl6pPr>
            <a:lvl7pPr marL="2971635" indent="-228587" eaLnBrk="0" fontAlgn="base" hangingPunct="0">
              <a:spcBef>
                <a:spcPct val="0"/>
              </a:spcBef>
              <a:spcAft>
                <a:spcPct val="0"/>
              </a:spcAft>
              <a:defRPr>
                <a:solidFill>
                  <a:schemeClr val="tx1"/>
                </a:solidFill>
                <a:latin typeface="Calibri" charset="0"/>
                <a:ea typeface="Arial" charset="0"/>
                <a:cs typeface="Arial" charset="0"/>
              </a:defRPr>
            </a:lvl7pPr>
            <a:lvl8pPr marL="3428811" indent="-228587" eaLnBrk="0" fontAlgn="base" hangingPunct="0">
              <a:spcBef>
                <a:spcPct val="0"/>
              </a:spcBef>
              <a:spcAft>
                <a:spcPct val="0"/>
              </a:spcAft>
              <a:defRPr>
                <a:solidFill>
                  <a:schemeClr val="tx1"/>
                </a:solidFill>
                <a:latin typeface="Calibri" charset="0"/>
                <a:ea typeface="Arial" charset="0"/>
                <a:cs typeface="Arial" charset="0"/>
              </a:defRPr>
            </a:lvl8pPr>
            <a:lvl9pPr marL="3885985" indent="-228587" eaLnBrk="0" fontAlgn="base" hangingPunct="0">
              <a:spcBef>
                <a:spcPct val="0"/>
              </a:spcBef>
              <a:spcAft>
                <a:spcPct val="0"/>
              </a:spcAft>
              <a:defRPr>
                <a:solidFill>
                  <a:schemeClr val="tx1"/>
                </a:solidFill>
                <a:latin typeface="Calibri" charset="0"/>
                <a:ea typeface="Arial" charset="0"/>
                <a:cs typeface="Arial" charset="0"/>
              </a:defRPr>
            </a:lvl9pPr>
          </a:lstStyle>
          <a:p>
            <a:pPr eaLnBrk="1" hangingPunct="1"/>
            <a:fld id="{A855129F-FC90-FD4D-A167-A1A5EE34F073}" type="slidenum">
              <a:rPr lang="en-US">
                <a:solidFill>
                  <a:prstClr val="black"/>
                </a:solidFill>
              </a:rPr>
              <a:pPr eaLnBrk="1" hangingPunct="1"/>
              <a:t>7</a:t>
            </a:fld>
            <a:endParaRPr lang="en-US" dirty="0">
              <a:solidFill>
                <a:prstClr val="black"/>
              </a:solidFill>
            </a:endParaRPr>
          </a:p>
        </p:txBody>
      </p:sp>
      <p:sp>
        <p:nvSpPr>
          <p:cNvPr id="62468" name="Slide Image Placeholder 6"/>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 xmlns:ma14="http://schemas.microsoft.com/office/mac/drawingml/2011/main" val="1"/>
            </a:ext>
          </a:extLst>
        </p:spPr>
      </p:sp>
    </p:spTree>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CBD9692-8814-4BAA-AFAA-CAD59C9653EC}" type="slidenum">
              <a:rPr lang="en-US" smtClean="0"/>
              <a:t>70</a:t>
            </a:fld>
            <a:endParaRPr lang="en-US"/>
          </a:p>
        </p:txBody>
      </p:sp>
    </p:spTree>
    <p:extLst>
      <p:ext uri="{BB962C8B-B14F-4D97-AF65-F5344CB8AC3E}">
        <p14:creationId xmlns:p14="http://schemas.microsoft.com/office/powerpoint/2010/main" val="5442503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dirty="0">
                <a:latin typeface="Calibri" charset="0"/>
              </a:rPr>
              <a:t>A first-time student who has received DSL for a period that equals or exceeds his maximum eligibility period is no longer eligible for additional </a:t>
            </a:r>
            <a:r>
              <a:rPr lang="en-US" dirty="0" smtClean="0">
                <a:latin typeface="Calibri" charset="0"/>
              </a:rPr>
              <a:t>DSL.</a:t>
            </a:r>
          </a:p>
          <a:p>
            <a:endParaRPr lang="en-US" dirty="0" smtClean="0">
              <a:latin typeface="Calibri" charset="0"/>
            </a:endParaRPr>
          </a:p>
        </p:txBody>
      </p:sp>
      <p:sp>
        <p:nvSpPr>
          <p:cNvPr id="4" name="Slide Number Placeholder 3"/>
          <p:cNvSpPr>
            <a:spLocks noGrp="1"/>
          </p:cNvSpPr>
          <p:nvPr>
            <p:ph type="sldNum" sz="quarter" idx="5"/>
          </p:nvPr>
        </p:nvSpPr>
        <p:spPr/>
        <p:txBody>
          <a:bodyPr/>
          <a:lstStyle>
            <a:lvl1pPr eaLnBrk="0" hangingPunct="0">
              <a:defRPr>
                <a:solidFill>
                  <a:schemeClr val="tx1"/>
                </a:solidFill>
                <a:latin typeface="Calibri" charset="0"/>
                <a:ea typeface="ＭＳ Ｐゴシック" charset="0"/>
                <a:cs typeface="Arial" charset="0"/>
              </a:defRPr>
            </a:lvl1pPr>
            <a:lvl2pPr marL="742909" indent="-285734" eaLnBrk="0" hangingPunct="0">
              <a:defRPr>
                <a:solidFill>
                  <a:schemeClr val="tx1"/>
                </a:solidFill>
                <a:latin typeface="Calibri" charset="0"/>
                <a:ea typeface="Arial" charset="0"/>
                <a:cs typeface="Arial" charset="0"/>
              </a:defRPr>
            </a:lvl2pPr>
            <a:lvl3pPr marL="1142937" indent="-228587" eaLnBrk="0" hangingPunct="0">
              <a:defRPr>
                <a:solidFill>
                  <a:schemeClr val="tx1"/>
                </a:solidFill>
                <a:latin typeface="Calibri" charset="0"/>
                <a:ea typeface="Arial" charset="0"/>
                <a:cs typeface="Arial" charset="0"/>
              </a:defRPr>
            </a:lvl3pPr>
            <a:lvl4pPr marL="1600111" indent="-228587" eaLnBrk="0" hangingPunct="0">
              <a:defRPr>
                <a:solidFill>
                  <a:schemeClr val="tx1"/>
                </a:solidFill>
                <a:latin typeface="Calibri" charset="0"/>
                <a:ea typeface="Arial" charset="0"/>
                <a:cs typeface="Arial" charset="0"/>
              </a:defRPr>
            </a:lvl4pPr>
            <a:lvl5pPr marL="2057287" indent="-228587" eaLnBrk="0" hangingPunct="0">
              <a:defRPr>
                <a:solidFill>
                  <a:schemeClr val="tx1"/>
                </a:solidFill>
                <a:latin typeface="Calibri" charset="0"/>
                <a:ea typeface="Arial" charset="0"/>
                <a:cs typeface="Arial" charset="0"/>
              </a:defRPr>
            </a:lvl5pPr>
            <a:lvl6pPr marL="2514461" indent="-228587" eaLnBrk="0" fontAlgn="base" hangingPunct="0">
              <a:spcBef>
                <a:spcPct val="0"/>
              </a:spcBef>
              <a:spcAft>
                <a:spcPct val="0"/>
              </a:spcAft>
              <a:defRPr>
                <a:solidFill>
                  <a:schemeClr val="tx1"/>
                </a:solidFill>
                <a:latin typeface="Calibri" charset="0"/>
                <a:ea typeface="Arial" charset="0"/>
                <a:cs typeface="Arial" charset="0"/>
              </a:defRPr>
            </a:lvl6pPr>
            <a:lvl7pPr marL="2971635" indent="-228587" eaLnBrk="0" fontAlgn="base" hangingPunct="0">
              <a:spcBef>
                <a:spcPct val="0"/>
              </a:spcBef>
              <a:spcAft>
                <a:spcPct val="0"/>
              </a:spcAft>
              <a:defRPr>
                <a:solidFill>
                  <a:schemeClr val="tx1"/>
                </a:solidFill>
                <a:latin typeface="Calibri" charset="0"/>
                <a:ea typeface="Arial" charset="0"/>
                <a:cs typeface="Arial" charset="0"/>
              </a:defRPr>
            </a:lvl7pPr>
            <a:lvl8pPr marL="3428811" indent="-228587" eaLnBrk="0" fontAlgn="base" hangingPunct="0">
              <a:spcBef>
                <a:spcPct val="0"/>
              </a:spcBef>
              <a:spcAft>
                <a:spcPct val="0"/>
              </a:spcAft>
              <a:defRPr>
                <a:solidFill>
                  <a:schemeClr val="tx1"/>
                </a:solidFill>
                <a:latin typeface="Calibri" charset="0"/>
                <a:ea typeface="Arial" charset="0"/>
                <a:cs typeface="Arial" charset="0"/>
              </a:defRPr>
            </a:lvl8pPr>
            <a:lvl9pPr marL="3885985" indent="-228587" eaLnBrk="0" fontAlgn="base" hangingPunct="0">
              <a:spcBef>
                <a:spcPct val="0"/>
              </a:spcBef>
              <a:spcAft>
                <a:spcPct val="0"/>
              </a:spcAft>
              <a:defRPr>
                <a:solidFill>
                  <a:schemeClr val="tx1"/>
                </a:solidFill>
                <a:latin typeface="Calibri" charset="0"/>
                <a:ea typeface="Arial" charset="0"/>
                <a:cs typeface="Arial" charset="0"/>
              </a:defRPr>
            </a:lvl9pPr>
          </a:lstStyle>
          <a:p>
            <a:pPr eaLnBrk="1" hangingPunct="1"/>
            <a:fld id="{069EC0B3-45A9-9F49-9138-DDC67E4F863D}" type="slidenum">
              <a:rPr lang="en-US">
                <a:solidFill>
                  <a:prstClr val="black"/>
                </a:solidFill>
              </a:rPr>
              <a:pPr eaLnBrk="1" hangingPunct="1"/>
              <a:t>8</a:t>
            </a:fld>
            <a:endParaRPr lang="en-US" dirty="0">
              <a:solidFill>
                <a:prstClr val="black"/>
              </a:solidFill>
            </a:endParaRPr>
          </a:p>
        </p:txBody>
      </p:sp>
      <p:sp>
        <p:nvSpPr>
          <p:cNvPr id="70660" name="Slide Image Placeholder 6"/>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 xmlns:ma14="http://schemas.microsoft.com/office/mac/drawingml/2011/main" val="1"/>
            </a:ext>
          </a:extLst>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8370" name="Text Box 2"/>
          <p:cNvSpPr txBox="1">
            <a:spLocks noChangeArrowheads="1"/>
          </p:cNvSpPr>
          <p:nvPr/>
        </p:nvSpPr>
        <p:spPr bwMode="auto">
          <a:xfrm>
            <a:off x="1128714" y="698501"/>
            <a:ext cx="4752975" cy="3484563"/>
          </a:xfrm>
          <a:prstGeom prst="rect">
            <a:avLst/>
          </a:prstGeom>
          <a:solidFill>
            <a:srgbClr val="FFFFFF"/>
          </a:solidFill>
          <a:ln w="9360">
            <a:solidFill>
              <a:srgbClr val="000000"/>
            </a:solidFill>
            <a:miter lim="800000"/>
            <a:headEnd/>
            <a:tailEnd/>
          </a:ln>
        </p:spPr>
        <p:txBody>
          <a:bodyPr wrap="none" lIns="93163" tIns="46582" rIns="93163" bIns="46582" anchor="ctr"/>
          <a:lstStyle>
            <a:lvl1pPr eaLnBrk="0" hangingPunct="0">
              <a:defRPr>
                <a:solidFill>
                  <a:schemeClr val="tx1"/>
                </a:solidFill>
                <a:latin typeface="Calibri" charset="0"/>
                <a:ea typeface="ＭＳ Ｐゴシック" charset="0"/>
                <a:cs typeface="Arial" charset="0"/>
              </a:defRPr>
            </a:lvl1pPr>
            <a:lvl2pPr marL="742950" indent="-285750" eaLnBrk="0" hangingPunct="0">
              <a:defRPr>
                <a:solidFill>
                  <a:schemeClr val="tx1"/>
                </a:solidFill>
                <a:latin typeface="Calibri" charset="0"/>
                <a:ea typeface="Arial" charset="0"/>
                <a:cs typeface="Arial" charset="0"/>
              </a:defRPr>
            </a:lvl2pPr>
            <a:lvl3pPr marL="1143000" indent="-228600" eaLnBrk="0" hangingPunct="0">
              <a:defRPr>
                <a:solidFill>
                  <a:schemeClr val="tx1"/>
                </a:solidFill>
                <a:latin typeface="Calibri" charset="0"/>
                <a:ea typeface="Arial" charset="0"/>
                <a:cs typeface="Arial" charset="0"/>
              </a:defRPr>
            </a:lvl3pPr>
            <a:lvl4pPr marL="1600200" indent="-228600" eaLnBrk="0" hangingPunct="0">
              <a:defRPr>
                <a:solidFill>
                  <a:schemeClr val="tx1"/>
                </a:solidFill>
                <a:latin typeface="Calibri" charset="0"/>
                <a:ea typeface="Arial" charset="0"/>
                <a:cs typeface="Arial" charset="0"/>
              </a:defRPr>
            </a:lvl4pPr>
            <a:lvl5pPr marL="2057400" indent="-228600" eaLnBrk="0" hangingPunct="0">
              <a:defRPr>
                <a:solidFill>
                  <a:schemeClr val="tx1"/>
                </a:solidFill>
                <a:latin typeface="Calibri" charset="0"/>
                <a:ea typeface="Arial" charset="0"/>
                <a:cs typeface="Arial" charset="0"/>
              </a:defRPr>
            </a:lvl5pPr>
            <a:lvl6pPr marL="2514600" indent="-228600" eaLnBrk="0" fontAlgn="base" hangingPunct="0">
              <a:spcBef>
                <a:spcPct val="0"/>
              </a:spcBef>
              <a:spcAft>
                <a:spcPct val="0"/>
              </a:spcAft>
              <a:defRPr>
                <a:solidFill>
                  <a:schemeClr val="tx1"/>
                </a:solidFill>
                <a:latin typeface="Calibri" charset="0"/>
                <a:ea typeface="Arial" charset="0"/>
                <a:cs typeface="Arial" charset="0"/>
              </a:defRPr>
            </a:lvl6pPr>
            <a:lvl7pPr marL="2971800" indent="-228600" eaLnBrk="0" fontAlgn="base" hangingPunct="0">
              <a:spcBef>
                <a:spcPct val="0"/>
              </a:spcBef>
              <a:spcAft>
                <a:spcPct val="0"/>
              </a:spcAft>
              <a:defRPr>
                <a:solidFill>
                  <a:schemeClr val="tx1"/>
                </a:solidFill>
                <a:latin typeface="Calibri" charset="0"/>
                <a:ea typeface="Arial" charset="0"/>
                <a:cs typeface="Arial" charset="0"/>
              </a:defRPr>
            </a:lvl7pPr>
            <a:lvl8pPr marL="3429000" indent="-228600" eaLnBrk="0" fontAlgn="base" hangingPunct="0">
              <a:spcBef>
                <a:spcPct val="0"/>
              </a:spcBef>
              <a:spcAft>
                <a:spcPct val="0"/>
              </a:spcAft>
              <a:defRPr>
                <a:solidFill>
                  <a:schemeClr val="tx1"/>
                </a:solidFill>
                <a:latin typeface="Calibri" charset="0"/>
                <a:ea typeface="Arial" charset="0"/>
                <a:cs typeface="Arial" charset="0"/>
              </a:defRPr>
            </a:lvl8pPr>
            <a:lvl9pPr marL="3886200" indent="-228600" eaLnBrk="0" fontAlgn="base" hangingPunct="0">
              <a:spcBef>
                <a:spcPct val="0"/>
              </a:spcBef>
              <a:spcAft>
                <a:spcPct val="0"/>
              </a:spcAft>
              <a:defRPr>
                <a:solidFill>
                  <a:schemeClr val="tx1"/>
                </a:solidFill>
                <a:latin typeface="Calibri" charset="0"/>
                <a:ea typeface="Arial" charset="0"/>
                <a:cs typeface="Arial" charset="0"/>
              </a:defRPr>
            </a:lvl9pPr>
          </a:lstStyle>
          <a:p>
            <a:pPr defTabSz="457174" eaLnBrk="1" hangingPunct="1"/>
            <a:endParaRPr lang="en-US" sz="2400" dirty="0">
              <a:solidFill>
                <a:prstClr val="black"/>
              </a:solidFill>
              <a:latin typeface="Arial" charset="0"/>
              <a:ea typeface="MS PGothic" charset="0"/>
              <a:cs typeface="MS PGothic" charset="0"/>
            </a:endParaRPr>
          </a:p>
        </p:txBody>
      </p:sp>
      <p:sp>
        <p:nvSpPr>
          <p:cNvPr id="58371" name="Rectangle 3"/>
          <p:cNvSpPr>
            <a:spLocks noGrp="1" noChangeArrowheads="1"/>
          </p:cNvSpPr>
          <p:nvPr>
            <p:ph type="body"/>
          </p:nvPr>
        </p:nvSpPr>
        <p:spPr bwMode="auto">
          <a:xfrm>
            <a:off x="933451" y="4414839"/>
            <a:ext cx="5140325" cy="41830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wrap="none" numCol="1" anchor="ctr" anchorCtr="0" compatLnSpc="1">
            <a:prstTxWarp prst="textNoShape">
              <a:avLst/>
            </a:prstTxWarp>
          </a:bodyPr>
          <a:lstStyle/>
          <a:p>
            <a:pPr eaLnBrk="1" hangingPunct="1">
              <a:spcBef>
                <a:spcPct val="0"/>
              </a:spcBef>
            </a:pPr>
            <a:endParaRPr lang="en-US" dirty="0">
              <a:latin typeface="Calibri"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990E112-C408-445E-9E66-BE9A1E01313B}" type="datetimeFigureOut">
              <a:rPr lang="en-US" smtClean="0"/>
              <a:t>10/22/2013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3ECBC3-D37B-4E67-AED1-D65B9D304F00}" type="slidenum">
              <a:rPr lang="en-US" smtClean="0"/>
              <a:t>‹#›</a:t>
            </a:fld>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990E112-C408-445E-9E66-BE9A1E01313B}" type="datetimeFigureOut">
              <a:rPr lang="en-US" smtClean="0"/>
              <a:t>10/22/2013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3ECBC3-D37B-4E67-AED1-D65B9D304F00}"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990E112-C408-445E-9E66-BE9A1E01313B}" type="datetimeFigureOut">
              <a:rPr lang="en-US" smtClean="0"/>
              <a:t>10/22/2013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3ECBC3-D37B-4E67-AED1-D65B9D304F00}"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Blank_Blue">
    <p:spTree>
      <p:nvGrpSpPr>
        <p:cNvPr id="1" name=""/>
        <p:cNvGrpSpPr/>
        <p:nvPr/>
      </p:nvGrpSpPr>
      <p:grpSpPr>
        <a:xfrm>
          <a:off x="0" y="0"/>
          <a:ext cx="0" cy="0"/>
          <a:chOff x="0" y="0"/>
          <a:chExt cx="0" cy="0"/>
        </a:xfrm>
      </p:grpSpPr>
      <p:pic>
        <p:nvPicPr>
          <p:cNvPr id="17" name="Picture 16" descr="FSA-4C copy.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804065" y="6319453"/>
            <a:ext cx="4111335" cy="386147"/>
          </a:xfrm>
          <a:prstGeom prst="rect">
            <a:avLst/>
          </a:prstGeom>
        </p:spPr>
      </p:pic>
      <p:sp>
        <p:nvSpPr>
          <p:cNvPr id="18" name="Rectangle 1"/>
          <p:cNvSpPr>
            <a:spLocks/>
          </p:cNvSpPr>
          <p:nvPr userDrawn="1"/>
        </p:nvSpPr>
        <p:spPr bwMode="auto">
          <a:xfrm>
            <a:off x="1650998" y="6172200"/>
            <a:ext cx="2844802" cy="699604"/>
          </a:xfrm>
          <a:prstGeom prst="rect">
            <a:avLst/>
          </a:prstGeom>
          <a:solidFill>
            <a:srgbClr val="95C94E"/>
          </a:solidFill>
          <a:ln>
            <a:noFill/>
          </a:ln>
        </p:spPr>
        <p:txBody>
          <a:bodyPr lIns="0" tIns="0" rIns="0" bIns="0"/>
          <a:lstStyle/>
          <a:p>
            <a:pPr defTabSz="457200"/>
            <a:endParaRPr lang="en-US" dirty="0">
              <a:solidFill>
                <a:srgbClr val="2F2B20"/>
              </a:solidFill>
            </a:endParaRPr>
          </a:p>
        </p:txBody>
      </p:sp>
      <p:sp>
        <p:nvSpPr>
          <p:cNvPr id="19" name="Rectangle 1"/>
          <p:cNvSpPr>
            <a:spLocks/>
          </p:cNvSpPr>
          <p:nvPr userDrawn="1"/>
        </p:nvSpPr>
        <p:spPr bwMode="auto">
          <a:xfrm>
            <a:off x="838200" y="6173668"/>
            <a:ext cx="838200" cy="699604"/>
          </a:xfrm>
          <a:prstGeom prst="rect">
            <a:avLst/>
          </a:prstGeom>
          <a:solidFill>
            <a:srgbClr val="1D81AA"/>
          </a:solidFill>
          <a:ln>
            <a:noFill/>
          </a:ln>
        </p:spPr>
        <p:txBody>
          <a:bodyPr lIns="0" tIns="0" rIns="0" bIns="0"/>
          <a:lstStyle/>
          <a:p>
            <a:pPr defTabSz="457200"/>
            <a:endParaRPr lang="en-US" dirty="0">
              <a:solidFill>
                <a:srgbClr val="2F2B20"/>
              </a:solidFill>
            </a:endParaRPr>
          </a:p>
        </p:txBody>
      </p:sp>
      <p:sp>
        <p:nvSpPr>
          <p:cNvPr id="20" name="Rectangle 1"/>
          <p:cNvSpPr>
            <a:spLocks/>
          </p:cNvSpPr>
          <p:nvPr userDrawn="1"/>
        </p:nvSpPr>
        <p:spPr bwMode="auto">
          <a:xfrm>
            <a:off x="-14597" y="6173668"/>
            <a:ext cx="863938" cy="699604"/>
          </a:xfrm>
          <a:prstGeom prst="rect">
            <a:avLst/>
          </a:prstGeom>
          <a:solidFill>
            <a:schemeClr val="tx1">
              <a:lumMod val="65000"/>
              <a:lumOff val="35000"/>
            </a:schemeClr>
          </a:solidFill>
          <a:ln>
            <a:noFill/>
          </a:ln>
        </p:spPr>
        <p:txBody>
          <a:bodyPr lIns="0" tIns="0" rIns="0" bIns="0"/>
          <a:lstStyle/>
          <a:p>
            <a:pPr defTabSz="457200"/>
            <a:r>
              <a:rPr lang="en-US" dirty="0">
                <a:solidFill>
                  <a:srgbClr val="2F2B20"/>
                </a:solidFill>
              </a:rPr>
              <a:t>             </a:t>
            </a:r>
          </a:p>
        </p:txBody>
      </p:sp>
      <p:sp>
        <p:nvSpPr>
          <p:cNvPr id="21" name="Rectangle 1"/>
          <p:cNvSpPr>
            <a:spLocks/>
          </p:cNvSpPr>
          <p:nvPr userDrawn="1"/>
        </p:nvSpPr>
        <p:spPr bwMode="auto">
          <a:xfrm>
            <a:off x="5638800" y="-1160"/>
            <a:ext cx="1848172" cy="457400"/>
          </a:xfrm>
          <a:prstGeom prst="rect">
            <a:avLst/>
          </a:prstGeom>
          <a:solidFill>
            <a:srgbClr val="95C94E"/>
          </a:solidFill>
          <a:ln>
            <a:noFill/>
          </a:ln>
        </p:spPr>
        <p:txBody>
          <a:bodyPr lIns="0" tIns="0" rIns="0" bIns="0"/>
          <a:lstStyle/>
          <a:p>
            <a:pPr defTabSz="457200"/>
            <a:endParaRPr lang="en-US" dirty="0">
              <a:solidFill>
                <a:srgbClr val="2F2B20"/>
              </a:solidFill>
            </a:endParaRPr>
          </a:p>
        </p:txBody>
      </p:sp>
      <p:sp>
        <p:nvSpPr>
          <p:cNvPr id="22" name="Rectangle 1"/>
          <p:cNvSpPr>
            <a:spLocks/>
          </p:cNvSpPr>
          <p:nvPr userDrawn="1"/>
        </p:nvSpPr>
        <p:spPr bwMode="auto">
          <a:xfrm>
            <a:off x="7460257" y="-200"/>
            <a:ext cx="838200" cy="457400"/>
          </a:xfrm>
          <a:prstGeom prst="rect">
            <a:avLst/>
          </a:prstGeom>
          <a:solidFill>
            <a:srgbClr val="1D81AA"/>
          </a:solidFill>
          <a:ln>
            <a:noFill/>
          </a:ln>
        </p:spPr>
        <p:txBody>
          <a:bodyPr lIns="0" tIns="0" rIns="0" bIns="0"/>
          <a:lstStyle/>
          <a:p>
            <a:pPr defTabSz="457200"/>
            <a:endParaRPr lang="en-US" dirty="0">
              <a:solidFill>
                <a:srgbClr val="2F2B20"/>
              </a:solidFill>
            </a:endParaRPr>
          </a:p>
        </p:txBody>
      </p:sp>
      <p:sp>
        <p:nvSpPr>
          <p:cNvPr id="23" name="Rectangle 1"/>
          <p:cNvSpPr>
            <a:spLocks/>
          </p:cNvSpPr>
          <p:nvPr userDrawn="1"/>
        </p:nvSpPr>
        <p:spPr bwMode="auto">
          <a:xfrm>
            <a:off x="8289187" y="-200"/>
            <a:ext cx="863938" cy="457400"/>
          </a:xfrm>
          <a:prstGeom prst="rect">
            <a:avLst/>
          </a:prstGeom>
          <a:solidFill>
            <a:schemeClr val="tx1">
              <a:lumMod val="65000"/>
              <a:lumOff val="35000"/>
            </a:schemeClr>
          </a:solidFill>
          <a:ln>
            <a:noFill/>
          </a:ln>
        </p:spPr>
        <p:txBody>
          <a:bodyPr lIns="0" tIns="0" rIns="0" bIns="0"/>
          <a:lstStyle/>
          <a:p>
            <a:pPr defTabSz="457200"/>
            <a:r>
              <a:rPr lang="en-US" dirty="0">
                <a:solidFill>
                  <a:srgbClr val="2F2B20"/>
                </a:solidFill>
              </a:rPr>
              <a:t>             </a:t>
            </a:r>
          </a:p>
        </p:txBody>
      </p:sp>
      <p:sp>
        <p:nvSpPr>
          <p:cNvPr id="11" name="Slide Number Placeholder 5"/>
          <p:cNvSpPr>
            <a:spLocks noGrp="1"/>
          </p:cNvSpPr>
          <p:nvPr>
            <p:ph type="sldNum" sz="quarter" idx="12"/>
          </p:nvPr>
        </p:nvSpPr>
        <p:spPr>
          <a:xfrm>
            <a:off x="533400" y="6400800"/>
            <a:ext cx="2133600" cy="365125"/>
          </a:xfrm>
        </p:spPr>
        <p:txBody>
          <a:bodyPr/>
          <a:lstStyle>
            <a:lvl1pPr algn="l">
              <a:defRPr sz="900">
                <a:solidFill>
                  <a:srgbClr val="F2F2F2"/>
                </a:solidFill>
                <a:latin typeface="Arial"/>
                <a:cs typeface="Arial"/>
              </a:defRPr>
            </a:lvl1pPr>
          </a:lstStyle>
          <a:p>
            <a:fld id="{6D88D7DD-9B19-7A49-BB06-36BA9927445F}" type="slidenum">
              <a:rPr lang="en-US"/>
              <a:pPr/>
              <a:t>‹#›</a:t>
            </a:fld>
            <a:endParaRPr lang="en-US" dirty="0"/>
          </a:p>
        </p:txBody>
      </p:sp>
    </p:spTree>
    <p:extLst>
      <p:ext uri="{BB962C8B-B14F-4D97-AF65-F5344CB8AC3E}">
        <p14:creationId xmlns:p14="http://schemas.microsoft.com/office/powerpoint/2010/main" val="26277762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Combo">
    <p:spTree>
      <p:nvGrpSpPr>
        <p:cNvPr id="1" name=""/>
        <p:cNvGrpSpPr/>
        <p:nvPr/>
      </p:nvGrpSpPr>
      <p:grpSpPr>
        <a:xfrm>
          <a:off x="0" y="0"/>
          <a:ext cx="0" cy="0"/>
          <a:chOff x="0" y="0"/>
          <a:chExt cx="0" cy="0"/>
        </a:xfrm>
      </p:grpSpPr>
      <p:pic>
        <p:nvPicPr>
          <p:cNvPr id="2" name="Picture 1" descr="FSA-4C copy.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804065" y="6319453"/>
            <a:ext cx="4111335" cy="386147"/>
          </a:xfrm>
          <a:prstGeom prst="rect">
            <a:avLst/>
          </a:prstGeom>
        </p:spPr>
      </p:pic>
      <p:sp>
        <p:nvSpPr>
          <p:cNvPr id="13" name="Title 12"/>
          <p:cNvSpPr>
            <a:spLocks noGrp="1"/>
          </p:cNvSpPr>
          <p:nvPr>
            <p:ph type="title"/>
          </p:nvPr>
        </p:nvSpPr>
        <p:spPr>
          <a:xfrm>
            <a:off x="381000" y="2137955"/>
            <a:ext cx="8229600" cy="738595"/>
          </a:xfrm>
          <a:prstGeom prst="rect">
            <a:avLst/>
          </a:prstGeom>
          <a:noFill/>
        </p:spPr>
        <p:txBody>
          <a:bodyPr vert="horz"/>
          <a:lstStyle>
            <a:lvl1pPr algn="l">
              <a:defRPr sz="4800">
                <a:solidFill>
                  <a:srgbClr val="208FBC"/>
                </a:solidFill>
                <a:latin typeface="Arial"/>
                <a:cs typeface="Arial"/>
              </a:defRPr>
            </a:lvl1pPr>
          </a:lstStyle>
          <a:p>
            <a:r>
              <a:rPr lang="en-US"/>
              <a:t>Click to edit Master title style</a:t>
            </a:r>
          </a:p>
        </p:txBody>
      </p:sp>
      <p:sp>
        <p:nvSpPr>
          <p:cNvPr id="10" name="Rectangle 1"/>
          <p:cNvSpPr>
            <a:spLocks/>
          </p:cNvSpPr>
          <p:nvPr userDrawn="1"/>
        </p:nvSpPr>
        <p:spPr bwMode="auto">
          <a:xfrm>
            <a:off x="1650998" y="6172200"/>
            <a:ext cx="2844802" cy="699604"/>
          </a:xfrm>
          <a:prstGeom prst="rect">
            <a:avLst/>
          </a:prstGeom>
          <a:solidFill>
            <a:srgbClr val="95C94E"/>
          </a:solidFill>
          <a:ln>
            <a:noFill/>
          </a:ln>
        </p:spPr>
        <p:txBody>
          <a:bodyPr lIns="0" tIns="0" rIns="0" bIns="0"/>
          <a:lstStyle/>
          <a:p>
            <a:pPr defTabSz="457200"/>
            <a:endParaRPr lang="en-US" dirty="0">
              <a:solidFill>
                <a:srgbClr val="2F2B20"/>
              </a:solidFill>
            </a:endParaRPr>
          </a:p>
        </p:txBody>
      </p:sp>
      <p:sp>
        <p:nvSpPr>
          <p:cNvPr id="14" name="Rectangle 1"/>
          <p:cNvSpPr>
            <a:spLocks/>
          </p:cNvSpPr>
          <p:nvPr userDrawn="1"/>
        </p:nvSpPr>
        <p:spPr bwMode="auto">
          <a:xfrm>
            <a:off x="838200" y="6173668"/>
            <a:ext cx="838200" cy="699604"/>
          </a:xfrm>
          <a:prstGeom prst="rect">
            <a:avLst/>
          </a:prstGeom>
          <a:solidFill>
            <a:srgbClr val="1D81AA"/>
          </a:solidFill>
          <a:ln>
            <a:noFill/>
          </a:ln>
        </p:spPr>
        <p:txBody>
          <a:bodyPr lIns="0" tIns="0" rIns="0" bIns="0"/>
          <a:lstStyle/>
          <a:p>
            <a:pPr defTabSz="457200"/>
            <a:endParaRPr lang="en-US" dirty="0">
              <a:solidFill>
                <a:srgbClr val="2F2B20"/>
              </a:solidFill>
            </a:endParaRPr>
          </a:p>
        </p:txBody>
      </p:sp>
      <p:sp>
        <p:nvSpPr>
          <p:cNvPr id="15" name="Rectangle 1"/>
          <p:cNvSpPr>
            <a:spLocks/>
          </p:cNvSpPr>
          <p:nvPr userDrawn="1"/>
        </p:nvSpPr>
        <p:spPr bwMode="auto">
          <a:xfrm>
            <a:off x="-14597" y="6173668"/>
            <a:ext cx="863938" cy="699604"/>
          </a:xfrm>
          <a:prstGeom prst="rect">
            <a:avLst/>
          </a:prstGeom>
          <a:solidFill>
            <a:schemeClr val="tx1">
              <a:lumMod val="65000"/>
              <a:lumOff val="35000"/>
            </a:schemeClr>
          </a:solidFill>
          <a:ln>
            <a:noFill/>
          </a:ln>
        </p:spPr>
        <p:txBody>
          <a:bodyPr lIns="0" tIns="0" rIns="0" bIns="0"/>
          <a:lstStyle/>
          <a:p>
            <a:pPr defTabSz="457200"/>
            <a:r>
              <a:rPr lang="en-US" dirty="0">
                <a:solidFill>
                  <a:srgbClr val="2F2B20"/>
                </a:solidFill>
              </a:rPr>
              <a:t>             </a:t>
            </a:r>
          </a:p>
        </p:txBody>
      </p:sp>
      <p:sp>
        <p:nvSpPr>
          <p:cNvPr id="16" name="Rectangle 1"/>
          <p:cNvSpPr>
            <a:spLocks/>
          </p:cNvSpPr>
          <p:nvPr userDrawn="1"/>
        </p:nvSpPr>
        <p:spPr bwMode="auto">
          <a:xfrm>
            <a:off x="5638800" y="-1160"/>
            <a:ext cx="1848172" cy="457400"/>
          </a:xfrm>
          <a:prstGeom prst="rect">
            <a:avLst/>
          </a:prstGeom>
          <a:solidFill>
            <a:srgbClr val="95C94E"/>
          </a:solidFill>
          <a:ln>
            <a:noFill/>
          </a:ln>
        </p:spPr>
        <p:txBody>
          <a:bodyPr lIns="0" tIns="0" rIns="0" bIns="0"/>
          <a:lstStyle/>
          <a:p>
            <a:pPr defTabSz="457200"/>
            <a:endParaRPr lang="en-US" dirty="0">
              <a:solidFill>
                <a:srgbClr val="2F2B20"/>
              </a:solidFill>
            </a:endParaRPr>
          </a:p>
        </p:txBody>
      </p:sp>
      <p:sp>
        <p:nvSpPr>
          <p:cNvPr id="17" name="Rectangle 1"/>
          <p:cNvSpPr>
            <a:spLocks/>
          </p:cNvSpPr>
          <p:nvPr userDrawn="1"/>
        </p:nvSpPr>
        <p:spPr bwMode="auto">
          <a:xfrm>
            <a:off x="7460257" y="-200"/>
            <a:ext cx="838200" cy="457400"/>
          </a:xfrm>
          <a:prstGeom prst="rect">
            <a:avLst/>
          </a:prstGeom>
          <a:solidFill>
            <a:srgbClr val="1D81AA"/>
          </a:solidFill>
          <a:ln>
            <a:noFill/>
          </a:ln>
        </p:spPr>
        <p:txBody>
          <a:bodyPr lIns="0" tIns="0" rIns="0" bIns="0"/>
          <a:lstStyle/>
          <a:p>
            <a:pPr defTabSz="457200"/>
            <a:endParaRPr lang="en-US" dirty="0">
              <a:solidFill>
                <a:srgbClr val="2F2B20"/>
              </a:solidFill>
            </a:endParaRPr>
          </a:p>
        </p:txBody>
      </p:sp>
      <p:sp>
        <p:nvSpPr>
          <p:cNvPr id="18" name="Rectangle 1"/>
          <p:cNvSpPr>
            <a:spLocks/>
          </p:cNvSpPr>
          <p:nvPr userDrawn="1"/>
        </p:nvSpPr>
        <p:spPr bwMode="auto">
          <a:xfrm>
            <a:off x="8289187" y="-200"/>
            <a:ext cx="863938" cy="457400"/>
          </a:xfrm>
          <a:prstGeom prst="rect">
            <a:avLst/>
          </a:prstGeom>
          <a:solidFill>
            <a:schemeClr val="tx1">
              <a:lumMod val="65000"/>
              <a:lumOff val="35000"/>
            </a:schemeClr>
          </a:solidFill>
          <a:ln>
            <a:noFill/>
          </a:ln>
        </p:spPr>
        <p:txBody>
          <a:bodyPr lIns="0" tIns="0" rIns="0" bIns="0"/>
          <a:lstStyle/>
          <a:p>
            <a:pPr defTabSz="457200"/>
            <a:r>
              <a:rPr lang="en-US" dirty="0">
                <a:solidFill>
                  <a:srgbClr val="2F2B20"/>
                </a:solidFill>
              </a:rPr>
              <a:t>             </a:t>
            </a:r>
          </a:p>
        </p:txBody>
      </p:sp>
      <p:sp>
        <p:nvSpPr>
          <p:cNvPr id="20" name="Content Placeholder 10"/>
          <p:cNvSpPr>
            <a:spLocks noGrp="1"/>
          </p:cNvSpPr>
          <p:nvPr userDrawn="1">
            <p:ph sz="quarter" idx="11"/>
          </p:nvPr>
        </p:nvSpPr>
        <p:spPr>
          <a:xfrm>
            <a:off x="424032" y="5486400"/>
            <a:ext cx="7021286" cy="596677"/>
          </a:xfrm>
          <a:prstGeom prst="rect">
            <a:avLst/>
          </a:prstGeom>
        </p:spPr>
        <p:txBody>
          <a:bodyPr vert="horz"/>
          <a:lstStyle>
            <a:lvl1pPr marL="0" indent="0" algn="l">
              <a:buNone/>
              <a:defRPr sz="2200">
                <a:solidFill>
                  <a:srgbClr val="208FBC"/>
                </a:solidFill>
                <a:latin typeface="Arial"/>
                <a:cs typeface="Arial"/>
              </a:defRPr>
            </a:lvl1pPr>
            <a:lvl2pPr algn="r">
              <a:defRPr sz="3600">
                <a:latin typeface="Arial"/>
                <a:cs typeface="Arial"/>
              </a:defRPr>
            </a:lvl2pPr>
            <a:lvl3pPr algn="r">
              <a:defRPr sz="3600">
                <a:latin typeface="Arial"/>
                <a:cs typeface="Arial"/>
              </a:defRPr>
            </a:lvl3pPr>
            <a:lvl4pPr algn="r">
              <a:defRPr sz="3600">
                <a:latin typeface="Arial"/>
                <a:cs typeface="Arial"/>
              </a:defRPr>
            </a:lvl4pPr>
            <a:lvl5pPr algn="r">
              <a:defRPr sz="3600">
                <a:latin typeface="Arial"/>
                <a:cs typeface="Arial"/>
              </a:defRPr>
            </a:lvl5pPr>
          </a:lstStyle>
          <a:p>
            <a:pPr lvl="0"/>
            <a:r>
              <a:rPr lang="en-US"/>
              <a:t>Click to edit Master text styles</a:t>
            </a:r>
          </a:p>
        </p:txBody>
      </p:sp>
    </p:spTree>
    <p:extLst>
      <p:ext uri="{BB962C8B-B14F-4D97-AF65-F5344CB8AC3E}">
        <p14:creationId xmlns:p14="http://schemas.microsoft.com/office/powerpoint/2010/main" val="307907144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ection Blank_Blue">
    <p:spTree>
      <p:nvGrpSpPr>
        <p:cNvPr id="1" name=""/>
        <p:cNvGrpSpPr/>
        <p:nvPr/>
      </p:nvGrpSpPr>
      <p:grpSpPr>
        <a:xfrm>
          <a:off x="0" y="0"/>
          <a:ext cx="0" cy="0"/>
          <a:chOff x="0" y="0"/>
          <a:chExt cx="0" cy="0"/>
        </a:xfrm>
      </p:grpSpPr>
      <p:pic>
        <p:nvPicPr>
          <p:cNvPr id="10" name="Picture 9" descr="FSA-4C copy.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804065" y="6319453"/>
            <a:ext cx="4111335" cy="386147"/>
          </a:xfrm>
          <a:prstGeom prst="rect">
            <a:avLst/>
          </a:prstGeom>
        </p:spPr>
      </p:pic>
      <p:sp>
        <p:nvSpPr>
          <p:cNvPr id="11" name="Rectangle 1"/>
          <p:cNvSpPr>
            <a:spLocks/>
          </p:cNvSpPr>
          <p:nvPr userDrawn="1"/>
        </p:nvSpPr>
        <p:spPr bwMode="auto">
          <a:xfrm>
            <a:off x="1650998" y="6172200"/>
            <a:ext cx="2844802" cy="699604"/>
          </a:xfrm>
          <a:prstGeom prst="rect">
            <a:avLst/>
          </a:prstGeom>
          <a:solidFill>
            <a:srgbClr val="95C94E"/>
          </a:solidFill>
          <a:ln>
            <a:noFill/>
          </a:ln>
        </p:spPr>
        <p:txBody>
          <a:bodyPr lIns="0" tIns="0" rIns="0" bIns="0"/>
          <a:lstStyle/>
          <a:p>
            <a:pPr defTabSz="457200"/>
            <a:endParaRPr lang="en-US" dirty="0">
              <a:solidFill>
                <a:srgbClr val="2F2B20"/>
              </a:solidFill>
            </a:endParaRPr>
          </a:p>
        </p:txBody>
      </p:sp>
      <p:sp>
        <p:nvSpPr>
          <p:cNvPr id="13" name="Rectangle 1"/>
          <p:cNvSpPr>
            <a:spLocks/>
          </p:cNvSpPr>
          <p:nvPr userDrawn="1"/>
        </p:nvSpPr>
        <p:spPr bwMode="auto">
          <a:xfrm>
            <a:off x="838200" y="6173668"/>
            <a:ext cx="838200" cy="699604"/>
          </a:xfrm>
          <a:prstGeom prst="rect">
            <a:avLst/>
          </a:prstGeom>
          <a:solidFill>
            <a:srgbClr val="1D81AA"/>
          </a:solidFill>
          <a:ln>
            <a:noFill/>
          </a:ln>
        </p:spPr>
        <p:txBody>
          <a:bodyPr lIns="0" tIns="0" rIns="0" bIns="0"/>
          <a:lstStyle/>
          <a:p>
            <a:pPr defTabSz="457200"/>
            <a:endParaRPr lang="en-US" dirty="0">
              <a:solidFill>
                <a:srgbClr val="2F2B20"/>
              </a:solidFill>
            </a:endParaRPr>
          </a:p>
        </p:txBody>
      </p:sp>
      <p:sp>
        <p:nvSpPr>
          <p:cNvPr id="15" name="Rectangle 1"/>
          <p:cNvSpPr>
            <a:spLocks/>
          </p:cNvSpPr>
          <p:nvPr userDrawn="1"/>
        </p:nvSpPr>
        <p:spPr bwMode="auto">
          <a:xfrm>
            <a:off x="-14597" y="6173668"/>
            <a:ext cx="863938" cy="699604"/>
          </a:xfrm>
          <a:prstGeom prst="rect">
            <a:avLst/>
          </a:prstGeom>
          <a:solidFill>
            <a:schemeClr val="tx1">
              <a:lumMod val="65000"/>
              <a:lumOff val="35000"/>
            </a:schemeClr>
          </a:solidFill>
          <a:ln>
            <a:noFill/>
          </a:ln>
        </p:spPr>
        <p:txBody>
          <a:bodyPr lIns="0" tIns="0" rIns="0" bIns="0"/>
          <a:lstStyle/>
          <a:p>
            <a:pPr defTabSz="457200"/>
            <a:r>
              <a:rPr lang="en-US" dirty="0">
                <a:solidFill>
                  <a:srgbClr val="2F2B20"/>
                </a:solidFill>
              </a:rPr>
              <a:t>             </a:t>
            </a:r>
          </a:p>
        </p:txBody>
      </p:sp>
      <p:sp>
        <p:nvSpPr>
          <p:cNvPr id="17" name="Rectangle 1"/>
          <p:cNvSpPr>
            <a:spLocks/>
          </p:cNvSpPr>
          <p:nvPr userDrawn="1"/>
        </p:nvSpPr>
        <p:spPr bwMode="auto">
          <a:xfrm>
            <a:off x="5638800" y="-1160"/>
            <a:ext cx="1848172" cy="457400"/>
          </a:xfrm>
          <a:prstGeom prst="rect">
            <a:avLst/>
          </a:prstGeom>
          <a:solidFill>
            <a:srgbClr val="95C94E"/>
          </a:solidFill>
          <a:ln>
            <a:noFill/>
          </a:ln>
        </p:spPr>
        <p:txBody>
          <a:bodyPr lIns="0" tIns="0" rIns="0" bIns="0"/>
          <a:lstStyle/>
          <a:p>
            <a:pPr defTabSz="457200"/>
            <a:endParaRPr lang="en-US" dirty="0">
              <a:solidFill>
                <a:srgbClr val="2F2B20"/>
              </a:solidFill>
            </a:endParaRPr>
          </a:p>
        </p:txBody>
      </p:sp>
      <p:sp>
        <p:nvSpPr>
          <p:cNvPr id="18" name="Rectangle 1"/>
          <p:cNvSpPr>
            <a:spLocks/>
          </p:cNvSpPr>
          <p:nvPr userDrawn="1"/>
        </p:nvSpPr>
        <p:spPr bwMode="auto">
          <a:xfrm>
            <a:off x="7460257" y="-200"/>
            <a:ext cx="838200" cy="457400"/>
          </a:xfrm>
          <a:prstGeom prst="rect">
            <a:avLst/>
          </a:prstGeom>
          <a:solidFill>
            <a:srgbClr val="1D81AA"/>
          </a:solidFill>
          <a:ln>
            <a:noFill/>
          </a:ln>
        </p:spPr>
        <p:txBody>
          <a:bodyPr lIns="0" tIns="0" rIns="0" bIns="0"/>
          <a:lstStyle/>
          <a:p>
            <a:pPr defTabSz="457200"/>
            <a:endParaRPr lang="en-US" dirty="0">
              <a:solidFill>
                <a:srgbClr val="2F2B20"/>
              </a:solidFill>
            </a:endParaRPr>
          </a:p>
        </p:txBody>
      </p:sp>
      <p:sp>
        <p:nvSpPr>
          <p:cNvPr id="19" name="Rectangle 1"/>
          <p:cNvSpPr>
            <a:spLocks/>
          </p:cNvSpPr>
          <p:nvPr userDrawn="1"/>
        </p:nvSpPr>
        <p:spPr bwMode="auto">
          <a:xfrm>
            <a:off x="8289187" y="-200"/>
            <a:ext cx="863938" cy="457400"/>
          </a:xfrm>
          <a:prstGeom prst="rect">
            <a:avLst/>
          </a:prstGeom>
          <a:solidFill>
            <a:schemeClr val="tx1">
              <a:lumMod val="65000"/>
              <a:lumOff val="35000"/>
            </a:schemeClr>
          </a:solidFill>
          <a:ln>
            <a:noFill/>
          </a:ln>
        </p:spPr>
        <p:txBody>
          <a:bodyPr lIns="0" tIns="0" rIns="0" bIns="0"/>
          <a:lstStyle/>
          <a:p>
            <a:pPr defTabSz="457200"/>
            <a:r>
              <a:rPr lang="en-US" dirty="0">
                <a:solidFill>
                  <a:srgbClr val="2F2B20"/>
                </a:solidFill>
              </a:rPr>
              <a:t>             </a:t>
            </a:r>
          </a:p>
        </p:txBody>
      </p:sp>
      <p:sp>
        <p:nvSpPr>
          <p:cNvPr id="2" name="Title 1"/>
          <p:cNvSpPr>
            <a:spLocks noGrp="1"/>
          </p:cNvSpPr>
          <p:nvPr>
            <p:ph type="title" hasCustomPrompt="1"/>
          </p:nvPr>
        </p:nvSpPr>
        <p:spPr>
          <a:xfrm>
            <a:off x="459708" y="414325"/>
            <a:ext cx="8554162" cy="647698"/>
          </a:xfrm>
          <a:prstGeom prst="rect">
            <a:avLst/>
          </a:prstGeom>
        </p:spPr>
        <p:txBody>
          <a:bodyPr/>
          <a:lstStyle>
            <a:lvl1pPr algn="l">
              <a:defRPr sz="4000">
                <a:solidFill>
                  <a:srgbClr val="595959"/>
                </a:solidFill>
                <a:latin typeface="Arial"/>
                <a:cs typeface="Arial"/>
              </a:defRPr>
            </a:lvl1pPr>
          </a:lstStyle>
          <a:p>
            <a:r>
              <a:rPr lang="en-US"/>
              <a:t>CLICK TO EDIT MASTER TITLE STYLE</a:t>
            </a:r>
          </a:p>
        </p:txBody>
      </p:sp>
      <p:cxnSp>
        <p:nvCxnSpPr>
          <p:cNvPr id="14" name="Straight Connector 13"/>
          <p:cNvCxnSpPr/>
          <p:nvPr userDrawn="1"/>
        </p:nvCxnSpPr>
        <p:spPr>
          <a:xfrm>
            <a:off x="240844" y="1062023"/>
            <a:ext cx="8645528" cy="0"/>
          </a:xfrm>
          <a:prstGeom prst="line">
            <a:avLst/>
          </a:prstGeom>
          <a:ln w="50800" cmpd="sng">
            <a:solidFill>
              <a:srgbClr val="595959"/>
            </a:solidFill>
          </a:ln>
          <a:effectLst/>
        </p:spPr>
        <p:style>
          <a:lnRef idx="2">
            <a:schemeClr val="accent1"/>
          </a:lnRef>
          <a:fillRef idx="0">
            <a:schemeClr val="accent1"/>
          </a:fillRef>
          <a:effectRef idx="1">
            <a:schemeClr val="accent1"/>
          </a:effectRef>
          <a:fontRef idx="minor">
            <a:schemeClr val="tx1"/>
          </a:fontRef>
        </p:style>
      </p:cxnSp>
      <p:sp>
        <p:nvSpPr>
          <p:cNvPr id="12" name="Slide Number Placeholder 5"/>
          <p:cNvSpPr>
            <a:spLocks noGrp="1"/>
          </p:cNvSpPr>
          <p:nvPr>
            <p:ph type="sldNum" sz="quarter" idx="12"/>
          </p:nvPr>
        </p:nvSpPr>
        <p:spPr>
          <a:xfrm>
            <a:off x="533400" y="6400800"/>
            <a:ext cx="2133600" cy="365125"/>
          </a:xfrm>
        </p:spPr>
        <p:txBody>
          <a:bodyPr/>
          <a:lstStyle>
            <a:lvl1pPr algn="l">
              <a:defRPr sz="900">
                <a:solidFill>
                  <a:srgbClr val="F2F2F2"/>
                </a:solidFill>
                <a:latin typeface="Arial"/>
                <a:cs typeface="Arial"/>
              </a:defRPr>
            </a:lvl1pPr>
          </a:lstStyle>
          <a:p>
            <a:fld id="{6D88D7DD-9B19-7A49-BB06-36BA9927445F}" type="slidenum">
              <a:rPr lang="en-US"/>
              <a:pPr/>
              <a:t>‹#›</a:t>
            </a:fld>
            <a:endParaRPr lang="en-US" dirty="0"/>
          </a:p>
        </p:txBody>
      </p:sp>
    </p:spTree>
    <p:extLst>
      <p:ext uri="{BB962C8B-B14F-4D97-AF65-F5344CB8AC3E}">
        <p14:creationId xmlns:p14="http://schemas.microsoft.com/office/powerpoint/2010/main" val="73430963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1_Blank">
    <p:spTree>
      <p:nvGrpSpPr>
        <p:cNvPr id="1" name=""/>
        <p:cNvGrpSpPr/>
        <p:nvPr/>
      </p:nvGrpSpPr>
      <p:grpSpPr>
        <a:xfrm>
          <a:off x="0" y="0"/>
          <a:ext cx="0" cy="0"/>
          <a:chOff x="0" y="0"/>
          <a:chExt cx="0" cy="0"/>
        </a:xfrm>
      </p:grpSpPr>
      <p:sp>
        <p:nvSpPr>
          <p:cNvPr id="2" name="Rectangle 2"/>
          <p:cNvSpPr>
            <a:spLocks/>
          </p:cNvSpPr>
          <p:nvPr userDrawn="1"/>
        </p:nvSpPr>
        <p:spPr bwMode="auto">
          <a:xfrm>
            <a:off x="0" y="6329363"/>
            <a:ext cx="4495800" cy="538162"/>
          </a:xfrm>
          <a:prstGeom prst="rect">
            <a:avLst/>
          </a:prstGeom>
          <a:solidFill>
            <a:srgbClr val="95C94E"/>
          </a:solid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lstStyle/>
          <a:p>
            <a:pPr defTabSz="457200"/>
            <a:endParaRPr lang="en-US" dirty="0">
              <a:solidFill>
                <a:srgbClr val="2F2B20"/>
              </a:solidFill>
            </a:endParaRPr>
          </a:p>
        </p:txBody>
      </p:sp>
      <p:pic>
        <p:nvPicPr>
          <p:cNvPr id="3" name="Picture 3" descr="FSA-4C copy.png"/>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687888" y="6334125"/>
            <a:ext cx="4287837" cy="40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1"/>
          <p:cNvSpPr>
            <a:spLocks/>
          </p:cNvSpPr>
          <p:nvPr userDrawn="1"/>
        </p:nvSpPr>
        <p:spPr bwMode="auto">
          <a:xfrm>
            <a:off x="-14288" y="0"/>
            <a:ext cx="9167813" cy="322263"/>
          </a:xfrm>
          <a:prstGeom prst="rect">
            <a:avLst/>
          </a:prstGeom>
          <a:solidFill>
            <a:srgbClr val="95C94E"/>
          </a:solid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lstStyle/>
          <a:p>
            <a:pPr defTabSz="457200"/>
            <a:endParaRPr lang="en-US" dirty="0">
              <a:solidFill>
                <a:srgbClr val="2F2B20"/>
              </a:solidFill>
            </a:endParaRPr>
          </a:p>
        </p:txBody>
      </p:sp>
      <p:sp>
        <p:nvSpPr>
          <p:cNvPr id="5" name="Slide Number Placeholder 5"/>
          <p:cNvSpPr>
            <a:spLocks noGrp="1"/>
          </p:cNvSpPr>
          <p:nvPr>
            <p:ph type="sldNum" sz="quarter" idx="10"/>
          </p:nvPr>
        </p:nvSpPr>
        <p:spPr>
          <a:xfrm>
            <a:off x="533400" y="6400800"/>
            <a:ext cx="2133600" cy="365125"/>
          </a:xfrm>
        </p:spPr>
        <p:txBody>
          <a:bodyPr/>
          <a:lstStyle>
            <a:lvl1pPr algn="l">
              <a:defRPr sz="900">
                <a:solidFill>
                  <a:srgbClr val="F2F2F2"/>
                </a:solidFill>
                <a:latin typeface="Arial" charset="0"/>
              </a:defRPr>
            </a:lvl1pPr>
          </a:lstStyle>
          <a:p>
            <a:fld id="{A51568E1-9EED-B543-9556-BB126349D636}" type="slidenum">
              <a:rPr lang="en-US"/>
              <a:pPr/>
              <a:t>‹#›</a:t>
            </a:fld>
            <a:endParaRPr lang="en-US" dirty="0"/>
          </a:p>
        </p:txBody>
      </p:sp>
    </p:spTree>
    <p:extLst>
      <p:ext uri="{BB962C8B-B14F-4D97-AF65-F5344CB8AC3E}">
        <p14:creationId xmlns:p14="http://schemas.microsoft.com/office/powerpoint/2010/main" val="42601462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990E112-C408-445E-9E66-BE9A1E01313B}" type="datetimeFigureOut">
              <a:rPr lang="en-US" smtClean="0"/>
              <a:t>10/22/2013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3ECBC3-D37B-4E67-AED1-D65B9D304F00}"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990E112-C408-445E-9E66-BE9A1E01313B}" type="datetimeFigureOut">
              <a:rPr lang="en-US" smtClean="0"/>
              <a:t>10/22/2013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3ECBC3-D37B-4E67-AED1-D65B9D304F00}" type="slidenum">
              <a:rPr lang="en-US" smtClean="0"/>
              <a:t>‹#›</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990E112-C408-445E-9E66-BE9A1E01313B}" type="datetimeFigureOut">
              <a:rPr lang="en-US" smtClean="0"/>
              <a:t>10/22/2013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3ECBC3-D37B-4E67-AED1-D65B9D304F00}"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990E112-C408-445E-9E66-BE9A1E01313B}" type="datetimeFigureOut">
              <a:rPr lang="en-US" smtClean="0"/>
              <a:t>10/22/2013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B3ECBC3-D37B-4E67-AED1-D65B9D304F00}" type="slidenum">
              <a:rPr lang="en-US" smtClean="0"/>
              <a:t>‹#›</a:t>
            </a:fld>
            <a:endParaRPr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990E112-C408-445E-9E66-BE9A1E01313B}" type="datetimeFigureOut">
              <a:rPr lang="en-US" smtClean="0"/>
              <a:t>10/22/2013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B3ECBC3-D37B-4E67-AED1-D65B9D304F00}"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990E112-C408-445E-9E66-BE9A1E01313B}" type="datetimeFigureOut">
              <a:rPr lang="en-US" smtClean="0"/>
              <a:t>10/22/2013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B3ECBC3-D37B-4E67-AED1-D65B9D304F0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990E112-C408-445E-9E66-BE9A1E01313B}" type="datetimeFigureOut">
              <a:rPr lang="en-US" smtClean="0"/>
              <a:t>10/22/2013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3ECBC3-D37B-4E67-AED1-D65B9D304F00}" type="slidenum">
              <a:rPr lang="en-US" smtClean="0"/>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990E112-C408-445E-9E66-BE9A1E01313B}" type="datetimeFigureOut">
              <a:rPr lang="en-US" smtClean="0"/>
              <a:t>10/22/2013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3ECBC3-D37B-4E67-AED1-D65B9D304F00}"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7990E112-C408-445E-9E66-BE9A1E01313B}" type="datetimeFigureOut">
              <a:rPr lang="en-US" smtClean="0"/>
              <a:t>10/22/2013</a:t>
            </a:fld>
            <a:endParaRPr lang="en-US"/>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US"/>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8B3ECBC3-D37B-4E67-AED1-D65B9D304F00}"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718" r:id="rId1"/>
    <p:sldLayoutId id="2147483719" r:id="rId2"/>
    <p:sldLayoutId id="2147483720" r:id="rId3"/>
    <p:sldLayoutId id="2147483721" r:id="rId4"/>
    <p:sldLayoutId id="2147483722" r:id="rId5"/>
    <p:sldLayoutId id="2147483723" r:id="rId6"/>
    <p:sldLayoutId id="2147483724" r:id="rId7"/>
    <p:sldLayoutId id="2147483725" r:id="rId8"/>
    <p:sldLayoutId id="2147483726" r:id="rId9"/>
    <p:sldLayoutId id="2147483727" r:id="rId10"/>
    <p:sldLayoutId id="2147483728" r:id="rId11"/>
    <p:sldLayoutId id="2147483730" r:id="rId12"/>
    <p:sldLayoutId id="2147483686" r:id="rId13"/>
    <p:sldLayoutId id="2147483687" r:id="rId14"/>
    <p:sldLayoutId id="2147483688" r:id="rId15"/>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4.jp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ifap.ed.gov/eannouncements/051613DirectSubsidizedLoanLimit150PercentAnnounce1.html"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53.xml"/><Relationship Id="rId1" Type="http://schemas.openxmlformats.org/officeDocument/2006/relationships/slideLayout" Target="../slideLayouts/slideLayout1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hyperlink" Target="http://ifap.ed.gov/dpcletters/GEN1313.html" TargetMode="External"/><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61.xml"/><Relationship Id="rId1" Type="http://schemas.openxmlformats.org/officeDocument/2006/relationships/slideLayout" Target="../slideLayouts/slideLayout1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3" Type="http://schemas.openxmlformats.org/officeDocument/2006/relationships/hyperlink" Target="http://ifap.ed.gov/eannouncements/051613DirectSubsidizedLoanLimit150PercentAnnounce1.html" TargetMode="External"/><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3" Type="http://schemas.openxmlformats.org/officeDocument/2006/relationships/hyperlink" Target="http://ifap.ed.gov/presentations/attachments/150DSLLWebinar1on060613.pptx" TargetMode="External"/><Relationship Id="rId2" Type="http://schemas.openxmlformats.org/officeDocument/2006/relationships/notesSlide" Target="../notesSlides/notesSlide68.xml"/><Relationship Id="rId1" Type="http://schemas.openxmlformats.org/officeDocument/2006/relationships/slideLayout" Target="../slideLayouts/slideLayout2.xml"/><Relationship Id="rId4" Type="http://schemas.openxmlformats.org/officeDocument/2006/relationships/hyperlink" Target="http://ifap.ed.gov/presentations/attachments/150DSLLWebinar2on061113.pptx" TargetMode="External"/></Relationships>
</file>

<file path=ppt/slides/_rels/slide69.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3" Type="http://schemas.openxmlformats.org/officeDocument/2006/relationships/hyperlink" Target="mailto:Cdavis@pheaa.org" TargetMode="External"/><Relationship Id="rId2" Type="http://schemas.openxmlformats.org/officeDocument/2006/relationships/notesSlide" Target="../notesSlides/notesSlide70.xml"/><Relationship Id="rId1" Type="http://schemas.openxmlformats.org/officeDocument/2006/relationships/slideLayout" Target="../slideLayouts/slideLayout2.xml"/><Relationship Id="rId5" Type="http://schemas.openxmlformats.org/officeDocument/2006/relationships/image" Target="../media/image7.jpeg"/><Relationship Id="rId4" Type="http://schemas.openxmlformats.org/officeDocument/2006/relationships/hyperlink" Target="mailto:Cmpolicy@.org" TargetMode="Externa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3" cstate="print">
            <a:clrChange>
              <a:clrFrom>
                <a:srgbClr val="FDFDFD"/>
              </a:clrFrom>
              <a:clrTo>
                <a:srgbClr val="FDFDFD">
                  <a:alpha val="0"/>
                </a:srgbClr>
              </a:clrTo>
            </a:clrChange>
            <a:extLst>
              <a:ext uri="{28A0092B-C50C-407E-A947-70E740481C1C}">
                <a14:useLocalDpi xmlns:a14="http://schemas.microsoft.com/office/drawing/2010/main" val="0"/>
              </a:ext>
            </a:extLst>
          </a:blip>
          <a:stretch>
            <a:fillRect/>
          </a:stretch>
        </p:blipFill>
        <p:spPr>
          <a:xfrm>
            <a:off x="-76200" y="914400"/>
            <a:ext cx="6008914" cy="3505200"/>
          </a:xfrm>
          <a:prstGeom prst="rect">
            <a:avLst/>
          </a:prstGeom>
        </p:spPr>
      </p:pic>
      <p:sp>
        <p:nvSpPr>
          <p:cNvPr id="10" name="Rectangle 9"/>
          <p:cNvSpPr/>
          <p:nvPr/>
        </p:nvSpPr>
        <p:spPr>
          <a:xfrm>
            <a:off x="5791200" y="2819400"/>
            <a:ext cx="141514" cy="762000"/>
          </a:xfrm>
          <a:prstGeom prst="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969000" y="2152650"/>
            <a:ext cx="2717800" cy="2038350"/>
          </a:xfrm>
          <a:prstGeom prst="rect">
            <a:avLst/>
          </a:prstGeom>
          <a:ln w="228600" cap="sq" cmpd="thickThin">
            <a:solidFill>
              <a:srgbClr val="000000"/>
            </a:solidFill>
            <a:prstDash val="solid"/>
            <a:miter lim="800000"/>
          </a:ln>
          <a:effectLst>
            <a:innerShdw blurRad="76200">
              <a:srgbClr val="000000"/>
            </a:innerShdw>
          </a:effectLst>
        </p:spPr>
      </p:pic>
      <p:sp>
        <p:nvSpPr>
          <p:cNvPr id="5" name="Subtitle 4"/>
          <p:cNvSpPr>
            <a:spLocks noGrp="1"/>
          </p:cNvSpPr>
          <p:nvPr>
            <p:ph type="subTitle" idx="1"/>
          </p:nvPr>
        </p:nvSpPr>
        <p:spPr>
          <a:xfrm>
            <a:off x="685800" y="4572000"/>
            <a:ext cx="6400800" cy="1524000"/>
          </a:xfrm>
        </p:spPr>
        <p:txBody>
          <a:bodyPr/>
          <a:lstStyle/>
          <a:p>
            <a:pPr lvl="0" algn="ctr">
              <a:buClr>
                <a:srgbClr val="4F81BD"/>
              </a:buClr>
            </a:pPr>
            <a:r>
              <a:rPr lang="en-US" b="1" dirty="0">
                <a:solidFill>
                  <a:srgbClr val="000000"/>
                </a:solidFill>
                <a:latin typeface="Helv"/>
              </a:rPr>
              <a:t>Federal Direct Subsidized Loan Eligibility 150% Program Limit</a:t>
            </a:r>
            <a:endParaRPr lang="en-US" b="1" dirty="0">
              <a:solidFill>
                <a:prstClr val="black">
                  <a:lumMod val="75000"/>
                  <a:lumOff val="25000"/>
                </a:prstClr>
              </a:solidFill>
            </a:endParaRPr>
          </a:p>
          <a:p>
            <a:endParaRPr lang="en-US" dirty="0"/>
          </a:p>
        </p:txBody>
      </p:sp>
    </p:spTree>
    <p:extLst>
      <p:ext uri="{BB962C8B-B14F-4D97-AF65-F5344CB8AC3E}">
        <p14:creationId xmlns:p14="http://schemas.microsoft.com/office/powerpoint/2010/main" val="272282215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066800"/>
          </a:xfrm>
        </p:spPr>
        <p:txBody>
          <a:bodyPr>
            <a:normAutofit/>
          </a:bodyPr>
          <a:lstStyle/>
          <a:p>
            <a:r>
              <a:rPr lang="en-US" dirty="0" smtClean="0">
                <a:solidFill>
                  <a:schemeClr val="tx1"/>
                </a:solidFill>
              </a:rPr>
              <a:t>Maximum Eligibility Period</a:t>
            </a:r>
            <a:endParaRPr lang="en-US" dirty="0">
              <a:solidFill>
                <a:schemeClr val="tx1"/>
              </a:solidFill>
            </a:endParaRPr>
          </a:p>
        </p:txBody>
      </p:sp>
      <p:sp>
        <p:nvSpPr>
          <p:cNvPr id="3" name="Content Placeholder 2"/>
          <p:cNvSpPr>
            <a:spLocks noGrp="1"/>
          </p:cNvSpPr>
          <p:nvPr>
            <p:ph idx="1"/>
          </p:nvPr>
        </p:nvSpPr>
        <p:spPr>
          <a:xfrm>
            <a:off x="381000" y="1219200"/>
            <a:ext cx="8632870" cy="4602163"/>
          </a:xfrm>
        </p:spPr>
        <p:txBody>
          <a:bodyPr>
            <a:normAutofit lnSpcReduction="10000"/>
          </a:bodyPr>
          <a:lstStyle/>
          <a:p>
            <a:pPr>
              <a:buFont typeface="Wingdings" pitchFamily="2" charset="2"/>
              <a:buChar char="§"/>
            </a:pPr>
            <a:r>
              <a:rPr lang="en-US" sz="2800" b="1" dirty="0" smtClean="0">
                <a:solidFill>
                  <a:schemeClr val="tx1"/>
                </a:solidFill>
              </a:rPr>
              <a:t>Maximum eligibility period</a:t>
            </a:r>
            <a:r>
              <a:rPr lang="en-US" sz="2800" dirty="0" smtClean="0">
                <a:solidFill>
                  <a:schemeClr val="tx1"/>
                </a:solidFill>
              </a:rPr>
              <a:t> is 150% of the published length of educational program in which borrower is currently enrolled.</a:t>
            </a:r>
          </a:p>
          <a:p>
            <a:pPr lvl="1">
              <a:buFont typeface="Wingdings" pitchFamily="2" charset="2"/>
              <a:buChar char="§"/>
            </a:pPr>
            <a:r>
              <a:rPr lang="en-US" sz="2600" dirty="0" smtClean="0">
                <a:solidFill>
                  <a:schemeClr val="tx1"/>
                </a:solidFill>
              </a:rPr>
              <a:t>Each academic program has a maximum eligibility period that is based on the published length of the program.</a:t>
            </a:r>
          </a:p>
          <a:p>
            <a:pPr lvl="1">
              <a:buFont typeface="Wingdings" pitchFamily="2" charset="2"/>
              <a:buChar char="§"/>
            </a:pPr>
            <a:r>
              <a:rPr lang="en-US" sz="2600" dirty="0" smtClean="0">
                <a:solidFill>
                  <a:schemeClr val="tx1"/>
                </a:solidFill>
              </a:rPr>
              <a:t>May be reported in years, months, or weeks.</a:t>
            </a:r>
          </a:p>
          <a:p>
            <a:pPr lvl="1">
              <a:buFont typeface="Wingdings" pitchFamily="2" charset="2"/>
              <a:buChar char="§"/>
            </a:pPr>
            <a:r>
              <a:rPr lang="en-US" sz="2800" dirty="0" smtClean="0">
                <a:solidFill>
                  <a:schemeClr val="tx1"/>
                </a:solidFill>
              </a:rPr>
              <a:t>Take published length of program in academic years and multiply by 1.5</a:t>
            </a:r>
          </a:p>
          <a:p>
            <a:pPr lvl="1">
              <a:buFont typeface="Wingdings" pitchFamily="2" charset="2"/>
              <a:buChar char="§"/>
            </a:pPr>
            <a:r>
              <a:rPr lang="en-US" sz="2800" dirty="0">
                <a:solidFill>
                  <a:schemeClr val="tx1"/>
                </a:solidFill>
              </a:rPr>
              <a:t>COD will </a:t>
            </a:r>
            <a:r>
              <a:rPr lang="en-US" sz="2800" dirty="0" smtClean="0">
                <a:solidFill>
                  <a:schemeClr val="tx1"/>
                </a:solidFill>
              </a:rPr>
              <a:t>determine based </a:t>
            </a:r>
            <a:r>
              <a:rPr lang="en-US" sz="2800" dirty="0">
                <a:solidFill>
                  <a:schemeClr val="tx1"/>
                </a:solidFill>
              </a:rPr>
              <a:t>on </a:t>
            </a:r>
            <a:r>
              <a:rPr lang="en-US" sz="2800" dirty="0" smtClean="0">
                <a:solidFill>
                  <a:schemeClr val="tx1"/>
                </a:solidFill>
              </a:rPr>
              <a:t>school-provided </a:t>
            </a:r>
            <a:r>
              <a:rPr lang="en-US" sz="2800" dirty="0">
                <a:solidFill>
                  <a:schemeClr val="tx1"/>
                </a:solidFill>
              </a:rPr>
              <a:t>information.</a:t>
            </a:r>
          </a:p>
          <a:p>
            <a:pPr lvl="1">
              <a:buFont typeface="Wingdings" pitchFamily="2" charset="2"/>
              <a:buChar char="§"/>
            </a:pPr>
            <a:endParaRPr lang="en-US" sz="2800" dirty="0" smtClean="0">
              <a:solidFill>
                <a:schemeClr val="tx1"/>
              </a:solidFill>
            </a:endParaRPr>
          </a:p>
          <a:p>
            <a:pPr lvl="1">
              <a:buFont typeface="Wingdings" pitchFamily="2" charset="2"/>
              <a:buChar char="§"/>
            </a:pPr>
            <a:endParaRPr lang="en-US" sz="2800" dirty="0">
              <a:solidFill>
                <a:schemeClr val="tx1"/>
              </a:solidFill>
            </a:endParaRPr>
          </a:p>
        </p:txBody>
      </p:sp>
      <p:sp>
        <p:nvSpPr>
          <p:cNvPr id="4" name="Slide Number Placeholder 3"/>
          <p:cNvSpPr>
            <a:spLocks noGrp="1"/>
          </p:cNvSpPr>
          <p:nvPr>
            <p:ph type="sldNum" sz="quarter" idx="12"/>
          </p:nvPr>
        </p:nvSpPr>
        <p:spPr/>
        <p:txBody>
          <a:bodyPr/>
          <a:lstStyle/>
          <a:p>
            <a:fld id="{6D88D7DD-9B19-7A49-BB06-36BA9927445F}" type="slidenum">
              <a:rPr lang="en-US" smtClean="0"/>
              <a:pPr/>
              <a:t>10</a:t>
            </a:fld>
            <a:endParaRPr lang="en-US" dirty="0"/>
          </a:p>
        </p:txBody>
      </p:sp>
    </p:spTree>
    <p:extLst>
      <p:ext uri="{BB962C8B-B14F-4D97-AF65-F5344CB8AC3E}">
        <p14:creationId xmlns:p14="http://schemas.microsoft.com/office/powerpoint/2010/main" val="15871478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62" name="Title 1"/>
          <p:cNvSpPr>
            <a:spLocks noGrp="1"/>
          </p:cNvSpPr>
          <p:nvPr>
            <p:ph type="title"/>
          </p:nvPr>
        </p:nvSpPr>
        <p:spPr bwMode="auto">
          <a:xfrm>
            <a:off x="304800" y="414338"/>
            <a:ext cx="8709025" cy="6477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fontScale="90000"/>
          </a:bodyPr>
          <a:lstStyle/>
          <a:p>
            <a:pPr algn="ctr"/>
            <a:r>
              <a:rPr lang="en-US" sz="3600" dirty="0" smtClean="0">
                <a:solidFill>
                  <a:schemeClr val="tx1"/>
                </a:solidFill>
                <a:latin typeface="Arial" charset="0"/>
                <a:ea typeface="MS PGothic" pitchFamily="34" charset="-128"/>
                <a:cs typeface="Arial" charset="0"/>
              </a:rPr>
              <a:t>Maximum Eligibility </a:t>
            </a:r>
            <a:r>
              <a:rPr lang="en-US" dirty="0" smtClean="0">
                <a:solidFill>
                  <a:schemeClr val="tx1"/>
                </a:solidFill>
                <a:latin typeface="Arial" charset="0"/>
                <a:ea typeface="MS PGothic" pitchFamily="34" charset="-128"/>
                <a:cs typeface="Arial" charset="0"/>
              </a:rPr>
              <a:t>Period</a:t>
            </a:r>
            <a:r>
              <a:rPr lang="en-US" sz="3600" dirty="0" smtClean="0">
                <a:solidFill>
                  <a:schemeClr val="tx1"/>
                </a:solidFill>
                <a:latin typeface="Arial" charset="0"/>
                <a:ea typeface="MS PGothic" pitchFamily="34" charset="-128"/>
                <a:cs typeface="Arial" charset="0"/>
              </a:rPr>
              <a:t> Examples</a:t>
            </a:r>
            <a:r>
              <a:rPr lang="en-US" sz="3600" dirty="0" smtClean="0">
                <a:latin typeface="Arial" charset="0"/>
                <a:ea typeface="MS PGothic" pitchFamily="34" charset="-128"/>
                <a:cs typeface="Arial" charset="0"/>
              </a:rPr>
              <a:t/>
            </a:r>
            <a:br>
              <a:rPr lang="en-US" sz="3600" dirty="0" smtClean="0">
                <a:latin typeface="Arial" charset="0"/>
                <a:ea typeface="MS PGothic" pitchFamily="34" charset="-128"/>
                <a:cs typeface="Arial" charset="0"/>
              </a:rPr>
            </a:br>
            <a:endParaRPr lang="en-US" sz="3600" dirty="0" smtClean="0">
              <a:latin typeface="Arial" charset="0"/>
              <a:ea typeface="MS PGothic" pitchFamily="34" charset="-128"/>
              <a:cs typeface="Arial" charset="0"/>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015467404"/>
              </p:ext>
            </p:extLst>
          </p:nvPr>
        </p:nvGraphicFramePr>
        <p:xfrm>
          <a:off x="457200" y="1295400"/>
          <a:ext cx="8229600" cy="4724400"/>
        </p:xfrm>
        <a:graphic>
          <a:graphicData uri="http://schemas.openxmlformats.org/drawingml/2006/table">
            <a:tbl>
              <a:tblPr/>
              <a:tblGrid>
                <a:gridCol w="3352800"/>
                <a:gridCol w="1828800"/>
                <a:gridCol w="3048000"/>
              </a:tblGrid>
              <a:tr h="593725">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2800" b="1" i="0" u="none" strike="noStrike" cap="none" normalizeH="0" baseline="0" dirty="0" smtClean="0">
                          <a:ln>
                            <a:noFill/>
                          </a:ln>
                          <a:solidFill>
                            <a:srgbClr val="FFFFFF"/>
                          </a:solidFill>
                          <a:effectLst/>
                          <a:latin typeface="Calibri" pitchFamily="34" charset="0"/>
                          <a:ea typeface="MS PGothic" pitchFamily="34" charset="-128"/>
                        </a:rPr>
                        <a:t>Program Length</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9BBB59"/>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endParaRPr kumimoji="0" lang="en-US" sz="2800" b="1" i="0" u="none" strike="noStrike" cap="none" normalizeH="0" baseline="0" dirty="0" smtClean="0">
                        <a:ln>
                          <a:noFill/>
                        </a:ln>
                        <a:solidFill>
                          <a:srgbClr val="FFFFFF"/>
                        </a:solidFill>
                        <a:effectLst/>
                        <a:latin typeface="Calibri" pitchFamily="34" charset="0"/>
                        <a:ea typeface="MS PGothic" pitchFamily="34"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9BBB59"/>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2800" b="1" i="0" u="none" strike="noStrike" cap="none" normalizeH="0" baseline="0" dirty="0" smtClean="0">
                          <a:ln>
                            <a:noFill/>
                          </a:ln>
                          <a:solidFill>
                            <a:srgbClr val="FFFFFF"/>
                          </a:solidFill>
                          <a:effectLst/>
                          <a:latin typeface="Calibri" pitchFamily="34" charset="0"/>
                          <a:ea typeface="MS PGothic" pitchFamily="34" charset="-128"/>
                        </a:rPr>
                        <a:t>Maximum Eligibility Period</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9BBB59"/>
                    </a:solidFill>
                  </a:tcPr>
                </a:tc>
              </a:tr>
              <a:tr h="593725">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ln>
                            <a:noFill/>
                          </a:ln>
                          <a:solidFill>
                            <a:schemeClr val="tx1">
                              <a:lumMod val="65000"/>
                              <a:lumOff val="35000"/>
                            </a:schemeClr>
                          </a:solidFill>
                          <a:effectLst/>
                          <a:latin typeface="Calibri" pitchFamily="34" charset="0"/>
                          <a:ea typeface="MS PGothic" pitchFamily="34" charset="-128"/>
                        </a:rPr>
                        <a:t>5-Year Bachelor</a:t>
                      </a:r>
                      <a:r>
                        <a:rPr kumimoji="0" lang="en-US" altLang="en-US" sz="2800" b="0" i="0" u="none" strike="noStrike" cap="none" normalizeH="0" baseline="0" dirty="0" smtClean="0">
                          <a:ln>
                            <a:noFill/>
                          </a:ln>
                          <a:solidFill>
                            <a:schemeClr val="tx1">
                              <a:lumMod val="65000"/>
                              <a:lumOff val="35000"/>
                            </a:schemeClr>
                          </a:solidFill>
                          <a:effectLst/>
                          <a:latin typeface="Calibri" pitchFamily="34" charset="0"/>
                          <a:ea typeface="MS PGothic" pitchFamily="34" charset="-128"/>
                        </a:rPr>
                        <a:t>’</a:t>
                      </a:r>
                      <a:r>
                        <a:rPr kumimoji="0" lang="en-US" sz="2800" b="0" i="0" u="none" strike="noStrike" cap="none" normalizeH="0" baseline="0" dirty="0" smtClean="0">
                          <a:ln>
                            <a:noFill/>
                          </a:ln>
                          <a:solidFill>
                            <a:schemeClr val="tx1">
                              <a:lumMod val="65000"/>
                              <a:lumOff val="35000"/>
                            </a:schemeClr>
                          </a:solidFill>
                          <a:effectLst/>
                          <a:latin typeface="Calibri" pitchFamily="34" charset="0"/>
                          <a:ea typeface="MS PGothic" pitchFamily="34" charset="-128"/>
                        </a:rPr>
                        <a:t>s Degree</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7D1"/>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ln>
                            <a:noFill/>
                          </a:ln>
                          <a:solidFill>
                            <a:schemeClr val="tx1">
                              <a:lumMod val="65000"/>
                              <a:lumOff val="35000"/>
                            </a:schemeClr>
                          </a:solidFill>
                          <a:effectLst/>
                          <a:latin typeface="Calibri" pitchFamily="34" charset="0"/>
                          <a:ea typeface="MS PGothic" pitchFamily="34" charset="-128"/>
                        </a:rPr>
                        <a:t>X 1.5</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7D1"/>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ln>
                            <a:noFill/>
                          </a:ln>
                          <a:solidFill>
                            <a:schemeClr val="tx1">
                              <a:lumMod val="65000"/>
                              <a:lumOff val="35000"/>
                            </a:schemeClr>
                          </a:solidFill>
                          <a:effectLst/>
                          <a:latin typeface="Calibri" pitchFamily="34" charset="0"/>
                          <a:ea typeface="MS PGothic" pitchFamily="34" charset="-128"/>
                        </a:rPr>
                        <a:t>7.50 Years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7D1"/>
                    </a:solidFill>
                  </a:tcPr>
                </a:tc>
              </a:tr>
              <a:tr h="593725">
                <a:tc>
                  <a:txBody>
                    <a:bodyPr/>
                    <a:lstStyle/>
                    <a:p>
                      <a:pPr marL="0" marR="0" lvl="0" indent="0" algn="ctr" defTabSz="457200" rtl="0" eaLnBrk="1" fontAlgn="base" latinLnBrk="0" hangingPunct="1">
                        <a:lnSpc>
                          <a:spcPct val="100000"/>
                        </a:lnSpc>
                        <a:spcBef>
                          <a:spcPct val="0"/>
                        </a:spcBef>
                        <a:spcAft>
                          <a:spcPct val="0"/>
                        </a:spcAft>
                        <a:buClrTx/>
                        <a:buSzTx/>
                        <a:buFontTx/>
                        <a:buNone/>
                        <a:tabLst/>
                        <a:defRPr/>
                      </a:pPr>
                      <a:r>
                        <a:rPr kumimoji="0" lang="en-US" sz="2800" b="0" i="0" u="none" strike="noStrike" cap="none" normalizeH="0" baseline="0" dirty="0" smtClean="0">
                          <a:ln>
                            <a:noFill/>
                          </a:ln>
                          <a:solidFill>
                            <a:schemeClr val="tx1">
                              <a:lumMod val="65000"/>
                              <a:lumOff val="35000"/>
                            </a:schemeClr>
                          </a:solidFill>
                          <a:effectLst/>
                          <a:latin typeface="Calibri" pitchFamily="34" charset="0"/>
                          <a:ea typeface="MS PGothic" pitchFamily="34" charset="-128"/>
                        </a:rPr>
                        <a:t>4-Year Bachelor</a:t>
                      </a:r>
                      <a:r>
                        <a:rPr kumimoji="0" lang="en-US" altLang="en-US" sz="2800" b="0" i="0" u="none" strike="noStrike" cap="none" normalizeH="0" baseline="0" dirty="0" smtClean="0">
                          <a:ln>
                            <a:noFill/>
                          </a:ln>
                          <a:solidFill>
                            <a:schemeClr val="tx1">
                              <a:lumMod val="65000"/>
                              <a:lumOff val="35000"/>
                            </a:schemeClr>
                          </a:solidFill>
                          <a:effectLst/>
                          <a:latin typeface="Calibri" pitchFamily="34" charset="0"/>
                          <a:ea typeface="MS PGothic" pitchFamily="34" charset="-128"/>
                        </a:rPr>
                        <a:t>’</a:t>
                      </a:r>
                      <a:r>
                        <a:rPr kumimoji="0" lang="en-US" sz="2800" b="0" i="0" u="none" strike="noStrike" cap="none" normalizeH="0" baseline="0" dirty="0" smtClean="0">
                          <a:ln>
                            <a:noFill/>
                          </a:ln>
                          <a:solidFill>
                            <a:schemeClr val="tx1">
                              <a:lumMod val="65000"/>
                              <a:lumOff val="35000"/>
                            </a:schemeClr>
                          </a:solidFill>
                          <a:effectLst/>
                          <a:latin typeface="Calibri" pitchFamily="34" charset="0"/>
                          <a:ea typeface="MS PGothic" pitchFamily="34" charset="-128"/>
                        </a:rPr>
                        <a:t>s Degree</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3EA"/>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ln>
                            <a:noFill/>
                          </a:ln>
                          <a:solidFill>
                            <a:schemeClr val="tx1">
                              <a:lumMod val="65000"/>
                              <a:lumOff val="35000"/>
                            </a:schemeClr>
                          </a:solidFill>
                          <a:effectLst/>
                          <a:latin typeface="Calibri" pitchFamily="34" charset="0"/>
                          <a:ea typeface="MS PGothic" pitchFamily="34" charset="-128"/>
                        </a:rPr>
                        <a:t>X 1.5</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3EA"/>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ln>
                            <a:noFill/>
                          </a:ln>
                          <a:solidFill>
                            <a:schemeClr val="tx1">
                              <a:lumMod val="65000"/>
                              <a:lumOff val="35000"/>
                            </a:schemeClr>
                          </a:solidFill>
                          <a:effectLst/>
                          <a:latin typeface="Calibri" pitchFamily="34" charset="0"/>
                          <a:ea typeface="MS PGothic" pitchFamily="34" charset="-128"/>
                        </a:rPr>
                        <a:t>6.00 Years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3EA"/>
                    </a:solidFill>
                  </a:tcPr>
                </a:tc>
              </a:tr>
              <a:tr h="593725">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ln>
                            <a:noFill/>
                          </a:ln>
                          <a:solidFill>
                            <a:schemeClr val="tx1">
                              <a:lumMod val="65000"/>
                              <a:lumOff val="35000"/>
                            </a:schemeClr>
                          </a:solidFill>
                          <a:effectLst/>
                          <a:latin typeface="Calibri" pitchFamily="34" charset="0"/>
                          <a:ea typeface="MS PGothic" pitchFamily="34" charset="-128"/>
                        </a:rPr>
                        <a:t>2-Year Associate’s Degree</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7D1"/>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ln>
                            <a:noFill/>
                          </a:ln>
                          <a:solidFill>
                            <a:schemeClr val="tx1">
                              <a:lumMod val="65000"/>
                              <a:lumOff val="35000"/>
                            </a:schemeClr>
                          </a:solidFill>
                          <a:effectLst/>
                          <a:latin typeface="Calibri" pitchFamily="34" charset="0"/>
                          <a:ea typeface="MS PGothic" pitchFamily="34" charset="-128"/>
                        </a:rPr>
                        <a:t>X 1.5</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7D1"/>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ln>
                            <a:noFill/>
                          </a:ln>
                          <a:solidFill>
                            <a:schemeClr val="tx1">
                              <a:lumMod val="65000"/>
                              <a:lumOff val="35000"/>
                            </a:schemeClr>
                          </a:solidFill>
                          <a:effectLst/>
                          <a:latin typeface="Calibri" pitchFamily="34" charset="0"/>
                          <a:ea typeface="MS PGothic" pitchFamily="34" charset="-128"/>
                        </a:rPr>
                        <a:t>3.00 Years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7D1"/>
                    </a:solidFill>
                  </a:tcPr>
                </a:tc>
              </a:tr>
              <a:tr h="593725">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ln>
                            <a:noFill/>
                          </a:ln>
                          <a:solidFill>
                            <a:schemeClr val="tx1">
                              <a:lumMod val="65000"/>
                              <a:lumOff val="35000"/>
                            </a:schemeClr>
                          </a:solidFill>
                          <a:effectLst/>
                          <a:latin typeface="Calibri" pitchFamily="34" charset="0"/>
                          <a:ea typeface="MS PGothic" pitchFamily="34" charset="-128"/>
                        </a:rPr>
                        <a:t>2-Year Certificate Program</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7D1"/>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ln>
                            <a:noFill/>
                          </a:ln>
                          <a:solidFill>
                            <a:schemeClr val="tx1">
                              <a:lumMod val="65000"/>
                              <a:lumOff val="35000"/>
                            </a:schemeClr>
                          </a:solidFill>
                          <a:effectLst/>
                          <a:latin typeface="Calibri" pitchFamily="34" charset="0"/>
                          <a:ea typeface="MS PGothic" pitchFamily="34" charset="-128"/>
                        </a:rPr>
                        <a:t>X 1.5</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7D1"/>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ln>
                            <a:noFill/>
                          </a:ln>
                          <a:solidFill>
                            <a:schemeClr val="tx1">
                              <a:lumMod val="65000"/>
                              <a:lumOff val="35000"/>
                            </a:schemeClr>
                          </a:solidFill>
                          <a:effectLst/>
                          <a:latin typeface="Calibri" pitchFamily="34" charset="0"/>
                          <a:ea typeface="MS PGothic" pitchFamily="34" charset="-128"/>
                        </a:rPr>
                        <a:t>3.00 Years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7D1"/>
                    </a:solidFill>
                  </a:tcPr>
                </a:tc>
              </a:tr>
            </a:tbl>
          </a:graphicData>
        </a:graphic>
      </p:graphicFrame>
    </p:spTree>
    <p:extLst>
      <p:ext uri="{BB962C8B-B14F-4D97-AF65-F5344CB8AC3E}">
        <p14:creationId xmlns:p14="http://schemas.microsoft.com/office/powerpoint/2010/main" val="35767690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62" name="Title 1"/>
          <p:cNvSpPr>
            <a:spLocks noGrp="1"/>
          </p:cNvSpPr>
          <p:nvPr>
            <p:ph type="title"/>
          </p:nvPr>
        </p:nvSpPr>
        <p:spPr bwMode="auto">
          <a:xfrm>
            <a:off x="228600" y="414338"/>
            <a:ext cx="8785225" cy="6477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fontScale="90000"/>
          </a:bodyPr>
          <a:lstStyle/>
          <a:p>
            <a:pPr algn="ctr"/>
            <a:r>
              <a:rPr lang="en-US" sz="3600" dirty="0" smtClean="0">
                <a:solidFill>
                  <a:schemeClr val="tx1"/>
                </a:solidFill>
                <a:latin typeface="Arial" charset="0"/>
                <a:ea typeface="MS PGothic" pitchFamily="34" charset="-128"/>
                <a:cs typeface="Arial" charset="0"/>
              </a:rPr>
              <a:t>Maximum Eligibility Period Examples</a:t>
            </a:r>
            <a:br>
              <a:rPr lang="en-US" sz="3600" dirty="0" smtClean="0">
                <a:solidFill>
                  <a:schemeClr val="tx1"/>
                </a:solidFill>
                <a:latin typeface="Arial" charset="0"/>
                <a:ea typeface="MS PGothic" pitchFamily="34" charset="-128"/>
                <a:cs typeface="Arial" charset="0"/>
              </a:rPr>
            </a:br>
            <a:endParaRPr lang="en-US" sz="3600" dirty="0" smtClean="0">
              <a:solidFill>
                <a:schemeClr val="tx1"/>
              </a:solidFill>
              <a:latin typeface="Arial" charset="0"/>
              <a:ea typeface="MS PGothic" pitchFamily="34" charset="-128"/>
              <a:cs typeface="Arial" charset="0"/>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720328373"/>
              </p:ext>
            </p:extLst>
          </p:nvPr>
        </p:nvGraphicFramePr>
        <p:xfrm>
          <a:off x="228600" y="1308265"/>
          <a:ext cx="8229600" cy="4799965"/>
        </p:xfrm>
        <a:graphic>
          <a:graphicData uri="http://schemas.openxmlformats.org/drawingml/2006/table">
            <a:tbl>
              <a:tblPr/>
              <a:tblGrid>
                <a:gridCol w="3352800"/>
                <a:gridCol w="1981200"/>
                <a:gridCol w="2895600"/>
              </a:tblGrid>
              <a:tr h="593725">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2800" b="1" i="0" u="none" strike="noStrike" cap="none" normalizeH="0" baseline="0" dirty="0" smtClean="0">
                          <a:ln>
                            <a:noFill/>
                          </a:ln>
                          <a:solidFill>
                            <a:srgbClr val="FFFFFF"/>
                          </a:solidFill>
                          <a:effectLst/>
                          <a:latin typeface="Calibri" pitchFamily="34" charset="0"/>
                          <a:ea typeface="MS PGothic" pitchFamily="34" charset="-128"/>
                        </a:rPr>
                        <a:t>Program Length</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9BBB59"/>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endParaRPr kumimoji="0" lang="en-US" sz="2800" b="1" i="0" u="none" strike="noStrike" cap="none" normalizeH="0" baseline="0" dirty="0" smtClean="0">
                        <a:ln>
                          <a:noFill/>
                        </a:ln>
                        <a:solidFill>
                          <a:srgbClr val="FFFFFF"/>
                        </a:solidFill>
                        <a:effectLst/>
                        <a:latin typeface="Calibri" pitchFamily="34" charset="0"/>
                        <a:ea typeface="MS PGothic" pitchFamily="34"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9BBB59"/>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2800" b="1" i="0" u="none" strike="noStrike" cap="none" normalizeH="0" baseline="0" dirty="0" smtClean="0">
                          <a:ln>
                            <a:noFill/>
                          </a:ln>
                          <a:solidFill>
                            <a:srgbClr val="FFFFFF"/>
                          </a:solidFill>
                          <a:effectLst/>
                          <a:latin typeface="Calibri" pitchFamily="34" charset="0"/>
                          <a:ea typeface="MS PGothic" pitchFamily="34" charset="-128"/>
                        </a:rPr>
                        <a:t>Limitation on Subsidized Loan Eligibility</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9BBB59"/>
                    </a:solidFill>
                  </a:tcPr>
                </a:tc>
              </a:tr>
              <a:tr h="593725">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ln>
                            <a:noFill/>
                          </a:ln>
                          <a:solidFill>
                            <a:schemeClr val="tx1">
                              <a:lumMod val="65000"/>
                              <a:lumOff val="35000"/>
                            </a:schemeClr>
                          </a:solidFill>
                          <a:effectLst/>
                          <a:latin typeface="Calibri" pitchFamily="34" charset="0"/>
                          <a:ea typeface="MS PGothic" pitchFamily="34" charset="-128"/>
                        </a:rPr>
                        <a:t>1-Year Certificate Program</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7D1"/>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ln>
                            <a:noFill/>
                          </a:ln>
                          <a:solidFill>
                            <a:schemeClr val="tx1">
                              <a:lumMod val="65000"/>
                              <a:lumOff val="35000"/>
                            </a:schemeClr>
                          </a:solidFill>
                          <a:effectLst/>
                          <a:latin typeface="Calibri" pitchFamily="34" charset="0"/>
                          <a:ea typeface="MS PGothic" pitchFamily="34" charset="-128"/>
                        </a:rPr>
                        <a:t>X 1.5</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7D1"/>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defRPr/>
                      </a:pPr>
                      <a:r>
                        <a:rPr kumimoji="0" lang="en-US" sz="2800" b="0" i="0" u="none" strike="noStrike" cap="none" normalizeH="0" baseline="0" dirty="0" smtClean="0">
                          <a:ln>
                            <a:noFill/>
                          </a:ln>
                          <a:solidFill>
                            <a:schemeClr val="tx1">
                              <a:lumMod val="65000"/>
                              <a:lumOff val="35000"/>
                            </a:schemeClr>
                          </a:solidFill>
                          <a:effectLst/>
                          <a:latin typeface="Calibri" pitchFamily="34" charset="0"/>
                          <a:ea typeface="MS PGothic" pitchFamily="34" charset="-128"/>
                        </a:rPr>
                        <a:t>1.50 Years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7D1"/>
                    </a:solidFill>
                  </a:tcPr>
                </a:tc>
              </a:tr>
              <a:tr h="593725">
                <a:tc>
                  <a:txBody>
                    <a:bodyPr/>
                    <a:lstStyle/>
                    <a:p>
                      <a:pPr marL="0" marR="0" lvl="0" indent="0" algn="ctr" defTabSz="457200" rtl="0" eaLnBrk="1" fontAlgn="base" latinLnBrk="0" hangingPunct="1">
                        <a:lnSpc>
                          <a:spcPct val="100000"/>
                        </a:lnSpc>
                        <a:spcBef>
                          <a:spcPct val="0"/>
                        </a:spcBef>
                        <a:spcAft>
                          <a:spcPct val="0"/>
                        </a:spcAft>
                        <a:buClrTx/>
                        <a:buSzTx/>
                        <a:buFontTx/>
                        <a:buNone/>
                        <a:tabLst/>
                        <a:defRPr/>
                      </a:pPr>
                      <a:r>
                        <a:rPr kumimoji="0" lang="en-US" sz="2800" b="0" i="0" u="none" strike="noStrike" cap="none" normalizeH="0" baseline="0" dirty="0" smtClean="0">
                          <a:ln>
                            <a:noFill/>
                          </a:ln>
                          <a:solidFill>
                            <a:schemeClr val="tx1">
                              <a:lumMod val="65000"/>
                              <a:lumOff val="35000"/>
                            </a:schemeClr>
                          </a:solidFill>
                          <a:effectLst/>
                          <a:latin typeface="Calibri" pitchFamily="34" charset="0"/>
                          <a:ea typeface="MS PGothic" pitchFamily="34" charset="-128"/>
                        </a:rPr>
                        <a:t>18-Week Certificate Program</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3EA"/>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ln>
                            <a:noFill/>
                          </a:ln>
                          <a:solidFill>
                            <a:schemeClr val="tx1">
                              <a:lumMod val="65000"/>
                              <a:lumOff val="35000"/>
                            </a:schemeClr>
                          </a:solidFill>
                          <a:effectLst/>
                          <a:latin typeface="Calibri" pitchFamily="34" charset="0"/>
                          <a:ea typeface="MS PGothic" pitchFamily="34" charset="-128"/>
                        </a:rPr>
                        <a:t>X 1.5</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3EA"/>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ln>
                            <a:noFill/>
                          </a:ln>
                          <a:solidFill>
                            <a:schemeClr val="tx1">
                              <a:lumMod val="65000"/>
                              <a:lumOff val="35000"/>
                            </a:schemeClr>
                          </a:solidFill>
                          <a:effectLst/>
                          <a:latin typeface="Calibri" pitchFamily="34" charset="0"/>
                          <a:ea typeface="MS PGothic" pitchFamily="34" charset="-128"/>
                        </a:rPr>
                        <a:t>27 Weeks </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3EA"/>
                    </a:solidFill>
                  </a:tcPr>
                </a:tc>
              </a:tr>
              <a:tr h="593725">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ln>
                            <a:noFill/>
                          </a:ln>
                          <a:solidFill>
                            <a:schemeClr val="tx1">
                              <a:lumMod val="65000"/>
                              <a:lumOff val="35000"/>
                            </a:schemeClr>
                          </a:solidFill>
                          <a:effectLst/>
                          <a:latin typeface="Calibri" pitchFamily="34" charset="0"/>
                          <a:ea typeface="MS PGothic" pitchFamily="34" charset="-128"/>
                        </a:rPr>
                        <a:t>10-Week Certificate Program</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7D1"/>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ln>
                            <a:noFill/>
                          </a:ln>
                          <a:solidFill>
                            <a:schemeClr val="tx1">
                              <a:lumMod val="65000"/>
                              <a:lumOff val="35000"/>
                            </a:schemeClr>
                          </a:solidFill>
                          <a:effectLst/>
                          <a:latin typeface="Calibri" pitchFamily="34" charset="0"/>
                          <a:ea typeface="MS PGothic" pitchFamily="34" charset="-128"/>
                        </a:rPr>
                        <a:t>X 1.5</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7D1"/>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ln>
                            <a:noFill/>
                          </a:ln>
                          <a:solidFill>
                            <a:schemeClr val="tx1">
                              <a:lumMod val="65000"/>
                              <a:lumOff val="35000"/>
                            </a:schemeClr>
                          </a:solidFill>
                          <a:effectLst/>
                          <a:latin typeface="Calibri" pitchFamily="34" charset="0"/>
                          <a:ea typeface="MS PGothic" pitchFamily="34" charset="-128"/>
                        </a:rPr>
                        <a:t>15 Weeks </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EE7D1"/>
                    </a:solidFill>
                  </a:tcPr>
                </a:tc>
              </a:tr>
              <a:tr h="593725">
                <a:tc>
                  <a:txBody>
                    <a:bodyPr/>
                    <a:lstStyle/>
                    <a:p>
                      <a:pPr marL="0" marR="0" lvl="0" indent="0" algn="ctr" defTabSz="457200"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ln>
                          <a:noFill/>
                        </a:ln>
                        <a:solidFill>
                          <a:srgbClr val="000000"/>
                        </a:solidFill>
                        <a:effectLst/>
                        <a:latin typeface="Calibri" pitchFamily="34" charset="0"/>
                        <a:ea typeface="MS PGothic" pitchFamily="34"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3EA"/>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ln>
                          <a:noFill/>
                        </a:ln>
                        <a:solidFill>
                          <a:srgbClr val="000000"/>
                        </a:solidFill>
                        <a:effectLst/>
                        <a:latin typeface="Calibri" pitchFamily="34" charset="0"/>
                        <a:ea typeface="MS PGothic" pitchFamily="34"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3EA"/>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ln>
                          <a:noFill/>
                        </a:ln>
                        <a:solidFill>
                          <a:srgbClr val="000000"/>
                        </a:solidFill>
                        <a:effectLst/>
                        <a:latin typeface="Calibri" pitchFamily="34" charset="0"/>
                        <a:ea typeface="MS PGothic" pitchFamily="34"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FF3EA"/>
                    </a:solidFill>
                  </a:tcPr>
                </a:tc>
              </a:tr>
            </a:tbl>
          </a:graphicData>
        </a:graphic>
      </p:graphicFrame>
    </p:spTree>
    <p:extLst>
      <p:ext uri="{BB962C8B-B14F-4D97-AF65-F5344CB8AC3E}">
        <p14:creationId xmlns:p14="http://schemas.microsoft.com/office/powerpoint/2010/main" val="29583159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chemeClr val="tx1"/>
                </a:solidFill>
              </a:rPr>
              <a:t>Converting Months or Weeks To Years</a:t>
            </a:r>
            <a:endParaRPr lang="en-US" dirty="0">
              <a:solidFill>
                <a:schemeClr val="tx1"/>
              </a:solidFill>
            </a:endParaRPr>
          </a:p>
        </p:txBody>
      </p:sp>
      <p:sp>
        <p:nvSpPr>
          <p:cNvPr id="3" name="Content Placeholder 2"/>
          <p:cNvSpPr>
            <a:spLocks noGrp="1"/>
          </p:cNvSpPr>
          <p:nvPr>
            <p:ph idx="1"/>
          </p:nvPr>
        </p:nvSpPr>
        <p:spPr>
          <a:xfrm>
            <a:off x="533400" y="1371600"/>
            <a:ext cx="8229600" cy="4525963"/>
          </a:xfrm>
        </p:spPr>
        <p:txBody>
          <a:bodyPr>
            <a:normAutofit lnSpcReduction="10000"/>
          </a:bodyPr>
          <a:lstStyle/>
          <a:p>
            <a:pPr>
              <a:buFont typeface="Wingdings" pitchFamily="2" charset="2"/>
              <a:buChar char="§"/>
            </a:pPr>
            <a:r>
              <a:rPr lang="en-US" sz="2800" dirty="0" smtClean="0">
                <a:solidFill>
                  <a:schemeClr val="tx1"/>
                </a:solidFill>
              </a:rPr>
              <a:t>If the published length of the program is measured in months or weeks, ED will convert the school reported months or weeks to years (or portions of years) –</a:t>
            </a:r>
          </a:p>
          <a:p>
            <a:pPr marL="0" indent="0">
              <a:buNone/>
            </a:pPr>
            <a:endParaRPr lang="en-US" sz="2800" dirty="0" smtClean="0">
              <a:solidFill>
                <a:schemeClr val="tx1"/>
              </a:solidFill>
            </a:endParaRPr>
          </a:p>
          <a:p>
            <a:pPr marL="230187" lvl="1" indent="0" algn="ctr">
              <a:buNone/>
            </a:pPr>
            <a:r>
              <a:rPr lang="en-US" sz="2600" u="sng" dirty="0" smtClean="0">
                <a:solidFill>
                  <a:schemeClr val="tx1"/>
                </a:solidFill>
              </a:rPr>
              <a:t>Number of days in the months or weeks</a:t>
            </a:r>
          </a:p>
          <a:p>
            <a:pPr marL="230187" lvl="1" indent="0" algn="ctr">
              <a:buNone/>
            </a:pPr>
            <a:r>
              <a:rPr lang="en-US" sz="2600" dirty="0" smtClean="0">
                <a:solidFill>
                  <a:schemeClr val="tx1"/>
                </a:solidFill>
              </a:rPr>
              <a:t> Number of days in the Title IV academic year. </a:t>
            </a:r>
          </a:p>
          <a:p>
            <a:pPr lvl="1">
              <a:buFont typeface="Wingdings" pitchFamily="2" charset="2"/>
              <a:buChar char="§"/>
            </a:pPr>
            <a:endParaRPr lang="en-US" sz="2600" dirty="0" smtClean="0">
              <a:solidFill>
                <a:schemeClr val="tx1"/>
              </a:solidFill>
            </a:endParaRPr>
          </a:p>
          <a:p>
            <a:pPr lvl="1">
              <a:buFont typeface="Wingdings" pitchFamily="2" charset="2"/>
              <a:buChar char="§"/>
            </a:pPr>
            <a:r>
              <a:rPr lang="en-US" sz="2600" dirty="0" smtClean="0">
                <a:solidFill>
                  <a:schemeClr val="tx1"/>
                </a:solidFill>
              </a:rPr>
              <a:t>Month = 30 days</a:t>
            </a:r>
          </a:p>
          <a:p>
            <a:pPr lvl="1">
              <a:buFont typeface="Wingdings" pitchFamily="2" charset="2"/>
              <a:buChar char="§"/>
            </a:pPr>
            <a:r>
              <a:rPr lang="en-US" sz="2600" dirty="0" smtClean="0">
                <a:solidFill>
                  <a:schemeClr val="tx1"/>
                </a:solidFill>
              </a:rPr>
              <a:t>Week =    7 days </a:t>
            </a:r>
          </a:p>
          <a:p>
            <a:endParaRPr lang="en-US" dirty="0" smtClean="0"/>
          </a:p>
        </p:txBody>
      </p:sp>
      <p:sp>
        <p:nvSpPr>
          <p:cNvPr id="4" name="Slide Number Placeholder 3"/>
          <p:cNvSpPr>
            <a:spLocks noGrp="1"/>
          </p:cNvSpPr>
          <p:nvPr>
            <p:ph type="sldNum" sz="quarter" idx="12"/>
          </p:nvPr>
        </p:nvSpPr>
        <p:spPr/>
        <p:txBody>
          <a:bodyPr/>
          <a:lstStyle/>
          <a:p>
            <a:fld id="{6D88D7DD-9B19-7A49-BB06-36BA9927445F}" type="slidenum">
              <a:rPr lang="en-US" smtClean="0"/>
              <a:pPr/>
              <a:t>13</a:t>
            </a:fld>
            <a:endParaRPr lang="en-US" dirty="0"/>
          </a:p>
        </p:txBody>
      </p:sp>
    </p:spTree>
    <p:extLst>
      <p:ext uri="{BB962C8B-B14F-4D97-AF65-F5344CB8AC3E}">
        <p14:creationId xmlns:p14="http://schemas.microsoft.com/office/powerpoint/2010/main" val="19678082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838200"/>
          </a:xfrm>
        </p:spPr>
        <p:txBody>
          <a:bodyPr>
            <a:normAutofit fontScale="90000"/>
          </a:bodyPr>
          <a:lstStyle/>
          <a:p>
            <a:r>
              <a:rPr lang="en-US" dirty="0" smtClean="0">
                <a:solidFill>
                  <a:schemeClr val="tx1"/>
                </a:solidFill>
              </a:rPr>
              <a:t>Converting Months or Weeks To Years</a:t>
            </a:r>
            <a:endParaRPr lang="en-US" dirty="0">
              <a:solidFill>
                <a:schemeClr val="tx1"/>
              </a:solidFill>
            </a:endParaRPr>
          </a:p>
        </p:txBody>
      </p:sp>
      <p:sp>
        <p:nvSpPr>
          <p:cNvPr id="3" name="Content Placeholder 2"/>
          <p:cNvSpPr>
            <a:spLocks noGrp="1"/>
          </p:cNvSpPr>
          <p:nvPr>
            <p:ph idx="1"/>
          </p:nvPr>
        </p:nvSpPr>
        <p:spPr>
          <a:xfrm>
            <a:off x="0" y="1143000"/>
            <a:ext cx="9144000" cy="4525963"/>
          </a:xfrm>
        </p:spPr>
        <p:txBody>
          <a:bodyPr>
            <a:normAutofit lnSpcReduction="10000"/>
          </a:bodyPr>
          <a:lstStyle/>
          <a:p>
            <a:pPr>
              <a:buFont typeface="Wingdings" pitchFamily="2" charset="2"/>
              <a:buChar char="§"/>
            </a:pPr>
            <a:r>
              <a:rPr lang="en-US" sz="2800" dirty="0" smtClean="0">
                <a:solidFill>
                  <a:schemeClr val="tx1"/>
                </a:solidFill>
              </a:rPr>
              <a:t>Months Example – </a:t>
            </a:r>
          </a:p>
          <a:p>
            <a:pPr lvl="1">
              <a:buFont typeface="Wingdings" pitchFamily="2" charset="2"/>
              <a:buChar char="§"/>
            </a:pPr>
            <a:r>
              <a:rPr lang="en-US" sz="2800" dirty="0" smtClean="0">
                <a:solidFill>
                  <a:schemeClr val="tx1"/>
                </a:solidFill>
              </a:rPr>
              <a:t>Credit hour school defines its Title IV Academic Year as 30 weeks: 210 days</a:t>
            </a:r>
          </a:p>
          <a:p>
            <a:pPr lvl="1">
              <a:buFont typeface="Wingdings" pitchFamily="2" charset="2"/>
              <a:buChar char="§"/>
            </a:pPr>
            <a:r>
              <a:rPr lang="en-US" sz="2800" dirty="0" smtClean="0">
                <a:solidFill>
                  <a:schemeClr val="tx1"/>
                </a:solidFill>
              </a:rPr>
              <a:t>Program A’s published length is 7 months: 210 days</a:t>
            </a:r>
          </a:p>
          <a:p>
            <a:pPr lvl="3">
              <a:buFont typeface="Wingdings" pitchFamily="2" charset="2"/>
              <a:buChar char="§"/>
            </a:pPr>
            <a:r>
              <a:rPr lang="en-US" sz="2800" dirty="0" smtClean="0">
                <a:solidFill>
                  <a:schemeClr val="tx1"/>
                </a:solidFill>
              </a:rPr>
              <a:t>210 days divided by 210 days = 1.00 years</a:t>
            </a:r>
          </a:p>
          <a:p>
            <a:pPr lvl="1">
              <a:buFont typeface="Wingdings" pitchFamily="2" charset="2"/>
              <a:buChar char="§"/>
            </a:pPr>
            <a:r>
              <a:rPr lang="en-US" sz="2800" dirty="0" smtClean="0">
                <a:solidFill>
                  <a:schemeClr val="tx1"/>
                </a:solidFill>
              </a:rPr>
              <a:t>Program B’s </a:t>
            </a:r>
            <a:r>
              <a:rPr lang="en-US" sz="2800" dirty="0">
                <a:solidFill>
                  <a:schemeClr val="tx1"/>
                </a:solidFill>
              </a:rPr>
              <a:t>published length is </a:t>
            </a:r>
            <a:r>
              <a:rPr lang="en-US" sz="2800" dirty="0" smtClean="0">
                <a:solidFill>
                  <a:schemeClr val="tx1"/>
                </a:solidFill>
              </a:rPr>
              <a:t>15 months: 450 days</a:t>
            </a:r>
            <a:endParaRPr lang="en-US" sz="2800" dirty="0">
              <a:solidFill>
                <a:schemeClr val="tx1"/>
              </a:solidFill>
            </a:endParaRPr>
          </a:p>
          <a:p>
            <a:pPr lvl="3">
              <a:buFont typeface="Wingdings" pitchFamily="2" charset="2"/>
              <a:buChar char="§"/>
            </a:pPr>
            <a:r>
              <a:rPr lang="en-US" sz="2800" dirty="0" smtClean="0">
                <a:solidFill>
                  <a:schemeClr val="tx1"/>
                </a:solidFill>
              </a:rPr>
              <a:t>450 days divided </a:t>
            </a:r>
            <a:r>
              <a:rPr lang="en-US" sz="2800" dirty="0">
                <a:solidFill>
                  <a:schemeClr val="tx1"/>
                </a:solidFill>
              </a:rPr>
              <a:t>by </a:t>
            </a:r>
            <a:r>
              <a:rPr lang="en-US" sz="2800" dirty="0" smtClean="0">
                <a:solidFill>
                  <a:schemeClr val="tx1"/>
                </a:solidFill>
              </a:rPr>
              <a:t>210 days </a:t>
            </a:r>
            <a:r>
              <a:rPr lang="en-US" sz="2800" dirty="0">
                <a:solidFill>
                  <a:schemeClr val="tx1"/>
                </a:solidFill>
              </a:rPr>
              <a:t>= </a:t>
            </a:r>
            <a:r>
              <a:rPr lang="en-US" sz="2800" dirty="0" smtClean="0">
                <a:solidFill>
                  <a:schemeClr val="tx1"/>
                </a:solidFill>
              </a:rPr>
              <a:t>2.14 years</a:t>
            </a:r>
            <a:endParaRPr lang="en-US" sz="2800" dirty="0">
              <a:solidFill>
                <a:schemeClr val="tx1"/>
              </a:solidFill>
            </a:endParaRPr>
          </a:p>
          <a:p>
            <a:pPr lvl="1">
              <a:buFont typeface="Wingdings" pitchFamily="2" charset="2"/>
              <a:buChar char="§"/>
            </a:pPr>
            <a:r>
              <a:rPr lang="en-US" sz="2800" dirty="0">
                <a:solidFill>
                  <a:schemeClr val="tx1"/>
                </a:solidFill>
              </a:rPr>
              <a:t>Program </a:t>
            </a:r>
            <a:r>
              <a:rPr lang="en-US" sz="2800" dirty="0" smtClean="0">
                <a:solidFill>
                  <a:schemeClr val="tx1"/>
                </a:solidFill>
              </a:rPr>
              <a:t>C’s </a:t>
            </a:r>
            <a:r>
              <a:rPr lang="en-US" sz="2800" dirty="0">
                <a:solidFill>
                  <a:schemeClr val="tx1"/>
                </a:solidFill>
              </a:rPr>
              <a:t>published length is </a:t>
            </a:r>
            <a:r>
              <a:rPr lang="en-US" sz="2800" dirty="0" smtClean="0">
                <a:solidFill>
                  <a:schemeClr val="tx1"/>
                </a:solidFill>
              </a:rPr>
              <a:t>12 months: 360 days</a:t>
            </a:r>
            <a:endParaRPr lang="en-US" sz="2800" dirty="0">
              <a:solidFill>
                <a:schemeClr val="tx1"/>
              </a:solidFill>
            </a:endParaRPr>
          </a:p>
          <a:p>
            <a:pPr lvl="3">
              <a:buFont typeface="Wingdings" pitchFamily="2" charset="2"/>
              <a:buChar char="§"/>
            </a:pPr>
            <a:r>
              <a:rPr lang="en-US" sz="2800" dirty="0" smtClean="0">
                <a:solidFill>
                  <a:schemeClr val="tx1"/>
                </a:solidFill>
              </a:rPr>
              <a:t>360 days divided </a:t>
            </a:r>
            <a:r>
              <a:rPr lang="en-US" sz="2800" dirty="0">
                <a:solidFill>
                  <a:schemeClr val="tx1"/>
                </a:solidFill>
              </a:rPr>
              <a:t>by </a:t>
            </a:r>
            <a:r>
              <a:rPr lang="en-US" sz="2800" dirty="0" smtClean="0">
                <a:solidFill>
                  <a:schemeClr val="tx1"/>
                </a:solidFill>
              </a:rPr>
              <a:t>210 days </a:t>
            </a:r>
            <a:r>
              <a:rPr lang="en-US" sz="2800" dirty="0">
                <a:solidFill>
                  <a:schemeClr val="tx1"/>
                </a:solidFill>
              </a:rPr>
              <a:t>= </a:t>
            </a:r>
            <a:r>
              <a:rPr lang="en-US" sz="2800" dirty="0" smtClean="0">
                <a:solidFill>
                  <a:schemeClr val="tx1"/>
                </a:solidFill>
              </a:rPr>
              <a:t>1.71 </a:t>
            </a:r>
            <a:r>
              <a:rPr lang="en-US" sz="2800" dirty="0">
                <a:solidFill>
                  <a:schemeClr val="tx1"/>
                </a:solidFill>
              </a:rPr>
              <a:t>years</a:t>
            </a:r>
          </a:p>
          <a:p>
            <a:pPr lvl="1">
              <a:buFont typeface="Wingdings" pitchFamily="2" charset="2"/>
              <a:buChar char="§"/>
            </a:pPr>
            <a:endParaRPr lang="en-US" sz="2600" dirty="0">
              <a:solidFill>
                <a:schemeClr val="tx1"/>
              </a:solidFill>
            </a:endParaRPr>
          </a:p>
          <a:p>
            <a:pPr lvl="1">
              <a:buFont typeface="Wingdings" pitchFamily="2" charset="2"/>
              <a:buChar char="§"/>
            </a:pPr>
            <a:endParaRPr lang="en-US" sz="2600" dirty="0" smtClean="0">
              <a:solidFill>
                <a:schemeClr val="tx1"/>
              </a:solidFill>
            </a:endParaRPr>
          </a:p>
          <a:p>
            <a:pPr>
              <a:buFont typeface="Wingdings" pitchFamily="2" charset="2"/>
              <a:buChar char="§"/>
            </a:pPr>
            <a:endParaRPr lang="en-US" dirty="0" smtClean="0"/>
          </a:p>
        </p:txBody>
      </p:sp>
      <p:sp>
        <p:nvSpPr>
          <p:cNvPr id="4" name="Slide Number Placeholder 3"/>
          <p:cNvSpPr>
            <a:spLocks noGrp="1"/>
          </p:cNvSpPr>
          <p:nvPr>
            <p:ph type="sldNum" sz="quarter" idx="12"/>
          </p:nvPr>
        </p:nvSpPr>
        <p:spPr/>
        <p:txBody>
          <a:bodyPr/>
          <a:lstStyle/>
          <a:p>
            <a:fld id="{6D88D7DD-9B19-7A49-BB06-36BA9927445F}" type="slidenum">
              <a:rPr lang="en-US" smtClean="0"/>
              <a:pPr/>
              <a:t>14</a:t>
            </a:fld>
            <a:endParaRPr lang="en-US" dirty="0"/>
          </a:p>
        </p:txBody>
      </p:sp>
    </p:spTree>
    <p:extLst>
      <p:ext uri="{BB962C8B-B14F-4D97-AF65-F5344CB8AC3E}">
        <p14:creationId xmlns:p14="http://schemas.microsoft.com/office/powerpoint/2010/main" val="21876626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685800"/>
          </a:xfrm>
        </p:spPr>
        <p:txBody>
          <a:bodyPr>
            <a:normAutofit fontScale="90000"/>
          </a:bodyPr>
          <a:lstStyle/>
          <a:p>
            <a:r>
              <a:rPr lang="en-US" dirty="0" smtClean="0">
                <a:solidFill>
                  <a:schemeClr val="tx1"/>
                </a:solidFill>
              </a:rPr>
              <a:t>Converting Months or Weeks To Years</a:t>
            </a:r>
            <a:endParaRPr lang="en-US" dirty="0">
              <a:solidFill>
                <a:schemeClr val="tx1"/>
              </a:solidFill>
            </a:endParaRPr>
          </a:p>
        </p:txBody>
      </p:sp>
      <p:sp>
        <p:nvSpPr>
          <p:cNvPr id="3" name="Content Placeholder 2"/>
          <p:cNvSpPr>
            <a:spLocks noGrp="1"/>
          </p:cNvSpPr>
          <p:nvPr>
            <p:ph idx="1"/>
          </p:nvPr>
        </p:nvSpPr>
        <p:spPr>
          <a:xfrm>
            <a:off x="152400" y="1600200"/>
            <a:ext cx="8991600" cy="4068763"/>
          </a:xfrm>
        </p:spPr>
        <p:txBody>
          <a:bodyPr>
            <a:normAutofit fontScale="92500" lnSpcReduction="10000"/>
          </a:bodyPr>
          <a:lstStyle/>
          <a:p>
            <a:pPr>
              <a:buFont typeface="Wingdings" pitchFamily="2" charset="2"/>
              <a:buChar char="§"/>
            </a:pPr>
            <a:r>
              <a:rPr lang="en-US" sz="2800" dirty="0" smtClean="0">
                <a:solidFill>
                  <a:schemeClr val="tx1"/>
                </a:solidFill>
              </a:rPr>
              <a:t>Weeks Example – </a:t>
            </a:r>
          </a:p>
          <a:p>
            <a:pPr lvl="1">
              <a:buFont typeface="Wingdings" pitchFamily="2" charset="2"/>
              <a:buChar char="§"/>
            </a:pPr>
            <a:r>
              <a:rPr lang="en-US" sz="2800" dirty="0" smtClean="0">
                <a:solidFill>
                  <a:schemeClr val="tx1"/>
                </a:solidFill>
              </a:rPr>
              <a:t>Clock hour school defines its Title IV Academic Year as </a:t>
            </a:r>
            <a:r>
              <a:rPr lang="en-US" sz="2800" dirty="0">
                <a:solidFill>
                  <a:schemeClr val="tx1"/>
                </a:solidFill>
              </a:rPr>
              <a:t>2</a:t>
            </a:r>
            <a:r>
              <a:rPr lang="en-US" sz="2800" dirty="0" smtClean="0">
                <a:solidFill>
                  <a:schemeClr val="tx1"/>
                </a:solidFill>
              </a:rPr>
              <a:t>6 weeks: 182 days</a:t>
            </a:r>
          </a:p>
          <a:p>
            <a:pPr lvl="1">
              <a:buFont typeface="Wingdings" pitchFamily="2" charset="2"/>
              <a:buChar char="§"/>
            </a:pPr>
            <a:r>
              <a:rPr lang="en-US" sz="2800" dirty="0" smtClean="0">
                <a:solidFill>
                  <a:schemeClr val="tx1"/>
                </a:solidFill>
              </a:rPr>
              <a:t>Program A’s published length is 18 weeks: 126 days</a:t>
            </a:r>
          </a:p>
          <a:p>
            <a:pPr lvl="3">
              <a:buFont typeface="Wingdings" pitchFamily="2" charset="2"/>
              <a:buChar char="§"/>
            </a:pPr>
            <a:r>
              <a:rPr lang="en-US" sz="2800" dirty="0" smtClean="0">
                <a:solidFill>
                  <a:schemeClr val="tx1"/>
                </a:solidFill>
              </a:rPr>
              <a:t>126 days divided by 182 days = 0.69 years</a:t>
            </a:r>
          </a:p>
          <a:p>
            <a:pPr lvl="1">
              <a:buFont typeface="Wingdings" pitchFamily="2" charset="2"/>
              <a:buChar char="§"/>
            </a:pPr>
            <a:r>
              <a:rPr lang="en-US" sz="2800" dirty="0" smtClean="0">
                <a:solidFill>
                  <a:schemeClr val="tx1"/>
                </a:solidFill>
              </a:rPr>
              <a:t>Program B’s </a:t>
            </a:r>
            <a:r>
              <a:rPr lang="en-US" sz="2800" dirty="0">
                <a:solidFill>
                  <a:schemeClr val="tx1"/>
                </a:solidFill>
              </a:rPr>
              <a:t>published length is </a:t>
            </a:r>
            <a:r>
              <a:rPr lang="en-US" sz="2800" dirty="0" smtClean="0">
                <a:solidFill>
                  <a:schemeClr val="tx1"/>
                </a:solidFill>
              </a:rPr>
              <a:t>35 weeks: 245 days</a:t>
            </a:r>
            <a:endParaRPr lang="en-US" sz="2800" dirty="0">
              <a:solidFill>
                <a:schemeClr val="tx1"/>
              </a:solidFill>
            </a:endParaRPr>
          </a:p>
          <a:p>
            <a:pPr lvl="3">
              <a:buFont typeface="Wingdings" pitchFamily="2" charset="2"/>
              <a:buChar char="§"/>
            </a:pPr>
            <a:r>
              <a:rPr lang="en-US" sz="2800" dirty="0" smtClean="0">
                <a:solidFill>
                  <a:schemeClr val="tx1"/>
                </a:solidFill>
              </a:rPr>
              <a:t>245 days divided </a:t>
            </a:r>
            <a:r>
              <a:rPr lang="en-US" sz="2800" dirty="0">
                <a:solidFill>
                  <a:schemeClr val="tx1"/>
                </a:solidFill>
              </a:rPr>
              <a:t>by </a:t>
            </a:r>
            <a:r>
              <a:rPr lang="en-US" sz="2800" dirty="0" smtClean="0">
                <a:solidFill>
                  <a:schemeClr val="tx1"/>
                </a:solidFill>
              </a:rPr>
              <a:t>182 days </a:t>
            </a:r>
            <a:r>
              <a:rPr lang="en-US" sz="2800" dirty="0">
                <a:solidFill>
                  <a:schemeClr val="tx1"/>
                </a:solidFill>
              </a:rPr>
              <a:t>= </a:t>
            </a:r>
            <a:r>
              <a:rPr lang="en-US" sz="2800" dirty="0" smtClean="0">
                <a:solidFill>
                  <a:schemeClr val="tx1"/>
                </a:solidFill>
              </a:rPr>
              <a:t>1.35 years</a:t>
            </a:r>
            <a:endParaRPr lang="en-US" sz="2800" dirty="0">
              <a:solidFill>
                <a:schemeClr val="tx1"/>
              </a:solidFill>
            </a:endParaRPr>
          </a:p>
          <a:p>
            <a:pPr lvl="1">
              <a:buFont typeface="Wingdings" pitchFamily="2" charset="2"/>
              <a:buChar char="§"/>
            </a:pPr>
            <a:r>
              <a:rPr lang="en-US" sz="2800" dirty="0">
                <a:solidFill>
                  <a:schemeClr val="tx1"/>
                </a:solidFill>
              </a:rPr>
              <a:t>Program </a:t>
            </a:r>
            <a:r>
              <a:rPr lang="en-US" sz="2800" dirty="0" smtClean="0">
                <a:solidFill>
                  <a:schemeClr val="tx1"/>
                </a:solidFill>
              </a:rPr>
              <a:t>C’s </a:t>
            </a:r>
            <a:r>
              <a:rPr lang="en-US" sz="2800" dirty="0">
                <a:solidFill>
                  <a:schemeClr val="tx1"/>
                </a:solidFill>
              </a:rPr>
              <a:t>published length is 48 </a:t>
            </a:r>
            <a:r>
              <a:rPr lang="en-US" sz="2800" dirty="0" smtClean="0">
                <a:solidFill>
                  <a:schemeClr val="tx1"/>
                </a:solidFill>
              </a:rPr>
              <a:t>weeks: 336 days</a:t>
            </a:r>
            <a:endParaRPr lang="en-US" sz="2800" dirty="0">
              <a:solidFill>
                <a:schemeClr val="tx1"/>
              </a:solidFill>
            </a:endParaRPr>
          </a:p>
          <a:p>
            <a:pPr lvl="3">
              <a:buFont typeface="Wingdings" pitchFamily="2" charset="2"/>
              <a:buChar char="§"/>
            </a:pPr>
            <a:r>
              <a:rPr lang="en-US" sz="2800" dirty="0" smtClean="0">
                <a:solidFill>
                  <a:schemeClr val="tx1"/>
                </a:solidFill>
              </a:rPr>
              <a:t>336 days divided </a:t>
            </a:r>
            <a:r>
              <a:rPr lang="en-US" sz="2800" dirty="0">
                <a:solidFill>
                  <a:schemeClr val="tx1"/>
                </a:solidFill>
              </a:rPr>
              <a:t>by </a:t>
            </a:r>
            <a:r>
              <a:rPr lang="en-US" sz="2800" dirty="0" smtClean="0">
                <a:solidFill>
                  <a:schemeClr val="tx1"/>
                </a:solidFill>
              </a:rPr>
              <a:t>182 days </a:t>
            </a:r>
            <a:r>
              <a:rPr lang="en-US" sz="2800" dirty="0">
                <a:solidFill>
                  <a:schemeClr val="tx1"/>
                </a:solidFill>
              </a:rPr>
              <a:t>= </a:t>
            </a:r>
            <a:r>
              <a:rPr lang="en-US" sz="2800" dirty="0" smtClean="0">
                <a:solidFill>
                  <a:schemeClr val="tx1"/>
                </a:solidFill>
              </a:rPr>
              <a:t>1.85 </a:t>
            </a:r>
            <a:r>
              <a:rPr lang="en-US" sz="2800" dirty="0">
                <a:solidFill>
                  <a:schemeClr val="tx1"/>
                </a:solidFill>
              </a:rPr>
              <a:t>years</a:t>
            </a:r>
          </a:p>
          <a:p>
            <a:pPr lvl="1">
              <a:buFont typeface="Wingdings" pitchFamily="2" charset="2"/>
              <a:buChar char="§"/>
            </a:pPr>
            <a:endParaRPr lang="en-US" sz="2600" dirty="0">
              <a:solidFill>
                <a:schemeClr val="tx1"/>
              </a:solidFill>
            </a:endParaRPr>
          </a:p>
          <a:p>
            <a:pPr lvl="1">
              <a:buFont typeface="Wingdings" pitchFamily="2" charset="2"/>
              <a:buChar char="§"/>
            </a:pPr>
            <a:endParaRPr lang="en-US" sz="2600" dirty="0" smtClean="0">
              <a:solidFill>
                <a:schemeClr val="tx1"/>
              </a:solidFill>
            </a:endParaRPr>
          </a:p>
          <a:p>
            <a:pPr>
              <a:buFont typeface="Wingdings" pitchFamily="2" charset="2"/>
              <a:buChar char="§"/>
            </a:pPr>
            <a:endParaRPr lang="en-US" dirty="0" smtClean="0"/>
          </a:p>
        </p:txBody>
      </p:sp>
      <p:sp>
        <p:nvSpPr>
          <p:cNvPr id="4" name="Slide Number Placeholder 3"/>
          <p:cNvSpPr>
            <a:spLocks noGrp="1"/>
          </p:cNvSpPr>
          <p:nvPr>
            <p:ph type="sldNum" sz="quarter" idx="12"/>
          </p:nvPr>
        </p:nvSpPr>
        <p:spPr/>
        <p:txBody>
          <a:bodyPr/>
          <a:lstStyle/>
          <a:p>
            <a:fld id="{6D88D7DD-9B19-7A49-BB06-36BA9927445F}" type="slidenum">
              <a:rPr lang="en-US" smtClean="0"/>
              <a:pPr/>
              <a:t>15</a:t>
            </a:fld>
            <a:endParaRPr lang="en-US" dirty="0"/>
          </a:p>
        </p:txBody>
      </p:sp>
    </p:spTree>
    <p:extLst>
      <p:ext uri="{BB962C8B-B14F-4D97-AF65-F5344CB8AC3E}">
        <p14:creationId xmlns:p14="http://schemas.microsoft.com/office/powerpoint/2010/main" val="15721037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7"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charset="0"/>
                <a:ea typeface="ＭＳ Ｐゴシック" charset="0"/>
                <a:cs typeface="Arial" charset="0"/>
              </a:defRPr>
            </a:lvl1pPr>
            <a:lvl2pPr marL="742950" indent="-285750" eaLnBrk="0" hangingPunct="0">
              <a:defRPr>
                <a:solidFill>
                  <a:schemeClr val="tx1"/>
                </a:solidFill>
                <a:latin typeface="Calibri" charset="0"/>
                <a:ea typeface="Arial" charset="0"/>
                <a:cs typeface="Arial" charset="0"/>
              </a:defRPr>
            </a:lvl2pPr>
            <a:lvl3pPr marL="1143000" indent="-228600" eaLnBrk="0" hangingPunct="0">
              <a:defRPr>
                <a:solidFill>
                  <a:schemeClr val="tx1"/>
                </a:solidFill>
                <a:latin typeface="Calibri" charset="0"/>
                <a:ea typeface="Arial" charset="0"/>
                <a:cs typeface="Arial" charset="0"/>
              </a:defRPr>
            </a:lvl3pPr>
            <a:lvl4pPr marL="1600200" indent="-228600" eaLnBrk="0" hangingPunct="0">
              <a:defRPr>
                <a:solidFill>
                  <a:schemeClr val="tx1"/>
                </a:solidFill>
                <a:latin typeface="Calibri" charset="0"/>
                <a:ea typeface="Arial" charset="0"/>
                <a:cs typeface="Arial" charset="0"/>
              </a:defRPr>
            </a:lvl4pPr>
            <a:lvl5pPr marL="2057400" indent="-228600" eaLnBrk="0" hangingPunct="0">
              <a:defRPr>
                <a:solidFill>
                  <a:schemeClr val="tx1"/>
                </a:solidFill>
                <a:latin typeface="Calibri" charset="0"/>
                <a:ea typeface="Arial" charset="0"/>
                <a:cs typeface="Arial" charset="0"/>
              </a:defRPr>
            </a:lvl5pPr>
            <a:lvl6pPr marL="2514600" indent="-228600" eaLnBrk="0" fontAlgn="base" hangingPunct="0">
              <a:spcBef>
                <a:spcPct val="0"/>
              </a:spcBef>
              <a:spcAft>
                <a:spcPct val="0"/>
              </a:spcAft>
              <a:defRPr>
                <a:solidFill>
                  <a:schemeClr val="tx1"/>
                </a:solidFill>
                <a:latin typeface="Calibri" charset="0"/>
                <a:ea typeface="Arial" charset="0"/>
                <a:cs typeface="Arial" charset="0"/>
              </a:defRPr>
            </a:lvl6pPr>
            <a:lvl7pPr marL="2971800" indent="-228600" eaLnBrk="0" fontAlgn="base" hangingPunct="0">
              <a:spcBef>
                <a:spcPct val="0"/>
              </a:spcBef>
              <a:spcAft>
                <a:spcPct val="0"/>
              </a:spcAft>
              <a:defRPr>
                <a:solidFill>
                  <a:schemeClr val="tx1"/>
                </a:solidFill>
                <a:latin typeface="Calibri" charset="0"/>
                <a:ea typeface="Arial" charset="0"/>
                <a:cs typeface="Arial" charset="0"/>
              </a:defRPr>
            </a:lvl7pPr>
            <a:lvl8pPr marL="3429000" indent="-228600" eaLnBrk="0" fontAlgn="base" hangingPunct="0">
              <a:spcBef>
                <a:spcPct val="0"/>
              </a:spcBef>
              <a:spcAft>
                <a:spcPct val="0"/>
              </a:spcAft>
              <a:defRPr>
                <a:solidFill>
                  <a:schemeClr val="tx1"/>
                </a:solidFill>
                <a:latin typeface="Calibri" charset="0"/>
                <a:ea typeface="Arial" charset="0"/>
                <a:cs typeface="Arial" charset="0"/>
              </a:defRPr>
            </a:lvl8pPr>
            <a:lvl9pPr marL="3886200" indent="-228600" eaLnBrk="0" fontAlgn="base" hangingPunct="0">
              <a:spcBef>
                <a:spcPct val="0"/>
              </a:spcBef>
              <a:spcAft>
                <a:spcPct val="0"/>
              </a:spcAft>
              <a:defRPr>
                <a:solidFill>
                  <a:schemeClr val="tx1"/>
                </a:solidFill>
                <a:latin typeface="Calibri" charset="0"/>
                <a:ea typeface="Arial" charset="0"/>
                <a:cs typeface="Arial" charset="0"/>
              </a:defRPr>
            </a:lvl9pPr>
          </a:lstStyle>
          <a:p>
            <a:pPr eaLnBrk="1" hangingPunct="1"/>
            <a:fld id="{F2B9A31E-3444-004B-977E-00F8DE8FC64D}" type="slidenum">
              <a:rPr lang="en-US">
                <a:solidFill>
                  <a:srgbClr val="F2F2F2"/>
                </a:solidFill>
                <a:latin typeface="Arial" charset="0"/>
              </a:rPr>
              <a:pPr eaLnBrk="1" hangingPunct="1"/>
              <a:t>16</a:t>
            </a:fld>
            <a:endParaRPr lang="en-US" dirty="0">
              <a:solidFill>
                <a:srgbClr val="F2F2F2"/>
              </a:solidFill>
              <a:latin typeface="Arial" charset="0"/>
            </a:endParaRPr>
          </a:p>
        </p:txBody>
      </p:sp>
      <p:sp>
        <p:nvSpPr>
          <p:cNvPr id="8195" name="Rectangle 3"/>
          <p:cNvSpPr>
            <a:spLocks noGrp="1" noChangeArrowheads="1"/>
          </p:cNvSpPr>
          <p:nvPr>
            <p:ph type="title" idx="4294967295"/>
          </p:nvPr>
        </p:nvSpPr>
        <p:spPr bwMode="auto">
          <a:xfrm>
            <a:off x="0" y="1371600"/>
            <a:ext cx="8305800" cy="323373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000" tIns="46800" rIns="90000" bIns="46800">
            <a:spAutoFit/>
          </a:bodyPr>
          <a:lstStyle/>
          <a:p>
            <a:pPr algn="ctr" eaLnBrk="1" hangingPunct="1">
              <a:buClr>
                <a:srgbClr val="00CC99"/>
              </a:buCl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6000" dirty="0">
                <a:solidFill>
                  <a:srgbClr val="00CC99"/>
                </a:solidFill>
                <a:latin typeface="Calibri" charset="0"/>
              </a:rPr>
              <a:t/>
            </a:r>
            <a:br>
              <a:rPr lang="en-GB" sz="6000" dirty="0">
                <a:solidFill>
                  <a:srgbClr val="00CC99"/>
                </a:solidFill>
                <a:latin typeface="Calibri" charset="0"/>
              </a:rPr>
            </a:br>
            <a:r>
              <a:rPr lang="en-GB" sz="7200" b="1" dirty="0" smtClean="0">
                <a:solidFill>
                  <a:srgbClr val="FF3300"/>
                </a:solidFill>
                <a:latin typeface="Calibri" charset="0"/>
              </a:rPr>
              <a:t>Subsidized Usage Period</a:t>
            </a:r>
            <a:endParaRPr lang="en-GB" sz="7200" dirty="0">
              <a:latin typeface="Calibri" charset="0"/>
            </a:endParaRPr>
          </a:p>
        </p:txBody>
      </p:sp>
      <p:sp>
        <p:nvSpPr>
          <p:cNvPr id="8196" name="Slide Number Placeholder 4"/>
          <p:cNvSpPr txBox="1">
            <a:spLocks noGrp="1"/>
          </p:cNvSpPr>
          <p:nvPr/>
        </p:nvSpPr>
        <p:spPr bwMode="auto">
          <a:xfrm>
            <a:off x="0" y="6324600"/>
            <a:ext cx="15240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charset="0"/>
                <a:ea typeface="ＭＳ Ｐゴシック" charset="0"/>
                <a:cs typeface="Arial" charset="0"/>
              </a:defRPr>
            </a:lvl1pPr>
            <a:lvl2pPr marL="742950" indent="-285750" eaLnBrk="0" hangingPunct="0">
              <a:defRPr>
                <a:solidFill>
                  <a:schemeClr val="tx1"/>
                </a:solidFill>
                <a:latin typeface="Calibri" charset="0"/>
                <a:ea typeface="Arial" charset="0"/>
                <a:cs typeface="Arial" charset="0"/>
              </a:defRPr>
            </a:lvl2pPr>
            <a:lvl3pPr marL="1143000" indent="-228600" eaLnBrk="0" hangingPunct="0">
              <a:defRPr>
                <a:solidFill>
                  <a:schemeClr val="tx1"/>
                </a:solidFill>
                <a:latin typeface="Calibri" charset="0"/>
                <a:ea typeface="Arial" charset="0"/>
                <a:cs typeface="Arial" charset="0"/>
              </a:defRPr>
            </a:lvl3pPr>
            <a:lvl4pPr marL="1600200" indent="-228600" eaLnBrk="0" hangingPunct="0">
              <a:defRPr>
                <a:solidFill>
                  <a:schemeClr val="tx1"/>
                </a:solidFill>
                <a:latin typeface="Calibri" charset="0"/>
                <a:ea typeface="Arial" charset="0"/>
                <a:cs typeface="Arial" charset="0"/>
              </a:defRPr>
            </a:lvl4pPr>
            <a:lvl5pPr marL="2057400" indent="-228600" eaLnBrk="0" hangingPunct="0">
              <a:defRPr>
                <a:solidFill>
                  <a:schemeClr val="tx1"/>
                </a:solidFill>
                <a:latin typeface="Calibri" charset="0"/>
                <a:ea typeface="Arial" charset="0"/>
                <a:cs typeface="Arial" charset="0"/>
              </a:defRPr>
            </a:lvl5pPr>
            <a:lvl6pPr marL="2514600" indent="-228600" eaLnBrk="0" fontAlgn="base" hangingPunct="0">
              <a:spcBef>
                <a:spcPct val="0"/>
              </a:spcBef>
              <a:spcAft>
                <a:spcPct val="0"/>
              </a:spcAft>
              <a:defRPr>
                <a:solidFill>
                  <a:schemeClr val="tx1"/>
                </a:solidFill>
                <a:latin typeface="Calibri" charset="0"/>
                <a:ea typeface="Arial" charset="0"/>
                <a:cs typeface="Arial" charset="0"/>
              </a:defRPr>
            </a:lvl6pPr>
            <a:lvl7pPr marL="2971800" indent="-228600" eaLnBrk="0" fontAlgn="base" hangingPunct="0">
              <a:spcBef>
                <a:spcPct val="0"/>
              </a:spcBef>
              <a:spcAft>
                <a:spcPct val="0"/>
              </a:spcAft>
              <a:defRPr>
                <a:solidFill>
                  <a:schemeClr val="tx1"/>
                </a:solidFill>
                <a:latin typeface="Calibri" charset="0"/>
                <a:ea typeface="Arial" charset="0"/>
                <a:cs typeface="Arial" charset="0"/>
              </a:defRPr>
            </a:lvl7pPr>
            <a:lvl8pPr marL="3429000" indent="-228600" eaLnBrk="0" fontAlgn="base" hangingPunct="0">
              <a:spcBef>
                <a:spcPct val="0"/>
              </a:spcBef>
              <a:spcAft>
                <a:spcPct val="0"/>
              </a:spcAft>
              <a:defRPr>
                <a:solidFill>
                  <a:schemeClr val="tx1"/>
                </a:solidFill>
                <a:latin typeface="Calibri" charset="0"/>
                <a:ea typeface="Arial" charset="0"/>
                <a:cs typeface="Arial" charset="0"/>
              </a:defRPr>
            </a:lvl8pPr>
            <a:lvl9pPr marL="3886200" indent="-228600" eaLnBrk="0" fontAlgn="base" hangingPunct="0">
              <a:spcBef>
                <a:spcPct val="0"/>
              </a:spcBef>
              <a:spcAft>
                <a:spcPct val="0"/>
              </a:spcAft>
              <a:defRPr>
                <a:solidFill>
                  <a:schemeClr val="tx1"/>
                </a:solidFill>
                <a:latin typeface="Calibri" charset="0"/>
                <a:ea typeface="Arial" charset="0"/>
                <a:cs typeface="Arial" charset="0"/>
              </a:defRPr>
            </a:lvl9pPr>
          </a:lstStyle>
          <a:p>
            <a:pPr algn="ctr" defTabSz="457200" eaLnBrk="1" hangingPunct="1"/>
            <a:endParaRPr lang="en-US" sz="1400" dirty="0">
              <a:solidFill>
                <a:srgbClr val="2F2B20"/>
              </a:solidFill>
              <a:latin typeface="Arial" charset="0"/>
              <a:ea typeface="MS PGothic" charset="0"/>
              <a:cs typeface="MS PGothic" charset="0"/>
            </a:endParaRPr>
          </a:p>
        </p:txBody>
      </p:sp>
    </p:spTree>
    <p:extLst>
      <p:ext uri="{BB962C8B-B14F-4D97-AF65-F5344CB8AC3E}">
        <p14:creationId xmlns:p14="http://schemas.microsoft.com/office/powerpoint/2010/main" val="3670610480"/>
      </p:ext>
    </p:extLst>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762000"/>
          </a:xfrm>
        </p:spPr>
        <p:txBody>
          <a:bodyPr/>
          <a:lstStyle/>
          <a:p>
            <a:r>
              <a:rPr lang="en-US" dirty="0" smtClean="0">
                <a:solidFill>
                  <a:schemeClr val="tx1"/>
                </a:solidFill>
              </a:rPr>
              <a:t>Subsidized Usage Period</a:t>
            </a:r>
            <a:endParaRPr lang="en-US" dirty="0">
              <a:solidFill>
                <a:schemeClr val="tx1"/>
              </a:solidFill>
            </a:endParaRPr>
          </a:p>
        </p:txBody>
      </p:sp>
      <p:sp>
        <p:nvSpPr>
          <p:cNvPr id="3" name="Content Placeholder 2"/>
          <p:cNvSpPr>
            <a:spLocks noGrp="1"/>
          </p:cNvSpPr>
          <p:nvPr>
            <p:ph idx="1"/>
          </p:nvPr>
        </p:nvSpPr>
        <p:spPr>
          <a:xfrm>
            <a:off x="152400" y="1600200"/>
            <a:ext cx="8861470" cy="4068763"/>
          </a:xfrm>
        </p:spPr>
        <p:txBody>
          <a:bodyPr>
            <a:normAutofit fontScale="92500" lnSpcReduction="10000"/>
          </a:bodyPr>
          <a:lstStyle/>
          <a:p>
            <a:pPr>
              <a:buFont typeface="Wingdings" pitchFamily="2" charset="2"/>
              <a:buChar char="§"/>
            </a:pPr>
            <a:r>
              <a:rPr lang="en-US" sz="2800" dirty="0">
                <a:solidFill>
                  <a:schemeClr val="tx1"/>
                </a:solidFill>
              </a:rPr>
              <a:t>Subsidized Usage Period –  </a:t>
            </a:r>
            <a:r>
              <a:rPr lang="en-US" sz="2800" dirty="0" smtClean="0">
                <a:solidFill>
                  <a:schemeClr val="tx1"/>
                </a:solidFill>
              </a:rPr>
              <a:t>The </a:t>
            </a:r>
            <a:r>
              <a:rPr lang="en-US" sz="2800" dirty="0">
                <a:solidFill>
                  <a:schemeClr val="tx1"/>
                </a:solidFill>
              </a:rPr>
              <a:t>period of time for which a </a:t>
            </a:r>
            <a:r>
              <a:rPr lang="en-US" sz="2800" dirty="0" smtClean="0">
                <a:solidFill>
                  <a:schemeClr val="tx1"/>
                </a:solidFill>
              </a:rPr>
              <a:t>borrower </a:t>
            </a:r>
            <a:r>
              <a:rPr lang="en-US" sz="2800" dirty="0">
                <a:solidFill>
                  <a:schemeClr val="tx1"/>
                </a:solidFill>
              </a:rPr>
              <a:t>receives a Direct Subsidized Loan.</a:t>
            </a:r>
            <a:endParaRPr lang="en-US" sz="2800" b="1" dirty="0">
              <a:solidFill>
                <a:schemeClr val="tx1"/>
              </a:solidFill>
            </a:endParaRPr>
          </a:p>
          <a:p>
            <a:pPr lvl="1">
              <a:buFont typeface="Wingdings" pitchFamily="2" charset="2"/>
              <a:buChar char="§"/>
            </a:pPr>
            <a:r>
              <a:rPr lang="en-US" sz="2800" dirty="0" smtClean="0">
                <a:solidFill>
                  <a:schemeClr val="tx1"/>
                </a:solidFill>
              </a:rPr>
              <a:t>Calculated on loan-by-loan basis.</a:t>
            </a:r>
          </a:p>
          <a:p>
            <a:pPr lvl="1">
              <a:buFont typeface="Wingdings" pitchFamily="2" charset="2"/>
              <a:buChar char="§"/>
            </a:pPr>
            <a:r>
              <a:rPr lang="en-US" sz="2800" dirty="0" smtClean="0">
                <a:solidFill>
                  <a:schemeClr val="tx1"/>
                </a:solidFill>
              </a:rPr>
              <a:t>With one exception, not related to amount of loan.</a:t>
            </a:r>
          </a:p>
          <a:p>
            <a:pPr lvl="1">
              <a:buFont typeface="Wingdings" pitchFamily="2" charset="2"/>
              <a:buChar char="§"/>
            </a:pPr>
            <a:r>
              <a:rPr lang="en-US" sz="2800" dirty="0" smtClean="0">
                <a:solidFill>
                  <a:schemeClr val="tx1"/>
                </a:solidFill>
              </a:rPr>
              <a:t>Measured in academic years and rounded down to the nearest quarter of a year.</a:t>
            </a:r>
          </a:p>
          <a:p>
            <a:pPr lvl="1">
              <a:buFont typeface="Wingdings" pitchFamily="2" charset="2"/>
              <a:buChar char="§"/>
            </a:pPr>
            <a:r>
              <a:rPr lang="en-US" sz="2800" dirty="0" smtClean="0">
                <a:solidFill>
                  <a:schemeClr val="tx1"/>
                </a:solidFill>
              </a:rPr>
              <a:t>Includes only periods when Direct Subsidized </a:t>
            </a:r>
            <a:r>
              <a:rPr lang="en-US" sz="2800" dirty="0">
                <a:solidFill>
                  <a:schemeClr val="tx1"/>
                </a:solidFill>
              </a:rPr>
              <a:t>L</a:t>
            </a:r>
            <a:r>
              <a:rPr lang="en-US" sz="2800" dirty="0" smtClean="0">
                <a:solidFill>
                  <a:schemeClr val="tx1"/>
                </a:solidFill>
              </a:rPr>
              <a:t>oan was received.  </a:t>
            </a:r>
          </a:p>
          <a:p>
            <a:pPr lvl="1">
              <a:buFont typeface="Wingdings" pitchFamily="2" charset="2"/>
              <a:buChar char="§"/>
            </a:pPr>
            <a:r>
              <a:rPr lang="en-US" sz="2800" dirty="0" smtClean="0">
                <a:solidFill>
                  <a:schemeClr val="tx1"/>
                </a:solidFill>
              </a:rPr>
              <a:t>COD will calculate based on school-provided information.</a:t>
            </a:r>
          </a:p>
        </p:txBody>
      </p:sp>
      <p:sp>
        <p:nvSpPr>
          <p:cNvPr id="4" name="Slide Number Placeholder 3"/>
          <p:cNvSpPr>
            <a:spLocks noGrp="1"/>
          </p:cNvSpPr>
          <p:nvPr>
            <p:ph type="sldNum" sz="quarter" idx="12"/>
          </p:nvPr>
        </p:nvSpPr>
        <p:spPr/>
        <p:txBody>
          <a:bodyPr/>
          <a:lstStyle/>
          <a:p>
            <a:fld id="{6D88D7DD-9B19-7A49-BB06-36BA9927445F}" type="slidenum">
              <a:rPr lang="en-US" smtClean="0"/>
              <a:pPr/>
              <a:t>17</a:t>
            </a:fld>
            <a:endParaRPr lang="en-US" dirty="0"/>
          </a:p>
        </p:txBody>
      </p:sp>
    </p:spTree>
    <p:extLst>
      <p:ext uri="{BB962C8B-B14F-4D97-AF65-F5344CB8AC3E}">
        <p14:creationId xmlns:p14="http://schemas.microsoft.com/office/powerpoint/2010/main" val="173188763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5602" name="Title 1"/>
          <p:cNvSpPr>
            <a:spLocks noGrp="1"/>
          </p:cNvSpPr>
          <p:nvPr>
            <p:ph type="title"/>
          </p:nvPr>
        </p:nvSpPr>
        <p:spPr bwMode="auto">
          <a:xfrm>
            <a:off x="312738" y="414338"/>
            <a:ext cx="8701087" cy="6477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p>
            <a:pPr algn="ctr"/>
            <a:r>
              <a:rPr lang="en-US" sz="3600" dirty="0">
                <a:solidFill>
                  <a:schemeClr val="tx1"/>
                </a:solidFill>
                <a:latin typeface="Arial" charset="0"/>
                <a:cs typeface="Arial" charset="0"/>
              </a:rPr>
              <a:t>Calculating Subsidized Usage Period</a:t>
            </a:r>
          </a:p>
        </p:txBody>
      </p:sp>
      <p:sp>
        <p:nvSpPr>
          <p:cNvPr id="25603" name="Content Placeholder 2"/>
          <p:cNvSpPr>
            <a:spLocks noGrp="1"/>
          </p:cNvSpPr>
          <p:nvPr>
            <p:ph idx="1"/>
          </p:nvPr>
        </p:nvSpPr>
        <p:spPr bwMode="auto">
          <a:xfrm>
            <a:off x="152400" y="1062038"/>
            <a:ext cx="8713788" cy="46021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fontScale="92500"/>
          </a:bodyPr>
          <a:lstStyle/>
          <a:p>
            <a:pPr>
              <a:buFont typeface="Wingdings" charset="0"/>
              <a:buChar char="§"/>
            </a:pPr>
            <a:r>
              <a:rPr lang="en-US" sz="2800" dirty="0">
                <a:solidFill>
                  <a:schemeClr val="tx1"/>
                </a:solidFill>
                <a:latin typeface="Arial" charset="0"/>
                <a:cs typeface="Arial" charset="0"/>
              </a:rPr>
              <a:t>Number of days in the loan</a:t>
            </a:r>
            <a:r>
              <a:rPr lang="ja-JP" altLang="en-US" sz="2800" dirty="0">
                <a:solidFill>
                  <a:schemeClr val="tx1"/>
                </a:solidFill>
                <a:latin typeface="Arial" charset="0"/>
                <a:cs typeface="Arial" charset="0"/>
              </a:rPr>
              <a:t>’</a:t>
            </a:r>
            <a:r>
              <a:rPr lang="en-US" sz="2800" dirty="0">
                <a:solidFill>
                  <a:schemeClr val="tx1"/>
                </a:solidFill>
                <a:latin typeface="Arial" charset="0"/>
                <a:cs typeface="Arial" charset="0"/>
              </a:rPr>
              <a:t>s l</a:t>
            </a:r>
            <a:r>
              <a:rPr lang="en-US" sz="2800" dirty="0" smtClean="0">
                <a:solidFill>
                  <a:schemeClr val="tx1"/>
                </a:solidFill>
                <a:latin typeface="Arial" charset="0"/>
                <a:cs typeface="Arial" charset="0"/>
              </a:rPr>
              <a:t>oan </a:t>
            </a:r>
            <a:r>
              <a:rPr lang="en-US" sz="2800" dirty="0">
                <a:solidFill>
                  <a:schemeClr val="tx1"/>
                </a:solidFill>
                <a:latin typeface="Arial" charset="0"/>
                <a:cs typeface="Arial" charset="0"/>
              </a:rPr>
              <a:t>p</a:t>
            </a:r>
            <a:r>
              <a:rPr lang="en-US" sz="2800" dirty="0" smtClean="0">
                <a:solidFill>
                  <a:schemeClr val="tx1"/>
                </a:solidFill>
                <a:latin typeface="Arial" charset="0"/>
                <a:cs typeface="Arial" charset="0"/>
              </a:rPr>
              <a:t>eriod </a:t>
            </a:r>
            <a:r>
              <a:rPr lang="en-US" sz="2800" dirty="0">
                <a:solidFill>
                  <a:schemeClr val="tx1"/>
                </a:solidFill>
                <a:latin typeface="Arial" charset="0"/>
                <a:cs typeface="Arial" charset="0"/>
              </a:rPr>
              <a:t>divided  by number of days in the l</a:t>
            </a:r>
            <a:r>
              <a:rPr lang="en-US" sz="2800" dirty="0" smtClean="0">
                <a:solidFill>
                  <a:schemeClr val="tx1"/>
                </a:solidFill>
                <a:latin typeface="Arial" charset="0"/>
                <a:cs typeface="Arial" charset="0"/>
              </a:rPr>
              <a:t>oan’s academic </a:t>
            </a:r>
            <a:r>
              <a:rPr lang="en-US" sz="2800" dirty="0">
                <a:solidFill>
                  <a:schemeClr val="tx1"/>
                </a:solidFill>
                <a:latin typeface="Arial" charset="0"/>
                <a:cs typeface="Arial" charset="0"/>
              </a:rPr>
              <a:t>Y</a:t>
            </a:r>
            <a:r>
              <a:rPr lang="en-US" sz="2800" dirty="0" smtClean="0">
                <a:solidFill>
                  <a:schemeClr val="tx1"/>
                </a:solidFill>
                <a:latin typeface="Arial" charset="0"/>
                <a:cs typeface="Arial" charset="0"/>
              </a:rPr>
              <a:t>ear</a:t>
            </a:r>
            <a:r>
              <a:rPr lang="en-US" sz="2800" dirty="0">
                <a:solidFill>
                  <a:schemeClr val="tx1"/>
                </a:solidFill>
                <a:latin typeface="Arial" charset="0"/>
                <a:cs typeface="Arial" charset="0"/>
              </a:rPr>
              <a:t>.</a:t>
            </a:r>
          </a:p>
          <a:p>
            <a:pPr lvl="1">
              <a:buFont typeface="Wingdings" charset="0"/>
              <a:buChar char="§"/>
            </a:pPr>
            <a:r>
              <a:rPr lang="en-US" sz="2800" dirty="0">
                <a:solidFill>
                  <a:schemeClr val="tx1"/>
                </a:solidFill>
                <a:latin typeface="Arial" charset="0"/>
                <a:cs typeface="Arial" charset="0"/>
              </a:rPr>
              <a:t>Loan </a:t>
            </a:r>
            <a:r>
              <a:rPr lang="en-US" sz="2800" dirty="0" smtClean="0">
                <a:solidFill>
                  <a:schemeClr val="tx1"/>
                </a:solidFill>
                <a:latin typeface="Arial" charset="0"/>
                <a:cs typeface="Arial" charset="0"/>
              </a:rPr>
              <a:t>period </a:t>
            </a:r>
            <a:r>
              <a:rPr lang="en-US" sz="2800" dirty="0">
                <a:solidFill>
                  <a:schemeClr val="tx1"/>
                </a:solidFill>
                <a:latin typeface="Arial" charset="0"/>
                <a:cs typeface="Arial" charset="0"/>
              </a:rPr>
              <a:t>– Beginning and ending dates of period covered by loan.</a:t>
            </a:r>
          </a:p>
          <a:p>
            <a:pPr lvl="1">
              <a:buFont typeface="Wingdings" charset="0"/>
              <a:buChar char="§"/>
            </a:pPr>
            <a:r>
              <a:rPr lang="en-US" sz="2800" dirty="0">
                <a:solidFill>
                  <a:schemeClr val="tx1"/>
                </a:solidFill>
                <a:latin typeface="Arial" charset="0"/>
                <a:cs typeface="Arial" charset="0"/>
              </a:rPr>
              <a:t>Academic </a:t>
            </a:r>
            <a:r>
              <a:rPr lang="en-US" sz="2800" dirty="0" smtClean="0">
                <a:solidFill>
                  <a:schemeClr val="tx1"/>
                </a:solidFill>
                <a:latin typeface="Arial" charset="0"/>
                <a:cs typeface="Arial" charset="0"/>
              </a:rPr>
              <a:t>year </a:t>
            </a:r>
            <a:r>
              <a:rPr lang="en-US" sz="2800" dirty="0">
                <a:solidFill>
                  <a:schemeClr val="tx1"/>
                </a:solidFill>
                <a:latin typeface="Arial" charset="0"/>
                <a:cs typeface="Arial" charset="0"/>
              </a:rPr>
              <a:t>– Beginning and ending dates of the academic year used for annual loan limit progression.</a:t>
            </a:r>
          </a:p>
          <a:p>
            <a:pPr marL="684213" lvl="2" indent="-223838">
              <a:buFont typeface="Wingdings" charset="0"/>
              <a:buChar char="§"/>
            </a:pPr>
            <a:r>
              <a:rPr lang="en-US" sz="2800" dirty="0">
                <a:solidFill>
                  <a:schemeClr val="tx1"/>
                </a:solidFill>
                <a:latin typeface="Arial" charset="0"/>
                <a:cs typeface="Arial" charset="0"/>
              </a:rPr>
              <a:t>Either a Scheduled Academic Year (SAY) or a Borrower Based Academic Year (BBAY</a:t>
            </a:r>
            <a:r>
              <a:rPr lang="en-US" sz="2800" dirty="0" smtClean="0">
                <a:solidFill>
                  <a:schemeClr val="tx1"/>
                </a:solidFill>
                <a:latin typeface="Arial" charset="0"/>
                <a:cs typeface="Arial" charset="0"/>
              </a:rPr>
              <a:t>).</a:t>
            </a:r>
          </a:p>
          <a:p>
            <a:pPr marL="684213" lvl="2" indent="-223838">
              <a:buFont typeface="Wingdings" charset="0"/>
              <a:buChar char="§"/>
            </a:pPr>
            <a:r>
              <a:rPr lang="en-US" sz="2800" dirty="0" smtClean="0">
                <a:solidFill>
                  <a:schemeClr val="tx1"/>
                </a:solidFill>
                <a:latin typeface="Arial" charset="0"/>
                <a:cs typeface="Arial" charset="0"/>
              </a:rPr>
              <a:t>Likely not the same as the Title IV academic year because of breaks and summers.</a:t>
            </a:r>
            <a:endParaRPr lang="en-US" sz="2800" dirty="0">
              <a:solidFill>
                <a:schemeClr val="tx1"/>
              </a:solidFill>
              <a:latin typeface="Arial" charset="0"/>
              <a:cs typeface="Arial" charset="0"/>
            </a:endParaRPr>
          </a:p>
        </p:txBody>
      </p:sp>
    </p:spTree>
    <p:extLst>
      <p:ext uri="{BB962C8B-B14F-4D97-AF65-F5344CB8AC3E}">
        <p14:creationId xmlns:p14="http://schemas.microsoft.com/office/powerpoint/2010/main" val="51598756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6626" name="Title 1"/>
          <p:cNvSpPr>
            <a:spLocks noGrp="1"/>
          </p:cNvSpPr>
          <p:nvPr>
            <p:ph type="title"/>
          </p:nvPr>
        </p:nvSpPr>
        <p:spPr bwMode="auto">
          <a:xfrm>
            <a:off x="152400" y="414338"/>
            <a:ext cx="8861425" cy="6477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p>
            <a:pPr algn="ctr"/>
            <a:r>
              <a:rPr lang="en-US" sz="3600" dirty="0">
                <a:solidFill>
                  <a:schemeClr val="tx1"/>
                </a:solidFill>
                <a:latin typeface="Arial" charset="0"/>
                <a:cs typeface="Arial" charset="0"/>
              </a:rPr>
              <a:t>Calculating Subsidized Usage Period</a:t>
            </a:r>
          </a:p>
        </p:txBody>
      </p:sp>
      <p:sp>
        <p:nvSpPr>
          <p:cNvPr id="26627" name="Content Placeholder 2"/>
          <p:cNvSpPr>
            <a:spLocks noGrp="1"/>
          </p:cNvSpPr>
          <p:nvPr>
            <p:ph idx="1"/>
          </p:nvPr>
        </p:nvSpPr>
        <p:spPr bwMode="auto">
          <a:xfrm>
            <a:off x="152400" y="1143000"/>
            <a:ext cx="8861425" cy="48307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p>
            <a:pPr>
              <a:buFont typeface="Wingdings" charset="0"/>
              <a:buChar char="§"/>
            </a:pPr>
            <a:r>
              <a:rPr lang="en-US" sz="2800" dirty="0" smtClean="0">
                <a:solidFill>
                  <a:schemeClr val="tx1"/>
                </a:solidFill>
                <a:latin typeface="Arial" charset="0"/>
                <a:cs typeface="Arial" charset="0"/>
              </a:rPr>
              <a:t>Example </a:t>
            </a:r>
            <a:r>
              <a:rPr lang="en-US" sz="2800" dirty="0">
                <a:solidFill>
                  <a:schemeClr val="tx1"/>
                </a:solidFill>
                <a:latin typeface="Arial" charset="0"/>
                <a:cs typeface="Arial" charset="0"/>
              </a:rPr>
              <a:t>1 – </a:t>
            </a:r>
            <a:r>
              <a:rPr lang="en-US" sz="2800" dirty="0" smtClean="0">
                <a:solidFill>
                  <a:schemeClr val="tx1"/>
                </a:solidFill>
                <a:latin typeface="Arial" charset="0"/>
                <a:cs typeface="Arial" charset="0"/>
              </a:rPr>
              <a:t>Semester-based school’s SAY/BBAY academic </a:t>
            </a:r>
            <a:r>
              <a:rPr lang="en-US" sz="2800" dirty="0">
                <a:solidFill>
                  <a:schemeClr val="tx1"/>
                </a:solidFill>
                <a:latin typeface="Arial" charset="0"/>
                <a:cs typeface="Arial" charset="0"/>
              </a:rPr>
              <a:t>y</a:t>
            </a:r>
            <a:r>
              <a:rPr lang="en-US" sz="2800" dirty="0" smtClean="0">
                <a:solidFill>
                  <a:schemeClr val="tx1"/>
                </a:solidFill>
                <a:latin typeface="Arial" charset="0"/>
                <a:cs typeface="Arial" charset="0"/>
              </a:rPr>
              <a:t>ear is </a:t>
            </a:r>
            <a:r>
              <a:rPr lang="en-US" sz="2800" dirty="0">
                <a:solidFill>
                  <a:schemeClr val="tx1"/>
                </a:solidFill>
                <a:latin typeface="Arial" charset="0"/>
                <a:cs typeface="Arial" charset="0"/>
              </a:rPr>
              <a:t>the fall and spring terms.   </a:t>
            </a:r>
          </a:p>
          <a:p>
            <a:pPr lvl="2">
              <a:buFont typeface="Wingdings" charset="0"/>
              <a:buChar char="§"/>
            </a:pPr>
            <a:r>
              <a:rPr lang="en-US" sz="2800" dirty="0">
                <a:solidFill>
                  <a:schemeClr val="tx1"/>
                </a:solidFill>
                <a:latin typeface="Arial" charset="0"/>
                <a:cs typeface="Arial" charset="0"/>
              </a:rPr>
              <a:t>Fall begins on August 27, </a:t>
            </a:r>
            <a:r>
              <a:rPr lang="en-US" sz="2800" dirty="0" smtClean="0">
                <a:solidFill>
                  <a:schemeClr val="tx1"/>
                </a:solidFill>
                <a:latin typeface="Arial" charset="0"/>
                <a:cs typeface="Arial" charset="0"/>
              </a:rPr>
              <a:t>spring </a:t>
            </a:r>
            <a:r>
              <a:rPr lang="en-US" sz="2800" dirty="0">
                <a:solidFill>
                  <a:schemeClr val="tx1"/>
                </a:solidFill>
                <a:latin typeface="Arial" charset="0"/>
                <a:cs typeface="Arial" charset="0"/>
              </a:rPr>
              <a:t>ends on May 17</a:t>
            </a:r>
          </a:p>
          <a:p>
            <a:pPr lvl="2">
              <a:buFont typeface="Wingdings" charset="0"/>
              <a:buChar char="§"/>
            </a:pPr>
            <a:r>
              <a:rPr lang="en-US" sz="2800" dirty="0" smtClean="0">
                <a:solidFill>
                  <a:schemeClr val="tx1"/>
                </a:solidFill>
                <a:latin typeface="Arial" charset="0"/>
                <a:cs typeface="Arial" charset="0"/>
              </a:rPr>
              <a:t>264 </a:t>
            </a:r>
            <a:r>
              <a:rPr lang="en-US" sz="2800" dirty="0">
                <a:solidFill>
                  <a:schemeClr val="tx1"/>
                </a:solidFill>
                <a:latin typeface="Arial" charset="0"/>
                <a:cs typeface="Arial" charset="0"/>
              </a:rPr>
              <a:t>calendar days in the </a:t>
            </a:r>
            <a:r>
              <a:rPr lang="en-US" sz="2800" dirty="0" smtClean="0">
                <a:solidFill>
                  <a:schemeClr val="tx1"/>
                </a:solidFill>
                <a:latin typeface="Arial" charset="0"/>
                <a:cs typeface="Arial" charset="0"/>
              </a:rPr>
              <a:t>academic year.</a:t>
            </a:r>
            <a:endParaRPr lang="en-US" sz="2800" dirty="0">
              <a:solidFill>
                <a:schemeClr val="tx1"/>
              </a:solidFill>
              <a:latin typeface="Arial" charset="0"/>
              <a:cs typeface="Arial" charset="0"/>
            </a:endParaRPr>
          </a:p>
          <a:p>
            <a:pPr lvl="1">
              <a:buFont typeface="Wingdings" charset="0"/>
              <a:buChar char="§"/>
            </a:pPr>
            <a:r>
              <a:rPr lang="en-US" sz="2800" dirty="0">
                <a:solidFill>
                  <a:schemeClr val="tx1"/>
                </a:solidFill>
                <a:latin typeface="Arial" charset="0"/>
                <a:cs typeface="Arial" charset="0"/>
              </a:rPr>
              <a:t>Student receives a Direct Subsidized Loan to cover attendance </a:t>
            </a:r>
            <a:r>
              <a:rPr lang="en-US" sz="2800" dirty="0" smtClean="0">
                <a:solidFill>
                  <a:schemeClr val="tx1"/>
                </a:solidFill>
                <a:latin typeface="Arial" charset="0"/>
                <a:cs typeface="Arial" charset="0"/>
              </a:rPr>
              <a:t>for both fall </a:t>
            </a:r>
            <a:r>
              <a:rPr lang="en-US" sz="2800" dirty="0">
                <a:solidFill>
                  <a:schemeClr val="tx1"/>
                </a:solidFill>
                <a:latin typeface="Arial" charset="0"/>
                <a:cs typeface="Arial" charset="0"/>
              </a:rPr>
              <a:t>and spring.</a:t>
            </a:r>
          </a:p>
          <a:p>
            <a:pPr lvl="2">
              <a:buFont typeface="Wingdings" charset="0"/>
              <a:buChar char="§"/>
            </a:pPr>
            <a:r>
              <a:rPr lang="en-US" sz="2800" dirty="0">
                <a:solidFill>
                  <a:schemeClr val="tx1"/>
                </a:solidFill>
                <a:latin typeface="Arial" charset="0"/>
                <a:cs typeface="Arial" charset="0"/>
              </a:rPr>
              <a:t>Loan </a:t>
            </a:r>
            <a:r>
              <a:rPr lang="en-US" sz="2800" dirty="0" smtClean="0">
                <a:solidFill>
                  <a:schemeClr val="tx1"/>
                </a:solidFill>
                <a:latin typeface="Arial" charset="0"/>
                <a:cs typeface="Arial" charset="0"/>
              </a:rPr>
              <a:t>period </a:t>
            </a:r>
            <a:r>
              <a:rPr lang="en-US" sz="2800" dirty="0">
                <a:solidFill>
                  <a:schemeClr val="tx1"/>
                </a:solidFill>
                <a:latin typeface="Arial" charset="0"/>
                <a:cs typeface="Arial" charset="0"/>
              </a:rPr>
              <a:t>begins August 27 and ends May 17.</a:t>
            </a:r>
          </a:p>
          <a:p>
            <a:pPr lvl="2">
              <a:buFont typeface="Wingdings" charset="0"/>
              <a:buChar char="§"/>
            </a:pPr>
            <a:r>
              <a:rPr lang="en-US" sz="2800" dirty="0" smtClean="0">
                <a:solidFill>
                  <a:schemeClr val="tx1"/>
                </a:solidFill>
                <a:latin typeface="Arial" charset="0"/>
                <a:cs typeface="Arial" charset="0"/>
              </a:rPr>
              <a:t>264 </a:t>
            </a:r>
            <a:r>
              <a:rPr lang="en-US" sz="2800" dirty="0">
                <a:solidFill>
                  <a:schemeClr val="tx1"/>
                </a:solidFill>
                <a:latin typeface="Arial" charset="0"/>
                <a:cs typeface="Arial" charset="0"/>
              </a:rPr>
              <a:t>calendar days in the l</a:t>
            </a:r>
            <a:r>
              <a:rPr lang="en-US" sz="2800" dirty="0" smtClean="0">
                <a:solidFill>
                  <a:schemeClr val="tx1"/>
                </a:solidFill>
                <a:latin typeface="Arial" charset="0"/>
                <a:cs typeface="Arial" charset="0"/>
              </a:rPr>
              <a:t>oan period</a:t>
            </a:r>
            <a:r>
              <a:rPr lang="en-US" sz="2800" dirty="0">
                <a:solidFill>
                  <a:schemeClr val="tx1"/>
                </a:solidFill>
                <a:latin typeface="Arial" charset="0"/>
                <a:cs typeface="Arial" charset="0"/>
              </a:rPr>
              <a:t>.</a:t>
            </a:r>
          </a:p>
          <a:p>
            <a:pPr lvl="1">
              <a:buFont typeface="Wingdings" charset="0"/>
              <a:buChar char="§"/>
            </a:pPr>
            <a:r>
              <a:rPr lang="en-US" sz="2800" dirty="0">
                <a:solidFill>
                  <a:schemeClr val="tx1"/>
                </a:solidFill>
                <a:latin typeface="Arial" charset="0"/>
                <a:cs typeface="Arial" charset="0"/>
              </a:rPr>
              <a:t>Subsidized Usage Period = 264/264 = </a:t>
            </a:r>
            <a:r>
              <a:rPr lang="en-US" sz="2800" dirty="0" smtClean="0">
                <a:solidFill>
                  <a:schemeClr val="tx1"/>
                </a:solidFill>
                <a:latin typeface="Arial" charset="0"/>
                <a:cs typeface="Arial" charset="0"/>
              </a:rPr>
              <a:t>1.00.</a:t>
            </a:r>
            <a:endParaRPr lang="en-US" sz="2800" dirty="0">
              <a:solidFill>
                <a:schemeClr val="tx1"/>
              </a:solidFill>
              <a:latin typeface="Arial" charset="0"/>
              <a:cs typeface="Arial" charset="0"/>
            </a:endParaRPr>
          </a:p>
        </p:txBody>
      </p:sp>
    </p:spTree>
    <p:extLst>
      <p:ext uri="{BB962C8B-B14F-4D97-AF65-F5344CB8AC3E}">
        <p14:creationId xmlns:p14="http://schemas.microsoft.com/office/powerpoint/2010/main" val="60841967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218" name="Title 1"/>
          <p:cNvSpPr>
            <a:spLocks noGrp="1"/>
          </p:cNvSpPr>
          <p:nvPr>
            <p:ph type="title"/>
          </p:nvPr>
        </p:nvSpPr>
        <p:spPr bwMode="auto">
          <a:xfrm>
            <a:off x="381000" y="431800"/>
            <a:ext cx="8553450" cy="6477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sz="3600" dirty="0" smtClean="0">
                <a:solidFill>
                  <a:schemeClr val="tx1"/>
                </a:solidFill>
                <a:latin typeface="Arial" charset="0"/>
                <a:cs typeface="Arial" charset="0"/>
              </a:rPr>
              <a:t>Statutory Change</a:t>
            </a:r>
            <a:endParaRPr lang="en-US" sz="3600" dirty="0">
              <a:solidFill>
                <a:schemeClr val="tx1"/>
              </a:solidFill>
              <a:latin typeface="Arial" charset="0"/>
              <a:cs typeface="Arial" charset="0"/>
            </a:endParaRPr>
          </a:p>
        </p:txBody>
      </p:sp>
      <p:sp>
        <p:nvSpPr>
          <p:cNvPr id="9219" name="Content Placeholder 2"/>
          <p:cNvSpPr>
            <a:spLocks noGrp="1"/>
          </p:cNvSpPr>
          <p:nvPr>
            <p:ph idx="1"/>
          </p:nvPr>
        </p:nvSpPr>
        <p:spPr bwMode="auto">
          <a:xfrm>
            <a:off x="417513" y="1295400"/>
            <a:ext cx="8382000" cy="52451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 typeface="Wingdings" charset="0"/>
              <a:buChar char="§"/>
            </a:pPr>
            <a:r>
              <a:rPr lang="en-US" sz="2800" dirty="0">
                <a:solidFill>
                  <a:schemeClr val="tx1"/>
                </a:solidFill>
                <a:latin typeface="Arial" charset="0"/>
                <a:cs typeface="Arial" charset="0"/>
              </a:rPr>
              <a:t>Public Law 112-141, Moving Ahead for Progress in the 21th Century Act (MAP 21), enacted July 6, 2012.</a:t>
            </a:r>
          </a:p>
          <a:p>
            <a:pPr lvl="1">
              <a:buFont typeface="Wingdings" charset="0"/>
              <a:buChar char="§"/>
            </a:pPr>
            <a:r>
              <a:rPr lang="en-US" sz="2800" dirty="0">
                <a:solidFill>
                  <a:schemeClr val="tx1"/>
                </a:solidFill>
                <a:latin typeface="Arial" charset="0"/>
                <a:cs typeface="Arial" charset="0"/>
              </a:rPr>
              <a:t>Amended the HEA to </a:t>
            </a:r>
            <a:r>
              <a:rPr lang="en-US" sz="2800" dirty="0" smtClean="0">
                <a:solidFill>
                  <a:schemeClr val="tx1"/>
                </a:solidFill>
                <a:latin typeface="Arial" charset="0"/>
                <a:cs typeface="Arial" charset="0"/>
              </a:rPr>
              <a:t>establish a limit </a:t>
            </a:r>
            <a:r>
              <a:rPr lang="en-US" sz="2800" dirty="0">
                <a:solidFill>
                  <a:schemeClr val="tx1"/>
                </a:solidFill>
                <a:latin typeface="Arial" charset="0"/>
                <a:cs typeface="Arial" charset="0"/>
              </a:rPr>
              <a:t>on Direct Subsidized Loan eligibility.</a:t>
            </a:r>
          </a:p>
          <a:p>
            <a:pPr lvl="1">
              <a:buFont typeface="Wingdings" charset="0"/>
              <a:buChar char="§"/>
            </a:pPr>
            <a:r>
              <a:rPr lang="en-US" sz="2800" dirty="0" smtClean="0">
                <a:solidFill>
                  <a:schemeClr val="tx1"/>
                </a:solidFill>
                <a:latin typeface="Arial" charset="0"/>
                <a:cs typeface="Arial" charset="0"/>
              </a:rPr>
              <a:t>Waived </a:t>
            </a:r>
            <a:r>
              <a:rPr lang="en-US" sz="2800" dirty="0">
                <a:solidFill>
                  <a:schemeClr val="tx1"/>
                </a:solidFill>
                <a:latin typeface="Arial" charset="0"/>
                <a:cs typeface="Arial" charset="0"/>
              </a:rPr>
              <a:t>requirement for negotiated rulemaking and master calendar.</a:t>
            </a:r>
          </a:p>
          <a:p>
            <a:pPr lvl="1">
              <a:buFont typeface="Wingdings" charset="0"/>
              <a:buChar char="§"/>
            </a:pPr>
            <a:endParaRPr lang="en-US" sz="2600" dirty="0">
              <a:solidFill>
                <a:schemeClr val="tx1"/>
              </a:solidFill>
              <a:latin typeface="Arial" charset="0"/>
              <a:cs typeface="Arial" charset="0"/>
            </a:endParaRPr>
          </a:p>
        </p:txBody>
      </p:sp>
      <p:sp>
        <p:nvSpPr>
          <p:cNvPr id="2" name="Slide Number Placeholder 1"/>
          <p:cNvSpPr>
            <a:spLocks noGrp="1"/>
          </p:cNvSpPr>
          <p:nvPr>
            <p:ph type="sldNum" sz="quarter" idx="12"/>
          </p:nvPr>
        </p:nvSpPr>
        <p:spPr/>
        <p:txBody>
          <a:bodyPr/>
          <a:lstStyle/>
          <a:p>
            <a:fld id="{6D88D7DD-9B19-7A49-BB06-36BA9927445F}" type="slidenum">
              <a:rPr lang="en-US" smtClean="0"/>
              <a:pPr/>
              <a:t>2</a:t>
            </a:fld>
            <a:endParaRPr lang="en-US" dirty="0"/>
          </a:p>
        </p:txBody>
      </p:sp>
    </p:spTree>
    <p:extLst>
      <p:ext uri="{BB962C8B-B14F-4D97-AF65-F5344CB8AC3E}">
        <p14:creationId xmlns:p14="http://schemas.microsoft.com/office/powerpoint/2010/main" val="280456179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0" name="Title 1"/>
          <p:cNvSpPr>
            <a:spLocks noGrp="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p>
            <a:r>
              <a:rPr lang="en-US" sz="3600" dirty="0">
                <a:solidFill>
                  <a:schemeClr val="tx1"/>
                </a:solidFill>
                <a:latin typeface="Arial" charset="0"/>
                <a:cs typeface="Arial" charset="0"/>
              </a:rPr>
              <a:t>Calculating Subsidized Usage Period</a:t>
            </a:r>
          </a:p>
        </p:txBody>
      </p:sp>
      <p:sp>
        <p:nvSpPr>
          <p:cNvPr id="27651" name="Content Placeholder 2"/>
          <p:cNvSpPr>
            <a:spLocks noGrp="1"/>
          </p:cNvSpPr>
          <p:nvPr>
            <p:ph idx="1"/>
          </p:nvPr>
        </p:nvSpPr>
        <p:spPr bwMode="auto">
          <a:xfrm>
            <a:off x="152400" y="1143000"/>
            <a:ext cx="8861425" cy="48307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lnSpcReduction="10000"/>
          </a:bodyPr>
          <a:lstStyle/>
          <a:p>
            <a:pPr>
              <a:buFont typeface="Wingdings" charset="0"/>
              <a:buChar char="§"/>
            </a:pPr>
            <a:r>
              <a:rPr lang="en-US" sz="2800" dirty="0" smtClean="0">
                <a:solidFill>
                  <a:schemeClr val="tx1"/>
                </a:solidFill>
                <a:latin typeface="Arial" charset="0"/>
                <a:cs typeface="Arial" charset="0"/>
              </a:rPr>
              <a:t>Example </a:t>
            </a:r>
            <a:r>
              <a:rPr lang="en-US" sz="2800" dirty="0">
                <a:solidFill>
                  <a:schemeClr val="tx1"/>
                </a:solidFill>
                <a:latin typeface="Arial" charset="0"/>
                <a:cs typeface="Arial" charset="0"/>
              </a:rPr>
              <a:t>2 – </a:t>
            </a:r>
            <a:r>
              <a:rPr lang="en-US" sz="2800" dirty="0" smtClean="0">
                <a:solidFill>
                  <a:schemeClr val="tx1"/>
                </a:solidFill>
                <a:latin typeface="Arial" charset="0"/>
                <a:cs typeface="Arial" charset="0"/>
              </a:rPr>
              <a:t>Semester-based </a:t>
            </a:r>
            <a:r>
              <a:rPr lang="en-US" sz="2800" dirty="0">
                <a:solidFill>
                  <a:schemeClr val="tx1"/>
                </a:solidFill>
                <a:latin typeface="Arial" charset="0"/>
                <a:cs typeface="Arial" charset="0"/>
              </a:rPr>
              <a:t>school</a:t>
            </a:r>
            <a:r>
              <a:rPr lang="ja-JP" altLang="en-US" sz="2800" dirty="0">
                <a:solidFill>
                  <a:schemeClr val="tx1"/>
                </a:solidFill>
                <a:latin typeface="Arial" charset="0"/>
                <a:cs typeface="Arial" charset="0"/>
              </a:rPr>
              <a:t>’</a:t>
            </a:r>
            <a:r>
              <a:rPr lang="en-US" sz="2800" dirty="0">
                <a:solidFill>
                  <a:schemeClr val="tx1"/>
                </a:solidFill>
                <a:latin typeface="Arial" charset="0"/>
                <a:cs typeface="Arial" charset="0"/>
              </a:rPr>
              <a:t>s </a:t>
            </a:r>
            <a:r>
              <a:rPr lang="en-US" sz="2800" dirty="0" smtClean="0">
                <a:solidFill>
                  <a:schemeClr val="tx1"/>
                </a:solidFill>
                <a:latin typeface="Arial" charset="0"/>
                <a:cs typeface="Arial" charset="0"/>
              </a:rPr>
              <a:t>SAY/BBAY academic year is </a:t>
            </a:r>
            <a:r>
              <a:rPr lang="en-US" sz="2800" dirty="0">
                <a:solidFill>
                  <a:schemeClr val="tx1"/>
                </a:solidFill>
                <a:latin typeface="Arial" charset="0"/>
                <a:cs typeface="Arial" charset="0"/>
              </a:rPr>
              <a:t>the fall and spring terms.   </a:t>
            </a:r>
          </a:p>
          <a:p>
            <a:pPr lvl="2">
              <a:buFont typeface="Wingdings" charset="0"/>
              <a:buChar char="§"/>
            </a:pPr>
            <a:r>
              <a:rPr lang="en-US" sz="2800" dirty="0">
                <a:solidFill>
                  <a:schemeClr val="tx1"/>
                </a:solidFill>
                <a:latin typeface="Arial" charset="0"/>
                <a:cs typeface="Arial" charset="0"/>
              </a:rPr>
              <a:t>Fall begins on August 27, </a:t>
            </a:r>
            <a:r>
              <a:rPr lang="en-US" sz="2800" dirty="0" smtClean="0">
                <a:solidFill>
                  <a:schemeClr val="tx1"/>
                </a:solidFill>
                <a:latin typeface="Arial" charset="0"/>
                <a:cs typeface="Arial" charset="0"/>
              </a:rPr>
              <a:t>spring </a:t>
            </a:r>
            <a:r>
              <a:rPr lang="en-US" sz="2800" dirty="0">
                <a:solidFill>
                  <a:schemeClr val="tx1"/>
                </a:solidFill>
                <a:latin typeface="Arial" charset="0"/>
                <a:cs typeface="Arial" charset="0"/>
              </a:rPr>
              <a:t>ends on May 17</a:t>
            </a:r>
          </a:p>
          <a:p>
            <a:pPr lvl="2">
              <a:buFont typeface="Wingdings" charset="0"/>
              <a:buChar char="§"/>
            </a:pPr>
            <a:r>
              <a:rPr lang="en-US" sz="2800" dirty="0" smtClean="0">
                <a:solidFill>
                  <a:schemeClr val="tx1"/>
                </a:solidFill>
                <a:latin typeface="Arial" charset="0"/>
                <a:cs typeface="Arial" charset="0"/>
              </a:rPr>
              <a:t>264 </a:t>
            </a:r>
            <a:r>
              <a:rPr lang="en-US" sz="2800" dirty="0">
                <a:solidFill>
                  <a:schemeClr val="tx1"/>
                </a:solidFill>
                <a:latin typeface="Arial" charset="0"/>
                <a:cs typeface="Arial" charset="0"/>
              </a:rPr>
              <a:t>calendar days in the </a:t>
            </a:r>
            <a:r>
              <a:rPr lang="en-US" sz="2800" dirty="0" smtClean="0">
                <a:solidFill>
                  <a:schemeClr val="tx1"/>
                </a:solidFill>
                <a:latin typeface="Arial" charset="0"/>
                <a:cs typeface="Arial" charset="0"/>
              </a:rPr>
              <a:t>academic year.</a:t>
            </a:r>
            <a:endParaRPr lang="en-US" sz="2800" dirty="0">
              <a:solidFill>
                <a:schemeClr val="tx1"/>
              </a:solidFill>
              <a:latin typeface="Arial" charset="0"/>
              <a:cs typeface="Arial" charset="0"/>
            </a:endParaRPr>
          </a:p>
          <a:p>
            <a:pPr lvl="1">
              <a:buFont typeface="Wingdings" charset="0"/>
              <a:buChar char="§"/>
            </a:pPr>
            <a:r>
              <a:rPr lang="en-US" sz="2800" dirty="0">
                <a:solidFill>
                  <a:schemeClr val="tx1"/>
                </a:solidFill>
                <a:latin typeface="Arial" charset="0"/>
                <a:cs typeface="Arial" charset="0"/>
              </a:rPr>
              <a:t>Student receives a Direct Subsidized Loan to cover attendance for fall term only.</a:t>
            </a:r>
          </a:p>
          <a:p>
            <a:pPr lvl="2">
              <a:buFont typeface="Wingdings" charset="0"/>
              <a:buChar char="§"/>
            </a:pPr>
            <a:r>
              <a:rPr lang="en-US" sz="2800" dirty="0">
                <a:solidFill>
                  <a:schemeClr val="tx1"/>
                </a:solidFill>
                <a:latin typeface="Arial" charset="0"/>
                <a:cs typeface="Arial" charset="0"/>
              </a:rPr>
              <a:t>Loan </a:t>
            </a:r>
            <a:r>
              <a:rPr lang="en-US" sz="2800" dirty="0" smtClean="0">
                <a:solidFill>
                  <a:schemeClr val="tx1"/>
                </a:solidFill>
                <a:latin typeface="Arial" charset="0"/>
                <a:cs typeface="Arial" charset="0"/>
              </a:rPr>
              <a:t>period </a:t>
            </a:r>
            <a:r>
              <a:rPr lang="en-US" sz="2800" dirty="0">
                <a:solidFill>
                  <a:schemeClr val="tx1"/>
                </a:solidFill>
                <a:latin typeface="Arial" charset="0"/>
                <a:cs typeface="Arial" charset="0"/>
              </a:rPr>
              <a:t>begins August 27 and ends Dec 21.</a:t>
            </a:r>
          </a:p>
          <a:p>
            <a:pPr lvl="2">
              <a:buFont typeface="Wingdings" charset="0"/>
              <a:buChar char="§"/>
            </a:pPr>
            <a:r>
              <a:rPr lang="en-US" sz="2800" dirty="0" smtClean="0">
                <a:solidFill>
                  <a:schemeClr val="tx1"/>
                </a:solidFill>
                <a:latin typeface="Arial" charset="0"/>
                <a:cs typeface="Arial" charset="0"/>
              </a:rPr>
              <a:t>117 </a:t>
            </a:r>
            <a:r>
              <a:rPr lang="en-US" sz="2800" dirty="0">
                <a:solidFill>
                  <a:schemeClr val="tx1"/>
                </a:solidFill>
                <a:latin typeface="Arial" charset="0"/>
                <a:cs typeface="Arial" charset="0"/>
              </a:rPr>
              <a:t>calendar days in the </a:t>
            </a:r>
            <a:r>
              <a:rPr lang="en-US" sz="2800" dirty="0" smtClean="0">
                <a:solidFill>
                  <a:schemeClr val="tx1"/>
                </a:solidFill>
                <a:latin typeface="Arial" charset="0"/>
                <a:cs typeface="Arial" charset="0"/>
              </a:rPr>
              <a:t>loan period</a:t>
            </a:r>
            <a:r>
              <a:rPr lang="en-US" sz="2800" dirty="0">
                <a:solidFill>
                  <a:schemeClr val="tx1"/>
                </a:solidFill>
                <a:latin typeface="Arial" charset="0"/>
                <a:cs typeface="Arial" charset="0"/>
              </a:rPr>
              <a:t>.</a:t>
            </a:r>
          </a:p>
          <a:p>
            <a:pPr lvl="1">
              <a:buFont typeface="Wingdings" charset="0"/>
              <a:buChar char="§"/>
            </a:pPr>
            <a:r>
              <a:rPr lang="en-US" sz="2800" dirty="0">
                <a:solidFill>
                  <a:schemeClr val="tx1"/>
                </a:solidFill>
                <a:latin typeface="Arial" charset="0"/>
                <a:cs typeface="Arial" charset="0"/>
              </a:rPr>
              <a:t>Subsidized Usage Period = 117/264 = </a:t>
            </a:r>
            <a:r>
              <a:rPr lang="en-US" sz="2800" dirty="0" smtClean="0">
                <a:solidFill>
                  <a:schemeClr val="tx1"/>
                </a:solidFill>
                <a:latin typeface="Arial" charset="0"/>
                <a:cs typeface="Arial" charset="0"/>
              </a:rPr>
              <a:t>0.44.</a:t>
            </a:r>
            <a:endParaRPr lang="en-US" sz="2800" dirty="0">
              <a:solidFill>
                <a:schemeClr val="tx1"/>
              </a:solidFill>
              <a:latin typeface="Arial" charset="0"/>
              <a:cs typeface="Arial" charset="0"/>
            </a:endParaRPr>
          </a:p>
          <a:p>
            <a:pPr lvl="2">
              <a:buFont typeface="Wingdings" charset="0"/>
              <a:buChar char="§"/>
            </a:pPr>
            <a:r>
              <a:rPr lang="en-US" sz="2800" dirty="0">
                <a:solidFill>
                  <a:schemeClr val="tx1"/>
                </a:solidFill>
                <a:latin typeface="Arial" charset="0"/>
                <a:cs typeface="Arial" charset="0"/>
              </a:rPr>
              <a:t>Rounded down to next lowest .25 = </a:t>
            </a:r>
            <a:r>
              <a:rPr lang="en-US" sz="2800" dirty="0" smtClean="0">
                <a:solidFill>
                  <a:schemeClr val="tx1"/>
                </a:solidFill>
                <a:latin typeface="Arial" charset="0"/>
                <a:cs typeface="Arial" charset="0"/>
              </a:rPr>
              <a:t>0.25.</a:t>
            </a:r>
            <a:endParaRPr lang="en-US" sz="2800" dirty="0">
              <a:solidFill>
                <a:schemeClr val="tx1"/>
              </a:solidFill>
              <a:latin typeface="Arial" charset="0"/>
              <a:cs typeface="Arial" charset="0"/>
            </a:endParaRPr>
          </a:p>
        </p:txBody>
      </p:sp>
    </p:spTree>
    <p:extLst>
      <p:ext uri="{BB962C8B-B14F-4D97-AF65-F5344CB8AC3E}">
        <p14:creationId xmlns:p14="http://schemas.microsoft.com/office/powerpoint/2010/main" val="297013599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414325"/>
            <a:ext cx="8861470" cy="647698"/>
          </a:xfrm>
        </p:spPr>
        <p:txBody>
          <a:bodyPr>
            <a:normAutofit fontScale="90000"/>
          </a:bodyPr>
          <a:lstStyle/>
          <a:p>
            <a:pPr algn="ctr"/>
            <a:r>
              <a:rPr lang="en-US" dirty="0" smtClean="0">
                <a:solidFill>
                  <a:schemeClr val="tx1"/>
                </a:solidFill>
              </a:rPr>
              <a:t>Enrollment Status Exception</a:t>
            </a:r>
            <a:endParaRPr lang="en-US" dirty="0">
              <a:solidFill>
                <a:schemeClr val="tx1"/>
              </a:solidFill>
            </a:endParaRPr>
          </a:p>
        </p:txBody>
      </p:sp>
      <p:sp>
        <p:nvSpPr>
          <p:cNvPr id="3" name="Content Placeholder 2"/>
          <p:cNvSpPr>
            <a:spLocks noGrp="1"/>
          </p:cNvSpPr>
          <p:nvPr>
            <p:ph idx="1"/>
          </p:nvPr>
        </p:nvSpPr>
        <p:spPr>
          <a:xfrm>
            <a:off x="152400" y="1371600"/>
            <a:ext cx="8861470" cy="4525963"/>
          </a:xfrm>
        </p:spPr>
        <p:txBody>
          <a:bodyPr/>
          <a:lstStyle/>
          <a:p>
            <a:pPr lvl="1">
              <a:buFont typeface="Wingdings" pitchFamily="2" charset="2"/>
              <a:buChar char="§"/>
            </a:pPr>
            <a:r>
              <a:rPr lang="en-US" sz="2800" dirty="0" smtClean="0">
                <a:solidFill>
                  <a:schemeClr val="tx1"/>
                </a:solidFill>
              </a:rPr>
              <a:t>If student’s enrollment status is less than full-time –</a:t>
            </a:r>
          </a:p>
          <a:p>
            <a:pPr lvl="2">
              <a:buFont typeface="Wingdings" pitchFamily="2" charset="2"/>
              <a:buChar char="§"/>
            </a:pPr>
            <a:r>
              <a:rPr lang="en-US" sz="2800" dirty="0" smtClean="0">
                <a:solidFill>
                  <a:schemeClr val="tx1"/>
                </a:solidFill>
              </a:rPr>
              <a:t>Calculated Subsidized </a:t>
            </a:r>
            <a:r>
              <a:rPr lang="en-US" sz="2800" dirty="0">
                <a:solidFill>
                  <a:schemeClr val="tx1"/>
                </a:solidFill>
              </a:rPr>
              <a:t>U</a:t>
            </a:r>
            <a:r>
              <a:rPr lang="en-US" sz="2800" dirty="0" smtClean="0">
                <a:solidFill>
                  <a:schemeClr val="tx1"/>
                </a:solidFill>
              </a:rPr>
              <a:t>sage </a:t>
            </a:r>
            <a:r>
              <a:rPr lang="en-US" sz="2800" dirty="0">
                <a:solidFill>
                  <a:schemeClr val="tx1"/>
                </a:solidFill>
              </a:rPr>
              <a:t>P</a:t>
            </a:r>
            <a:r>
              <a:rPr lang="en-US" sz="2800" dirty="0" smtClean="0">
                <a:solidFill>
                  <a:schemeClr val="tx1"/>
                </a:solidFill>
              </a:rPr>
              <a:t>eriod prorated for less than full-term enrollment </a:t>
            </a:r>
          </a:p>
          <a:p>
            <a:pPr lvl="3">
              <a:buFont typeface="Wingdings" pitchFamily="2" charset="2"/>
              <a:buChar char="§"/>
            </a:pPr>
            <a:r>
              <a:rPr lang="en-US" sz="2800" dirty="0" smtClean="0">
                <a:solidFill>
                  <a:schemeClr val="tx1"/>
                </a:solidFill>
              </a:rPr>
              <a:t>Three-quarter </a:t>
            </a:r>
            <a:r>
              <a:rPr lang="en-US" sz="2800" dirty="0">
                <a:solidFill>
                  <a:schemeClr val="tx1"/>
                </a:solidFill>
              </a:rPr>
              <a:t>time enrollment : Calculated Subsidized Usage Period x .</a:t>
            </a:r>
            <a:r>
              <a:rPr lang="en-US" sz="2800" dirty="0" smtClean="0">
                <a:solidFill>
                  <a:schemeClr val="tx1"/>
                </a:solidFill>
              </a:rPr>
              <a:t>75.</a:t>
            </a:r>
            <a:endParaRPr lang="en-US" sz="2800" dirty="0">
              <a:solidFill>
                <a:schemeClr val="tx1"/>
              </a:solidFill>
            </a:endParaRPr>
          </a:p>
          <a:p>
            <a:pPr lvl="3">
              <a:buFont typeface="Wingdings" pitchFamily="2" charset="2"/>
              <a:buChar char="§"/>
            </a:pPr>
            <a:r>
              <a:rPr lang="en-US" sz="2800" dirty="0" smtClean="0">
                <a:solidFill>
                  <a:schemeClr val="tx1"/>
                </a:solidFill>
              </a:rPr>
              <a:t>Half-time enrollment: Calculated </a:t>
            </a:r>
            <a:r>
              <a:rPr lang="en-US" sz="2800" dirty="0">
                <a:solidFill>
                  <a:schemeClr val="tx1"/>
                </a:solidFill>
              </a:rPr>
              <a:t>S</a:t>
            </a:r>
            <a:r>
              <a:rPr lang="en-US" sz="2800" dirty="0" smtClean="0">
                <a:solidFill>
                  <a:schemeClr val="tx1"/>
                </a:solidFill>
              </a:rPr>
              <a:t>ubsidized </a:t>
            </a:r>
            <a:r>
              <a:rPr lang="en-US" sz="2800" dirty="0">
                <a:solidFill>
                  <a:schemeClr val="tx1"/>
                </a:solidFill>
              </a:rPr>
              <a:t>U</a:t>
            </a:r>
            <a:r>
              <a:rPr lang="en-US" sz="2800" dirty="0" smtClean="0">
                <a:solidFill>
                  <a:schemeClr val="tx1"/>
                </a:solidFill>
              </a:rPr>
              <a:t>sage Period x .50.</a:t>
            </a:r>
          </a:p>
          <a:p>
            <a:pPr marL="230187" lvl="1" indent="0">
              <a:buNone/>
            </a:pPr>
            <a:endParaRPr lang="en-US" sz="2800" dirty="0">
              <a:solidFill>
                <a:schemeClr val="tx1"/>
              </a:solidFill>
            </a:endParaRPr>
          </a:p>
        </p:txBody>
      </p:sp>
      <p:sp>
        <p:nvSpPr>
          <p:cNvPr id="4" name="Slide Number Placeholder 3"/>
          <p:cNvSpPr>
            <a:spLocks noGrp="1"/>
          </p:cNvSpPr>
          <p:nvPr>
            <p:ph type="sldNum" sz="quarter" idx="12"/>
          </p:nvPr>
        </p:nvSpPr>
        <p:spPr/>
        <p:txBody>
          <a:bodyPr/>
          <a:lstStyle/>
          <a:p>
            <a:fld id="{6D88D7DD-9B19-7A49-BB06-36BA9927445F}" type="slidenum">
              <a:rPr lang="en-US" smtClean="0"/>
              <a:pPr/>
              <a:t>21</a:t>
            </a:fld>
            <a:endParaRPr lang="en-US" dirty="0"/>
          </a:p>
        </p:txBody>
      </p:sp>
    </p:spTree>
    <p:extLst>
      <p:ext uri="{BB962C8B-B14F-4D97-AF65-F5344CB8AC3E}">
        <p14:creationId xmlns:p14="http://schemas.microsoft.com/office/powerpoint/2010/main" val="148505653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414325"/>
            <a:ext cx="8861470" cy="647698"/>
          </a:xfrm>
        </p:spPr>
        <p:txBody>
          <a:bodyPr>
            <a:normAutofit fontScale="90000"/>
          </a:bodyPr>
          <a:lstStyle/>
          <a:p>
            <a:pPr algn="ctr"/>
            <a:r>
              <a:rPr lang="en-US" dirty="0" smtClean="0">
                <a:solidFill>
                  <a:schemeClr val="tx1"/>
                </a:solidFill>
              </a:rPr>
              <a:t>Enrollment Status Exception - Example</a:t>
            </a:r>
            <a:endParaRPr lang="en-US" dirty="0">
              <a:solidFill>
                <a:schemeClr val="tx1"/>
              </a:solidFill>
            </a:endParaRPr>
          </a:p>
        </p:txBody>
      </p:sp>
      <p:sp>
        <p:nvSpPr>
          <p:cNvPr id="3" name="Content Placeholder 2"/>
          <p:cNvSpPr>
            <a:spLocks noGrp="1"/>
          </p:cNvSpPr>
          <p:nvPr>
            <p:ph idx="1"/>
          </p:nvPr>
        </p:nvSpPr>
        <p:spPr>
          <a:xfrm>
            <a:off x="152400" y="1090598"/>
            <a:ext cx="8861470" cy="4525963"/>
          </a:xfrm>
        </p:spPr>
        <p:txBody>
          <a:bodyPr>
            <a:normAutofit/>
          </a:bodyPr>
          <a:lstStyle/>
          <a:p>
            <a:pPr marL="230188" lvl="1" indent="-230188">
              <a:buFont typeface="Wingdings" charset="0"/>
              <a:buChar char="§"/>
            </a:pPr>
            <a:r>
              <a:rPr lang="en-US" sz="2800" dirty="0" smtClean="0">
                <a:solidFill>
                  <a:schemeClr val="tx1"/>
                </a:solidFill>
                <a:latin typeface="Arial" charset="0"/>
                <a:cs typeface="Arial" charset="0"/>
              </a:rPr>
              <a:t>Semester-based </a:t>
            </a:r>
            <a:r>
              <a:rPr lang="en-US" sz="2800" dirty="0">
                <a:solidFill>
                  <a:schemeClr val="tx1"/>
                </a:solidFill>
                <a:latin typeface="Arial" charset="0"/>
                <a:cs typeface="Arial" charset="0"/>
              </a:rPr>
              <a:t>school’s </a:t>
            </a:r>
            <a:r>
              <a:rPr lang="en-US" sz="2800" dirty="0" smtClean="0">
                <a:solidFill>
                  <a:schemeClr val="tx1"/>
                </a:solidFill>
                <a:latin typeface="Arial" charset="0"/>
                <a:cs typeface="Arial" charset="0"/>
              </a:rPr>
              <a:t>academic </a:t>
            </a:r>
            <a:r>
              <a:rPr lang="en-US" sz="2800" dirty="0">
                <a:solidFill>
                  <a:schemeClr val="tx1"/>
                </a:solidFill>
                <a:latin typeface="Arial" charset="0"/>
                <a:cs typeface="Arial" charset="0"/>
              </a:rPr>
              <a:t>year is the fall and spring terms. Student receives a Direct Subsidized Loan to cover attendance for both fall and </a:t>
            </a:r>
            <a:r>
              <a:rPr lang="en-US" sz="2800" dirty="0" smtClean="0">
                <a:solidFill>
                  <a:schemeClr val="tx1"/>
                </a:solidFill>
                <a:latin typeface="Arial" charset="0"/>
                <a:cs typeface="Arial" charset="0"/>
              </a:rPr>
              <a:t>spring on a three-quarter time basis.</a:t>
            </a:r>
            <a:endParaRPr lang="en-US" sz="2800" dirty="0">
              <a:solidFill>
                <a:schemeClr val="tx1"/>
              </a:solidFill>
              <a:latin typeface="Arial" charset="0"/>
              <a:cs typeface="Arial" charset="0"/>
            </a:endParaRPr>
          </a:p>
          <a:p>
            <a:pPr lvl="1">
              <a:buFont typeface="Wingdings" charset="0"/>
              <a:buChar char="§"/>
            </a:pPr>
            <a:r>
              <a:rPr lang="en-US" sz="2800" dirty="0" smtClean="0">
                <a:solidFill>
                  <a:schemeClr val="tx1"/>
                </a:solidFill>
                <a:latin typeface="Arial" charset="0"/>
                <a:cs typeface="Arial" charset="0"/>
              </a:rPr>
              <a:t>There are 264 </a:t>
            </a:r>
            <a:r>
              <a:rPr lang="en-US" sz="2800" dirty="0">
                <a:solidFill>
                  <a:schemeClr val="tx1"/>
                </a:solidFill>
                <a:latin typeface="Arial" charset="0"/>
                <a:cs typeface="Arial" charset="0"/>
              </a:rPr>
              <a:t>calendar days in the academic year.</a:t>
            </a:r>
          </a:p>
          <a:p>
            <a:pPr lvl="1">
              <a:buFont typeface="Wingdings" charset="0"/>
              <a:buChar char="§"/>
            </a:pPr>
            <a:r>
              <a:rPr lang="en-US" sz="2800" dirty="0" smtClean="0">
                <a:solidFill>
                  <a:schemeClr val="tx1"/>
                </a:solidFill>
                <a:latin typeface="Arial" charset="0"/>
                <a:cs typeface="Arial" charset="0"/>
              </a:rPr>
              <a:t>There are also 264 </a:t>
            </a:r>
            <a:r>
              <a:rPr lang="en-US" sz="2800" dirty="0">
                <a:solidFill>
                  <a:schemeClr val="tx1"/>
                </a:solidFill>
                <a:latin typeface="Arial" charset="0"/>
                <a:cs typeface="Arial" charset="0"/>
              </a:rPr>
              <a:t>calendar days in the loan period.</a:t>
            </a:r>
          </a:p>
          <a:p>
            <a:pPr lvl="1">
              <a:buFont typeface="Wingdings" charset="0"/>
              <a:buChar char="§"/>
            </a:pPr>
            <a:r>
              <a:rPr lang="en-US" sz="2800" dirty="0" smtClean="0">
                <a:solidFill>
                  <a:schemeClr val="tx1"/>
                </a:solidFill>
                <a:latin typeface="Arial" charset="0"/>
                <a:cs typeface="Arial" charset="0"/>
              </a:rPr>
              <a:t>Calculated Subsidized </a:t>
            </a:r>
            <a:r>
              <a:rPr lang="en-US" sz="2800" dirty="0">
                <a:solidFill>
                  <a:schemeClr val="tx1"/>
                </a:solidFill>
                <a:latin typeface="Arial" charset="0"/>
                <a:cs typeface="Arial" charset="0"/>
              </a:rPr>
              <a:t>Usage Period = </a:t>
            </a:r>
            <a:r>
              <a:rPr lang="en-US" sz="2800" dirty="0" smtClean="0">
                <a:solidFill>
                  <a:schemeClr val="tx1"/>
                </a:solidFill>
                <a:latin typeface="Arial" charset="0"/>
                <a:cs typeface="Arial" charset="0"/>
              </a:rPr>
              <a:t>1.00</a:t>
            </a:r>
          </a:p>
          <a:p>
            <a:pPr lvl="1">
              <a:buFont typeface="Wingdings" charset="0"/>
              <a:buChar char="§"/>
            </a:pPr>
            <a:r>
              <a:rPr lang="en-US" sz="2800" dirty="0" smtClean="0">
                <a:solidFill>
                  <a:schemeClr val="tx1"/>
                </a:solidFill>
                <a:latin typeface="Arial" charset="0"/>
                <a:cs typeface="Arial" charset="0"/>
              </a:rPr>
              <a:t>Usage Period =  0.75.</a:t>
            </a:r>
            <a:endParaRPr lang="en-US" sz="2800" dirty="0">
              <a:solidFill>
                <a:schemeClr val="tx1"/>
              </a:solidFill>
              <a:latin typeface="Arial" charset="0"/>
              <a:cs typeface="Arial" charset="0"/>
            </a:endParaRPr>
          </a:p>
          <a:p>
            <a:pPr marL="230187" lvl="1" indent="0">
              <a:buNone/>
            </a:pPr>
            <a:endParaRPr lang="en-US" sz="2800" dirty="0">
              <a:solidFill>
                <a:schemeClr val="tx1"/>
              </a:solidFill>
            </a:endParaRPr>
          </a:p>
        </p:txBody>
      </p:sp>
      <p:sp>
        <p:nvSpPr>
          <p:cNvPr id="4" name="Slide Number Placeholder 3"/>
          <p:cNvSpPr>
            <a:spLocks noGrp="1"/>
          </p:cNvSpPr>
          <p:nvPr>
            <p:ph type="sldNum" sz="quarter" idx="12"/>
          </p:nvPr>
        </p:nvSpPr>
        <p:spPr/>
        <p:txBody>
          <a:bodyPr/>
          <a:lstStyle/>
          <a:p>
            <a:fld id="{6D88D7DD-9B19-7A49-BB06-36BA9927445F}" type="slidenum">
              <a:rPr lang="en-US" smtClean="0"/>
              <a:pPr/>
              <a:t>22</a:t>
            </a:fld>
            <a:endParaRPr lang="en-US" dirty="0"/>
          </a:p>
        </p:txBody>
      </p:sp>
    </p:spTree>
    <p:extLst>
      <p:ext uri="{BB962C8B-B14F-4D97-AF65-F5344CB8AC3E}">
        <p14:creationId xmlns:p14="http://schemas.microsoft.com/office/powerpoint/2010/main" val="117421724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chemeClr val="tx1"/>
                </a:solidFill>
              </a:rPr>
              <a:t>Full Annual Amount Borrowed Exception</a:t>
            </a:r>
            <a:endParaRPr lang="en-US" dirty="0">
              <a:solidFill>
                <a:schemeClr val="tx1"/>
              </a:solidFill>
            </a:endParaRPr>
          </a:p>
        </p:txBody>
      </p:sp>
      <p:sp>
        <p:nvSpPr>
          <p:cNvPr id="3" name="Content Placeholder 2"/>
          <p:cNvSpPr>
            <a:spLocks noGrp="1"/>
          </p:cNvSpPr>
          <p:nvPr>
            <p:ph idx="1"/>
          </p:nvPr>
        </p:nvSpPr>
        <p:spPr>
          <a:xfrm>
            <a:off x="428097" y="1371600"/>
            <a:ext cx="8229600" cy="4525963"/>
          </a:xfrm>
        </p:spPr>
        <p:txBody>
          <a:bodyPr/>
          <a:lstStyle/>
          <a:p>
            <a:pPr lvl="1">
              <a:buFont typeface="Wingdings" pitchFamily="2" charset="2"/>
              <a:buChar char="§"/>
            </a:pPr>
            <a:r>
              <a:rPr lang="en-US" sz="2800" dirty="0" smtClean="0">
                <a:solidFill>
                  <a:schemeClr val="tx1"/>
                </a:solidFill>
              </a:rPr>
              <a:t>If full annual loan amount borrowed for a loan period that is less than a full academic year Subsidized usage period set to 1.0.</a:t>
            </a:r>
          </a:p>
          <a:p>
            <a:pPr marL="914400" lvl="4">
              <a:buFont typeface="Wingdings" pitchFamily="2" charset="2"/>
              <a:buChar char="§"/>
              <a:tabLst>
                <a:tab pos="685800" algn="l"/>
              </a:tabLst>
            </a:pPr>
            <a:r>
              <a:rPr lang="en-US" sz="2800" dirty="0">
                <a:solidFill>
                  <a:schemeClr val="tx1"/>
                </a:solidFill>
              </a:rPr>
              <a:t>Only applies to standard term and non-standard terms substantially equal and at least 9 weeks.</a:t>
            </a:r>
          </a:p>
          <a:p>
            <a:pPr lvl="3">
              <a:buFont typeface="Wingdings" pitchFamily="2" charset="2"/>
              <a:buChar char="§"/>
            </a:pPr>
            <a:endParaRPr lang="en-US" sz="2800" dirty="0">
              <a:solidFill>
                <a:schemeClr val="tx1"/>
              </a:solidFill>
            </a:endParaRPr>
          </a:p>
          <a:p>
            <a:pPr lvl="1">
              <a:buFont typeface="Wingdings" pitchFamily="2" charset="2"/>
              <a:buChar char="§"/>
            </a:pPr>
            <a:endParaRPr lang="en-US" sz="2800" dirty="0" smtClean="0">
              <a:solidFill>
                <a:schemeClr val="tx1"/>
              </a:solidFill>
            </a:endParaRPr>
          </a:p>
          <a:p>
            <a:pPr marL="685800" lvl="3" indent="0">
              <a:buNone/>
            </a:pPr>
            <a:endParaRPr lang="en-US" sz="2800" dirty="0">
              <a:solidFill>
                <a:schemeClr val="tx1"/>
              </a:solidFill>
            </a:endParaRPr>
          </a:p>
        </p:txBody>
      </p:sp>
      <p:sp>
        <p:nvSpPr>
          <p:cNvPr id="4" name="Slide Number Placeholder 3"/>
          <p:cNvSpPr>
            <a:spLocks noGrp="1"/>
          </p:cNvSpPr>
          <p:nvPr>
            <p:ph type="sldNum" sz="quarter" idx="12"/>
          </p:nvPr>
        </p:nvSpPr>
        <p:spPr/>
        <p:txBody>
          <a:bodyPr/>
          <a:lstStyle/>
          <a:p>
            <a:fld id="{6D88D7DD-9B19-7A49-BB06-36BA9927445F}" type="slidenum">
              <a:rPr lang="en-US" smtClean="0"/>
              <a:pPr/>
              <a:t>23</a:t>
            </a:fld>
            <a:endParaRPr lang="en-US" dirty="0"/>
          </a:p>
        </p:txBody>
      </p:sp>
    </p:spTree>
    <p:extLst>
      <p:ext uri="{BB962C8B-B14F-4D97-AF65-F5344CB8AC3E}">
        <p14:creationId xmlns:p14="http://schemas.microsoft.com/office/powerpoint/2010/main" val="59985180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6626" name="Title 1"/>
          <p:cNvSpPr>
            <a:spLocks noGrp="1"/>
          </p:cNvSpPr>
          <p:nvPr>
            <p:ph type="title"/>
          </p:nvPr>
        </p:nvSpPr>
        <p:spPr bwMode="auto">
          <a:xfrm>
            <a:off x="152400" y="414338"/>
            <a:ext cx="8861425" cy="6477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p>
            <a:pPr algn="ctr"/>
            <a:r>
              <a:rPr lang="en-US" sz="3600" dirty="0" smtClean="0">
                <a:solidFill>
                  <a:schemeClr val="tx1"/>
                </a:solidFill>
                <a:latin typeface="Arial" charset="0"/>
                <a:cs typeface="Arial" charset="0"/>
              </a:rPr>
              <a:t>Full Annual Loan Exception Example</a:t>
            </a:r>
            <a:endParaRPr lang="en-US" sz="3600" dirty="0">
              <a:solidFill>
                <a:schemeClr val="tx1"/>
              </a:solidFill>
              <a:latin typeface="Arial" charset="0"/>
              <a:cs typeface="Arial" charset="0"/>
            </a:endParaRPr>
          </a:p>
        </p:txBody>
      </p:sp>
      <p:sp>
        <p:nvSpPr>
          <p:cNvPr id="26627" name="Content Placeholder 2"/>
          <p:cNvSpPr>
            <a:spLocks noGrp="1"/>
          </p:cNvSpPr>
          <p:nvPr>
            <p:ph idx="1"/>
          </p:nvPr>
        </p:nvSpPr>
        <p:spPr bwMode="auto">
          <a:xfrm>
            <a:off x="152400" y="1143000"/>
            <a:ext cx="8991600" cy="48307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 typeface="Wingdings" charset="0"/>
              <a:buChar char="§"/>
            </a:pPr>
            <a:r>
              <a:rPr lang="en-US" sz="2800" dirty="0" smtClean="0">
                <a:solidFill>
                  <a:schemeClr val="tx1"/>
                </a:solidFill>
                <a:latin typeface="Arial" charset="0"/>
                <a:cs typeface="Arial" charset="0"/>
              </a:rPr>
              <a:t>Semester-based </a:t>
            </a:r>
            <a:r>
              <a:rPr lang="en-US" sz="2800" dirty="0">
                <a:solidFill>
                  <a:schemeClr val="tx1"/>
                </a:solidFill>
                <a:latin typeface="Arial" charset="0"/>
                <a:cs typeface="Arial" charset="0"/>
              </a:rPr>
              <a:t>school</a:t>
            </a:r>
            <a:r>
              <a:rPr lang="ja-JP" altLang="en-US" sz="2800" dirty="0">
                <a:solidFill>
                  <a:schemeClr val="tx1"/>
                </a:solidFill>
                <a:latin typeface="Arial" charset="0"/>
                <a:cs typeface="Arial" charset="0"/>
              </a:rPr>
              <a:t>’</a:t>
            </a:r>
            <a:r>
              <a:rPr lang="en-US" sz="2800" dirty="0">
                <a:solidFill>
                  <a:schemeClr val="tx1"/>
                </a:solidFill>
                <a:latin typeface="Arial" charset="0"/>
                <a:cs typeface="Arial" charset="0"/>
              </a:rPr>
              <a:t>s </a:t>
            </a:r>
            <a:r>
              <a:rPr lang="en-US" sz="2800" dirty="0" smtClean="0">
                <a:solidFill>
                  <a:schemeClr val="tx1"/>
                </a:solidFill>
                <a:latin typeface="Arial" charset="0"/>
                <a:cs typeface="Arial" charset="0"/>
              </a:rPr>
              <a:t>SAY/BBAY </a:t>
            </a:r>
            <a:r>
              <a:rPr lang="en-US" sz="2800" dirty="0">
                <a:solidFill>
                  <a:schemeClr val="tx1"/>
                </a:solidFill>
                <a:latin typeface="Arial" charset="0"/>
                <a:cs typeface="Arial" charset="0"/>
              </a:rPr>
              <a:t>a</a:t>
            </a:r>
            <a:r>
              <a:rPr lang="en-US" sz="2800" dirty="0" smtClean="0">
                <a:solidFill>
                  <a:schemeClr val="tx1"/>
                </a:solidFill>
                <a:latin typeface="Arial" charset="0"/>
                <a:cs typeface="Arial" charset="0"/>
              </a:rPr>
              <a:t>cademic </a:t>
            </a:r>
            <a:r>
              <a:rPr lang="en-US" sz="2800" dirty="0">
                <a:solidFill>
                  <a:schemeClr val="tx1"/>
                </a:solidFill>
                <a:latin typeface="Arial" charset="0"/>
                <a:cs typeface="Arial" charset="0"/>
              </a:rPr>
              <a:t>y</a:t>
            </a:r>
            <a:r>
              <a:rPr lang="en-US" sz="2800" dirty="0" smtClean="0">
                <a:solidFill>
                  <a:schemeClr val="tx1"/>
                </a:solidFill>
                <a:latin typeface="Arial" charset="0"/>
                <a:cs typeface="Arial" charset="0"/>
              </a:rPr>
              <a:t>ear of </a:t>
            </a:r>
            <a:r>
              <a:rPr lang="en-US" sz="2800" dirty="0">
                <a:solidFill>
                  <a:schemeClr val="tx1"/>
                </a:solidFill>
                <a:latin typeface="Arial" charset="0"/>
                <a:cs typeface="Arial" charset="0"/>
              </a:rPr>
              <a:t>the fall and spring </a:t>
            </a:r>
            <a:r>
              <a:rPr lang="en-US" sz="2800" dirty="0" smtClean="0">
                <a:solidFill>
                  <a:schemeClr val="tx1"/>
                </a:solidFill>
                <a:latin typeface="Arial" charset="0"/>
                <a:cs typeface="Arial" charset="0"/>
              </a:rPr>
              <a:t>terms = 264 days.</a:t>
            </a:r>
            <a:endParaRPr lang="en-US" sz="2800" dirty="0">
              <a:solidFill>
                <a:schemeClr val="tx1"/>
              </a:solidFill>
              <a:latin typeface="Arial" charset="0"/>
              <a:cs typeface="Arial" charset="0"/>
            </a:endParaRPr>
          </a:p>
          <a:p>
            <a:pPr>
              <a:buFont typeface="Wingdings" charset="0"/>
              <a:buChar char="§"/>
            </a:pPr>
            <a:r>
              <a:rPr lang="en-US" sz="2800" dirty="0">
                <a:solidFill>
                  <a:schemeClr val="tx1"/>
                </a:solidFill>
                <a:latin typeface="Arial" charset="0"/>
                <a:cs typeface="Arial" charset="0"/>
              </a:rPr>
              <a:t>3</a:t>
            </a:r>
            <a:r>
              <a:rPr lang="en-US" sz="2800" dirty="0" smtClean="0">
                <a:solidFill>
                  <a:schemeClr val="tx1"/>
                </a:solidFill>
                <a:latin typeface="Arial" charset="0"/>
                <a:cs typeface="Arial" charset="0"/>
              </a:rPr>
              <a:t>rd year student </a:t>
            </a:r>
            <a:r>
              <a:rPr lang="en-US" sz="2800" dirty="0">
                <a:solidFill>
                  <a:schemeClr val="tx1"/>
                </a:solidFill>
                <a:latin typeface="Arial" charset="0"/>
                <a:cs typeface="Arial" charset="0"/>
              </a:rPr>
              <a:t>receives a Direct Subsidized Loan </a:t>
            </a:r>
            <a:r>
              <a:rPr lang="en-US" sz="2800" dirty="0" smtClean="0">
                <a:solidFill>
                  <a:schemeClr val="tx1"/>
                </a:solidFill>
                <a:latin typeface="Arial" charset="0"/>
                <a:cs typeface="Arial" charset="0"/>
              </a:rPr>
              <a:t>of $5,500 for attendance in fall semester </a:t>
            </a:r>
            <a:r>
              <a:rPr lang="en-US" sz="2800" dirty="0">
                <a:solidFill>
                  <a:schemeClr val="tx1"/>
                </a:solidFill>
                <a:latin typeface="Arial" charset="0"/>
                <a:cs typeface="Arial" charset="0"/>
              </a:rPr>
              <a:t>o</a:t>
            </a:r>
            <a:r>
              <a:rPr lang="en-US" sz="2800" dirty="0" smtClean="0">
                <a:solidFill>
                  <a:schemeClr val="tx1"/>
                </a:solidFill>
                <a:latin typeface="Arial" charset="0"/>
                <a:cs typeface="Arial" charset="0"/>
              </a:rPr>
              <a:t>nly.</a:t>
            </a:r>
            <a:endParaRPr lang="en-US" sz="2800" dirty="0">
              <a:solidFill>
                <a:schemeClr val="tx1"/>
              </a:solidFill>
              <a:latin typeface="Arial" charset="0"/>
              <a:cs typeface="Arial" charset="0"/>
            </a:endParaRPr>
          </a:p>
          <a:p>
            <a:pPr>
              <a:buFont typeface="Wingdings" charset="0"/>
              <a:buChar char="§"/>
            </a:pPr>
            <a:r>
              <a:rPr lang="en-US" sz="2800" dirty="0">
                <a:solidFill>
                  <a:schemeClr val="tx1"/>
                </a:solidFill>
                <a:latin typeface="Arial" charset="0"/>
                <a:cs typeface="Arial" charset="0"/>
              </a:rPr>
              <a:t>117 calendar days in the loan period.</a:t>
            </a:r>
          </a:p>
          <a:p>
            <a:pPr>
              <a:buFont typeface="Wingdings" charset="0"/>
              <a:buChar char="§"/>
            </a:pPr>
            <a:r>
              <a:rPr lang="en-US" sz="2800" dirty="0" smtClean="0">
                <a:solidFill>
                  <a:schemeClr val="tx1"/>
                </a:solidFill>
                <a:latin typeface="Arial" charset="0"/>
                <a:cs typeface="Arial" charset="0"/>
              </a:rPr>
              <a:t>Calculated Subsidized </a:t>
            </a:r>
            <a:r>
              <a:rPr lang="en-US" sz="2800" dirty="0">
                <a:solidFill>
                  <a:schemeClr val="tx1"/>
                </a:solidFill>
                <a:latin typeface="Arial" charset="0"/>
                <a:cs typeface="Arial" charset="0"/>
              </a:rPr>
              <a:t>Usage </a:t>
            </a:r>
            <a:r>
              <a:rPr lang="en-US" sz="2800" dirty="0" smtClean="0">
                <a:solidFill>
                  <a:schemeClr val="tx1"/>
                </a:solidFill>
                <a:latin typeface="Arial" charset="0"/>
                <a:cs typeface="Arial" charset="0"/>
              </a:rPr>
              <a:t>Period: 117/264 </a:t>
            </a:r>
            <a:r>
              <a:rPr lang="en-US" sz="2800" dirty="0">
                <a:solidFill>
                  <a:schemeClr val="tx1"/>
                </a:solidFill>
                <a:latin typeface="Arial" charset="0"/>
                <a:cs typeface="Arial" charset="0"/>
              </a:rPr>
              <a:t>= </a:t>
            </a:r>
            <a:r>
              <a:rPr lang="en-US" sz="2800" dirty="0" smtClean="0">
                <a:solidFill>
                  <a:schemeClr val="tx1"/>
                </a:solidFill>
                <a:latin typeface="Arial" charset="0"/>
                <a:cs typeface="Arial" charset="0"/>
              </a:rPr>
              <a:t>0.44, rounded </a:t>
            </a:r>
            <a:r>
              <a:rPr lang="en-US" sz="2800" dirty="0">
                <a:solidFill>
                  <a:schemeClr val="tx1"/>
                </a:solidFill>
                <a:latin typeface="Arial" charset="0"/>
                <a:cs typeface="Arial" charset="0"/>
              </a:rPr>
              <a:t>down to </a:t>
            </a:r>
            <a:r>
              <a:rPr lang="en-US" sz="2800" dirty="0" smtClean="0">
                <a:solidFill>
                  <a:schemeClr val="tx1"/>
                </a:solidFill>
                <a:latin typeface="Arial" charset="0"/>
                <a:cs typeface="Arial" charset="0"/>
              </a:rPr>
              <a:t>0.25.</a:t>
            </a:r>
          </a:p>
          <a:p>
            <a:pPr>
              <a:buFont typeface="Wingdings" charset="0"/>
              <a:buChar char="§"/>
            </a:pPr>
            <a:r>
              <a:rPr lang="en-US" sz="2800" u="sng" dirty="0" smtClean="0">
                <a:solidFill>
                  <a:schemeClr val="tx1"/>
                </a:solidFill>
                <a:latin typeface="Arial" charset="0"/>
                <a:cs typeface="Arial" charset="0"/>
              </a:rPr>
              <a:t>Exception: </a:t>
            </a:r>
            <a:r>
              <a:rPr lang="en-US" sz="2800" u="sng" dirty="0">
                <a:solidFill>
                  <a:schemeClr val="tx1"/>
                </a:solidFill>
                <a:latin typeface="Arial" charset="0"/>
                <a:cs typeface="Arial" charset="0"/>
              </a:rPr>
              <a:t>Subsidized Usage Period: </a:t>
            </a:r>
            <a:r>
              <a:rPr lang="en-US" sz="2800" u="sng" dirty="0" smtClean="0">
                <a:solidFill>
                  <a:schemeClr val="tx1"/>
                </a:solidFill>
                <a:latin typeface="Arial" charset="0"/>
                <a:cs typeface="Arial" charset="0"/>
              </a:rPr>
              <a:t>1.00 </a:t>
            </a:r>
            <a:endParaRPr lang="en-US" sz="2800" u="sng" dirty="0">
              <a:solidFill>
                <a:schemeClr val="tx1"/>
              </a:solidFill>
              <a:latin typeface="Arial" charset="0"/>
              <a:cs typeface="Arial" charset="0"/>
            </a:endParaRPr>
          </a:p>
        </p:txBody>
      </p:sp>
    </p:spTree>
    <p:extLst>
      <p:ext uri="{BB962C8B-B14F-4D97-AF65-F5344CB8AC3E}">
        <p14:creationId xmlns:p14="http://schemas.microsoft.com/office/powerpoint/2010/main" val="6172773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6626" name="Title 1"/>
          <p:cNvSpPr>
            <a:spLocks noGrp="1"/>
          </p:cNvSpPr>
          <p:nvPr>
            <p:ph type="title"/>
          </p:nvPr>
        </p:nvSpPr>
        <p:spPr bwMode="auto">
          <a:xfrm>
            <a:off x="152400" y="414338"/>
            <a:ext cx="8861425" cy="6477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fontScale="90000"/>
          </a:bodyPr>
          <a:lstStyle/>
          <a:p>
            <a:pPr algn="ctr"/>
            <a:r>
              <a:rPr lang="en-US" dirty="0" smtClean="0">
                <a:solidFill>
                  <a:schemeClr val="tx1"/>
                </a:solidFill>
                <a:latin typeface="Arial" charset="0"/>
                <a:cs typeface="Arial" charset="0"/>
              </a:rPr>
              <a:t>Both </a:t>
            </a:r>
            <a:r>
              <a:rPr lang="en-US" sz="3600" dirty="0" smtClean="0">
                <a:solidFill>
                  <a:schemeClr val="tx1"/>
                </a:solidFill>
                <a:latin typeface="Arial" charset="0"/>
                <a:cs typeface="Arial" charset="0"/>
              </a:rPr>
              <a:t>Exceptions Example</a:t>
            </a:r>
            <a:endParaRPr lang="en-US" sz="3600" dirty="0">
              <a:solidFill>
                <a:schemeClr val="tx1"/>
              </a:solidFill>
              <a:latin typeface="Arial" charset="0"/>
              <a:cs typeface="Arial" charset="0"/>
            </a:endParaRPr>
          </a:p>
        </p:txBody>
      </p:sp>
      <p:sp>
        <p:nvSpPr>
          <p:cNvPr id="26627" name="Content Placeholder 2"/>
          <p:cNvSpPr>
            <a:spLocks noGrp="1"/>
          </p:cNvSpPr>
          <p:nvPr>
            <p:ph idx="1"/>
          </p:nvPr>
        </p:nvSpPr>
        <p:spPr bwMode="auto">
          <a:xfrm>
            <a:off x="152400" y="1143000"/>
            <a:ext cx="8991600" cy="48307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 typeface="Wingdings" charset="0"/>
              <a:buChar char="§"/>
            </a:pPr>
            <a:r>
              <a:rPr lang="en-US" sz="2800" dirty="0" smtClean="0">
                <a:solidFill>
                  <a:schemeClr val="tx1"/>
                </a:solidFill>
                <a:latin typeface="Arial" charset="0"/>
                <a:cs typeface="Arial" charset="0"/>
              </a:rPr>
              <a:t>Semester-based </a:t>
            </a:r>
            <a:r>
              <a:rPr lang="en-US" sz="2800" dirty="0">
                <a:solidFill>
                  <a:schemeClr val="tx1"/>
                </a:solidFill>
                <a:latin typeface="Arial" charset="0"/>
                <a:cs typeface="Arial" charset="0"/>
              </a:rPr>
              <a:t>school</a:t>
            </a:r>
            <a:r>
              <a:rPr lang="ja-JP" altLang="en-US" sz="2800" dirty="0">
                <a:solidFill>
                  <a:schemeClr val="tx1"/>
                </a:solidFill>
                <a:latin typeface="Arial" charset="0"/>
                <a:cs typeface="Arial" charset="0"/>
              </a:rPr>
              <a:t>’</a:t>
            </a:r>
            <a:r>
              <a:rPr lang="en-US" sz="2800" dirty="0">
                <a:solidFill>
                  <a:schemeClr val="tx1"/>
                </a:solidFill>
                <a:latin typeface="Arial" charset="0"/>
                <a:cs typeface="Arial" charset="0"/>
              </a:rPr>
              <a:t>s </a:t>
            </a:r>
            <a:r>
              <a:rPr lang="en-US" sz="2800" dirty="0" smtClean="0">
                <a:solidFill>
                  <a:schemeClr val="tx1"/>
                </a:solidFill>
                <a:latin typeface="Arial" charset="0"/>
                <a:cs typeface="Arial" charset="0"/>
              </a:rPr>
              <a:t>SAY/BBAY </a:t>
            </a:r>
            <a:r>
              <a:rPr lang="en-US" sz="2800" dirty="0">
                <a:solidFill>
                  <a:schemeClr val="tx1"/>
                </a:solidFill>
                <a:latin typeface="Arial" charset="0"/>
                <a:cs typeface="Arial" charset="0"/>
              </a:rPr>
              <a:t>a</a:t>
            </a:r>
            <a:r>
              <a:rPr lang="en-US" sz="2800" dirty="0" smtClean="0">
                <a:solidFill>
                  <a:schemeClr val="tx1"/>
                </a:solidFill>
                <a:latin typeface="Arial" charset="0"/>
                <a:cs typeface="Arial" charset="0"/>
              </a:rPr>
              <a:t>cademic </a:t>
            </a:r>
            <a:r>
              <a:rPr lang="en-US" sz="2800" dirty="0">
                <a:solidFill>
                  <a:schemeClr val="tx1"/>
                </a:solidFill>
                <a:latin typeface="Arial" charset="0"/>
                <a:cs typeface="Arial" charset="0"/>
              </a:rPr>
              <a:t>y</a:t>
            </a:r>
            <a:r>
              <a:rPr lang="en-US" sz="2800" dirty="0" smtClean="0">
                <a:solidFill>
                  <a:schemeClr val="tx1"/>
                </a:solidFill>
                <a:latin typeface="Arial" charset="0"/>
                <a:cs typeface="Arial" charset="0"/>
              </a:rPr>
              <a:t>ear of </a:t>
            </a:r>
            <a:r>
              <a:rPr lang="en-US" sz="2800" dirty="0">
                <a:solidFill>
                  <a:schemeClr val="tx1"/>
                </a:solidFill>
                <a:latin typeface="Arial" charset="0"/>
                <a:cs typeface="Arial" charset="0"/>
              </a:rPr>
              <a:t>the fall and spring </a:t>
            </a:r>
            <a:r>
              <a:rPr lang="en-US" sz="2800" dirty="0" smtClean="0">
                <a:solidFill>
                  <a:schemeClr val="tx1"/>
                </a:solidFill>
                <a:latin typeface="Arial" charset="0"/>
                <a:cs typeface="Arial" charset="0"/>
              </a:rPr>
              <a:t>terms = 264 days.</a:t>
            </a:r>
            <a:endParaRPr lang="en-US" sz="2800" dirty="0">
              <a:solidFill>
                <a:schemeClr val="tx1"/>
              </a:solidFill>
              <a:latin typeface="Arial" charset="0"/>
              <a:cs typeface="Arial" charset="0"/>
            </a:endParaRPr>
          </a:p>
          <a:p>
            <a:pPr>
              <a:buFont typeface="Wingdings" charset="0"/>
              <a:buChar char="§"/>
            </a:pPr>
            <a:r>
              <a:rPr lang="en-US" sz="2800" dirty="0">
                <a:solidFill>
                  <a:schemeClr val="tx1"/>
                </a:solidFill>
                <a:latin typeface="Arial" charset="0"/>
                <a:cs typeface="Arial" charset="0"/>
              </a:rPr>
              <a:t>3</a:t>
            </a:r>
            <a:r>
              <a:rPr lang="en-US" sz="2800" dirty="0" smtClean="0">
                <a:solidFill>
                  <a:schemeClr val="tx1"/>
                </a:solidFill>
                <a:latin typeface="Arial" charset="0"/>
                <a:cs typeface="Arial" charset="0"/>
              </a:rPr>
              <a:t>rd year student </a:t>
            </a:r>
            <a:r>
              <a:rPr lang="en-US" sz="2800" dirty="0">
                <a:solidFill>
                  <a:schemeClr val="tx1"/>
                </a:solidFill>
                <a:latin typeface="Arial" charset="0"/>
                <a:cs typeface="Arial" charset="0"/>
              </a:rPr>
              <a:t>receives a Direct Subsidized Loan </a:t>
            </a:r>
            <a:r>
              <a:rPr lang="en-US" sz="2800" dirty="0" smtClean="0">
                <a:solidFill>
                  <a:schemeClr val="tx1"/>
                </a:solidFill>
                <a:latin typeface="Arial" charset="0"/>
                <a:cs typeface="Arial" charset="0"/>
              </a:rPr>
              <a:t>of $5,500 for three-quarter time attendance for the fall semester </a:t>
            </a:r>
            <a:r>
              <a:rPr lang="en-US" sz="2800" dirty="0">
                <a:solidFill>
                  <a:schemeClr val="tx1"/>
                </a:solidFill>
                <a:latin typeface="Arial" charset="0"/>
                <a:cs typeface="Arial" charset="0"/>
              </a:rPr>
              <a:t>o</a:t>
            </a:r>
            <a:r>
              <a:rPr lang="en-US" sz="2800" dirty="0" smtClean="0">
                <a:solidFill>
                  <a:schemeClr val="tx1"/>
                </a:solidFill>
                <a:latin typeface="Arial" charset="0"/>
                <a:cs typeface="Arial" charset="0"/>
              </a:rPr>
              <a:t>nly.</a:t>
            </a:r>
            <a:endParaRPr lang="en-US" sz="2800" dirty="0">
              <a:solidFill>
                <a:schemeClr val="tx1"/>
              </a:solidFill>
              <a:latin typeface="Arial" charset="0"/>
              <a:cs typeface="Arial" charset="0"/>
            </a:endParaRPr>
          </a:p>
          <a:p>
            <a:pPr>
              <a:buFont typeface="Wingdings" charset="0"/>
              <a:buChar char="§"/>
            </a:pPr>
            <a:r>
              <a:rPr lang="en-US" sz="2800" dirty="0">
                <a:solidFill>
                  <a:schemeClr val="tx1"/>
                </a:solidFill>
                <a:latin typeface="Arial" charset="0"/>
                <a:cs typeface="Arial" charset="0"/>
              </a:rPr>
              <a:t>117 calendar days in the loan period.</a:t>
            </a:r>
          </a:p>
          <a:p>
            <a:pPr>
              <a:buFont typeface="Wingdings" charset="0"/>
              <a:buChar char="§"/>
            </a:pPr>
            <a:r>
              <a:rPr lang="en-US" sz="2800" dirty="0">
                <a:solidFill>
                  <a:schemeClr val="tx1"/>
                </a:solidFill>
                <a:latin typeface="Arial" charset="0"/>
                <a:cs typeface="Arial" charset="0"/>
              </a:rPr>
              <a:t>C</a:t>
            </a:r>
            <a:r>
              <a:rPr lang="en-US" sz="2800" dirty="0" smtClean="0">
                <a:solidFill>
                  <a:schemeClr val="tx1"/>
                </a:solidFill>
                <a:latin typeface="Arial" charset="0"/>
                <a:cs typeface="Arial" charset="0"/>
              </a:rPr>
              <a:t>alculated Subsidized </a:t>
            </a:r>
            <a:r>
              <a:rPr lang="en-US" sz="2800" dirty="0">
                <a:solidFill>
                  <a:schemeClr val="tx1"/>
                </a:solidFill>
                <a:latin typeface="Arial" charset="0"/>
                <a:cs typeface="Arial" charset="0"/>
              </a:rPr>
              <a:t>Usage </a:t>
            </a:r>
            <a:r>
              <a:rPr lang="en-US" sz="2800" dirty="0" smtClean="0">
                <a:solidFill>
                  <a:schemeClr val="tx1"/>
                </a:solidFill>
                <a:latin typeface="Arial" charset="0"/>
                <a:cs typeface="Arial" charset="0"/>
              </a:rPr>
              <a:t>Period: 117/264 </a:t>
            </a:r>
            <a:r>
              <a:rPr lang="en-US" sz="2800" dirty="0">
                <a:solidFill>
                  <a:schemeClr val="tx1"/>
                </a:solidFill>
                <a:latin typeface="Arial" charset="0"/>
                <a:cs typeface="Arial" charset="0"/>
              </a:rPr>
              <a:t>= </a:t>
            </a:r>
            <a:r>
              <a:rPr lang="en-US" sz="2800" dirty="0" smtClean="0">
                <a:solidFill>
                  <a:schemeClr val="tx1"/>
                </a:solidFill>
                <a:latin typeface="Arial" charset="0"/>
                <a:cs typeface="Arial" charset="0"/>
              </a:rPr>
              <a:t>0.44.</a:t>
            </a:r>
          </a:p>
          <a:p>
            <a:pPr>
              <a:buFont typeface="Wingdings" charset="0"/>
              <a:buChar char="§"/>
            </a:pPr>
            <a:r>
              <a:rPr lang="en-US" sz="2800" dirty="0" smtClean="0">
                <a:solidFill>
                  <a:schemeClr val="tx1"/>
                </a:solidFill>
                <a:latin typeface="Arial" charset="0"/>
                <a:cs typeface="Arial" charset="0"/>
              </a:rPr>
              <a:t>Apply enrollment status exception: .44 x 75% = 0.33</a:t>
            </a:r>
          </a:p>
          <a:p>
            <a:pPr>
              <a:buFont typeface="Wingdings" charset="0"/>
              <a:buChar char="§"/>
            </a:pPr>
            <a:r>
              <a:rPr lang="en-US" sz="2800" u="sng" dirty="0" smtClean="0">
                <a:solidFill>
                  <a:schemeClr val="tx1"/>
                </a:solidFill>
                <a:latin typeface="Arial" charset="0"/>
                <a:cs typeface="Arial" charset="0"/>
              </a:rPr>
              <a:t>Apply Full Loan Amount Exception: </a:t>
            </a:r>
            <a:r>
              <a:rPr lang="en-US" sz="2800" u="sng" dirty="0">
                <a:solidFill>
                  <a:schemeClr val="tx1"/>
                </a:solidFill>
                <a:latin typeface="Arial" charset="0"/>
                <a:cs typeface="Arial" charset="0"/>
              </a:rPr>
              <a:t>Subsidized Usage Period: </a:t>
            </a:r>
            <a:r>
              <a:rPr lang="en-US" sz="2800" u="sng" dirty="0" smtClean="0">
                <a:solidFill>
                  <a:schemeClr val="tx1"/>
                </a:solidFill>
                <a:latin typeface="Arial" charset="0"/>
                <a:cs typeface="Arial" charset="0"/>
              </a:rPr>
              <a:t>1.00 </a:t>
            </a:r>
            <a:endParaRPr lang="en-US" sz="2800" u="sng" dirty="0">
              <a:solidFill>
                <a:schemeClr val="tx1"/>
              </a:solidFill>
              <a:latin typeface="Arial" charset="0"/>
              <a:cs typeface="Arial" charset="0"/>
            </a:endParaRPr>
          </a:p>
        </p:txBody>
      </p:sp>
    </p:spTree>
    <p:extLst>
      <p:ext uri="{BB962C8B-B14F-4D97-AF65-F5344CB8AC3E}">
        <p14:creationId xmlns:p14="http://schemas.microsoft.com/office/powerpoint/2010/main" val="10953661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7"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charset="0"/>
                <a:ea typeface="ＭＳ Ｐゴシック" charset="0"/>
                <a:cs typeface="Arial" charset="0"/>
              </a:defRPr>
            </a:lvl1pPr>
            <a:lvl2pPr marL="742950" indent="-285750" eaLnBrk="0" hangingPunct="0">
              <a:defRPr>
                <a:solidFill>
                  <a:schemeClr val="tx1"/>
                </a:solidFill>
                <a:latin typeface="Calibri" charset="0"/>
                <a:ea typeface="Arial" charset="0"/>
                <a:cs typeface="Arial" charset="0"/>
              </a:defRPr>
            </a:lvl2pPr>
            <a:lvl3pPr marL="1143000" indent="-228600" eaLnBrk="0" hangingPunct="0">
              <a:defRPr>
                <a:solidFill>
                  <a:schemeClr val="tx1"/>
                </a:solidFill>
                <a:latin typeface="Calibri" charset="0"/>
                <a:ea typeface="Arial" charset="0"/>
                <a:cs typeface="Arial" charset="0"/>
              </a:defRPr>
            </a:lvl3pPr>
            <a:lvl4pPr marL="1600200" indent="-228600" eaLnBrk="0" hangingPunct="0">
              <a:defRPr>
                <a:solidFill>
                  <a:schemeClr val="tx1"/>
                </a:solidFill>
                <a:latin typeface="Calibri" charset="0"/>
                <a:ea typeface="Arial" charset="0"/>
                <a:cs typeface="Arial" charset="0"/>
              </a:defRPr>
            </a:lvl4pPr>
            <a:lvl5pPr marL="2057400" indent="-228600" eaLnBrk="0" hangingPunct="0">
              <a:defRPr>
                <a:solidFill>
                  <a:schemeClr val="tx1"/>
                </a:solidFill>
                <a:latin typeface="Calibri" charset="0"/>
                <a:ea typeface="Arial" charset="0"/>
                <a:cs typeface="Arial" charset="0"/>
              </a:defRPr>
            </a:lvl5pPr>
            <a:lvl6pPr marL="2514600" indent="-228600" eaLnBrk="0" fontAlgn="base" hangingPunct="0">
              <a:spcBef>
                <a:spcPct val="0"/>
              </a:spcBef>
              <a:spcAft>
                <a:spcPct val="0"/>
              </a:spcAft>
              <a:defRPr>
                <a:solidFill>
                  <a:schemeClr val="tx1"/>
                </a:solidFill>
                <a:latin typeface="Calibri" charset="0"/>
                <a:ea typeface="Arial" charset="0"/>
                <a:cs typeface="Arial" charset="0"/>
              </a:defRPr>
            </a:lvl6pPr>
            <a:lvl7pPr marL="2971800" indent="-228600" eaLnBrk="0" fontAlgn="base" hangingPunct="0">
              <a:spcBef>
                <a:spcPct val="0"/>
              </a:spcBef>
              <a:spcAft>
                <a:spcPct val="0"/>
              </a:spcAft>
              <a:defRPr>
                <a:solidFill>
                  <a:schemeClr val="tx1"/>
                </a:solidFill>
                <a:latin typeface="Calibri" charset="0"/>
                <a:ea typeface="Arial" charset="0"/>
                <a:cs typeface="Arial" charset="0"/>
              </a:defRPr>
            </a:lvl7pPr>
            <a:lvl8pPr marL="3429000" indent="-228600" eaLnBrk="0" fontAlgn="base" hangingPunct="0">
              <a:spcBef>
                <a:spcPct val="0"/>
              </a:spcBef>
              <a:spcAft>
                <a:spcPct val="0"/>
              </a:spcAft>
              <a:defRPr>
                <a:solidFill>
                  <a:schemeClr val="tx1"/>
                </a:solidFill>
                <a:latin typeface="Calibri" charset="0"/>
                <a:ea typeface="Arial" charset="0"/>
                <a:cs typeface="Arial" charset="0"/>
              </a:defRPr>
            </a:lvl8pPr>
            <a:lvl9pPr marL="3886200" indent="-228600" eaLnBrk="0" fontAlgn="base" hangingPunct="0">
              <a:spcBef>
                <a:spcPct val="0"/>
              </a:spcBef>
              <a:spcAft>
                <a:spcPct val="0"/>
              </a:spcAft>
              <a:defRPr>
                <a:solidFill>
                  <a:schemeClr val="tx1"/>
                </a:solidFill>
                <a:latin typeface="Calibri" charset="0"/>
                <a:ea typeface="Arial" charset="0"/>
                <a:cs typeface="Arial" charset="0"/>
              </a:defRPr>
            </a:lvl9pPr>
          </a:lstStyle>
          <a:p>
            <a:pPr eaLnBrk="1" hangingPunct="1"/>
            <a:fld id="{F2B9A31E-3444-004B-977E-00F8DE8FC64D}" type="slidenum">
              <a:rPr lang="en-US">
                <a:solidFill>
                  <a:srgbClr val="F2F2F2"/>
                </a:solidFill>
                <a:latin typeface="Arial" charset="0"/>
              </a:rPr>
              <a:pPr eaLnBrk="1" hangingPunct="1"/>
              <a:t>26</a:t>
            </a:fld>
            <a:endParaRPr lang="en-US" dirty="0">
              <a:solidFill>
                <a:srgbClr val="F2F2F2"/>
              </a:solidFill>
              <a:latin typeface="Arial" charset="0"/>
            </a:endParaRPr>
          </a:p>
        </p:txBody>
      </p:sp>
      <p:sp>
        <p:nvSpPr>
          <p:cNvPr id="8195" name="Rectangle 3"/>
          <p:cNvSpPr>
            <a:spLocks noGrp="1" noChangeArrowheads="1"/>
          </p:cNvSpPr>
          <p:nvPr>
            <p:ph type="title" idx="4294967295"/>
          </p:nvPr>
        </p:nvSpPr>
        <p:spPr bwMode="auto">
          <a:xfrm>
            <a:off x="0" y="1371600"/>
            <a:ext cx="8305800" cy="323373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000" tIns="46800" rIns="90000" bIns="46800">
            <a:spAutoFit/>
          </a:bodyPr>
          <a:lstStyle/>
          <a:p>
            <a:pPr algn="ctr" eaLnBrk="1" hangingPunct="1">
              <a:buClr>
                <a:srgbClr val="00CC99"/>
              </a:buCl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6000" dirty="0">
                <a:solidFill>
                  <a:srgbClr val="00CC99"/>
                </a:solidFill>
                <a:latin typeface="Calibri" charset="0"/>
              </a:rPr>
              <a:t/>
            </a:r>
            <a:br>
              <a:rPr lang="en-GB" sz="6000" dirty="0">
                <a:solidFill>
                  <a:srgbClr val="00CC99"/>
                </a:solidFill>
                <a:latin typeface="Calibri" charset="0"/>
              </a:rPr>
            </a:br>
            <a:r>
              <a:rPr lang="en-GB" sz="7200" b="1" dirty="0" smtClean="0">
                <a:solidFill>
                  <a:srgbClr val="FF3300"/>
                </a:solidFill>
                <a:latin typeface="Calibri" charset="0"/>
              </a:rPr>
              <a:t>Remaining Eligibility Period</a:t>
            </a:r>
            <a:endParaRPr lang="en-GB" sz="7200" dirty="0">
              <a:latin typeface="Calibri" charset="0"/>
            </a:endParaRPr>
          </a:p>
        </p:txBody>
      </p:sp>
      <p:sp>
        <p:nvSpPr>
          <p:cNvPr id="8196" name="Slide Number Placeholder 4"/>
          <p:cNvSpPr txBox="1">
            <a:spLocks noGrp="1"/>
          </p:cNvSpPr>
          <p:nvPr/>
        </p:nvSpPr>
        <p:spPr bwMode="auto">
          <a:xfrm>
            <a:off x="0" y="6324600"/>
            <a:ext cx="15240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charset="0"/>
                <a:ea typeface="ＭＳ Ｐゴシック" charset="0"/>
                <a:cs typeface="Arial" charset="0"/>
              </a:defRPr>
            </a:lvl1pPr>
            <a:lvl2pPr marL="742950" indent="-285750" eaLnBrk="0" hangingPunct="0">
              <a:defRPr>
                <a:solidFill>
                  <a:schemeClr val="tx1"/>
                </a:solidFill>
                <a:latin typeface="Calibri" charset="0"/>
                <a:ea typeface="Arial" charset="0"/>
                <a:cs typeface="Arial" charset="0"/>
              </a:defRPr>
            </a:lvl2pPr>
            <a:lvl3pPr marL="1143000" indent="-228600" eaLnBrk="0" hangingPunct="0">
              <a:defRPr>
                <a:solidFill>
                  <a:schemeClr val="tx1"/>
                </a:solidFill>
                <a:latin typeface="Calibri" charset="0"/>
                <a:ea typeface="Arial" charset="0"/>
                <a:cs typeface="Arial" charset="0"/>
              </a:defRPr>
            </a:lvl3pPr>
            <a:lvl4pPr marL="1600200" indent="-228600" eaLnBrk="0" hangingPunct="0">
              <a:defRPr>
                <a:solidFill>
                  <a:schemeClr val="tx1"/>
                </a:solidFill>
                <a:latin typeface="Calibri" charset="0"/>
                <a:ea typeface="Arial" charset="0"/>
                <a:cs typeface="Arial" charset="0"/>
              </a:defRPr>
            </a:lvl4pPr>
            <a:lvl5pPr marL="2057400" indent="-228600" eaLnBrk="0" hangingPunct="0">
              <a:defRPr>
                <a:solidFill>
                  <a:schemeClr val="tx1"/>
                </a:solidFill>
                <a:latin typeface="Calibri" charset="0"/>
                <a:ea typeface="Arial" charset="0"/>
                <a:cs typeface="Arial" charset="0"/>
              </a:defRPr>
            </a:lvl5pPr>
            <a:lvl6pPr marL="2514600" indent="-228600" eaLnBrk="0" fontAlgn="base" hangingPunct="0">
              <a:spcBef>
                <a:spcPct val="0"/>
              </a:spcBef>
              <a:spcAft>
                <a:spcPct val="0"/>
              </a:spcAft>
              <a:defRPr>
                <a:solidFill>
                  <a:schemeClr val="tx1"/>
                </a:solidFill>
                <a:latin typeface="Calibri" charset="0"/>
                <a:ea typeface="Arial" charset="0"/>
                <a:cs typeface="Arial" charset="0"/>
              </a:defRPr>
            </a:lvl6pPr>
            <a:lvl7pPr marL="2971800" indent="-228600" eaLnBrk="0" fontAlgn="base" hangingPunct="0">
              <a:spcBef>
                <a:spcPct val="0"/>
              </a:spcBef>
              <a:spcAft>
                <a:spcPct val="0"/>
              </a:spcAft>
              <a:defRPr>
                <a:solidFill>
                  <a:schemeClr val="tx1"/>
                </a:solidFill>
                <a:latin typeface="Calibri" charset="0"/>
                <a:ea typeface="Arial" charset="0"/>
                <a:cs typeface="Arial" charset="0"/>
              </a:defRPr>
            </a:lvl7pPr>
            <a:lvl8pPr marL="3429000" indent="-228600" eaLnBrk="0" fontAlgn="base" hangingPunct="0">
              <a:spcBef>
                <a:spcPct val="0"/>
              </a:spcBef>
              <a:spcAft>
                <a:spcPct val="0"/>
              </a:spcAft>
              <a:defRPr>
                <a:solidFill>
                  <a:schemeClr val="tx1"/>
                </a:solidFill>
                <a:latin typeface="Calibri" charset="0"/>
                <a:ea typeface="Arial" charset="0"/>
                <a:cs typeface="Arial" charset="0"/>
              </a:defRPr>
            </a:lvl8pPr>
            <a:lvl9pPr marL="3886200" indent="-228600" eaLnBrk="0" fontAlgn="base" hangingPunct="0">
              <a:spcBef>
                <a:spcPct val="0"/>
              </a:spcBef>
              <a:spcAft>
                <a:spcPct val="0"/>
              </a:spcAft>
              <a:defRPr>
                <a:solidFill>
                  <a:schemeClr val="tx1"/>
                </a:solidFill>
                <a:latin typeface="Calibri" charset="0"/>
                <a:ea typeface="Arial" charset="0"/>
                <a:cs typeface="Arial" charset="0"/>
              </a:defRPr>
            </a:lvl9pPr>
          </a:lstStyle>
          <a:p>
            <a:pPr algn="ctr" defTabSz="457200" eaLnBrk="1" hangingPunct="1"/>
            <a:endParaRPr lang="en-US" sz="1400" dirty="0">
              <a:solidFill>
                <a:srgbClr val="2F2B20"/>
              </a:solidFill>
              <a:latin typeface="Arial" charset="0"/>
              <a:ea typeface="MS PGothic" charset="0"/>
              <a:cs typeface="MS PGothic" charset="0"/>
            </a:endParaRPr>
          </a:p>
        </p:txBody>
      </p:sp>
    </p:spTree>
    <p:extLst>
      <p:ext uri="{BB962C8B-B14F-4D97-AF65-F5344CB8AC3E}">
        <p14:creationId xmlns:p14="http://schemas.microsoft.com/office/powerpoint/2010/main" val="2195206942"/>
      </p:ext>
    </p:extLst>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532410" y="430159"/>
            <a:ext cx="8554162" cy="647698"/>
          </a:xfrm>
        </p:spPr>
        <p:txBody>
          <a:bodyPr>
            <a:normAutofit fontScale="90000"/>
          </a:bodyPr>
          <a:lstStyle/>
          <a:p>
            <a:r>
              <a:rPr lang="en-US" dirty="0" smtClean="0">
                <a:solidFill>
                  <a:schemeClr val="tx1"/>
                </a:solidFill>
              </a:rPr>
              <a:t>Direct Subsidized Loan Limitation</a:t>
            </a:r>
            <a:endParaRPr lang="en-US" dirty="0">
              <a:solidFill>
                <a:schemeClr val="tx1"/>
              </a:solidFill>
            </a:endParaRPr>
          </a:p>
        </p:txBody>
      </p:sp>
      <p:sp>
        <p:nvSpPr>
          <p:cNvPr id="3" name="Content Placeholder 2"/>
          <p:cNvSpPr>
            <a:spLocks noGrp="1"/>
          </p:cNvSpPr>
          <p:nvPr>
            <p:ph idx="1"/>
          </p:nvPr>
        </p:nvSpPr>
        <p:spPr>
          <a:xfrm>
            <a:off x="228600" y="1320140"/>
            <a:ext cx="8610600" cy="4754563"/>
          </a:xfrm>
        </p:spPr>
        <p:txBody>
          <a:bodyPr/>
          <a:lstStyle/>
          <a:p>
            <a:pPr marL="687388" indent="-457200">
              <a:buFont typeface="Wingdings" pitchFamily="2" charset="2"/>
              <a:buChar char="§"/>
              <a:defRPr/>
            </a:pPr>
            <a:r>
              <a:rPr lang="en-US" sz="2600" dirty="0" smtClean="0">
                <a:solidFill>
                  <a:schemeClr val="tx1"/>
                </a:solidFill>
                <a:latin typeface="Arial" pitchFamily="34" charset="0"/>
                <a:cs typeface="Arial" pitchFamily="34" charset="0"/>
              </a:rPr>
              <a:t>Student’s </a:t>
            </a:r>
            <a:r>
              <a:rPr lang="en-US" sz="2600" dirty="0">
                <a:solidFill>
                  <a:schemeClr val="tx1"/>
                </a:solidFill>
                <a:latin typeface="Arial" pitchFamily="34" charset="0"/>
                <a:cs typeface="Arial" pitchFamily="34" charset="0"/>
              </a:rPr>
              <a:t>maximum time to </a:t>
            </a:r>
            <a:r>
              <a:rPr lang="en-US" sz="2600" dirty="0" smtClean="0">
                <a:solidFill>
                  <a:schemeClr val="tx1"/>
                </a:solidFill>
                <a:latin typeface="Arial" pitchFamily="34" charset="0"/>
                <a:cs typeface="Arial" pitchFamily="34" charset="0"/>
              </a:rPr>
              <a:t>receive Direct Subsidized </a:t>
            </a:r>
            <a:r>
              <a:rPr lang="en-US" sz="2600" dirty="0">
                <a:solidFill>
                  <a:schemeClr val="tx1"/>
                </a:solidFill>
                <a:latin typeface="Arial" pitchFamily="34" charset="0"/>
                <a:cs typeface="Arial" pitchFamily="34" charset="0"/>
              </a:rPr>
              <a:t>L</a:t>
            </a:r>
            <a:r>
              <a:rPr lang="en-US" sz="2600" dirty="0" smtClean="0">
                <a:solidFill>
                  <a:schemeClr val="tx1"/>
                </a:solidFill>
                <a:latin typeface="Arial" pitchFamily="34" charset="0"/>
                <a:cs typeface="Arial" pitchFamily="34" charset="0"/>
              </a:rPr>
              <a:t>oans </a:t>
            </a:r>
            <a:r>
              <a:rPr lang="en-US" sz="2600" dirty="0">
                <a:solidFill>
                  <a:schemeClr val="tx1"/>
                </a:solidFill>
                <a:latin typeface="Arial" pitchFamily="34" charset="0"/>
                <a:cs typeface="Arial" pitchFamily="34" charset="0"/>
              </a:rPr>
              <a:t>is established based on the length of the program </a:t>
            </a:r>
            <a:r>
              <a:rPr lang="en-US" sz="2600" dirty="0" smtClean="0">
                <a:solidFill>
                  <a:schemeClr val="tx1"/>
                </a:solidFill>
                <a:latin typeface="Arial" pitchFamily="34" charset="0"/>
                <a:cs typeface="Arial" pitchFamily="34" charset="0"/>
              </a:rPr>
              <a:t>in which the </a:t>
            </a:r>
            <a:r>
              <a:rPr lang="en-US" sz="2600" dirty="0">
                <a:solidFill>
                  <a:schemeClr val="tx1"/>
                </a:solidFill>
                <a:latin typeface="Arial" pitchFamily="34" charset="0"/>
                <a:cs typeface="Arial" pitchFamily="34" charset="0"/>
              </a:rPr>
              <a:t>student is </a:t>
            </a:r>
            <a:r>
              <a:rPr lang="en-US" sz="2600" dirty="0" smtClean="0">
                <a:solidFill>
                  <a:schemeClr val="tx1"/>
                </a:solidFill>
                <a:latin typeface="Arial" pitchFamily="34" charset="0"/>
                <a:cs typeface="Arial" pitchFamily="34" charset="0"/>
              </a:rPr>
              <a:t>currently enrolled. </a:t>
            </a:r>
            <a:endParaRPr lang="en-US" sz="2600" dirty="0">
              <a:solidFill>
                <a:schemeClr val="tx1"/>
              </a:solidFill>
              <a:latin typeface="Arial" pitchFamily="34" charset="0"/>
              <a:cs typeface="Arial" pitchFamily="34" charset="0"/>
            </a:endParaRPr>
          </a:p>
          <a:p>
            <a:pPr marL="687388" indent="-457200">
              <a:buFont typeface="Wingdings" pitchFamily="2" charset="2"/>
              <a:buChar char="§"/>
              <a:defRPr/>
            </a:pPr>
            <a:endParaRPr lang="en-US" sz="2600" dirty="0" smtClean="0">
              <a:solidFill>
                <a:schemeClr val="tx1"/>
              </a:solidFill>
              <a:latin typeface="Arial" pitchFamily="34" charset="0"/>
              <a:cs typeface="Arial" pitchFamily="34" charset="0"/>
            </a:endParaRPr>
          </a:p>
          <a:p>
            <a:pPr marL="687388" indent="-457200">
              <a:buFont typeface="Wingdings" pitchFamily="2" charset="2"/>
              <a:buChar char="§"/>
              <a:defRPr/>
            </a:pPr>
            <a:r>
              <a:rPr lang="en-US" sz="2600" dirty="0" smtClean="0">
                <a:solidFill>
                  <a:schemeClr val="tx1"/>
                </a:solidFill>
                <a:latin typeface="Arial" pitchFamily="34" charset="0"/>
                <a:cs typeface="Arial" pitchFamily="34" charset="0"/>
              </a:rPr>
              <a:t>Remaining Direct Subsidized Loan eligibility </a:t>
            </a:r>
            <a:r>
              <a:rPr lang="en-US" sz="2600" dirty="0">
                <a:solidFill>
                  <a:schemeClr val="tx1"/>
                </a:solidFill>
                <a:latin typeface="Arial" pitchFamily="34" charset="0"/>
                <a:cs typeface="Arial" pitchFamily="34" charset="0"/>
              </a:rPr>
              <a:t>is calculated by subtracting from maximum eligibility for the program, the time the student has already received </a:t>
            </a:r>
            <a:r>
              <a:rPr lang="en-US" sz="2600" dirty="0" smtClean="0">
                <a:solidFill>
                  <a:schemeClr val="tx1"/>
                </a:solidFill>
                <a:latin typeface="Arial" pitchFamily="34" charset="0"/>
                <a:cs typeface="Arial" pitchFamily="34" charset="0"/>
              </a:rPr>
              <a:t>Direct Subsidized </a:t>
            </a:r>
            <a:r>
              <a:rPr lang="en-US" sz="2600" dirty="0">
                <a:solidFill>
                  <a:schemeClr val="tx1"/>
                </a:solidFill>
                <a:latin typeface="Arial" pitchFamily="34" charset="0"/>
                <a:cs typeface="Arial" pitchFamily="34" charset="0"/>
              </a:rPr>
              <a:t>L</a:t>
            </a:r>
            <a:r>
              <a:rPr lang="en-US" sz="2600" dirty="0" smtClean="0">
                <a:solidFill>
                  <a:schemeClr val="tx1"/>
                </a:solidFill>
                <a:latin typeface="Arial" pitchFamily="34" charset="0"/>
                <a:cs typeface="Arial" pitchFamily="34" charset="0"/>
              </a:rPr>
              <a:t>oans </a:t>
            </a:r>
            <a:r>
              <a:rPr lang="en-US" sz="2600" dirty="0">
                <a:solidFill>
                  <a:schemeClr val="tx1"/>
                </a:solidFill>
                <a:latin typeface="Arial" pitchFamily="34" charset="0"/>
                <a:cs typeface="Arial" pitchFamily="34" charset="0"/>
              </a:rPr>
              <a:t>for enrollment in any program. </a:t>
            </a:r>
          </a:p>
          <a:p>
            <a:endParaRPr lang="en-US" dirty="0"/>
          </a:p>
        </p:txBody>
      </p:sp>
      <p:sp>
        <p:nvSpPr>
          <p:cNvPr id="4" name="Slide Number Placeholder 3"/>
          <p:cNvSpPr>
            <a:spLocks noGrp="1"/>
          </p:cNvSpPr>
          <p:nvPr>
            <p:ph type="sldNum" sz="quarter" idx="12"/>
          </p:nvPr>
        </p:nvSpPr>
        <p:spPr/>
        <p:txBody>
          <a:bodyPr/>
          <a:lstStyle/>
          <a:p>
            <a:fld id="{6D88D7DD-9B19-7A49-BB06-36BA9927445F}" type="slidenum">
              <a:rPr lang="en-US" smtClean="0"/>
              <a:pPr/>
              <a:t>27</a:t>
            </a:fld>
            <a:endParaRPr lang="en-US" dirty="0"/>
          </a:p>
        </p:txBody>
      </p:sp>
    </p:spTree>
    <p:extLst>
      <p:ext uri="{BB962C8B-B14F-4D97-AF65-F5344CB8AC3E}">
        <p14:creationId xmlns:p14="http://schemas.microsoft.com/office/powerpoint/2010/main" val="247108387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4578" name="Title 1"/>
          <p:cNvSpPr>
            <a:spLocks noGrp="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p>
            <a:pPr algn="ctr"/>
            <a:r>
              <a:rPr lang="en-US" sz="3600" dirty="0" smtClean="0">
                <a:solidFill>
                  <a:schemeClr val="tx1"/>
                </a:solidFill>
                <a:latin typeface="Arial" charset="0"/>
                <a:cs typeface="Arial" charset="0"/>
              </a:rPr>
              <a:t>Calculation of Remaining Eligibility</a:t>
            </a:r>
            <a:endParaRPr lang="en-US" sz="3600" dirty="0">
              <a:solidFill>
                <a:schemeClr val="tx1"/>
              </a:solidFill>
              <a:latin typeface="Arial" charset="0"/>
              <a:cs typeface="Arial" charset="0"/>
            </a:endParaRPr>
          </a:p>
        </p:txBody>
      </p:sp>
      <p:sp>
        <p:nvSpPr>
          <p:cNvPr id="11267" name="Content Placeholder 2"/>
          <p:cNvSpPr>
            <a:spLocks noGrp="1"/>
          </p:cNvSpPr>
          <p:nvPr>
            <p:ph idx="1"/>
          </p:nvPr>
        </p:nvSpPr>
        <p:spPr bwMode="auto">
          <a:xfrm>
            <a:off x="228600" y="762000"/>
            <a:ext cx="8642350" cy="4602163"/>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fontScale="92500" lnSpcReduction="10000"/>
          </a:bodyPr>
          <a:lstStyle/>
          <a:p>
            <a:pPr marL="0" indent="0">
              <a:buFont typeface="Arial" charset="0"/>
              <a:buNone/>
              <a:defRPr/>
            </a:pPr>
            <a:r>
              <a:rPr lang="en-US" sz="2800" dirty="0" smtClean="0">
                <a:latin typeface="Arial" charset="0"/>
                <a:ea typeface="+mn-ea"/>
                <a:cs typeface="Arial" charset="0"/>
              </a:rPr>
              <a:t> </a:t>
            </a:r>
          </a:p>
          <a:p>
            <a:pPr marL="0" indent="0" algn="ctr">
              <a:buFont typeface="Arial" charset="0"/>
              <a:buNone/>
              <a:defRPr/>
            </a:pPr>
            <a:r>
              <a:rPr lang="en-US" sz="3600" dirty="0" smtClean="0">
                <a:solidFill>
                  <a:schemeClr val="tx1"/>
                </a:solidFill>
                <a:latin typeface="Arial" charset="0"/>
                <a:ea typeface="+mn-ea"/>
                <a:cs typeface="Arial" charset="0"/>
              </a:rPr>
              <a:t> Maximum Eligibility Period, </a:t>
            </a:r>
          </a:p>
          <a:p>
            <a:pPr marL="230188" lvl="1" indent="0" algn="ctr">
              <a:buFont typeface="Arial"/>
              <a:buNone/>
              <a:defRPr/>
            </a:pPr>
            <a:r>
              <a:rPr lang="en-US" sz="3600" dirty="0" smtClean="0">
                <a:solidFill>
                  <a:schemeClr val="tx1"/>
                </a:solidFill>
                <a:latin typeface="Arial" charset="0"/>
                <a:ea typeface="+mn-ea"/>
                <a:cs typeface="Arial" charset="0"/>
              </a:rPr>
              <a:t>less </a:t>
            </a:r>
          </a:p>
          <a:p>
            <a:pPr marL="230188" lvl="1" indent="0" algn="ctr">
              <a:buNone/>
              <a:defRPr/>
            </a:pPr>
            <a:r>
              <a:rPr lang="en-US" sz="3600" dirty="0" smtClean="0">
                <a:solidFill>
                  <a:schemeClr val="tx1"/>
                </a:solidFill>
                <a:latin typeface="Arial" charset="0"/>
                <a:ea typeface="+mn-ea"/>
                <a:cs typeface="Arial" charset="0"/>
              </a:rPr>
              <a:t>Total of Subsidized Usage Periods</a:t>
            </a:r>
          </a:p>
          <a:p>
            <a:pPr marL="230188" lvl="1" indent="0" algn="ctr">
              <a:buFont typeface="Arial"/>
              <a:buNone/>
              <a:defRPr/>
            </a:pPr>
            <a:r>
              <a:rPr lang="en-US" sz="3600" dirty="0" smtClean="0">
                <a:solidFill>
                  <a:schemeClr val="tx1"/>
                </a:solidFill>
                <a:latin typeface="Arial" charset="0"/>
                <a:ea typeface="+mn-ea"/>
                <a:cs typeface="Arial" charset="0"/>
              </a:rPr>
              <a:t>equals</a:t>
            </a:r>
          </a:p>
          <a:p>
            <a:pPr marL="230188" lvl="1" indent="0" algn="ctr">
              <a:buNone/>
              <a:defRPr/>
            </a:pPr>
            <a:r>
              <a:rPr lang="en-US" sz="3600" dirty="0" smtClean="0">
                <a:solidFill>
                  <a:schemeClr val="tx1"/>
                </a:solidFill>
                <a:latin typeface="Arial" charset="0"/>
                <a:ea typeface="+mn-ea"/>
                <a:cs typeface="Arial" charset="0"/>
              </a:rPr>
              <a:t>Remaining  Eligibility Period</a:t>
            </a:r>
          </a:p>
          <a:p>
            <a:pPr marL="341313" indent="-341313">
              <a:buFont typeface="Wingdings" pitchFamily="2" charset="2"/>
              <a:buChar char="§"/>
              <a:defRPr/>
            </a:pPr>
            <a:endParaRPr lang="en-US" sz="2800" dirty="0" smtClean="0">
              <a:solidFill>
                <a:schemeClr val="tx1"/>
              </a:solidFill>
              <a:latin typeface="Arial" charset="0"/>
              <a:ea typeface="+mn-ea"/>
              <a:cs typeface="Arial" charset="0"/>
            </a:endParaRPr>
          </a:p>
          <a:p>
            <a:pPr marL="228600" indent="-228600">
              <a:buNone/>
              <a:defRPr/>
            </a:pPr>
            <a:r>
              <a:rPr lang="en-US" sz="2800" dirty="0">
                <a:solidFill>
                  <a:schemeClr val="tx1"/>
                </a:solidFill>
                <a:latin typeface="Arial" charset="0"/>
                <a:cs typeface="Arial" charset="0"/>
              </a:rPr>
              <a:t>*</a:t>
            </a:r>
            <a:r>
              <a:rPr lang="en-US" sz="2800" dirty="0" smtClean="0">
                <a:solidFill>
                  <a:schemeClr val="tx1"/>
                </a:solidFill>
                <a:latin typeface="Arial" charset="0"/>
                <a:ea typeface="+mn-ea"/>
                <a:cs typeface="Arial" charset="0"/>
              </a:rPr>
              <a:t>150% Limit Met when Remaining Eligibility Period  equals zero (or less than zero).</a:t>
            </a:r>
          </a:p>
        </p:txBody>
      </p:sp>
    </p:spTree>
    <p:extLst>
      <p:ext uri="{BB962C8B-B14F-4D97-AF65-F5344CB8AC3E}">
        <p14:creationId xmlns:p14="http://schemas.microsoft.com/office/powerpoint/2010/main" val="288901966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0" y="433373"/>
            <a:ext cx="9144000" cy="647698"/>
          </a:xfrm>
        </p:spPr>
        <p:txBody>
          <a:bodyPr>
            <a:normAutofit/>
          </a:bodyPr>
          <a:lstStyle/>
          <a:p>
            <a:pPr algn="ctr"/>
            <a:r>
              <a:rPr lang="en-US" sz="3400" dirty="0" smtClean="0">
                <a:solidFill>
                  <a:schemeClr val="tx1"/>
                </a:solidFill>
              </a:rPr>
              <a:t>Calculation of Remaining Eligibility: Example 1 </a:t>
            </a:r>
            <a:endParaRPr lang="en-US" sz="3400" dirty="0">
              <a:solidFill>
                <a:schemeClr val="tx1"/>
              </a:solidFill>
            </a:endParaRPr>
          </a:p>
        </p:txBody>
      </p:sp>
      <p:sp>
        <p:nvSpPr>
          <p:cNvPr id="3" name="Content Placeholder 2"/>
          <p:cNvSpPr>
            <a:spLocks noGrp="1"/>
          </p:cNvSpPr>
          <p:nvPr>
            <p:ph idx="1"/>
          </p:nvPr>
        </p:nvSpPr>
        <p:spPr>
          <a:xfrm>
            <a:off x="304800" y="1100123"/>
            <a:ext cx="8534400" cy="4525963"/>
          </a:xfrm>
        </p:spPr>
        <p:txBody>
          <a:bodyPr>
            <a:normAutofit lnSpcReduction="10000"/>
          </a:bodyPr>
          <a:lstStyle/>
          <a:p>
            <a:pPr lvl="1">
              <a:buFont typeface="Wingdings" pitchFamily="2" charset="2"/>
              <a:buChar char="§"/>
            </a:pPr>
            <a:r>
              <a:rPr lang="en-US" sz="2800" dirty="0" smtClean="0">
                <a:solidFill>
                  <a:schemeClr val="tx1"/>
                </a:solidFill>
              </a:rPr>
              <a:t>Student receives 3 full years of Direct Subsidized </a:t>
            </a:r>
            <a:r>
              <a:rPr lang="en-US" sz="2800" dirty="0">
                <a:solidFill>
                  <a:schemeClr val="tx1"/>
                </a:solidFill>
              </a:rPr>
              <a:t>L</a:t>
            </a:r>
            <a:r>
              <a:rPr lang="en-US" sz="2800" dirty="0" smtClean="0">
                <a:solidFill>
                  <a:schemeClr val="tx1"/>
                </a:solidFill>
              </a:rPr>
              <a:t>oans while enrolled in two-year program.</a:t>
            </a:r>
          </a:p>
          <a:p>
            <a:pPr lvl="2">
              <a:buFont typeface="Wingdings" pitchFamily="2" charset="2"/>
              <a:buChar char="§"/>
            </a:pPr>
            <a:r>
              <a:rPr lang="en-US" sz="2800" dirty="0" smtClean="0">
                <a:solidFill>
                  <a:schemeClr val="tx1"/>
                </a:solidFill>
              </a:rPr>
              <a:t>Maximum Eligibility Period for program is 3 years</a:t>
            </a:r>
          </a:p>
          <a:p>
            <a:pPr marL="228600" lvl="1" indent="0">
              <a:buNone/>
            </a:pPr>
            <a:r>
              <a:rPr lang="en-US" sz="2800" dirty="0">
                <a:solidFill>
                  <a:schemeClr val="tx1"/>
                </a:solidFill>
              </a:rPr>
              <a:t>	</a:t>
            </a:r>
            <a:r>
              <a:rPr lang="en-US" sz="2800" dirty="0" smtClean="0">
                <a:solidFill>
                  <a:schemeClr val="tx1"/>
                </a:solidFill>
              </a:rPr>
              <a:t>						Less</a:t>
            </a:r>
          </a:p>
          <a:p>
            <a:pPr lvl="2">
              <a:buFont typeface="Wingdings" pitchFamily="2" charset="2"/>
              <a:buChar char="§"/>
            </a:pPr>
            <a:r>
              <a:rPr lang="en-US" sz="2800" dirty="0" smtClean="0">
                <a:solidFill>
                  <a:schemeClr val="tx1"/>
                </a:solidFill>
              </a:rPr>
              <a:t>Total </a:t>
            </a:r>
            <a:r>
              <a:rPr lang="en-US" sz="2800" dirty="0">
                <a:solidFill>
                  <a:schemeClr val="tx1"/>
                </a:solidFill>
              </a:rPr>
              <a:t>of subsidized usage periods </a:t>
            </a:r>
            <a:r>
              <a:rPr lang="en-US" sz="2800" dirty="0" smtClean="0">
                <a:solidFill>
                  <a:schemeClr val="tx1"/>
                </a:solidFill>
              </a:rPr>
              <a:t>of 3 years</a:t>
            </a:r>
          </a:p>
          <a:p>
            <a:pPr marL="228600" lvl="1" indent="0">
              <a:buNone/>
            </a:pPr>
            <a:r>
              <a:rPr lang="en-US" sz="2800" dirty="0">
                <a:solidFill>
                  <a:schemeClr val="tx1"/>
                </a:solidFill>
              </a:rPr>
              <a:t>	</a:t>
            </a:r>
            <a:r>
              <a:rPr lang="en-US" sz="2800" dirty="0" smtClean="0">
                <a:solidFill>
                  <a:schemeClr val="tx1"/>
                </a:solidFill>
              </a:rPr>
              <a:t>						Equals</a:t>
            </a:r>
            <a:endParaRPr lang="en-US" sz="2800" dirty="0">
              <a:solidFill>
                <a:schemeClr val="tx1"/>
              </a:solidFill>
            </a:endParaRPr>
          </a:p>
          <a:p>
            <a:pPr lvl="2">
              <a:buFont typeface="Wingdings" pitchFamily="2" charset="2"/>
              <a:buChar char="§"/>
            </a:pPr>
            <a:r>
              <a:rPr lang="en-US" sz="2800" dirty="0" smtClean="0">
                <a:solidFill>
                  <a:schemeClr val="tx1"/>
                </a:solidFill>
              </a:rPr>
              <a:t>Zero years of remaining subsidized loan eligibility for continued enrollment in the two-year program.</a:t>
            </a:r>
          </a:p>
          <a:p>
            <a:endParaRPr lang="en-US" sz="2800" dirty="0"/>
          </a:p>
        </p:txBody>
      </p:sp>
      <p:sp>
        <p:nvSpPr>
          <p:cNvPr id="4" name="Slide Number Placeholder 3"/>
          <p:cNvSpPr>
            <a:spLocks noGrp="1"/>
          </p:cNvSpPr>
          <p:nvPr>
            <p:ph type="sldNum" sz="quarter" idx="12"/>
          </p:nvPr>
        </p:nvSpPr>
        <p:spPr/>
        <p:txBody>
          <a:bodyPr/>
          <a:lstStyle/>
          <a:p>
            <a:fld id="{6D88D7DD-9B19-7A49-BB06-36BA9927445F}" type="slidenum">
              <a:rPr lang="en-US" smtClean="0"/>
              <a:pPr/>
              <a:t>29</a:t>
            </a:fld>
            <a:endParaRPr lang="en-US" dirty="0"/>
          </a:p>
        </p:txBody>
      </p:sp>
    </p:spTree>
    <p:extLst>
      <p:ext uri="{BB962C8B-B14F-4D97-AF65-F5344CB8AC3E}">
        <p14:creationId xmlns:p14="http://schemas.microsoft.com/office/powerpoint/2010/main" val="33224547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218" name="Title 1"/>
          <p:cNvSpPr>
            <a:spLocks noGrp="1"/>
          </p:cNvSpPr>
          <p:nvPr>
            <p:ph type="title"/>
          </p:nvPr>
        </p:nvSpPr>
        <p:spPr bwMode="auto">
          <a:xfrm>
            <a:off x="381000" y="431800"/>
            <a:ext cx="8553450" cy="6477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fontScale="90000"/>
          </a:bodyPr>
          <a:lstStyle/>
          <a:p>
            <a:r>
              <a:rPr lang="en-US" dirty="0" smtClean="0">
                <a:solidFill>
                  <a:schemeClr val="tx1"/>
                </a:solidFill>
                <a:latin typeface="Arial" charset="0"/>
                <a:cs typeface="Arial" charset="0"/>
              </a:rPr>
              <a:t>Interim Final </a:t>
            </a:r>
            <a:r>
              <a:rPr lang="en-US" sz="3600" dirty="0" smtClean="0">
                <a:solidFill>
                  <a:schemeClr val="tx1"/>
                </a:solidFill>
                <a:latin typeface="Arial" charset="0"/>
                <a:cs typeface="Arial" charset="0"/>
              </a:rPr>
              <a:t>Regulations</a:t>
            </a:r>
            <a:endParaRPr lang="en-US" sz="3600" dirty="0">
              <a:solidFill>
                <a:schemeClr val="tx1"/>
              </a:solidFill>
              <a:latin typeface="Arial" charset="0"/>
              <a:cs typeface="Arial" charset="0"/>
            </a:endParaRPr>
          </a:p>
        </p:txBody>
      </p:sp>
      <p:sp>
        <p:nvSpPr>
          <p:cNvPr id="9219" name="Content Placeholder 2"/>
          <p:cNvSpPr>
            <a:spLocks noGrp="1"/>
          </p:cNvSpPr>
          <p:nvPr>
            <p:ph idx="1"/>
          </p:nvPr>
        </p:nvSpPr>
        <p:spPr bwMode="auto">
          <a:xfrm>
            <a:off x="304800" y="1295400"/>
            <a:ext cx="8458200" cy="52451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 typeface="Wingdings" charset="0"/>
              <a:buChar char="§"/>
            </a:pPr>
            <a:r>
              <a:rPr lang="en-US" sz="2800" dirty="0" smtClean="0">
                <a:solidFill>
                  <a:schemeClr val="tx1"/>
                </a:solidFill>
                <a:latin typeface="Arial" charset="0"/>
                <a:cs typeface="Arial" charset="0"/>
              </a:rPr>
              <a:t>ED </a:t>
            </a:r>
            <a:r>
              <a:rPr lang="en-US" sz="2800" dirty="0">
                <a:solidFill>
                  <a:schemeClr val="tx1"/>
                </a:solidFill>
                <a:latin typeface="Arial" charset="0"/>
                <a:cs typeface="Arial" charset="0"/>
              </a:rPr>
              <a:t>published Interim Final Rule on May 16, </a:t>
            </a:r>
            <a:r>
              <a:rPr lang="en-US" sz="2800" dirty="0" smtClean="0">
                <a:solidFill>
                  <a:schemeClr val="tx1"/>
                </a:solidFill>
                <a:latin typeface="Arial" charset="0"/>
                <a:cs typeface="Arial" charset="0"/>
              </a:rPr>
              <a:t>2013.</a:t>
            </a:r>
            <a:endParaRPr lang="en-US" sz="2800" dirty="0">
              <a:solidFill>
                <a:schemeClr val="tx1"/>
              </a:solidFill>
              <a:latin typeface="Arial" charset="0"/>
              <a:cs typeface="Arial" charset="0"/>
            </a:endParaRPr>
          </a:p>
          <a:p>
            <a:pPr lvl="1">
              <a:buFont typeface="Wingdings" charset="0"/>
              <a:buChar char="§"/>
            </a:pPr>
            <a:r>
              <a:rPr lang="en-US" sz="2800" dirty="0">
                <a:solidFill>
                  <a:schemeClr val="tx1"/>
                </a:solidFill>
                <a:latin typeface="Arial" charset="0"/>
                <a:cs typeface="Arial" charset="0"/>
              </a:rPr>
              <a:t>Regulations effective immediately upon </a:t>
            </a:r>
            <a:r>
              <a:rPr lang="en-US" sz="2800" dirty="0" smtClean="0">
                <a:solidFill>
                  <a:schemeClr val="tx1"/>
                </a:solidFill>
                <a:latin typeface="Arial" charset="0"/>
                <a:cs typeface="Arial" charset="0"/>
              </a:rPr>
              <a:t>publication.</a:t>
            </a:r>
            <a:endParaRPr lang="en-US" sz="2800" dirty="0">
              <a:solidFill>
                <a:schemeClr val="tx1"/>
              </a:solidFill>
              <a:latin typeface="Arial" charset="0"/>
              <a:cs typeface="Arial" charset="0"/>
            </a:endParaRPr>
          </a:p>
          <a:p>
            <a:pPr lvl="1">
              <a:buFont typeface="Wingdings" charset="0"/>
              <a:buChar char="§"/>
            </a:pPr>
            <a:r>
              <a:rPr lang="en-US" sz="2800" dirty="0">
                <a:solidFill>
                  <a:schemeClr val="tx1"/>
                </a:solidFill>
                <a:latin typeface="Arial" charset="0"/>
                <a:cs typeface="Arial" charset="0"/>
              </a:rPr>
              <a:t>Revises 34 CFR 685.200, 685.202, and </a:t>
            </a:r>
            <a:r>
              <a:rPr lang="en-US" sz="2800" dirty="0" smtClean="0">
                <a:solidFill>
                  <a:schemeClr val="tx1"/>
                </a:solidFill>
                <a:latin typeface="Arial" charset="0"/>
                <a:cs typeface="Arial" charset="0"/>
              </a:rPr>
              <a:t>685.304.</a:t>
            </a:r>
            <a:endParaRPr lang="en-US" sz="2800" dirty="0">
              <a:solidFill>
                <a:schemeClr val="tx1"/>
              </a:solidFill>
              <a:latin typeface="Arial" charset="0"/>
              <a:cs typeface="Arial" charset="0"/>
            </a:endParaRPr>
          </a:p>
          <a:p>
            <a:pPr lvl="1">
              <a:buFont typeface="Wingdings" charset="0"/>
              <a:buChar char="§"/>
            </a:pPr>
            <a:r>
              <a:rPr lang="en-US" sz="2800" dirty="0">
                <a:solidFill>
                  <a:schemeClr val="tx1"/>
                </a:solidFill>
                <a:latin typeface="Arial" charset="0"/>
                <a:cs typeface="Arial" charset="0"/>
              </a:rPr>
              <a:t>Comment period </a:t>
            </a:r>
            <a:r>
              <a:rPr lang="en-US" sz="2800" dirty="0" smtClean="0">
                <a:solidFill>
                  <a:schemeClr val="tx1"/>
                </a:solidFill>
                <a:latin typeface="Arial" charset="0"/>
                <a:cs typeface="Arial" charset="0"/>
              </a:rPr>
              <a:t>ended </a:t>
            </a:r>
            <a:r>
              <a:rPr lang="en-US" sz="2800" dirty="0">
                <a:solidFill>
                  <a:schemeClr val="tx1"/>
                </a:solidFill>
                <a:latin typeface="Arial" charset="0"/>
                <a:cs typeface="Arial" charset="0"/>
              </a:rPr>
              <a:t>on July 1, </a:t>
            </a:r>
            <a:r>
              <a:rPr lang="en-US" sz="2800" dirty="0" smtClean="0">
                <a:solidFill>
                  <a:schemeClr val="tx1"/>
                </a:solidFill>
                <a:latin typeface="Arial" charset="0"/>
                <a:cs typeface="Arial" charset="0"/>
              </a:rPr>
              <a:t>2013.</a:t>
            </a:r>
            <a:endParaRPr lang="en-US" sz="2800" dirty="0">
              <a:solidFill>
                <a:schemeClr val="tx1"/>
              </a:solidFill>
              <a:latin typeface="Arial" charset="0"/>
              <a:cs typeface="Arial" charset="0"/>
            </a:endParaRPr>
          </a:p>
          <a:p>
            <a:pPr lvl="1">
              <a:buFont typeface="Wingdings" charset="0"/>
              <a:buChar char="§"/>
            </a:pPr>
            <a:r>
              <a:rPr lang="en-US" sz="2800" dirty="0">
                <a:solidFill>
                  <a:schemeClr val="tx1"/>
                </a:solidFill>
                <a:latin typeface="Arial" charset="0"/>
                <a:cs typeface="Arial" charset="0"/>
              </a:rPr>
              <a:t>See </a:t>
            </a:r>
            <a:r>
              <a:rPr lang="en-US" sz="2800" dirty="0">
                <a:solidFill>
                  <a:schemeClr val="tx1"/>
                </a:solidFill>
                <a:latin typeface="Arial" charset="0"/>
                <a:cs typeface="Arial" charset="0"/>
                <a:hlinkClick r:id="rId3"/>
              </a:rPr>
              <a:t>May 16 Electronic Announcement </a:t>
            </a:r>
            <a:r>
              <a:rPr lang="en-US" sz="2800" dirty="0">
                <a:solidFill>
                  <a:schemeClr val="tx1"/>
                </a:solidFill>
                <a:latin typeface="Arial" charset="0"/>
                <a:cs typeface="Arial" charset="0"/>
              </a:rPr>
              <a:t>on </a:t>
            </a:r>
            <a:r>
              <a:rPr lang="en-US" sz="2800" dirty="0" smtClean="0">
                <a:solidFill>
                  <a:schemeClr val="tx1"/>
                </a:solidFill>
                <a:latin typeface="Arial" charset="0"/>
                <a:cs typeface="Arial" charset="0"/>
              </a:rPr>
              <a:t>IFAP.</a:t>
            </a:r>
          </a:p>
          <a:p>
            <a:pPr lvl="1">
              <a:buFont typeface="Wingdings" charset="0"/>
              <a:buChar char="§"/>
            </a:pPr>
            <a:r>
              <a:rPr lang="en-US" sz="2800" dirty="0" smtClean="0">
                <a:latin typeface="Arial" charset="0"/>
                <a:cs typeface="Arial" charset="0"/>
              </a:rPr>
              <a:t>Final Rule has not yet been issued.</a:t>
            </a:r>
            <a:endParaRPr lang="en-US" sz="2800" dirty="0">
              <a:solidFill>
                <a:schemeClr val="tx1"/>
              </a:solidFill>
              <a:latin typeface="Arial" charset="0"/>
              <a:cs typeface="Arial" charset="0"/>
            </a:endParaRPr>
          </a:p>
          <a:p>
            <a:pPr lvl="1">
              <a:buFont typeface="Wingdings" charset="0"/>
              <a:buChar char="§"/>
            </a:pPr>
            <a:endParaRPr lang="en-US" sz="2800" dirty="0">
              <a:solidFill>
                <a:schemeClr val="tx1"/>
              </a:solidFill>
              <a:latin typeface="Arial" charset="0"/>
              <a:cs typeface="Arial" charset="0"/>
            </a:endParaRPr>
          </a:p>
        </p:txBody>
      </p:sp>
      <p:sp>
        <p:nvSpPr>
          <p:cNvPr id="2" name="Slide Number Placeholder 1"/>
          <p:cNvSpPr>
            <a:spLocks noGrp="1"/>
          </p:cNvSpPr>
          <p:nvPr>
            <p:ph type="sldNum" sz="quarter" idx="12"/>
          </p:nvPr>
        </p:nvSpPr>
        <p:spPr/>
        <p:txBody>
          <a:bodyPr/>
          <a:lstStyle/>
          <a:p>
            <a:fld id="{6D88D7DD-9B19-7A49-BB06-36BA9927445F}" type="slidenum">
              <a:rPr lang="en-US" smtClean="0"/>
              <a:pPr/>
              <a:t>3</a:t>
            </a:fld>
            <a:endParaRPr lang="en-US" dirty="0"/>
          </a:p>
        </p:txBody>
      </p:sp>
    </p:spTree>
    <p:extLst>
      <p:ext uri="{BB962C8B-B14F-4D97-AF65-F5344CB8AC3E}">
        <p14:creationId xmlns:p14="http://schemas.microsoft.com/office/powerpoint/2010/main" val="145504467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0" y="414325"/>
            <a:ext cx="9144000" cy="647698"/>
          </a:xfrm>
        </p:spPr>
        <p:txBody>
          <a:bodyPr>
            <a:normAutofit fontScale="90000"/>
          </a:bodyPr>
          <a:lstStyle/>
          <a:p>
            <a:r>
              <a:rPr lang="en-US" sz="3400" dirty="0">
                <a:solidFill>
                  <a:schemeClr val="tx1"/>
                </a:solidFill>
              </a:rPr>
              <a:t>Calculation of Remaining </a:t>
            </a:r>
            <a:r>
              <a:rPr lang="en-US" sz="3400" dirty="0" smtClean="0">
                <a:solidFill>
                  <a:schemeClr val="tx1"/>
                </a:solidFill>
              </a:rPr>
              <a:t>Eligibility: Example 2</a:t>
            </a:r>
            <a:r>
              <a:rPr lang="en-US" dirty="0" smtClean="0">
                <a:solidFill>
                  <a:schemeClr val="tx1"/>
                </a:solidFill>
              </a:rPr>
              <a:t> </a:t>
            </a:r>
            <a:endParaRPr lang="en-US" dirty="0">
              <a:solidFill>
                <a:schemeClr val="tx1"/>
              </a:solidFill>
            </a:endParaRPr>
          </a:p>
        </p:txBody>
      </p:sp>
      <p:sp>
        <p:nvSpPr>
          <p:cNvPr id="3" name="Content Placeholder 2"/>
          <p:cNvSpPr>
            <a:spLocks noGrp="1"/>
          </p:cNvSpPr>
          <p:nvPr>
            <p:ph idx="1"/>
          </p:nvPr>
        </p:nvSpPr>
        <p:spPr>
          <a:xfrm>
            <a:off x="304800" y="1100123"/>
            <a:ext cx="8534400" cy="4525963"/>
          </a:xfrm>
        </p:spPr>
        <p:txBody>
          <a:bodyPr>
            <a:normAutofit lnSpcReduction="10000"/>
          </a:bodyPr>
          <a:lstStyle/>
          <a:p>
            <a:pPr>
              <a:buFont typeface="Wingdings" pitchFamily="2" charset="2"/>
              <a:buChar char="§"/>
            </a:pPr>
            <a:r>
              <a:rPr lang="en-US" sz="2600" dirty="0" smtClean="0">
                <a:solidFill>
                  <a:schemeClr val="tx1"/>
                </a:solidFill>
              </a:rPr>
              <a:t>Student receives 3 full years of Direct Subsidized </a:t>
            </a:r>
            <a:r>
              <a:rPr lang="en-US" sz="2600" dirty="0">
                <a:solidFill>
                  <a:schemeClr val="tx1"/>
                </a:solidFill>
              </a:rPr>
              <a:t>L</a:t>
            </a:r>
            <a:r>
              <a:rPr lang="en-US" sz="2600" dirty="0" smtClean="0">
                <a:solidFill>
                  <a:schemeClr val="tx1"/>
                </a:solidFill>
              </a:rPr>
              <a:t>oans while enrolled in two-year program.</a:t>
            </a:r>
          </a:p>
          <a:p>
            <a:pPr>
              <a:buFont typeface="Wingdings" pitchFamily="2" charset="2"/>
              <a:buChar char="§"/>
            </a:pPr>
            <a:r>
              <a:rPr lang="en-US" sz="2600" dirty="0" smtClean="0">
                <a:solidFill>
                  <a:schemeClr val="tx1"/>
                </a:solidFill>
              </a:rPr>
              <a:t>Student transfers to a four-year program.</a:t>
            </a:r>
          </a:p>
          <a:p>
            <a:pPr lvl="1">
              <a:buFont typeface="Wingdings" pitchFamily="2" charset="2"/>
              <a:buChar char="§"/>
            </a:pPr>
            <a:endParaRPr lang="en-US" sz="2600" dirty="0" smtClean="0">
              <a:solidFill>
                <a:schemeClr val="tx1"/>
              </a:solidFill>
            </a:endParaRPr>
          </a:p>
          <a:p>
            <a:pPr lvl="1">
              <a:buFont typeface="Wingdings" pitchFamily="2" charset="2"/>
              <a:buChar char="§"/>
            </a:pPr>
            <a:r>
              <a:rPr lang="en-US" sz="2600" dirty="0" smtClean="0">
                <a:solidFill>
                  <a:schemeClr val="tx1"/>
                </a:solidFill>
              </a:rPr>
              <a:t>Maximum Eligibility Period for program is 6 years</a:t>
            </a:r>
          </a:p>
          <a:p>
            <a:pPr marL="228600" lvl="1" indent="0">
              <a:buNone/>
            </a:pPr>
            <a:r>
              <a:rPr lang="en-US" sz="2600" dirty="0">
                <a:solidFill>
                  <a:schemeClr val="tx1"/>
                </a:solidFill>
              </a:rPr>
              <a:t>	</a:t>
            </a:r>
            <a:r>
              <a:rPr lang="en-US" sz="2600" dirty="0" smtClean="0">
                <a:solidFill>
                  <a:schemeClr val="tx1"/>
                </a:solidFill>
              </a:rPr>
              <a:t>						Less</a:t>
            </a:r>
          </a:p>
          <a:p>
            <a:pPr lvl="1">
              <a:buFont typeface="Wingdings" pitchFamily="2" charset="2"/>
              <a:buChar char="§"/>
            </a:pPr>
            <a:r>
              <a:rPr lang="en-US" sz="2600" dirty="0" smtClean="0">
                <a:solidFill>
                  <a:schemeClr val="tx1"/>
                </a:solidFill>
              </a:rPr>
              <a:t>Total </a:t>
            </a:r>
            <a:r>
              <a:rPr lang="en-US" sz="2600" dirty="0">
                <a:solidFill>
                  <a:schemeClr val="tx1"/>
                </a:solidFill>
              </a:rPr>
              <a:t>of subsidized usage periods </a:t>
            </a:r>
            <a:r>
              <a:rPr lang="en-US" sz="2600" dirty="0" smtClean="0">
                <a:solidFill>
                  <a:schemeClr val="tx1"/>
                </a:solidFill>
              </a:rPr>
              <a:t>of 3 years</a:t>
            </a:r>
          </a:p>
          <a:p>
            <a:pPr marL="228600" lvl="1" indent="0">
              <a:buNone/>
            </a:pPr>
            <a:r>
              <a:rPr lang="en-US" sz="2600" dirty="0">
                <a:solidFill>
                  <a:schemeClr val="tx1"/>
                </a:solidFill>
              </a:rPr>
              <a:t>	</a:t>
            </a:r>
            <a:r>
              <a:rPr lang="en-US" sz="2600" dirty="0" smtClean="0">
                <a:solidFill>
                  <a:schemeClr val="tx1"/>
                </a:solidFill>
              </a:rPr>
              <a:t>						Equals</a:t>
            </a:r>
            <a:endParaRPr lang="en-US" sz="2600" dirty="0">
              <a:solidFill>
                <a:schemeClr val="tx1"/>
              </a:solidFill>
            </a:endParaRPr>
          </a:p>
          <a:p>
            <a:pPr lvl="1">
              <a:buFont typeface="Wingdings" pitchFamily="2" charset="2"/>
              <a:buChar char="§"/>
            </a:pPr>
            <a:r>
              <a:rPr lang="en-US" sz="2600" dirty="0" smtClean="0">
                <a:solidFill>
                  <a:schemeClr val="tx1"/>
                </a:solidFill>
              </a:rPr>
              <a:t>Three years of remaining subsidized loan eligibility for continued enrollment in the four-year program.</a:t>
            </a:r>
          </a:p>
          <a:p>
            <a:endParaRPr lang="en-US" dirty="0"/>
          </a:p>
        </p:txBody>
      </p:sp>
      <p:sp>
        <p:nvSpPr>
          <p:cNvPr id="4" name="Slide Number Placeholder 3"/>
          <p:cNvSpPr>
            <a:spLocks noGrp="1"/>
          </p:cNvSpPr>
          <p:nvPr>
            <p:ph type="sldNum" sz="quarter" idx="12"/>
          </p:nvPr>
        </p:nvSpPr>
        <p:spPr/>
        <p:txBody>
          <a:bodyPr/>
          <a:lstStyle/>
          <a:p>
            <a:fld id="{6D88D7DD-9B19-7A49-BB06-36BA9927445F}" type="slidenum">
              <a:rPr lang="en-US" smtClean="0"/>
              <a:pPr/>
              <a:t>30</a:t>
            </a:fld>
            <a:endParaRPr lang="en-US" dirty="0"/>
          </a:p>
        </p:txBody>
      </p:sp>
    </p:spTree>
    <p:extLst>
      <p:ext uri="{BB962C8B-B14F-4D97-AF65-F5344CB8AC3E}">
        <p14:creationId xmlns:p14="http://schemas.microsoft.com/office/powerpoint/2010/main" val="164987156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0" y="414325"/>
            <a:ext cx="9144000" cy="647698"/>
          </a:xfrm>
        </p:spPr>
        <p:txBody>
          <a:bodyPr>
            <a:normAutofit/>
          </a:bodyPr>
          <a:lstStyle/>
          <a:p>
            <a:r>
              <a:rPr lang="en-US" sz="3400" dirty="0">
                <a:solidFill>
                  <a:schemeClr val="tx1"/>
                </a:solidFill>
              </a:rPr>
              <a:t>Calculation of Remaining Eligibility: Example </a:t>
            </a:r>
            <a:r>
              <a:rPr lang="en-US" sz="3400" dirty="0" smtClean="0">
                <a:solidFill>
                  <a:schemeClr val="tx1"/>
                </a:solidFill>
              </a:rPr>
              <a:t>3</a:t>
            </a:r>
            <a:endParaRPr lang="en-US" sz="3400" dirty="0">
              <a:solidFill>
                <a:schemeClr val="tx1"/>
              </a:solidFill>
            </a:endParaRPr>
          </a:p>
        </p:txBody>
      </p:sp>
      <p:sp>
        <p:nvSpPr>
          <p:cNvPr id="3" name="Content Placeholder 2"/>
          <p:cNvSpPr>
            <a:spLocks noGrp="1"/>
          </p:cNvSpPr>
          <p:nvPr>
            <p:ph idx="1"/>
          </p:nvPr>
        </p:nvSpPr>
        <p:spPr>
          <a:xfrm>
            <a:off x="304800" y="1100123"/>
            <a:ext cx="8534400" cy="4525963"/>
          </a:xfrm>
        </p:spPr>
        <p:txBody>
          <a:bodyPr>
            <a:normAutofit lnSpcReduction="10000"/>
          </a:bodyPr>
          <a:lstStyle/>
          <a:p>
            <a:pPr>
              <a:buFont typeface="Wingdings" pitchFamily="2" charset="2"/>
              <a:buChar char="§"/>
            </a:pPr>
            <a:r>
              <a:rPr lang="en-US" sz="2600" dirty="0" smtClean="0">
                <a:solidFill>
                  <a:schemeClr val="tx1"/>
                </a:solidFill>
              </a:rPr>
              <a:t>Student receives 2 full years of Direct Subsidized </a:t>
            </a:r>
            <a:r>
              <a:rPr lang="en-US" sz="2600" dirty="0">
                <a:solidFill>
                  <a:schemeClr val="tx1"/>
                </a:solidFill>
              </a:rPr>
              <a:t>L</a:t>
            </a:r>
            <a:r>
              <a:rPr lang="en-US" sz="2600" dirty="0" smtClean="0">
                <a:solidFill>
                  <a:schemeClr val="tx1"/>
                </a:solidFill>
              </a:rPr>
              <a:t>oans while enrolled in four-year program.</a:t>
            </a:r>
          </a:p>
          <a:p>
            <a:pPr>
              <a:buFont typeface="Wingdings" pitchFamily="2" charset="2"/>
              <a:buChar char="§"/>
            </a:pPr>
            <a:r>
              <a:rPr lang="en-US" sz="2600" dirty="0" smtClean="0">
                <a:solidFill>
                  <a:schemeClr val="tx1"/>
                </a:solidFill>
              </a:rPr>
              <a:t>Student transfers to a two-year certificate program.</a:t>
            </a:r>
          </a:p>
          <a:p>
            <a:pPr lvl="1">
              <a:buFont typeface="Wingdings" pitchFamily="2" charset="2"/>
              <a:buChar char="§"/>
            </a:pPr>
            <a:endParaRPr lang="en-US" sz="2600" dirty="0" smtClean="0">
              <a:solidFill>
                <a:schemeClr val="tx1"/>
              </a:solidFill>
            </a:endParaRPr>
          </a:p>
          <a:p>
            <a:pPr lvl="1">
              <a:buFont typeface="Wingdings" pitchFamily="2" charset="2"/>
              <a:buChar char="§"/>
            </a:pPr>
            <a:r>
              <a:rPr lang="en-US" sz="2600" dirty="0" smtClean="0">
                <a:solidFill>
                  <a:schemeClr val="tx1"/>
                </a:solidFill>
              </a:rPr>
              <a:t>Maximum Eligibility Period for new program is 3 years</a:t>
            </a:r>
          </a:p>
          <a:p>
            <a:pPr marL="228600" lvl="1" indent="0">
              <a:buNone/>
            </a:pPr>
            <a:r>
              <a:rPr lang="en-US" sz="2600" dirty="0">
                <a:solidFill>
                  <a:schemeClr val="tx1"/>
                </a:solidFill>
              </a:rPr>
              <a:t>	</a:t>
            </a:r>
            <a:r>
              <a:rPr lang="en-US" sz="2600" dirty="0" smtClean="0">
                <a:solidFill>
                  <a:schemeClr val="tx1"/>
                </a:solidFill>
              </a:rPr>
              <a:t>						Less</a:t>
            </a:r>
          </a:p>
          <a:p>
            <a:pPr lvl="1">
              <a:buFont typeface="Wingdings" pitchFamily="2" charset="2"/>
              <a:buChar char="§"/>
            </a:pPr>
            <a:r>
              <a:rPr lang="en-US" sz="2600" dirty="0" smtClean="0">
                <a:solidFill>
                  <a:schemeClr val="tx1"/>
                </a:solidFill>
              </a:rPr>
              <a:t>Total </a:t>
            </a:r>
            <a:r>
              <a:rPr lang="en-US" sz="2600" dirty="0">
                <a:solidFill>
                  <a:schemeClr val="tx1"/>
                </a:solidFill>
              </a:rPr>
              <a:t>of subsidized usage periods </a:t>
            </a:r>
            <a:r>
              <a:rPr lang="en-US" sz="2600" dirty="0" smtClean="0">
                <a:solidFill>
                  <a:schemeClr val="tx1"/>
                </a:solidFill>
              </a:rPr>
              <a:t>of 2 years</a:t>
            </a:r>
          </a:p>
          <a:p>
            <a:pPr marL="228600" lvl="1" indent="0">
              <a:buNone/>
            </a:pPr>
            <a:r>
              <a:rPr lang="en-US" sz="2600" dirty="0">
                <a:solidFill>
                  <a:schemeClr val="tx1"/>
                </a:solidFill>
              </a:rPr>
              <a:t>	</a:t>
            </a:r>
            <a:r>
              <a:rPr lang="en-US" sz="2600" dirty="0" smtClean="0">
                <a:solidFill>
                  <a:schemeClr val="tx1"/>
                </a:solidFill>
              </a:rPr>
              <a:t>						Equals</a:t>
            </a:r>
            <a:endParaRPr lang="en-US" sz="2600" dirty="0">
              <a:solidFill>
                <a:schemeClr val="tx1"/>
              </a:solidFill>
            </a:endParaRPr>
          </a:p>
          <a:p>
            <a:pPr lvl="1">
              <a:buFont typeface="Wingdings" pitchFamily="2" charset="2"/>
              <a:buChar char="§"/>
            </a:pPr>
            <a:r>
              <a:rPr lang="en-US" sz="2600" dirty="0" smtClean="0">
                <a:solidFill>
                  <a:schemeClr val="tx1"/>
                </a:solidFill>
              </a:rPr>
              <a:t>One year of remaining subsidized loan eligibility for enrollment in the two-year certificate program.</a:t>
            </a:r>
          </a:p>
          <a:p>
            <a:endParaRPr lang="en-US" dirty="0"/>
          </a:p>
        </p:txBody>
      </p:sp>
      <p:sp>
        <p:nvSpPr>
          <p:cNvPr id="4" name="Slide Number Placeholder 3"/>
          <p:cNvSpPr>
            <a:spLocks noGrp="1"/>
          </p:cNvSpPr>
          <p:nvPr>
            <p:ph type="sldNum" sz="quarter" idx="12"/>
          </p:nvPr>
        </p:nvSpPr>
        <p:spPr/>
        <p:txBody>
          <a:bodyPr/>
          <a:lstStyle/>
          <a:p>
            <a:fld id="{6D88D7DD-9B19-7A49-BB06-36BA9927445F}" type="slidenum">
              <a:rPr lang="en-US" smtClean="0"/>
              <a:pPr/>
              <a:t>31</a:t>
            </a:fld>
            <a:endParaRPr lang="en-US" dirty="0"/>
          </a:p>
        </p:txBody>
      </p:sp>
    </p:spTree>
    <p:extLst>
      <p:ext uri="{BB962C8B-B14F-4D97-AF65-F5344CB8AC3E}">
        <p14:creationId xmlns:p14="http://schemas.microsoft.com/office/powerpoint/2010/main" val="221553935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0" y="414325"/>
            <a:ext cx="9144000" cy="647698"/>
          </a:xfrm>
        </p:spPr>
        <p:txBody>
          <a:bodyPr>
            <a:normAutofit/>
          </a:bodyPr>
          <a:lstStyle/>
          <a:p>
            <a:r>
              <a:rPr lang="en-US" sz="3400" dirty="0">
                <a:solidFill>
                  <a:schemeClr val="tx1"/>
                </a:solidFill>
              </a:rPr>
              <a:t>Calculation of Remaining Eligibility: Example </a:t>
            </a:r>
            <a:r>
              <a:rPr lang="en-US" sz="3400" dirty="0" smtClean="0">
                <a:solidFill>
                  <a:schemeClr val="tx1"/>
                </a:solidFill>
              </a:rPr>
              <a:t>4</a:t>
            </a:r>
            <a:endParaRPr lang="en-US" sz="3400" dirty="0">
              <a:solidFill>
                <a:schemeClr val="tx1"/>
              </a:solidFill>
            </a:endParaRPr>
          </a:p>
        </p:txBody>
      </p:sp>
      <p:sp>
        <p:nvSpPr>
          <p:cNvPr id="3" name="Content Placeholder 2"/>
          <p:cNvSpPr>
            <a:spLocks noGrp="1"/>
          </p:cNvSpPr>
          <p:nvPr>
            <p:ph idx="1"/>
          </p:nvPr>
        </p:nvSpPr>
        <p:spPr>
          <a:xfrm>
            <a:off x="304800" y="1100123"/>
            <a:ext cx="8534400" cy="4525963"/>
          </a:xfrm>
        </p:spPr>
        <p:txBody>
          <a:bodyPr>
            <a:normAutofit/>
          </a:bodyPr>
          <a:lstStyle/>
          <a:p>
            <a:pPr>
              <a:buFont typeface="Wingdings" pitchFamily="2" charset="2"/>
              <a:buChar char="§"/>
            </a:pPr>
            <a:r>
              <a:rPr lang="en-US" sz="2600" dirty="0" smtClean="0">
                <a:solidFill>
                  <a:schemeClr val="tx1"/>
                </a:solidFill>
              </a:rPr>
              <a:t>Student receives </a:t>
            </a:r>
            <a:r>
              <a:rPr lang="en-US" sz="2600" dirty="0">
                <a:solidFill>
                  <a:schemeClr val="tx1"/>
                </a:solidFill>
              </a:rPr>
              <a:t>5</a:t>
            </a:r>
            <a:r>
              <a:rPr lang="en-US" sz="2600" dirty="0" smtClean="0">
                <a:solidFill>
                  <a:schemeClr val="tx1"/>
                </a:solidFill>
              </a:rPr>
              <a:t> full years of Direct Subsidized </a:t>
            </a:r>
            <a:r>
              <a:rPr lang="en-US" sz="2600" dirty="0">
                <a:solidFill>
                  <a:schemeClr val="tx1"/>
                </a:solidFill>
              </a:rPr>
              <a:t>L</a:t>
            </a:r>
            <a:r>
              <a:rPr lang="en-US" sz="2600" dirty="0" smtClean="0">
                <a:solidFill>
                  <a:schemeClr val="tx1"/>
                </a:solidFill>
              </a:rPr>
              <a:t>oans while enrolled in a four-year program.</a:t>
            </a:r>
          </a:p>
          <a:p>
            <a:pPr>
              <a:buFont typeface="Wingdings" pitchFamily="2" charset="2"/>
              <a:buChar char="§"/>
            </a:pPr>
            <a:r>
              <a:rPr lang="en-US" sz="2600" dirty="0" smtClean="0">
                <a:solidFill>
                  <a:schemeClr val="tx1"/>
                </a:solidFill>
              </a:rPr>
              <a:t>Student enrolls in another four-year program.</a:t>
            </a:r>
          </a:p>
          <a:p>
            <a:pPr lvl="1">
              <a:buFont typeface="Wingdings" pitchFamily="2" charset="2"/>
              <a:buChar char="§"/>
            </a:pPr>
            <a:r>
              <a:rPr lang="en-US" sz="2600" dirty="0" smtClean="0">
                <a:solidFill>
                  <a:schemeClr val="tx1"/>
                </a:solidFill>
              </a:rPr>
              <a:t>Maximum Eligibility Period for new program is 6 years</a:t>
            </a:r>
          </a:p>
          <a:p>
            <a:pPr marL="228600" lvl="1" indent="0">
              <a:buNone/>
            </a:pPr>
            <a:r>
              <a:rPr lang="en-US" sz="2600" dirty="0">
                <a:solidFill>
                  <a:schemeClr val="tx1"/>
                </a:solidFill>
              </a:rPr>
              <a:t>	</a:t>
            </a:r>
            <a:r>
              <a:rPr lang="en-US" sz="2600" dirty="0" smtClean="0">
                <a:solidFill>
                  <a:schemeClr val="tx1"/>
                </a:solidFill>
              </a:rPr>
              <a:t>						Less</a:t>
            </a:r>
          </a:p>
          <a:p>
            <a:pPr lvl="1">
              <a:buFont typeface="Wingdings" pitchFamily="2" charset="2"/>
              <a:buChar char="§"/>
            </a:pPr>
            <a:r>
              <a:rPr lang="en-US" sz="2600" dirty="0" smtClean="0">
                <a:solidFill>
                  <a:schemeClr val="tx1"/>
                </a:solidFill>
              </a:rPr>
              <a:t>Total </a:t>
            </a:r>
            <a:r>
              <a:rPr lang="en-US" sz="2600" dirty="0">
                <a:solidFill>
                  <a:schemeClr val="tx1"/>
                </a:solidFill>
              </a:rPr>
              <a:t>of subsidized usage periods </a:t>
            </a:r>
            <a:r>
              <a:rPr lang="en-US" sz="2600" dirty="0" smtClean="0">
                <a:solidFill>
                  <a:schemeClr val="tx1"/>
                </a:solidFill>
              </a:rPr>
              <a:t>of 5 years</a:t>
            </a:r>
          </a:p>
          <a:p>
            <a:pPr marL="228600" lvl="1" indent="0">
              <a:buNone/>
            </a:pPr>
            <a:r>
              <a:rPr lang="en-US" sz="2600" dirty="0">
                <a:solidFill>
                  <a:schemeClr val="tx1"/>
                </a:solidFill>
              </a:rPr>
              <a:t>	</a:t>
            </a:r>
            <a:r>
              <a:rPr lang="en-US" sz="2600" dirty="0" smtClean="0">
                <a:solidFill>
                  <a:schemeClr val="tx1"/>
                </a:solidFill>
              </a:rPr>
              <a:t>						Equals</a:t>
            </a:r>
            <a:endParaRPr lang="en-US" sz="2600" dirty="0">
              <a:solidFill>
                <a:schemeClr val="tx1"/>
              </a:solidFill>
            </a:endParaRPr>
          </a:p>
          <a:p>
            <a:pPr lvl="1">
              <a:buFont typeface="Wingdings" pitchFamily="2" charset="2"/>
              <a:buChar char="§"/>
            </a:pPr>
            <a:r>
              <a:rPr lang="en-US" sz="2600" dirty="0" smtClean="0">
                <a:solidFill>
                  <a:schemeClr val="tx1"/>
                </a:solidFill>
              </a:rPr>
              <a:t>One year of remaining subsidized loan eligibility for enrollment in the second four-year program.</a:t>
            </a:r>
          </a:p>
          <a:p>
            <a:endParaRPr lang="en-US" dirty="0"/>
          </a:p>
        </p:txBody>
      </p:sp>
      <p:sp>
        <p:nvSpPr>
          <p:cNvPr id="4" name="Slide Number Placeholder 3"/>
          <p:cNvSpPr>
            <a:spLocks noGrp="1"/>
          </p:cNvSpPr>
          <p:nvPr>
            <p:ph type="sldNum" sz="quarter" idx="12"/>
          </p:nvPr>
        </p:nvSpPr>
        <p:spPr/>
        <p:txBody>
          <a:bodyPr/>
          <a:lstStyle/>
          <a:p>
            <a:fld id="{6D88D7DD-9B19-7A49-BB06-36BA9927445F}" type="slidenum">
              <a:rPr lang="en-US" smtClean="0"/>
              <a:pPr/>
              <a:t>32</a:t>
            </a:fld>
            <a:endParaRPr lang="en-US" dirty="0"/>
          </a:p>
        </p:txBody>
      </p:sp>
    </p:spTree>
    <p:extLst>
      <p:ext uri="{BB962C8B-B14F-4D97-AF65-F5344CB8AC3E}">
        <p14:creationId xmlns:p14="http://schemas.microsoft.com/office/powerpoint/2010/main" val="339748640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0" y="414325"/>
            <a:ext cx="9144000" cy="647698"/>
          </a:xfrm>
        </p:spPr>
        <p:txBody>
          <a:bodyPr>
            <a:normAutofit fontScale="90000"/>
          </a:bodyPr>
          <a:lstStyle/>
          <a:p>
            <a:r>
              <a:rPr lang="en-US" sz="3400" dirty="0">
                <a:solidFill>
                  <a:schemeClr val="tx1"/>
                </a:solidFill>
              </a:rPr>
              <a:t>Calculation of Remaining Eligibility: Example </a:t>
            </a:r>
            <a:r>
              <a:rPr lang="en-US" sz="3400" dirty="0" smtClean="0">
                <a:solidFill>
                  <a:schemeClr val="tx1"/>
                </a:solidFill>
              </a:rPr>
              <a:t>5</a:t>
            </a:r>
            <a:r>
              <a:rPr lang="en-US" dirty="0" smtClean="0">
                <a:solidFill>
                  <a:schemeClr val="tx1"/>
                </a:solidFill>
              </a:rPr>
              <a:t> </a:t>
            </a:r>
            <a:endParaRPr lang="en-US" dirty="0">
              <a:solidFill>
                <a:schemeClr val="tx1"/>
              </a:solidFill>
            </a:endParaRPr>
          </a:p>
        </p:txBody>
      </p:sp>
      <p:sp>
        <p:nvSpPr>
          <p:cNvPr id="3" name="Content Placeholder 2"/>
          <p:cNvSpPr>
            <a:spLocks noGrp="1"/>
          </p:cNvSpPr>
          <p:nvPr>
            <p:ph idx="1"/>
          </p:nvPr>
        </p:nvSpPr>
        <p:spPr>
          <a:xfrm>
            <a:off x="304800" y="1100123"/>
            <a:ext cx="8534400" cy="4525963"/>
          </a:xfrm>
        </p:spPr>
        <p:txBody>
          <a:bodyPr>
            <a:normAutofit fontScale="92500" lnSpcReduction="10000"/>
          </a:bodyPr>
          <a:lstStyle/>
          <a:p>
            <a:pPr>
              <a:buFont typeface="Wingdings" pitchFamily="2" charset="2"/>
              <a:buChar char="§"/>
            </a:pPr>
            <a:r>
              <a:rPr lang="en-US" sz="2600" dirty="0" smtClean="0">
                <a:solidFill>
                  <a:schemeClr val="tx1"/>
                </a:solidFill>
              </a:rPr>
              <a:t>Student receives 6 full years of Direct Subsidized </a:t>
            </a:r>
            <a:r>
              <a:rPr lang="en-US" sz="2600" dirty="0">
                <a:solidFill>
                  <a:schemeClr val="tx1"/>
                </a:solidFill>
              </a:rPr>
              <a:t>L</a:t>
            </a:r>
            <a:r>
              <a:rPr lang="en-US" sz="2600" dirty="0" smtClean="0">
                <a:solidFill>
                  <a:schemeClr val="tx1"/>
                </a:solidFill>
              </a:rPr>
              <a:t>oans while enrolled in a four-year program.</a:t>
            </a:r>
          </a:p>
          <a:p>
            <a:pPr>
              <a:buFont typeface="Wingdings" pitchFamily="2" charset="2"/>
              <a:buChar char="§"/>
            </a:pPr>
            <a:r>
              <a:rPr lang="en-US" sz="2600" dirty="0" smtClean="0">
                <a:solidFill>
                  <a:schemeClr val="tx1"/>
                </a:solidFill>
              </a:rPr>
              <a:t>Student continues enrollment in the same four-year program.</a:t>
            </a:r>
          </a:p>
          <a:p>
            <a:pPr lvl="1">
              <a:buFont typeface="Wingdings" pitchFamily="2" charset="2"/>
              <a:buChar char="§"/>
            </a:pPr>
            <a:endParaRPr lang="en-US" sz="2600" dirty="0" smtClean="0">
              <a:solidFill>
                <a:schemeClr val="tx1"/>
              </a:solidFill>
            </a:endParaRPr>
          </a:p>
          <a:p>
            <a:pPr lvl="1">
              <a:buFont typeface="Wingdings" pitchFamily="2" charset="2"/>
              <a:buChar char="§"/>
            </a:pPr>
            <a:r>
              <a:rPr lang="en-US" sz="2600" dirty="0" smtClean="0">
                <a:solidFill>
                  <a:schemeClr val="tx1"/>
                </a:solidFill>
              </a:rPr>
              <a:t>Maximum Eligibility Period for program is 6 years</a:t>
            </a:r>
          </a:p>
          <a:p>
            <a:pPr marL="228600" lvl="1" indent="0">
              <a:buNone/>
            </a:pPr>
            <a:r>
              <a:rPr lang="en-US" sz="2600" dirty="0">
                <a:solidFill>
                  <a:schemeClr val="tx1"/>
                </a:solidFill>
              </a:rPr>
              <a:t>	</a:t>
            </a:r>
            <a:r>
              <a:rPr lang="en-US" sz="2600" dirty="0" smtClean="0">
                <a:solidFill>
                  <a:schemeClr val="tx1"/>
                </a:solidFill>
              </a:rPr>
              <a:t>						Less</a:t>
            </a:r>
          </a:p>
          <a:p>
            <a:pPr lvl="1">
              <a:buFont typeface="Wingdings" pitchFamily="2" charset="2"/>
              <a:buChar char="§"/>
            </a:pPr>
            <a:r>
              <a:rPr lang="en-US" sz="2600" dirty="0" smtClean="0">
                <a:solidFill>
                  <a:schemeClr val="tx1"/>
                </a:solidFill>
              </a:rPr>
              <a:t>Total </a:t>
            </a:r>
            <a:r>
              <a:rPr lang="en-US" sz="2600" dirty="0">
                <a:solidFill>
                  <a:schemeClr val="tx1"/>
                </a:solidFill>
              </a:rPr>
              <a:t>of subsidized usage periods </a:t>
            </a:r>
            <a:r>
              <a:rPr lang="en-US" sz="2600" dirty="0" smtClean="0">
                <a:solidFill>
                  <a:schemeClr val="tx1"/>
                </a:solidFill>
              </a:rPr>
              <a:t>of 6 years</a:t>
            </a:r>
          </a:p>
          <a:p>
            <a:pPr marL="228600" lvl="1" indent="0">
              <a:buNone/>
            </a:pPr>
            <a:r>
              <a:rPr lang="en-US" sz="2600" dirty="0">
                <a:solidFill>
                  <a:schemeClr val="tx1"/>
                </a:solidFill>
              </a:rPr>
              <a:t>	</a:t>
            </a:r>
            <a:r>
              <a:rPr lang="en-US" sz="2600" dirty="0" smtClean="0">
                <a:solidFill>
                  <a:schemeClr val="tx1"/>
                </a:solidFill>
              </a:rPr>
              <a:t>						Equals</a:t>
            </a:r>
            <a:endParaRPr lang="en-US" sz="2600" dirty="0">
              <a:solidFill>
                <a:schemeClr val="tx1"/>
              </a:solidFill>
            </a:endParaRPr>
          </a:p>
          <a:p>
            <a:pPr lvl="1">
              <a:buFont typeface="Wingdings" pitchFamily="2" charset="2"/>
              <a:buChar char="§"/>
            </a:pPr>
            <a:r>
              <a:rPr lang="en-US" sz="2600" dirty="0" smtClean="0">
                <a:solidFill>
                  <a:schemeClr val="tx1"/>
                </a:solidFill>
              </a:rPr>
              <a:t>Zero years of remaining subsidized loan eligibility for the four-year program.</a:t>
            </a:r>
          </a:p>
          <a:p>
            <a:endParaRPr lang="en-US" dirty="0"/>
          </a:p>
        </p:txBody>
      </p:sp>
      <p:sp>
        <p:nvSpPr>
          <p:cNvPr id="4" name="Slide Number Placeholder 3"/>
          <p:cNvSpPr>
            <a:spLocks noGrp="1"/>
          </p:cNvSpPr>
          <p:nvPr>
            <p:ph type="sldNum" sz="quarter" idx="12"/>
          </p:nvPr>
        </p:nvSpPr>
        <p:spPr/>
        <p:txBody>
          <a:bodyPr/>
          <a:lstStyle/>
          <a:p>
            <a:fld id="{6D88D7DD-9B19-7A49-BB06-36BA9927445F}" type="slidenum">
              <a:rPr lang="en-US" smtClean="0"/>
              <a:pPr/>
              <a:t>33</a:t>
            </a:fld>
            <a:endParaRPr lang="en-US" dirty="0"/>
          </a:p>
        </p:txBody>
      </p:sp>
    </p:spTree>
    <p:extLst>
      <p:ext uri="{BB962C8B-B14F-4D97-AF65-F5344CB8AC3E}">
        <p14:creationId xmlns:p14="http://schemas.microsoft.com/office/powerpoint/2010/main" val="354560078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0" y="414325"/>
            <a:ext cx="9144000" cy="647698"/>
          </a:xfrm>
        </p:spPr>
        <p:txBody>
          <a:bodyPr>
            <a:normAutofit/>
          </a:bodyPr>
          <a:lstStyle/>
          <a:p>
            <a:r>
              <a:rPr lang="en-US" sz="3400" dirty="0">
                <a:solidFill>
                  <a:schemeClr val="tx1"/>
                </a:solidFill>
              </a:rPr>
              <a:t>Calculation of Remaining Eligibility: Example </a:t>
            </a:r>
            <a:r>
              <a:rPr lang="en-US" sz="3400" dirty="0" smtClean="0">
                <a:solidFill>
                  <a:schemeClr val="tx1"/>
                </a:solidFill>
              </a:rPr>
              <a:t>6 </a:t>
            </a:r>
            <a:endParaRPr lang="en-US" sz="3400" dirty="0">
              <a:solidFill>
                <a:schemeClr val="tx1"/>
              </a:solidFill>
            </a:endParaRPr>
          </a:p>
        </p:txBody>
      </p:sp>
      <p:sp>
        <p:nvSpPr>
          <p:cNvPr id="3" name="Content Placeholder 2"/>
          <p:cNvSpPr>
            <a:spLocks noGrp="1"/>
          </p:cNvSpPr>
          <p:nvPr>
            <p:ph idx="1"/>
          </p:nvPr>
        </p:nvSpPr>
        <p:spPr>
          <a:xfrm>
            <a:off x="304800" y="1100123"/>
            <a:ext cx="8534400" cy="4525963"/>
          </a:xfrm>
        </p:spPr>
        <p:txBody>
          <a:bodyPr>
            <a:normAutofit lnSpcReduction="10000"/>
          </a:bodyPr>
          <a:lstStyle/>
          <a:p>
            <a:pPr>
              <a:buFont typeface="Wingdings" pitchFamily="2" charset="2"/>
              <a:buChar char="§"/>
            </a:pPr>
            <a:r>
              <a:rPr lang="en-US" sz="2600" dirty="0" smtClean="0">
                <a:solidFill>
                  <a:schemeClr val="tx1"/>
                </a:solidFill>
              </a:rPr>
              <a:t>Student receives one Direct Subsidized Loan while enrolled in an 18-week certificate program.</a:t>
            </a:r>
          </a:p>
          <a:p>
            <a:pPr>
              <a:buFont typeface="Wingdings" pitchFamily="2" charset="2"/>
              <a:buChar char="§"/>
            </a:pPr>
            <a:r>
              <a:rPr lang="en-US" sz="2600" dirty="0" smtClean="0">
                <a:solidFill>
                  <a:schemeClr val="tx1"/>
                </a:solidFill>
              </a:rPr>
              <a:t>Student then enrolls in a two-year program.</a:t>
            </a:r>
          </a:p>
          <a:p>
            <a:pPr lvl="1">
              <a:buFont typeface="Wingdings" pitchFamily="2" charset="2"/>
              <a:buChar char="§"/>
            </a:pPr>
            <a:endParaRPr lang="en-US" sz="2600" dirty="0" smtClean="0">
              <a:solidFill>
                <a:schemeClr val="tx1"/>
              </a:solidFill>
            </a:endParaRPr>
          </a:p>
          <a:p>
            <a:pPr lvl="1">
              <a:buFont typeface="Wingdings" pitchFamily="2" charset="2"/>
              <a:buChar char="§"/>
            </a:pPr>
            <a:r>
              <a:rPr lang="en-US" sz="2600" dirty="0" smtClean="0">
                <a:solidFill>
                  <a:schemeClr val="tx1"/>
                </a:solidFill>
              </a:rPr>
              <a:t>Maximum Eligibility Period for program is 3 years</a:t>
            </a:r>
          </a:p>
          <a:p>
            <a:pPr marL="228600" lvl="1" indent="0">
              <a:buNone/>
            </a:pPr>
            <a:r>
              <a:rPr lang="en-US" sz="2600" dirty="0">
                <a:solidFill>
                  <a:schemeClr val="tx1"/>
                </a:solidFill>
              </a:rPr>
              <a:t>	</a:t>
            </a:r>
            <a:r>
              <a:rPr lang="en-US" sz="2600" dirty="0" smtClean="0">
                <a:solidFill>
                  <a:schemeClr val="tx1"/>
                </a:solidFill>
              </a:rPr>
              <a:t>						Less</a:t>
            </a:r>
          </a:p>
          <a:p>
            <a:pPr lvl="1">
              <a:buFont typeface="Wingdings" pitchFamily="2" charset="2"/>
              <a:buChar char="§"/>
            </a:pPr>
            <a:r>
              <a:rPr lang="en-US" sz="2600" dirty="0" smtClean="0">
                <a:solidFill>
                  <a:schemeClr val="tx1"/>
                </a:solidFill>
              </a:rPr>
              <a:t>Total </a:t>
            </a:r>
            <a:r>
              <a:rPr lang="en-US" sz="2600" dirty="0">
                <a:solidFill>
                  <a:schemeClr val="tx1"/>
                </a:solidFill>
              </a:rPr>
              <a:t>of subsidized usage periods </a:t>
            </a:r>
            <a:r>
              <a:rPr lang="en-US" sz="2600" dirty="0" smtClean="0">
                <a:solidFill>
                  <a:schemeClr val="tx1"/>
                </a:solidFill>
              </a:rPr>
              <a:t>of 0.50</a:t>
            </a:r>
          </a:p>
          <a:p>
            <a:pPr marL="228600" lvl="1" indent="0">
              <a:buNone/>
            </a:pPr>
            <a:r>
              <a:rPr lang="en-US" sz="2600" dirty="0">
                <a:solidFill>
                  <a:schemeClr val="tx1"/>
                </a:solidFill>
              </a:rPr>
              <a:t>	</a:t>
            </a:r>
            <a:r>
              <a:rPr lang="en-US" sz="2600" dirty="0" smtClean="0">
                <a:solidFill>
                  <a:schemeClr val="tx1"/>
                </a:solidFill>
              </a:rPr>
              <a:t>						Equals</a:t>
            </a:r>
            <a:endParaRPr lang="en-US" sz="2600" dirty="0">
              <a:solidFill>
                <a:schemeClr val="tx1"/>
              </a:solidFill>
            </a:endParaRPr>
          </a:p>
          <a:p>
            <a:pPr lvl="1">
              <a:buFont typeface="Wingdings" pitchFamily="2" charset="2"/>
              <a:buChar char="§"/>
            </a:pPr>
            <a:r>
              <a:rPr lang="en-US" sz="2600" dirty="0" smtClean="0">
                <a:solidFill>
                  <a:schemeClr val="tx1"/>
                </a:solidFill>
              </a:rPr>
              <a:t>2.5 years of remaining subsidized loan eligibility for enrollment in the two-year program.</a:t>
            </a:r>
          </a:p>
          <a:p>
            <a:endParaRPr lang="en-US" dirty="0"/>
          </a:p>
        </p:txBody>
      </p:sp>
      <p:sp>
        <p:nvSpPr>
          <p:cNvPr id="4" name="Slide Number Placeholder 3"/>
          <p:cNvSpPr>
            <a:spLocks noGrp="1"/>
          </p:cNvSpPr>
          <p:nvPr>
            <p:ph type="sldNum" sz="quarter" idx="12"/>
          </p:nvPr>
        </p:nvSpPr>
        <p:spPr/>
        <p:txBody>
          <a:bodyPr/>
          <a:lstStyle/>
          <a:p>
            <a:fld id="{6D88D7DD-9B19-7A49-BB06-36BA9927445F}" type="slidenum">
              <a:rPr lang="en-US" smtClean="0"/>
              <a:pPr/>
              <a:t>34</a:t>
            </a:fld>
            <a:endParaRPr lang="en-US" dirty="0"/>
          </a:p>
        </p:txBody>
      </p:sp>
    </p:spTree>
    <p:extLst>
      <p:ext uri="{BB962C8B-B14F-4D97-AF65-F5344CB8AC3E}">
        <p14:creationId xmlns:p14="http://schemas.microsoft.com/office/powerpoint/2010/main" val="135510648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7"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charset="0"/>
                <a:ea typeface="ＭＳ Ｐゴシック" charset="0"/>
                <a:cs typeface="Arial" charset="0"/>
              </a:defRPr>
            </a:lvl1pPr>
            <a:lvl2pPr marL="742950" indent="-285750" eaLnBrk="0" hangingPunct="0">
              <a:defRPr>
                <a:solidFill>
                  <a:schemeClr val="tx1"/>
                </a:solidFill>
                <a:latin typeface="Calibri" charset="0"/>
                <a:ea typeface="Arial" charset="0"/>
                <a:cs typeface="Arial" charset="0"/>
              </a:defRPr>
            </a:lvl2pPr>
            <a:lvl3pPr marL="1143000" indent="-228600" eaLnBrk="0" hangingPunct="0">
              <a:defRPr>
                <a:solidFill>
                  <a:schemeClr val="tx1"/>
                </a:solidFill>
                <a:latin typeface="Calibri" charset="0"/>
                <a:ea typeface="Arial" charset="0"/>
                <a:cs typeface="Arial" charset="0"/>
              </a:defRPr>
            </a:lvl3pPr>
            <a:lvl4pPr marL="1600200" indent="-228600" eaLnBrk="0" hangingPunct="0">
              <a:defRPr>
                <a:solidFill>
                  <a:schemeClr val="tx1"/>
                </a:solidFill>
                <a:latin typeface="Calibri" charset="0"/>
                <a:ea typeface="Arial" charset="0"/>
                <a:cs typeface="Arial" charset="0"/>
              </a:defRPr>
            </a:lvl4pPr>
            <a:lvl5pPr marL="2057400" indent="-228600" eaLnBrk="0" hangingPunct="0">
              <a:defRPr>
                <a:solidFill>
                  <a:schemeClr val="tx1"/>
                </a:solidFill>
                <a:latin typeface="Calibri" charset="0"/>
                <a:ea typeface="Arial" charset="0"/>
                <a:cs typeface="Arial" charset="0"/>
              </a:defRPr>
            </a:lvl5pPr>
            <a:lvl6pPr marL="2514600" indent="-228600" eaLnBrk="0" fontAlgn="base" hangingPunct="0">
              <a:spcBef>
                <a:spcPct val="0"/>
              </a:spcBef>
              <a:spcAft>
                <a:spcPct val="0"/>
              </a:spcAft>
              <a:defRPr>
                <a:solidFill>
                  <a:schemeClr val="tx1"/>
                </a:solidFill>
                <a:latin typeface="Calibri" charset="0"/>
                <a:ea typeface="Arial" charset="0"/>
                <a:cs typeface="Arial" charset="0"/>
              </a:defRPr>
            </a:lvl6pPr>
            <a:lvl7pPr marL="2971800" indent="-228600" eaLnBrk="0" fontAlgn="base" hangingPunct="0">
              <a:spcBef>
                <a:spcPct val="0"/>
              </a:spcBef>
              <a:spcAft>
                <a:spcPct val="0"/>
              </a:spcAft>
              <a:defRPr>
                <a:solidFill>
                  <a:schemeClr val="tx1"/>
                </a:solidFill>
                <a:latin typeface="Calibri" charset="0"/>
                <a:ea typeface="Arial" charset="0"/>
                <a:cs typeface="Arial" charset="0"/>
              </a:defRPr>
            </a:lvl7pPr>
            <a:lvl8pPr marL="3429000" indent="-228600" eaLnBrk="0" fontAlgn="base" hangingPunct="0">
              <a:spcBef>
                <a:spcPct val="0"/>
              </a:spcBef>
              <a:spcAft>
                <a:spcPct val="0"/>
              </a:spcAft>
              <a:defRPr>
                <a:solidFill>
                  <a:schemeClr val="tx1"/>
                </a:solidFill>
                <a:latin typeface="Calibri" charset="0"/>
                <a:ea typeface="Arial" charset="0"/>
                <a:cs typeface="Arial" charset="0"/>
              </a:defRPr>
            </a:lvl8pPr>
            <a:lvl9pPr marL="3886200" indent="-228600" eaLnBrk="0" fontAlgn="base" hangingPunct="0">
              <a:spcBef>
                <a:spcPct val="0"/>
              </a:spcBef>
              <a:spcAft>
                <a:spcPct val="0"/>
              </a:spcAft>
              <a:defRPr>
                <a:solidFill>
                  <a:schemeClr val="tx1"/>
                </a:solidFill>
                <a:latin typeface="Calibri" charset="0"/>
                <a:ea typeface="Arial" charset="0"/>
                <a:cs typeface="Arial" charset="0"/>
              </a:defRPr>
            </a:lvl9pPr>
          </a:lstStyle>
          <a:p>
            <a:pPr eaLnBrk="1" hangingPunct="1"/>
            <a:fld id="{F2B9A31E-3444-004B-977E-00F8DE8FC64D}" type="slidenum">
              <a:rPr lang="en-US">
                <a:solidFill>
                  <a:srgbClr val="F2F2F2"/>
                </a:solidFill>
                <a:latin typeface="Arial" charset="0"/>
              </a:rPr>
              <a:pPr eaLnBrk="1" hangingPunct="1"/>
              <a:t>35</a:t>
            </a:fld>
            <a:endParaRPr lang="en-US" dirty="0">
              <a:solidFill>
                <a:srgbClr val="F2F2F2"/>
              </a:solidFill>
              <a:latin typeface="Arial" charset="0"/>
            </a:endParaRPr>
          </a:p>
        </p:txBody>
      </p:sp>
      <p:sp>
        <p:nvSpPr>
          <p:cNvPr id="8195" name="Rectangle 3"/>
          <p:cNvSpPr>
            <a:spLocks noGrp="1" noChangeArrowheads="1"/>
          </p:cNvSpPr>
          <p:nvPr>
            <p:ph type="title" idx="4294967295"/>
          </p:nvPr>
        </p:nvSpPr>
        <p:spPr bwMode="auto">
          <a:xfrm>
            <a:off x="0" y="1371600"/>
            <a:ext cx="8305800" cy="323373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000" tIns="46800" rIns="90000" bIns="46800">
            <a:spAutoFit/>
          </a:bodyPr>
          <a:lstStyle/>
          <a:p>
            <a:pPr algn="ctr" eaLnBrk="1" hangingPunct="1">
              <a:buClr>
                <a:srgbClr val="00CC99"/>
              </a:buCl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6000" dirty="0">
                <a:solidFill>
                  <a:srgbClr val="00CC99"/>
                </a:solidFill>
                <a:latin typeface="Calibri" charset="0"/>
              </a:rPr>
              <a:t/>
            </a:r>
            <a:br>
              <a:rPr lang="en-GB" sz="6000" dirty="0">
                <a:solidFill>
                  <a:srgbClr val="00CC99"/>
                </a:solidFill>
                <a:latin typeface="Calibri" charset="0"/>
              </a:rPr>
            </a:br>
            <a:r>
              <a:rPr lang="en-GB" sz="7200" b="1" dirty="0" smtClean="0">
                <a:solidFill>
                  <a:srgbClr val="FF3300"/>
                </a:solidFill>
                <a:latin typeface="Calibri" charset="0"/>
              </a:rPr>
              <a:t>Loss of Interest Subsidy Benefits</a:t>
            </a:r>
            <a:endParaRPr lang="en-GB" sz="7200" dirty="0">
              <a:latin typeface="Calibri" charset="0"/>
            </a:endParaRPr>
          </a:p>
        </p:txBody>
      </p:sp>
      <p:sp>
        <p:nvSpPr>
          <p:cNvPr id="8196" name="Slide Number Placeholder 4"/>
          <p:cNvSpPr txBox="1">
            <a:spLocks noGrp="1"/>
          </p:cNvSpPr>
          <p:nvPr/>
        </p:nvSpPr>
        <p:spPr bwMode="auto">
          <a:xfrm>
            <a:off x="0" y="6324600"/>
            <a:ext cx="15240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charset="0"/>
                <a:ea typeface="ＭＳ Ｐゴシック" charset="0"/>
                <a:cs typeface="Arial" charset="0"/>
              </a:defRPr>
            </a:lvl1pPr>
            <a:lvl2pPr marL="742950" indent="-285750" eaLnBrk="0" hangingPunct="0">
              <a:defRPr>
                <a:solidFill>
                  <a:schemeClr val="tx1"/>
                </a:solidFill>
                <a:latin typeface="Calibri" charset="0"/>
                <a:ea typeface="Arial" charset="0"/>
                <a:cs typeface="Arial" charset="0"/>
              </a:defRPr>
            </a:lvl2pPr>
            <a:lvl3pPr marL="1143000" indent="-228600" eaLnBrk="0" hangingPunct="0">
              <a:defRPr>
                <a:solidFill>
                  <a:schemeClr val="tx1"/>
                </a:solidFill>
                <a:latin typeface="Calibri" charset="0"/>
                <a:ea typeface="Arial" charset="0"/>
                <a:cs typeface="Arial" charset="0"/>
              </a:defRPr>
            </a:lvl3pPr>
            <a:lvl4pPr marL="1600200" indent="-228600" eaLnBrk="0" hangingPunct="0">
              <a:defRPr>
                <a:solidFill>
                  <a:schemeClr val="tx1"/>
                </a:solidFill>
                <a:latin typeface="Calibri" charset="0"/>
                <a:ea typeface="Arial" charset="0"/>
                <a:cs typeface="Arial" charset="0"/>
              </a:defRPr>
            </a:lvl4pPr>
            <a:lvl5pPr marL="2057400" indent="-228600" eaLnBrk="0" hangingPunct="0">
              <a:defRPr>
                <a:solidFill>
                  <a:schemeClr val="tx1"/>
                </a:solidFill>
                <a:latin typeface="Calibri" charset="0"/>
                <a:ea typeface="Arial" charset="0"/>
                <a:cs typeface="Arial" charset="0"/>
              </a:defRPr>
            </a:lvl5pPr>
            <a:lvl6pPr marL="2514600" indent="-228600" eaLnBrk="0" fontAlgn="base" hangingPunct="0">
              <a:spcBef>
                <a:spcPct val="0"/>
              </a:spcBef>
              <a:spcAft>
                <a:spcPct val="0"/>
              </a:spcAft>
              <a:defRPr>
                <a:solidFill>
                  <a:schemeClr val="tx1"/>
                </a:solidFill>
                <a:latin typeface="Calibri" charset="0"/>
                <a:ea typeface="Arial" charset="0"/>
                <a:cs typeface="Arial" charset="0"/>
              </a:defRPr>
            </a:lvl6pPr>
            <a:lvl7pPr marL="2971800" indent="-228600" eaLnBrk="0" fontAlgn="base" hangingPunct="0">
              <a:spcBef>
                <a:spcPct val="0"/>
              </a:spcBef>
              <a:spcAft>
                <a:spcPct val="0"/>
              </a:spcAft>
              <a:defRPr>
                <a:solidFill>
                  <a:schemeClr val="tx1"/>
                </a:solidFill>
                <a:latin typeface="Calibri" charset="0"/>
                <a:ea typeface="Arial" charset="0"/>
                <a:cs typeface="Arial" charset="0"/>
              </a:defRPr>
            </a:lvl7pPr>
            <a:lvl8pPr marL="3429000" indent="-228600" eaLnBrk="0" fontAlgn="base" hangingPunct="0">
              <a:spcBef>
                <a:spcPct val="0"/>
              </a:spcBef>
              <a:spcAft>
                <a:spcPct val="0"/>
              </a:spcAft>
              <a:defRPr>
                <a:solidFill>
                  <a:schemeClr val="tx1"/>
                </a:solidFill>
                <a:latin typeface="Calibri" charset="0"/>
                <a:ea typeface="Arial" charset="0"/>
                <a:cs typeface="Arial" charset="0"/>
              </a:defRPr>
            </a:lvl8pPr>
            <a:lvl9pPr marL="3886200" indent="-228600" eaLnBrk="0" fontAlgn="base" hangingPunct="0">
              <a:spcBef>
                <a:spcPct val="0"/>
              </a:spcBef>
              <a:spcAft>
                <a:spcPct val="0"/>
              </a:spcAft>
              <a:defRPr>
                <a:solidFill>
                  <a:schemeClr val="tx1"/>
                </a:solidFill>
                <a:latin typeface="Calibri" charset="0"/>
                <a:ea typeface="Arial" charset="0"/>
                <a:cs typeface="Arial" charset="0"/>
              </a:defRPr>
            </a:lvl9pPr>
          </a:lstStyle>
          <a:p>
            <a:pPr algn="ctr" defTabSz="457200" eaLnBrk="1" hangingPunct="1"/>
            <a:endParaRPr lang="en-US" sz="1400" dirty="0">
              <a:solidFill>
                <a:srgbClr val="2F2B20"/>
              </a:solidFill>
              <a:latin typeface="Arial" charset="0"/>
              <a:ea typeface="MS PGothic" charset="0"/>
              <a:cs typeface="MS PGothic" charset="0"/>
            </a:endParaRPr>
          </a:p>
        </p:txBody>
      </p:sp>
    </p:spTree>
    <p:extLst>
      <p:ext uri="{BB962C8B-B14F-4D97-AF65-F5344CB8AC3E}">
        <p14:creationId xmlns:p14="http://schemas.microsoft.com/office/powerpoint/2010/main" val="1390553011"/>
      </p:ext>
    </p:extLst>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386" name="Title 1"/>
          <p:cNvSpPr>
            <a:spLocks noGrp="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p>
            <a:pPr algn="ctr"/>
            <a:r>
              <a:rPr lang="en-US" sz="3600" dirty="0">
                <a:solidFill>
                  <a:schemeClr val="tx1"/>
                </a:solidFill>
                <a:latin typeface="Arial" charset="0"/>
                <a:cs typeface="Arial" charset="0"/>
              </a:rPr>
              <a:t>Loss of </a:t>
            </a:r>
            <a:r>
              <a:rPr lang="en-US" sz="3600" dirty="0" smtClean="0">
                <a:solidFill>
                  <a:schemeClr val="tx1"/>
                </a:solidFill>
                <a:latin typeface="Arial" charset="0"/>
                <a:cs typeface="Arial" charset="0"/>
              </a:rPr>
              <a:t>Interest Subsidy </a:t>
            </a:r>
            <a:r>
              <a:rPr lang="en-US" sz="3600" dirty="0">
                <a:solidFill>
                  <a:schemeClr val="tx1"/>
                </a:solidFill>
                <a:latin typeface="Arial" charset="0"/>
                <a:cs typeface="Arial" charset="0"/>
              </a:rPr>
              <a:t>Benefits</a:t>
            </a:r>
          </a:p>
        </p:txBody>
      </p:sp>
      <p:sp>
        <p:nvSpPr>
          <p:cNvPr id="11267" name="Content Placeholder 2"/>
          <p:cNvSpPr>
            <a:spLocks noGrp="1"/>
          </p:cNvSpPr>
          <p:nvPr>
            <p:ph idx="1"/>
          </p:nvPr>
        </p:nvSpPr>
        <p:spPr bwMode="auto">
          <a:xfrm>
            <a:off x="152400" y="1447800"/>
            <a:ext cx="8861425" cy="4803775"/>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457200" indent="-457200">
              <a:buFont typeface="Wingdings" pitchFamily="2" charset="2"/>
              <a:buChar char="§"/>
              <a:defRPr/>
            </a:pPr>
            <a:r>
              <a:rPr lang="en-US" sz="3000" dirty="0">
                <a:solidFill>
                  <a:schemeClr val="tx1"/>
                </a:solidFill>
                <a:latin typeface="Arial" pitchFamily="34" charset="0"/>
                <a:ea typeface="+mn-ea"/>
                <a:cs typeface="Arial" pitchFamily="34" charset="0"/>
              </a:rPr>
              <a:t>A</a:t>
            </a:r>
            <a:r>
              <a:rPr lang="en-US" sz="2800" dirty="0" smtClean="0">
                <a:solidFill>
                  <a:schemeClr val="tx1"/>
                </a:solidFill>
                <a:latin typeface="Arial" pitchFamily="34" charset="0"/>
                <a:ea typeface="+mn-ea"/>
                <a:cs typeface="Arial" pitchFamily="34" charset="0"/>
              </a:rPr>
              <a:t> first time borrower who has no remaining eligibility </a:t>
            </a:r>
            <a:r>
              <a:rPr lang="en-US" sz="2800" dirty="0">
                <a:solidFill>
                  <a:schemeClr val="tx1"/>
                </a:solidFill>
                <a:latin typeface="Arial" pitchFamily="34" charset="0"/>
                <a:ea typeface="+mn-ea"/>
                <a:cs typeface="Arial" pitchFamily="34" charset="0"/>
              </a:rPr>
              <a:t>for </a:t>
            </a:r>
            <a:r>
              <a:rPr lang="en-US" sz="2800" dirty="0" smtClean="0">
                <a:solidFill>
                  <a:schemeClr val="tx1"/>
                </a:solidFill>
                <a:latin typeface="Arial" pitchFamily="34" charset="0"/>
                <a:ea typeface="+mn-ea"/>
                <a:cs typeface="Arial" pitchFamily="34" charset="0"/>
              </a:rPr>
              <a:t>subsidized loans, loses </a:t>
            </a:r>
            <a:r>
              <a:rPr lang="en-US" sz="2800" dirty="0">
                <a:solidFill>
                  <a:schemeClr val="tx1"/>
                </a:solidFill>
                <a:latin typeface="Arial" pitchFamily="34" charset="0"/>
                <a:ea typeface="+mn-ea"/>
                <a:cs typeface="Arial" pitchFamily="34" charset="0"/>
              </a:rPr>
              <a:t>interest subsidy </a:t>
            </a:r>
            <a:r>
              <a:rPr lang="en-US" sz="2800" dirty="0" smtClean="0">
                <a:solidFill>
                  <a:schemeClr val="tx1"/>
                </a:solidFill>
                <a:latin typeface="Arial" pitchFamily="34" charset="0"/>
                <a:ea typeface="+mn-ea"/>
                <a:cs typeface="Arial" pitchFamily="34" charset="0"/>
              </a:rPr>
              <a:t> on </a:t>
            </a:r>
            <a:r>
              <a:rPr lang="en-US" sz="2800" dirty="0">
                <a:solidFill>
                  <a:schemeClr val="tx1"/>
                </a:solidFill>
                <a:latin typeface="Arial" pitchFamily="34" charset="0"/>
                <a:ea typeface="+mn-ea"/>
                <a:cs typeface="Arial" pitchFamily="34" charset="0"/>
              </a:rPr>
              <a:t>subsidized loans </a:t>
            </a:r>
            <a:r>
              <a:rPr lang="en-US" sz="2800" dirty="0" smtClean="0">
                <a:solidFill>
                  <a:schemeClr val="tx1"/>
                </a:solidFill>
                <a:latin typeface="Arial" pitchFamily="34" charset="0"/>
                <a:ea typeface="+mn-ea"/>
                <a:cs typeface="Arial" pitchFamily="34" charset="0"/>
              </a:rPr>
              <a:t>if the borrower -</a:t>
            </a:r>
          </a:p>
          <a:p>
            <a:pPr marL="457200" lvl="1" indent="-282575">
              <a:buFont typeface="Wingdings" pitchFamily="2" charset="2"/>
              <a:buChar char="§"/>
              <a:defRPr/>
            </a:pPr>
            <a:r>
              <a:rPr lang="en-US" sz="2800" dirty="0">
                <a:solidFill>
                  <a:schemeClr val="tx1"/>
                </a:solidFill>
                <a:latin typeface="Arial" pitchFamily="34" charset="0"/>
                <a:cs typeface="Arial" pitchFamily="34" charset="0"/>
              </a:rPr>
              <a:t>D</a:t>
            </a:r>
            <a:r>
              <a:rPr lang="en-US" sz="2800" dirty="0" smtClean="0">
                <a:solidFill>
                  <a:schemeClr val="tx1"/>
                </a:solidFill>
                <a:latin typeface="Arial" pitchFamily="34" charset="0"/>
                <a:ea typeface="+mn-ea"/>
                <a:cs typeface="Arial" pitchFamily="34" charset="0"/>
              </a:rPr>
              <a:t>id </a:t>
            </a:r>
            <a:r>
              <a:rPr lang="en-US" sz="2800" dirty="0">
                <a:solidFill>
                  <a:schemeClr val="tx1"/>
                </a:solidFill>
                <a:latin typeface="Arial" pitchFamily="34" charset="0"/>
                <a:ea typeface="+mn-ea"/>
                <a:cs typeface="Arial" pitchFamily="34" charset="0"/>
              </a:rPr>
              <a:t>not complete </a:t>
            </a:r>
            <a:r>
              <a:rPr lang="en-US" sz="2800" dirty="0" smtClean="0">
                <a:solidFill>
                  <a:schemeClr val="tx1"/>
                </a:solidFill>
                <a:latin typeface="Arial" pitchFamily="34" charset="0"/>
                <a:ea typeface="+mn-ea"/>
                <a:cs typeface="Arial" pitchFamily="34" charset="0"/>
              </a:rPr>
              <a:t>the program and -</a:t>
            </a:r>
            <a:endParaRPr lang="en-US" sz="2800" dirty="0">
              <a:solidFill>
                <a:schemeClr val="tx1"/>
              </a:solidFill>
              <a:latin typeface="Arial" pitchFamily="34" charset="0"/>
              <a:ea typeface="+mn-ea"/>
              <a:cs typeface="Arial" pitchFamily="34" charset="0"/>
            </a:endParaRPr>
          </a:p>
          <a:p>
            <a:pPr marL="803275" lvl="1" indent="-346075">
              <a:buFont typeface="Wingdings" pitchFamily="2" charset="2"/>
              <a:buChar char="§"/>
              <a:defRPr/>
            </a:pPr>
            <a:r>
              <a:rPr lang="en-US" sz="2800" dirty="0">
                <a:solidFill>
                  <a:schemeClr val="tx1"/>
                </a:solidFill>
                <a:latin typeface="Arial" pitchFamily="34" charset="0"/>
                <a:ea typeface="+mn-ea"/>
                <a:cs typeface="Arial" pitchFamily="34" charset="0"/>
              </a:rPr>
              <a:t>Continues </a:t>
            </a:r>
            <a:r>
              <a:rPr lang="en-US" sz="2800" dirty="0" smtClean="0">
                <a:solidFill>
                  <a:schemeClr val="tx1"/>
                </a:solidFill>
                <a:latin typeface="Arial" pitchFamily="34" charset="0"/>
                <a:ea typeface="+mn-ea"/>
                <a:cs typeface="Arial" pitchFamily="34" charset="0"/>
              </a:rPr>
              <a:t>enrollment on at least a half-time basis in </a:t>
            </a:r>
            <a:r>
              <a:rPr lang="en-US" sz="2800" dirty="0">
                <a:solidFill>
                  <a:schemeClr val="tx1"/>
                </a:solidFill>
                <a:latin typeface="Arial" pitchFamily="34" charset="0"/>
                <a:ea typeface="+mn-ea"/>
                <a:cs typeface="Arial" pitchFamily="34" charset="0"/>
              </a:rPr>
              <a:t>same </a:t>
            </a:r>
            <a:r>
              <a:rPr lang="en-US" sz="2800" dirty="0" smtClean="0">
                <a:solidFill>
                  <a:schemeClr val="tx1"/>
                </a:solidFill>
                <a:latin typeface="Arial" pitchFamily="34" charset="0"/>
                <a:ea typeface="+mn-ea"/>
                <a:cs typeface="Arial" pitchFamily="34" charset="0"/>
              </a:rPr>
              <a:t>program; </a:t>
            </a:r>
            <a:r>
              <a:rPr lang="en-US" sz="2800" dirty="0">
                <a:solidFill>
                  <a:schemeClr val="tx1"/>
                </a:solidFill>
                <a:latin typeface="Arial" pitchFamily="34" charset="0"/>
                <a:ea typeface="+mn-ea"/>
                <a:cs typeface="Arial" pitchFamily="34" charset="0"/>
              </a:rPr>
              <a:t>or </a:t>
            </a:r>
          </a:p>
          <a:p>
            <a:pPr marL="803275" lvl="1" indent="-346075">
              <a:buFont typeface="Wingdings" pitchFamily="2" charset="2"/>
              <a:buChar char="§"/>
              <a:defRPr/>
            </a:pPr>
            <a:r>
              <a:rPr lang="en-US" sz="2800" dirty="0">
                <a:solidFill>
                  <a:schemeClr val="tx1"/>
                </a:solidFill>
                <a:latin typeface="Arial" pitchFamily="34" charset="0"/>
                <a:ea typeface="+mn-ea"/>
                <a:cs typeface="Arial" pitchFamily="34" charset="0"/>
              </a:rPr>
              <a:t>Enrolls in another program of the same or shorter </a:t>
            </a:r>
            <a:r>
              <a:rPr lang="en-US" sz="2800" dirty="0" smtClean="0">
                <a:solidFill>
                  <a:schemeClr val="tx1"/>
                </a:solidFill>
                <a:latin typeface="Arial" pitchFamily="34" charset="0"/>
                <a:ea typeface="+mn-ea"/>
                <a:cs typeface="Arial" pitchFamily="34" charset="0"/>
              </a:rPr>
              <a:t>length on at least a half-time basis.</a:t>
            </a:r>
            <a:endParaRPr lang="en-US" sz="2800" dirty="0">
              <a:solidFill>
                <a:schemeClr val="tx1"/>
              </a:solidFill>
              <a:latin typeface="Arial" pitchFamily="34" charset="0"/>
              <a:ea typeface="+mn-ea"/>
              <a:cs typeface="Arial" pitchFamily="34" charset="0"/>
            </a:endParaRPr>
          </a:p>
        </p:txBody>
      </p:sp>
      <p:sp>
        <p:nvSpPr>
          <p:cNvPr id="4" name="Slide Number Placeholder 3"/>
          <p:cNvSpPr>
            <a:spLocks noGrp="1"/>
          </p:cNvSpPr>
          <p:nvPr>
            <p:ph type="sldNum" sz="quarter" idx="12"/>
          </p:nvPr>
        </p:nvSpPr>
        <p:spPr>
          <a:xfrm>
            <a:off x="533400" y="6400800"/>
            <a:ext cx="2133600" cy="365125"/>
          </a:xfrm>
          <a:prstGeom prst="rect">
            <a:avLst/>
          </a:prstGeom>
        </p:spPr>
        <p:txBody>
          <a:bodyPr/>
          <a:lstStyle>
            <a:lvl1pPr eaLnBrk="0" hangingPunct="0">
              <a:defRPr>
                <a:solidFill>
                  <a:schemeClr val="tx1"/>
                </a:solidFill>
                <a:latin typeface="Calibri" charset="0"/>
                <a:ea typeface="ＭＳ Ｐゴシック" charset="0"/>
                <a:cs typeface="Arial" charset="0"/>
              </a:defRPr>
            </a:lvl1pPr>
            <a:lvl2pPr marL="742950" indent="-285750" eaLnBrk="0" hangingPunct="0">
              <a:defRPr>
                <a:solidFill>
                  <a:schemeClr val="tx1"/>
                </a:solidFill>
                <a:latin typeface="Calibri" charset="0"/>
                <a:ea typeface="Arial" charset="0"/>
                <a:cs typeface="Arial" charset="0"/>
              </a:defRPr>
            </a:lvl2pPr>
            <a:lvl3pPr marL="1143000" indent="-228600" eaLnBrk="0" hangingPunct="0">
              <a:defRPr>
                <a:solidFill>
                  <a:schemeClr val="tx1"/>
                </a:solidFill>
                <a:latin typeface="Calibri" charset="0"/>
                <a:ea typeface="Arial" charset="0"/>
                <a:cs typeface="Arial" charset="0"/>
              </a:defRPr>
            </a:lvl3pPr>
            <a:lvl4pPr marL="1600200" indent="-228600" eaLnBrk="0" hangingPunct="0">
              <a:defRPr>
                <a:solidFill>
                  <a:schemeClr val="tx1"/>
                </a:solidFill>
                <a:latin typeface="Calibri" charset="0"/>
                <a:ea typeface="Arial" charset="0"/>
                <a:cs typeface="Arial" charset="0"/>
              </a:defRPr>
            </a:lvl4pPr>
            <a:lvl5pPr marL="2057400" indent="-228600" eaLnBrk="0" hangingPunct="0">
              <a:defRPr>
                <a:solidFill>
                  <a:schemeClr val="tx1"/>
                </a:solidFill>
                <a:latin typeface="Calibri" charset="0"/>
                <a:ea typeface="Arial" charset="0"/>
                <a:cs typeface="Arial" charset="0"/>
              </a:defRPr>
            </a:lvl5pPr>
            <a:lvl6pPr marL="2514600" indent="-228600" eaLnBrk="0" fontAlgn="base" hangingPunct="0">
              <a:spcBef>
                <a:spcPct val="0"/>
              </a:spcBef>
              <a:spcAft>
                <a:spcPct val="0"/>
              </a:spcAft>
              <a:defRPr>
                <a:solidFill>
                  <a:schemeClr val="tx1"/>
                </a:solidFill>
                <a:latin typeface="Calibri" charset="0"/>
                <a:ea typeface="Arial" charset="0"/>
                <a:cs typeface="Arial" charset="0"/>
              </a:defRPr>
            </a:lvl6pPr>
            <a:lvl7pPr marL="2971800" indent="-228600" eaLnBrk="0" fontAlgn="base" hangingPunct="0">
              <a:spcBef>
                <a:spcPct val="0"/>
              </a:spcBef>
              <a:spcAft>
                <a:spcPct val="0"/>
              </a:spcAft>
              <a:defRPr>
                <a:solidFill>
                  <a:schemeClr val="tx1"/>
                </a:solidFill>
                <a:latin typeface="Calibri" charset="0"/>
                <a:ea typeface="Arial" charset="0"/>
                <a:cs typeface="Arial" charset="0"/>
              </a:defRPr>
            </a:lvl7pPr>
            <a:lvl8pPr marL="3429000" indent="-228600" eaLnBrk="0" fontAlgn="base" hangingPunct="0">
              <a:spcBef>
                <a:spcPct val="0"/>
              </a:spcBef>
              <a:spcAft>
                <a:spcPct val="0"/>
              </a:spcAft>
              <a:defRPr>
                <a:solidFill>
                  <a:schemeClr val="tx1"/>
                </a:solidFill>
                <a:latin typeface="Calibri" charset="0"/>
                <a:ea typeface="Arial" charset="0"/>
                <a:cs typeface="Arial" charset="0"/>
              </a:defRPr>
            </a:lvl8pPr>
            <a:lvl9pPr marL="3886200" indent="-228600" eaLnBrk="0" fontAlgn="base" hangingPunct="0">
              <a:spcBef>
                <a:spcPct val="0"/>
              </a:spcBef>
              <a:spcAft>
                <a:spcPct val="0"/>
              </a:spcAft>
              <a:defRPr>
                <a:solidFill>
                  <a:schemeClr val="tx1"/>
                </a:solidFill>
                <a:latin typeface="Calibri" charset="0"/>
                <a:ea typeface="Arial" charset="0"/>
                <a:cs typeface="Arial" charset="0"/>
              </a:defRPr>
            </a:lvl9pPr>
          </a:lstStyle>
          <a:p>
            <a:pPr algn="l" eaLnBrk="1" hangingPunct="1"/>
            <a:fld id="{548A2AFC-3D1F-1547-A196-00395AFB6C8A}" type="slidenum">
              <a:rPr lang="en-US" sz="1200">
                <a:solidFill>
                  <a:srgbClr val="FFFFFF"/>
                </a:solidFill>
              </a:rPr>
              <a:pPr algn="l" eaLnBrk="1" hangingPunct="1"/>
              <a:t>36</a:t>
            </a:fld>
            <a:endParaRPr lang="en-US" sz="1200" dirty="0">
              <a:solidFill>
                <a:srgbClr val="FFFFFF"/>
              </a:solidFill>
            </a:endParaRPr>
          </a:p>
        </p:txBody>
      </p:sp>
    </p:spTree>
    <p:extLst>
      <p:ext uri="{BB962C8B-B14F-4D97-AF65-F5344CB8AC3E}">
        <p14:creationId xmlns:p14="http://schemas.microsoft.com/office/powerpoint/2010/main" val="1404121470"/>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386" name="Title 1"/>
          <p:cNvSpPr>
            <a:spLocks noGrp="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p>
            <a:pPr algn="ctr"/>
            <a:r>
              <a:rPr lang="en-US" sz="3600" dirty="0">
                <a:solidFill>
                  <a:schemeClr val="tx1"/>
                </a:solidFill>
                <a:latin typeface="Arial" charset="0"/>
                <a:cs typeface="Arial" charset="0"/>
              </a:rPr>
              <a:t>Loss of </a:t>
            </a:r>
            <a:r>
              <a:rPr lang="en-US" sz="3600" dirty="0" smtClean="0">
                <a:solidFill>
                  <a:schemeClr val="tx1"/>
                </a:solidFill>
                <a:latin typeface="Arial" charset="0"/>
                <a:cs typeface="Arial" charset="0"/>
              </a:rPr>
              <a:t>Interest Subsidy </a:t>
            </a:r>
            <a:r>
              <a:rPr lang="en-US" sz="3600" dirty="0">
                <a:solidFill>
                  <a:schemeClr val="tx1"/>
                </a:solidFill>
                <a:latin typeface="Arial" charset="0"/>
                <a:cs typeface="Arial" charset="0"/>
              </a:rPr>
              <a:t>Benefits</a:t>
            </a:r>
          </a:p>
        </p:txBody>
      </p:sp>
      <p:sp>
        <p:nvSpPr>
          <p:cNvPr id="11267" name="Content Placeholder 2"/>
          <p:cNvSpPr>
            <a:spLocks noGrp="1"/>
          </p:cNvSpPr>
          <p:nvPr>
            <p:ph idx="1"/>
          </p:nvPr>
        </p:nvSpPr>
        <p:spPr bwMode="auto">
          <a:xfrm>
            <a:off x="152399" y="1219200"/>
            <a:ext cx="8861425" cy="4803775"/>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 typeface="Wingdings" pitchFamily="2" charset="2"/>
              <a:buChar char="§"/>
            </a:pPr>
            <a:r>
              <a:rPr lang="en-US" sz="2800" dirty="0" smtClean="0">
                <a:solidFill>
                  <a:schemeClr val="tx1"/>
                </a:solidFill>
              </a:rPr>
              <a:t>Borrower responsibility </a:t>
            </a:r>
            <a:r>
              <a:rPr lang="en-US" sz="2800" dirty="0">
                <a:solidFill>
                  <a:schemeClr val="tx1"/>
                </a:solidFill>
              </a:rPr>
              <a:t>for interest triggered from the date of continued or subsequent </a:t>
            </a:r>
            <a:r>
              <a:rPr lang="en-US" sz="2800" dirty="0" smtClean="0">
                <a:solidFill>
                  <a:schemeClr val="tx1"/>
                </a:solidFill>
              </a:rPr>
              <a:t>(at least half-time) enrollment </a:t>
            </a:r>
            <a:r>
              <a:rPr lang="en-US" sz="2800" dirty="0">
                <a:solidFill>
                  <a:schemeClr val="tx1"/>
                </a:solidFill>
              </a:rPr>
              <a:t>in an </a:t>
            </a:r>
            <a:r>
              <a:rPr lang="en-US" sz="2800" dirty="0" smtClean="0">
                <a:solidFill>
                  <a:schemeClr val="tx1"/>
                </a:solidFill>
              </a:rPr>
              <a:t>eligible undergraduate </a:t>
            </a:r>
            <a:r>
              <a:rPr lang="en-US" sz="2800" dirty="0">
                <a:solidFill>
                  <a:schemeClr val="tx1"/>
                </a:solidFill>
              </a:rPr>
              <a:t>program of equal or lesser </a:t>
            </a:r>
            <a:r>
              <a:rPr lang="en-US" sz="2800" dirty="0" smtClean="0">
                <a:solidFill>
                  <a:schemeClr val="tx1"/>
                </a:solidFill>
              </a:rPr>
              <a:t>length.</a:t>
            </a:r>
            <a:endParaRPr lang="en-US" sz="2800" dirty="0">
              <a:solidFill>
                <a:schemeClr val="tx1"/>
              </a:solidFill>
            </a:endParaRPr>
          </a:p>
          <a:p>
            <a:pPr marL="346075" indent="-346075">
              <a:buFont typeface="Wingdings" pitchFamily="2" charset="2"/>
              <a:buChar char="§"/>
              <a:defRPr/>
            </a:pPr>
            <a:r>
              <a:rPr lang="en-US" sz="2800" dirty="0">
                <a:solidFill>
                  <a:schemeClr val="tx1"/>
                </a:solidFill>
              </a:rPr>
              <a:t>Responsibility for interest </a:t>
            </a:r>
            <a:r>
              <a:rPr lang="en-US" sz="2800" dirty="0" smtClean="0">
                <a:solidFill>
                  <a:schemeClr val="tx1"/>
                </a:solidFill>
              </a:rPr>
              <a:t>whether </a:t>
            </a:r>
            <a:r>
              <a:rPr lang="en-US" sz="2800" dirty="0">
                <a:solidFill>
                  <a:schemeClr val="tx1"/>
                </a:solidFill>
              </a:rPr>
              <a:t>or not student continues Direct Loan </a:t>
            </a:r>
            <a:r>
              <a:rPr lang="en-US" sz="2800" dirty="0" smtClean="0">
                <a:solidFill>
                  <a:schemeClr val="tx1"/>
                </a:solidFill>
              </a:rPr>
              <a:t>borrowing.</a:t>
            </a:r>
          </a:p>
          <a:p>
            <a:pPr marL="346075" indent="-346075">
              <a:buFont typeface="Wingdings" pitchFamily="2" charset="2"/>
              <a:buChar char="§"/>
              <a:defRPr/>
            </a:pPr>
            <a:r>
              <a:rPr lang="en-US" sz="2800" dirty="0">
                <a:solidFill>
                  <a:schemeClr val="tx1"/>
                </a:solidFill>
              </a:rPr>
              <a:t>Loan remains </a:t>
            </a:r>
            <a:r>
              <a:rPr lang="en-US" sz="2800" dirty="0" smtClean="0">
                <a:solidFill>
                  <a:schemeClr val="tx1"/>
                </a:solidFill>
              </a:rPr>
              <a:t>a Direct Subsidized Loan.</a:t>
            </a:r>
          </a:p>
          <a:p>
            <a:pPr marL="346075" indent="-346075">
              <a:buFont typeface="Wingdings" pitchFamily="2" charset="2"/>
              <a:buChar char="§"/>
              <a:defRPr/>
            </a:pPr>
            <a:r>
              <a:rPr lang="en-US" sz="2800" dirty="0" smtClean="0">
                <a:solidFill>
                  <a:schemeClr val="tx1"/>
                </a:solidFill>
              </a:rPr>
              <a:t>Unpaid accrued interest </a:t>
            </a:r>
            <a:r>
              <a:rPr lang="en-US" sz="2800" dirty="0">
                <a:solidFill>
                  <a:schemeClr val="tx1"/>
                </a:solidFill>
              </a:rPr>
              <a:t>is capitalized in same manner as for </a:t>
            </a:r>
            <a:r>
              <a:rPr lang="en-US" sz="2800" dirty="0" smtClean="0">
                <a:solidFill>
                  <a:schemeClr val="tx1"/>
                </a:solidFill>
              </a:rPr>
              <a:t>Direct Unsubsidized </a:t>
            </a:r>
            <a:r>
              <a:rPr lang="en-US" sz="2800" dirty="0">
                <a:solidFill>
                  <a:schemeClr val="tx1"/>
                </a:solidFill>
              </a:rPr>
              <a:t>L</a:t>
            </a:r>
            <a:r>
              <a:rPr lang="en-US" sz="2800" dirty="0" smtClean="0">
                <a:solidFill>
                  <a:schemeClr val="tx1"/>
                </a:solidFill>
              </a:rPr>
              <a:t>oans. </a:t>
            </a:r>
            <a:endParaRPr lang="en-US" sz="2800" dirty="0">
              <a:solidFill>
                <a:schemeClr val="tx1"/>
              </a:solidFill>
            </a:endParaRPr>
          </a:p>
          <a:p>
            <a:pPr marL="346075" indent="-346075">
              <a:buFont typeface="Wingdings" pitchFamily="2" charset="2"/>
              <a:buChar char="§"/>
              <a:defRPr/>
            </a:pPr>
            <a:endParaRPr lang="en-US" sz="2800" dirty="0">
              <a:solidFill>
                <a:schemeClr val="tx1"/>
              </a:solidFill>
            </a:endParaRPr>
          </a:p>
          <a:p>
            <a:pPr marL="0" indent="0">
              <a:buNone/>
              <a:defRPr/>
            </a:pPr>
            <a:endParaRPr lang="en-US" sz="2800" dirty="0">
              <a:latin typeface="Arial" pitchFamily="34" charset="0"/>
              <a:ea typeface="+mn-ea"/>
              <a:cs typeface="Arial" pitchFamily="34" charset="0"/>
            </a:endParaRPr>
          </a:p>
        </p:txBody>
      </p:sp>
      <p:sp>
        <p:nvSpPr>
          <p:cNvPr id="4" name="Slide Number Placeholder 3"/>
          <p:cNvSpPr>
            <a:spLocks noGrp="1"/>
          </p:cNvSpPr>
          <p:nvPr>
            <p:ph type="sldNum" sz="quarter" idx="12"/>
          </p:nvPr>
        </p:nvSpPr>
        <p:spPr>
          <a:xfrm>
            <a:off x="533400" y="6400800"/>
            <a:ext cx="2133600" cy="365125"/>
          </a:xfrm>
          <a:prstGeom prst="rect">
            <a:avLst/>
          </a:prstGeom>
        </p:spPr>
        <p:txBody>
          <a:bodyPr/>
          <a:lstStyle>
            <a:lvl1pPr eaLnBrk="0" hangingPunct="0">
              <a:defRPr>
                <a:solidFill>
                  <a:schemeClr val="tx1"/>
                </a:solidFill>
                <a:latin typeface="Calibri" charset="0"/>
                <a:ea typeface="ＭＳ Ｐゴシック" charset="0"/>
                <a:cs typeface="Arial" charset="0"/>
              </a:defRPr>
            </a:lvl1pPr>
            <a:lvl2pPr marL="742950" indent="-285750" eaLnBrk="0" hangingPunct="0">
              <a:defRPr>
                <a:solidFill>
                  <a:schemeClr val="tx1"/>
                </a:solidFill>
                <a:latin typeface="Calibri" charset="0"/>
                <a:ea typeface="Arial" charset="0"/>
                <a:cs typeface="Arial" charset="0"/>
              </a:defRPr>
            </a:lvl2pPr>
            <a:lvl3pPr marL="1143000" indent="-228600" eaLnBrk="0" hangingPunct="0">
              <a:defRPr>
                <a:solidFill>
                  <a:schemeClr val="tx1"/>
                </a:solidFill>
                <a:latin typeface="Calibri" charset="0"/>
                <a:ea typeface="Arial" charset="0"/>
                <a:cs typeface="Arial" charset="0"/>
              </a:defRPr>
            </a:lvl3pPr>
            <a:lvl4pPr marL="1600200" indent="-228600" eaLnBrk="0" hangingPunct="0">
              <a:defRPr>
                <a:solidFill>
                  <a:schemeClr val="tx1"/>
                </a:solidFill>
                <a:latin typeface="Calibri" charset="0"/>
                <a:ea typeface="Arial" charset="0"/>
                <a:cs typeface="Arial" charset="0"/>
              </a:defRPr>
            </a:lvl4pPr>
            <a:lvl5pPr marL="2057400" indent="-228600" eaLnBrk="0" hangingPunct="0">
              <a:defRPr>
                <a:solidFill>
                  <a:schemeClr val="tx1"/>
                </a:solidFill>
                <a:latin typeface="Calibri" charset="0"/>
                <a:ea typeface="Arial" charset="0"/>
                <a:cs typeface="Arial" charset="0"/>
              </a:defRPr>
            </a:lvl5pPr>
            <a:lvl6pPr marL="2514600" indent="-228600" eaLnBrk="0" fontAlgn="base" hangingPunct="0">
              <a:spcBef>
                <a:spcPct val="0"/>
              </a:spcBef>
              <a:spcAft>
                <a:spcPct val="0"/>
              </a:spcAft>
              <a:defRPr>
                <a:solidFill>
                  <a:schemeClr val="tx1"/>
                </a:solidFill>
                <a:latin typeface="Calibri" charset="0"/>
                <a:ea typeface="Arial" charset="0"/>
                <a:cs typeface="Arial" charset="0"/>
              </a:defRPr>
            </a:lvl6pPr>
            <a:lvl7pPr marL="2971800" indent="-228600" eaLnBrk="0" fontAlgn="base" hangingPunct="0">
              <a:spcBef>
                <a:spcPct val="0"/>
              </a:spcBef>
              <a:spcAft>
                <a:spcPct val="0"/>
              </a:spcAft>
              <a:defRPr>
                <a:solidFill>
                  <a:schemeClr val="tx1"/>
                </a:solidFill>
                <a:latin typeface="Calibri" charset="0"/>
                <a:ea typeface="Arial" charset="0"/>
                <a:cs typeface="Arial" charset="0"/>
              </a:defRPr>
            </a:lvl7pPr>
            <a:lvl8pPr marL="3429000" indent="-228600" eaLnBrk="0" fontAlgn="base" hangingPunct="0">
              <a:spcBef>
                <a:spcPct val="0"/>
              </a:spcBef>
              <a:spcAft>
                <a:spcPct val="0"/>
              </a:spcAft>
              <a:defRPr>
                <a:solidFill>
                  <a:schemeClr val="tx1"/>
                </a:solidFill>
                <a:latin typeface="Calibri" charset="0"/>
                <a:ea typeface="Arial" charset="0"/>
                <a:cs typeface="Arial" charset="0"/>
              </a:defRPr>
            </a:lvl8pPr>
            <a:lvl9pPr marL="3886200" indent="-228600" eaLnBrk="0" fontAlgn="base" hangingPunct="0">
              <a:spcBef>
                <a:spcPct val="0"/>
              </a:spcBef>
              <a:spcAft>
                <a:spcPct val="0"/>
              </a:spcAft>
              <a:defRPr>
                <a:solidFill>
                  <a:schemeClr val="tx1"/>
                </a:solidFill>
                <a:latin typeface="Calibri" charset="0"/>
                <a:ea typeface="Arial" charset="0"/>
                <a:cs typeface="Arial" charset="0"/>
              </a:defRPr>
            </a:lvl9pPr>
          </a:lstStyle>
          <a:p>
            <a:pPr algn="l" eaLnBrk="1" hangingPunct="1"/>
            <a:fld id="{548A2AFC-3D1F-1547-A196-00395AFB6C8A}" type="slidenum">
              <a:rPr lang="en-US" sz="1200">
                <a:solidFill>
                  <a:srgbClr val="FFFFFF"/>
                </a:solidFill>
              </a:rPr>
              <a:pPr algn="l" eaLnBrk="1" hangingPunct="1"/>
              <a:t>37</a:t>
            </a:fld>
            <a:endParaRPr lang="en-US" sz="1200" dirty="0">
              <a:solidFill>
                <a:srgbClr val="FFFFFF"/>
              </a:solidFill>
            </a:endParaRPr>
          </a:p>
        </p:txBody>
      </p:sp>
    </p:spTree>
    <p:extLst>
      <p:ext uri="{BB962C8B-B14F-4D97-AF65-F5344CB8AC3E}">
        <p14:creationId xmlns:p14="http://schemas.microsoft.com/office/powerpoint/2010/main" val="2023267337"/>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386" name="Title 1"/>
          <p:cNvSpPr>
            <a:spLocks noGrp="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p>
            <a:pPr algn="ctr"/>
            <a:r>
              <a:rPr lang="en-US" sz="3600" dirty="0">
                <a:solidFill>
                  <a:schemeClr val="tx1"/>
                </a:solidFill>
                <a:latin typeface="Arial" charset="0"/>
                <a:cs typeface="Arial" charset="0"/>
              </a:rPr>
              <a:t>Loss of </a:t>
            </a:r>
            <a:r>
              <a:rPr lang="en-US" sz="3600" dirty="0" smtClean="0">
                <a:solidFill>
                  <a:schemeClr val="tx1"/>
                </a:solidFill>
                <a:latin typeface="Arial" charset="0"/>
                <a:cs typeface="Arial" charset="0"/>
              </a:rPr>
              <a:t>Interest Subsidy </a:t>
            </a:r>
            <a:r>
              <a:rPr lang="en-US" sz="3600" dirty="0">
                <a:solidFill>
                  <a:schemeClr val="tx1"/>
                </a:solidFill>
                <a:latin typeface="Arial" charset="0"/>
                <a:cs typeface="Arial" charset="0"/>
              </a:rPr>
              <a:t>Benefits</a:t>
            </a:r>
          </a:p>
        </p:txBody>
      </p:sp>
      <p:sp>
        <p:nvSpPr>
          <p:cNvPr id="11267" name="Content Placeholder 2"/>
          <p:cNvSpPr>
            <a:spLocks noGrp="1"/>
          </p:cNvSpPr>
          <p:nvPr>
            <p:ph idx="1"/>
          </p:nvPr>
        </p:nvSpPr>
        <p:spPr bwMode="auto">
          <a:xfrm>
            <a:off x="152399" y="1219200"/>
            <a:ext cx="8861425" cy="4803775"/>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 typeface="Wingdings" pitchFamily="2" charset="2"/>
              <a:buChar char="§"/>
            </a:pPr>
            <a:r>
              <a:rPr lang="en-US" sz="2800" dirty="0" smtClean="0">
                <a:solidFill>
                  <a:schemeClr val="tx1"/>
                </a:solidFill>
              </a:rPr>
              <a:t>After losing interest subsidy, responsible </a:t>
            </a:r>
            <a:r>
              <a:rPr lang="en-US" sz="2800" dirty="0">
                <a:solidFill>
                  <a:schemeClr val="tx1"/>
                </a:solidFill>
              </a:rPr>
              <a:t>for </a:t>
            </a:r>
            <a:r>
              <a:rPr lang="en-US" sz="2800" dirty="0" smtClean="0">
                <a:solidFill>
                  <a:schemeClr val="tx1"/>
                </a:solidFill>
              </a:rPr>
              <a:t>future accruing </a:t>
            </a:r>
            <a:r>
              <a:rPr lang="en-US" sz="2800" dirty="0">
                <a:solidFill>
                  <a:schemeClr val="tx1"/>
                </a:solidFill>
              </a:rPr>
              <a:t>interest during </a:t>
            </a:r>
            <a:r>
              <a:rPr lang="en-US" sz="2800" dirty="0" smtClean="0">
                <a:solidFill>
                  <a:schemeClr val="tx1"/>
                </a:solidFill>
              </a:rPr>
              <a:t>- </a:t>
            </a:r>
            <a:endParaRPr lang="en-US" sz="2800" dirty="0">
              <a:solidFill>
                <a:schemeClr val="tx1"/>
              </a:solidFill>
            </a:endParaRPr>
          </a:p>
          <a:p>
            <a:pPr lvl="1">
              <a:buFont typeface="Wingdings" pitchFamily="2" charset="2"/>
              <a:buChar char="§"/>
            </a:pPr>
            <a:r>
              <a:rPr lang="en-US" sz="2800" dirty="0" smtClean="0">
                <a:solidFill>
                  <a:schemeClr val="tx1"/>
                </a:solidFill>
              </a:rPr>
              <a:t>Periods </a:t>
            </a:r>
            <a:r>
              <a:rPr lang="en-US" sz="2800" dirty="0">
                <a:solidFill>
                  <a:schemeClr val="tx1"/>
                </a:solidFill>
              </a:rPr>
              <a:t>of at least half-time </a:t>
            </a:r>
            <a:r>
              <a:rPr lang="en-US" sz="2800" dirty="0" smtClean="0">
                <a:solidFill>
                  <a:schemeClr val="tx1"/>
                </a:solidFill>
              </a:rPr>
              <a:t>enrollment</a:t>
            </a:r>
          </a:p>
          <a:p>
            <a:pPr lvl="1">
              <a:buFont typeface="Wingdings" pitchFamily="2" charset="2"/>
              <a:buChar char="§"/>
            </a:pPr>
            <a:r>
              <a:rPr lang="en-US" sz="2800" dirty="0">
                <a:solidFill>
                  <a:schemeClr val="tx1"/>
                </a:solidFill>
              </a:rPr>
              <a:t>Grace period</a:t>
            </a:r>
          </a:p>
          <a:p>
            <a:pPr lvl="1">
              <a:buFont typeface="Wingdings" pitchFamily="2" charset="2"/>
              <a:buChar char="§"/>
            </a:pPr>
            <a:r>
              <a:rPr lang="en-US" sz="2800" dirty="0" smtClean="0">
                <a:solidFill>
                  <a:schemeClr val="tx1"/>
                </a:solidFill>
              </a:rPr>
              <a:t>Deferment periods</a:t>
            </a:r>
            <a:endParaRPr lang="en-US" sz="2800" dirty="0">
              <a:solidFill>
                <a:schemeClr val="tx1"/>
              </a:solidFill>
            </a:endParaRPr>
          </a:p>
          <a:p>
            <a:pPr lvl="1">
              <a:buFont typeface="Wingdings" pitchFamily="2" charset="2"/>
              <a:buChar char="§"/>
            </a:pPr>
            <a:r>
              <a:rPr lang="en-US" sz="2800" dirty="0">
                <a:solidFill>
                  <a:schemeClr val="tx1"/>
                </a:solidFill>
              </a:rPr>
              <a:t>Certain periods when repaying under Pay As You Earn or Income-Based Repayment </a:t>
            </a:r>
            <a:r>
              <a:rPr lang="en-US" sz="2800" dirty="0" smtClean="0">
                <a:solidFill>
                  <a:schemeClr val="tx1"/>
                </a:solidFill>
              </a:rPr>
              <a:t>Plans</a:t>
            </a:r>
          </a:p>
          <a:p>
            <a:pPr>
              <a:buFont typeface="Wingdings" pitchFamily="2" charset="2"/>
              <a:buChar char="§"/>
            </a:pPr>
            <a:r>
              <a:rPr lang="en-US" sz="2800" dirty="0" smtClean="0">
                <a:solidFill>
                  <a:schemeClr val="tx1"/>
                </a:solidFill>
              </a:rPr>
              <a:t>Lost interest subsidy on a loan cannot be regained. </a:t>
            </a:r>
            <a:endParaRPr lang="en-US" sz="2800" dirty="0">
              <a:solidFill>
                <a:schemeClr val="tx1"/>
              </a:solidFill>
            </a:endParaRPr>
          </a:p>
        </p:txBody>
      </p:sp>
    </p:spTree>
    <p:extLst>
      <p:ext uri="{BB962C8B-B14F-4D97-AF65-F5344CB8AC3E}">
        <p14:creationId xmlns:p14="http://schemas.microsoft.com/office/powerpoint/2010/main" val="1825764785"/>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Example #1</a:t>
            </a:r>
            <a:endParaRPr lang="en-US" dirty="0">
              <a:solidFill>
                <a:schemeClr val="tx1"/>
              </a:solidFill>
            </a:endParaRPr>
          </a:p>
        </p:txBody>
      </p:sp>
      <p:sp>
        <p:nvSpPr>
          <p:cNvPr id="3" name="Content Placeholder 2"/>
          <p:cNvSpPr>
            <a:spLocks noGrp="1"/>
          </p:cNvSpPr>
          <p:nvPr>
            <p:ph idx="1"/>
          </p:nvPr>
        </p:nvSpPr>
        <p:spPr>
          <a:xfrm>
            <a:off x="157162" y="1295400"/>
            <a:ext cx="8861470" cy="4678363"/>
          </a:xfrm>
        </p:spPr>
        <p:txBody>
          <a:bodyPr/>
          <a:lstStyle/>
          <a:p>
            <a:pPr>
              <a:buFont typeface="Wingdings" pitchFamily="2" charset="2"/>
              <a:buChar char="§"/>
            </a:pPr>
            <a:r>
              <a:rPr lang="en-US" sz="2600" dirty="0" smtClean="0">
                <a:solidFill>
                  <a:schemeClr val="tx1"/>
                </a:solidFill>
              </a:rPr>
              <a:t>Borrower enrolls in a four-year program - Maximum eligibility period is 6 years.</a:t>
            </a:r>
          </a:p>
          <a:p>
            <a:pPr lvl="1">
              <a:buFont typeface="Wingdings" pitchFamily="2" charset="2"/>
              <a:buChar char="§"/>
            </a:pPr>
            <a:r>
              <a:rPr lang="en-US" sz="2600" dirty="0">
                <a:solidFill>
                  <a:schemeClr val="tx1"/>
                </a:solidFill>
              </a:rPr>
              <a:t>R</a:t>
            </a:r>
            <a:r>
              <a:rPr lang="en-US" sz="2600" dirty="0" smtClean="0">
                <a:solidFill>
                  <a:schemeClr val="tx1"/>
                </a:solidFill>
              </a:rPr>
              <a:t>eceives 6 years of Direct Subsidized Loans - Subsidized usage period is </a:t>
            </a:r>
            <a:r>
              <a:rPr lang="en-US" sz="2600" dirty="0">
                <a:solidFill>
                  <a:schemeClr val="tx1"/>
                </a:solidFill>
              </a:rPr>
              <a:t>6</a:t>
            </a:r>
            <a:r>
              <a:rPr lang="en-US" sz="2600" dirty="0" smtClean="0">
                <a:solidFill>
                  <a:schemeClr val="tx1"/>
                </a:solidFill>
              </a:rPr>
              <a:t> years.</a:t>
            </a:r>
          </a:p>
          <a:p>
            <a:pPr lvl="1">
              <a:buFont typeface="Wingdings" pitchFamily="2" charset="2"/>
              <a:buChar char="§"/>
            </a:pPr>
            <a:r>
              <a:rPr lang="en-US" sz="2600" dirty="0">
                <a:solidFill>
                  <a:schemeClr val="tx1"/>
                </a:solidFill>
              </a:rPr>
              <a:t>H</a:t>
            </a:r>
            <a:r>
              <a:rPr lang="en-US" sz="2600" dirty="0" smtClean="0">
                <a:solidFill>
                  <a:schemeClr val="tx1"/>
                </a:solidFill>
              </a:rPr>
              <a:t>as no remaining eligibility in that program.</a:t>
            </a:r>
          </a:p>
          <a:p>
            <a:pPr>
              <a:buFont typeface="Wingdings" pitchFamily="2" charset="2"/>
              <a:buChar char="§"/>
            </a:pPr>
            <a:r>
              <a:rPr lang="en-US" sz="2600" dirty="0" smtClean="0">
                <a:solidFill>
                  <a:schemeClr val="tx1"/>
                </a:solidFill>
              </a:rPr>
              <a:t>Borrower continues enrollment in the same program.</a:t>
            </a:r>
          </a:p>
          <a:p>
            <a:pPr marL="571500" lvl="1" indent="-341313">
              <a:buFont typeface="Wingdings" pitchFamily="2" charset="2"/>
              <a:buChar char="§"/>
            </a:pPr>
            <a:r>
              <a:rPr lang="en-US" sz="2600" dirty="0" smtClean="0">
                <a:solidFill>
                  <a:schemeClr val="tx1"/>
                </a:solidFill>
              </a:rPr>
              <a:t>Borrower loses interest subsidy because of continued enrollment in same program.</a:t>
            </a:r>
          </a:p>
          <a:p>
            <a:pPr lvl="2">
              <a:buFont typeface="Wingdings" pitchFamily="2" charset="2"/>
              <a:buChar char="§"/>
            </a:pPr>
            <a:r>
              <a:rPr lang="en-US" sz="2600" dirty="0" smtClean="0">
                <a:solidFill>
                  <a:schemeClr val="tx1"/>
                </a:solidFill>
              </a:rPr>
              <a:t>Effective on date of continued enrollment in the same program.</a:t>
            </a:r>
          </a:p>
          <a:p>
            <a:endParaRPr lang="en-US" sz="2600" dirty="0"/>
          </a:p>
        </p:txBody>
      </p:sp>
      <p:sp>
        <p:nvSpPr>
          <p:cNvPr id="4" name="Slide Number Placeholder 3"/>
          <p:cNvSpPr>
            <a:spLocks noGrp="1"/>
          </p:cNvSpPr>
          <p:nvPr>
            <p:ph type="sldNum" sz="quarter" idx="12"/>
          </p:nvPr>
        </p:nvSpPr>
        <p:spPr/>
        <p:txBody>
          <a:bodyPr/>
          <a:lstStyle/>
          <a:p>
            <a:fld id="{6D88D7DD-9B19-7A49-BB06-36BA9927445F}" type="slidenum">
              <a:rPr lang="en-US" smtClean="0"/>
              <a:pPr/>
              <a:t>39</a:t>
            </a:fld>
            <a:endParaRPr lang="en-US" dirty="0"/>
          </a:p>
        </p:txBody>
      </p:sp>
    </p:spTree>
    <p:extLst>
      <p:ext uri="{BB962C8B-B14F-4D97-AF65-F5344CB8AC3E}">
        <p14:creationId xmlns:p14="http://schemas.microsoft.com/office/powerpoint/2010/main" val="17229726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242" name="Title 1"/>
          <p:cNvSpPr>
            <a:spLocks noGrp="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sz="3600" dirty="0" smtClean="0">
                <a:solidFill>
                  <a:schemeClr val="tx1"/>
                </a:solidFill>
                <a:latin typeface="Arial" charset="0"/>
                <a:cs typeface="Arial" charset="0"/>
              </a:rPr>
              <a:t>First-Time Borrower</a:t>
            </a:r>
            <a:endParaRPr lang="en-US" sz="3600" dirty="0">
              <a:solidFill>
                <a:schemeClr val="tx1"/>
              </a:solidFill>
              <a:latin typeface="Arial" charset="0"/>
              <a:cs typeface="Arial" charset="0"/>
            </a:endParaRPr>
          </a:p>
        </p:txBody>
      </p:sp>
      <p:sp>
        <p:nvSpPr>
          <p:cNvPr id="10243" name="Content Placeholder 2"/>
          <p:cNvSpPr>
            <a:spLocks noGrp="1"/>
          </p:cNvSpPr>
          <p:nvPr>
            <p:ph idx="1"/>
          </p:nvPr>
        </p:nvSpPr>
        <p:spPr bwMode="auto">
          <a:xfrm>
            <a:off x="152401" y="1295400"/>
            <a:ext cx="8861424" cy="46783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p>
            <a:pPr>
              <a:buFont typeface="Wingdings" charset="0"/>
              <a:buChar char="§"/>
            </a:pPr>
            <a:r>
              <a:rPr lang="en-US" sz="2800" dirty="0" smtClean="0">
                <a:solidFill>
                  <a:schemeClr val="tx1"/>
                </a:solidFill>
                <a:latin typeface="Arial" charset="0"/>
                <a:cs typeface="Arial" charset="0"/>
              </a:rPr>
              <a:t>Affects only first-time borrowers, </a:t>
            </a:r>
            <a:r>
              <a:rPr lang="en-US" sz="2800" dirty="0">
                <a:solidFill>
                  <a:schemeClr val="tx1"/>
                </a:solidFill>
                <a:latin typeface="Arial" charset="0"/>
                <a:cs typeface="Arial" charset="0"/>
              </a:rPr>
              <a:t>as of July 1, </a:t>
            </a:r>
            <a:r>
              <a:rPr lang="en-US" sz="2800" dirty="0" smtClean="0">
                <a:solidFill>
                  <a:schemeClr val="tx1"/>
                </a:solidFill>
                <a:latin typeface="Arial" charset="0"/>
                <a:cs typeface="Arial" charset="0"/>
              </a:rPr>
              <a:t>2013.</a:t>
            </a:r>
          </a:p>
          <a:p>
            <a:pPr lvl="1">
              <a:buFont typeface="Wingdings" charset="0"/>
              <a:buChar char="§"/>
            </a:pPr>
            <a:r>
              <a:rPr lang="en-US" sz="2800" dirty="0">
                <a:solidFill>
                  <a:schemeClr val="tx1"/>
                </a:solidFill>
                <a:latin typeface="Arial" charset="0"/>
                <a:cs typeface="Arial" charset="0"/>
              </a:rPr>
              <a:t>First-time borrower </a:t>
            </a:r>
            <a:r>
              <a:rPr lang="en-US" sz="2800" dirty="0" smtClean="0">
                <a:solidFill>
                  <a:schemeClr val="tx1"/>
                </a:solidFill>
                <a:latin typeface="Arial" charset="0"/>
                <a:cs typeface="Arial" charset="0"/>
              </a:rPr>
              <a:t>has </a:t>
            </a:r>
            <a:r>
              <a:rPr lang="en-US" sz="2800" dirty="0">
                <a:solidFill>
                  <a:schemeClr val="tx1"/>
                </a:solidFill>
                <a:latin typeface="Arial" charset="0"/>
                <a:cs typeface="Arial" charset="0"/>
              </a:rPr>
              <a:t>no outstanding balance of principal or interest on a Direct Loan or FFEL </a:t>
            </a:r>
            <a:r>
              <a:rPr lang="en-US" sz="2800" dirty="0" smtClean="0">
                <a:solidFill>
                  <a:schemeClr val="tx1"/>
                </a:solidFill>
                <a:latin typeface="Arial" charset="0"/>
                <a:cs typeface="Arial" charset="0"/>
              </a:rPr>
              <a:t>loan –</a:t>
            </a:r>
          </a:p>
          <a:p>
            <a:pPr lvl="2">
              <a:buFont typeface="Wingdings" charset="0"/>
              <a:buChar char="§"/>
            </a:pPr>
            <a:r>
              <a:rPr lang="en-US" sz="2800" dirty="0" smtClean="0">
                <a:solidFill>
                  <a:schemeClr val="tx1"/>
                </a:solidFill>
                <a:latin typeface="Arial" charset="0"/>
                <a:cs typeface="Arial" charset="0"/>
              </a:rPr>
              <a:t> </a:t>
            </a:r>
            <a:r>
              <a:rPr lang="en-US" sz="2800" dirty="0">
                <a:solidFill>
                  <a:schemeClr val="tx1"/>
                </a:solidFill>
                <a:latin typeface="Arial" charset="0"/>
                <a:cs typeface="Arial" charset="0"/>
              </a:rPr>
              <a:t>O</a:t>
            </a:r>
            <a:r>
              <a:rPr lang="en-US" sz="2800" dirty="0" smtClean="0">
                <a:solidFill>
                  <a:schemeClr val="tx1"/>
                </a:solidFill>
                <a:latin typeface="Arial" charset="0"/>
                <a:cs typeface="Arial" charset="0"/>
              </a:rPr>
              <a:t>n </a:t>
            </a:r>
            <a:r>
              <a:rPr lang="en-US" sz="2800" dirty="0">
                <a:solidFill>
                  <a:schemeClr val="tx1"/>
                </a:solidFill>
                <a:latin typeface="Arial" charset="0"/>
                <a:cs typeface="Arial" charset="0"/>
              </a:rPr>
              <a:t>July 1, 2013, </a:t>
            </a:r>
            <a:r>
              <a:rPr lang="en-US" sz="2800" dirty="0" smtClean="0">
                <a:solidFill>
                  <a:schemeClr val="tx1"/>
                </a:solidFill>
                <a:latin typeface="Arial" charset="0"/>
                <a:cs typeface="Arial" charset="0"/>
              </a:rPr>
              <a:t>or</a:t>
            </a:r>
          </a:p>
          <a:p>
            <a:pPr marL="800100" lvl="2" indent="-339725">
              <a:buFont typeface="Wingdings" charset="0"/>
              <a:buChar char="§"/>
            </a:pPr>
            <a:r>
              <a:rPr lang="en-US" sz="2800" dirty="0" smtClean="0">
                <a:solidFill>
                  <a:schemeClr val="tx1"/>
                </a:solidFill>
                <a:latin typeface="Arial" charset="0"/>
                <a:cs typeface="Arial" charset="0"/>
              </a:rPr>
              <a:t>On </a:t>
            </a:r>
            <a:r>
              <a:rPr lang="en-US" sz="2800" dirty="0">
                <a:solidFill>
                  <a:schemeClr val="tx1"/>
                </a:solidFill>
                <a:latin typeface="Arial" charset="0"/>
                <a:cs typeface="Arial" charset="0"/>
              </a:rPr>
              <a:t>the date the borrower obtains a Direct Loan after July 1, </a:t>
            </a:r>
            <a:r>
              <a:rPr lang="en-US" sz="2800" dirty="0" smtClean="0">
                <a:solidFill>
                  <a:schemeClr val="tx1"/>
                </a:solidFill>
                <a:latin typeface="Arial" charset="0"/>
                <a:cs typeface="Arial" charset="0"/>
              </a:rPr>
              <a:t>2013.</a:t>
            </a:r>
            <a:endParaRPr lang="en-US" sz="2800" dirty="0">
              <a:solidFill>
                <a:schemeClr val="tx1"/>
              </a:solidFill>
              <a:latin typeface="Arial" charset="0"/>
              <a:cs typeface="Arial" charset="0"/>
            </a:endParaRPr>
          </a:p>
          <a:p>
            <a:pPr lvl="2">
              <a:buFont typeface="Wingdings" charset="0"/>
              <a:buChar char="§"/>
            </a:pPr>
            <a:r>
              <a:rPr lang="en-US" sz="2800" dirty="0" smtClean="0">
                <a:solidFill>
                  <a:schemeClr val="tx1"/>
                </a:solidFill>
                <a:latin typeface="Arial" charset="0"/>
                <a:cs typeface="Arial" charset="0"/>
              </a:rPr>
              <a:t>Example: Borrower had a balance on July 1, 2013 but paid it </a:t>
            </a:r>
            <a:r>
              <a:rPr lang="en-US" sz="2800" dirty="0">
                <a:solidFill>
                  <a:schemeClr val="tx1"/>
                </a:solidFill>
                <a:latin typeface="Arial" charset="0"/>
                <a:cs typeface="Arial" charset="0"/>
              </a:rPr>
              <a:t>off in full prior to receiving loans </a:t>
            </a:r>
            <a:r>
              <a:rPr lang="en-US" sz="2800" dirty="0" smtClean="0">
                <a:solidFill>
                  <a:schemeClr val="tx1"/>
                </a:solidFill>
                <a:latin typeface="Arial" charset="0"/>
                <a:cs typeface="Arial" charset="0"/>
              </a:rPr>
              <a:t>after </a:t>
            </a:r>
            <a:r>
              <a:rPr lang="en-US" sz="2800" dirty="0">
                <a:solidFill>
                  <a:schemeClr val="tx1"/>
                </a:solidFill>
                <a:latin typeface="Arial" charset="0"/>
                <a:cs typeface="Arial" charset="0"/>
              </a:rPr>
              <a:t>July 1, </a:t>
            </a:r>
            <a:r>
              <a:rPr lang="en-US" sz="2800" dirty="0" smtClean="0">
                <a:solidFill>
                  <a:schemeClr val="tx1"/>
                </a:solidFill>
                <a:latin typeface="Arial" charset="0"/>
                <a:cs typeface="Arial" charset="0"/>
              </a:rPr>
              <a:t>2013.</a:t>
            </a:r>
            <a:endParaRPr lang="en-US" sz="2800" dirty="0">
              <a:solidFill>
                <a:schemeClr val="tx1"/>
              </a:solidFill>
              <a:latin typeface="Arial" charset="0"/>
              <a:cs typeface="Arial" charset="0"/>
            </a:endParaRPr>
          </a:p>
        </p:txBody>
      </p:sp>
    </p:spTree>
    <p:extLst>
      <p:ext uri="{BB962C8B-B14F-4D97-AF65-F5344CB8AC3E}">
        <p14:creationId xmlns:p14="http://schemas.microsoft.com/office/powerpoint/2010/main" val="1335665002"/>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762000"/>
          </a:xfrm>
        </p:spPr>
        <p:txBody>
          <a:bodyPr>
            <a:normAutofit/>
          </a:bodyPr>
          <a:lstStyle/>
          <a:p>
            <a:r>
              <a:rPr lang="en-US" dirty="0" smtClean="0">
                <a:solidFill>
                  <a:schemeClr val="tx1"/>
                </a:solidFill>
              </a:rPr>
              <a:t>Example #2</a:t>
            </a:r>
            <a:endParaRPr lang="en-US" dirty="0">
              <a:solidFill>
                <a:schemeClr val="tx1"/>
              </a:solidFill>
            </a:endParaRPr>
          </a:p>
        </p:txBody>
      </p:sp>
      <p:sp>
        <p:nvSpPr>
          <p:cNvPr id="3" name="Content Placeholder 2"/>
          <p:cNvSpPr>
            <a:spLocks noGrp="1"/>
          </p:cNvSpPr>
          <p:nvPr>
            <p:ph idx="1"/>
          </p:nvPr>
        </p:nvSpPr>
        <p:spPr>
          <a:xfrm>
            <a:off x="176212" y="1371600"/>
            <a:ext cx="8861470" cy="4278312"/>
          </a:xfrm>
        </p:spPr>
        <p:txBody>
          <a:bodyPr>
            <a:normAutofit fontScale="92500" lnSpcReduction="20000"/>
          </a:bodyPr>
          <a:lstStyle/>
          <a:p>
            <a:pPr>
              <a:buFont typeface="Wingdings" pitchFamily="2" charset="2"/>
              <a:buChar char="§"/>
            </a:pPr>
            <a:r>
              <a:rPr lang="en-US" sz="2600" dirty="0" smtClean="0">
                <a:solidFill>
                  <a:schemeClr val="tx1"/>
                </a:solidFill>
              </a:rPr>
              <a:t>Borrower enrolls in a four-year program - Maximum eligibility period is 6 years.</a:t>
            </a:r>
          </a:p>
          <a:p>
            <a:pPr lvl="1">
              <a:buFont typeface="Wingdings" pitchFamily="2" charset="2"/>
              <a:buChar char="§"/>
            </a:pPr>
            <a:r>
              <a:rPr lang="en-US" sz="2600" dirty="0">
                <a:solidFill>
                  <a:schemeClr val="tx1"/>
                </a:solidFill>
              </a:rPr>
              <a:t>R</a:t>
            </a:r>
            <a:r>
              <a:rPr lang="en-US" sz="2600" dirty="0" smtClean="0">
                <a:solidFill>
                  <a:schemeClr val="tx1"/>
                </a:solidFill>
              </a:rPr>
              <a:t>eceives 4 years of Direct Subsidized Loans - Subsidized usage period is 4 years.</a:t>
            </a:r>
          </a:p>
          <a:p>
            <a:pPr lvl="1">
              <a:buFont typeface="Wingdings" pitchFamily="2" charset="2"/>
              <a:buChar char="§"/>
            </a:pPr>
            <a:r>
              <a:rPr lang="en-US" sz="2600" dirty="0">
                <a:solidFill>
                  <a:schemeClr val="tx1"/>
                </a:solidFill>
              </a:rPr>
              <a:t>H</a:t>
            </a:r>
            <a:r>
              <a:rPr lang="en-US" sz="2600" dirty="0" smtClean="0">
                <a:solidFill>
                  <a:schemeClr val="tx1"/>
                </a:solidFill>
              </a:rPr>
              <a:t>as 2 years remaining eligibility in that program.</a:t>
            </a:r>
          </a:p>
          <a:p>
            <a:pPr lvl="1">
              <a:buFont typeface="Wingdings" pitchFamily="2" charset="2"/>
              <a:buChar char="§"/>
            </a:pPr>
            <a:r>
              <a:rPr lang="en-US" sz="2600" dirty="0" smtClean="0">
                <a:solidFill>
                  <a:schemeClr val="tx1"/>
                </a:solidFill>
              </a:rPr>
              <a:t>Borrower did not complete the four-year program.</a:t>
            </a:r>
          </a:p>
          <a:p>
            <a:pPr>
              <a:buFont typeface="Wingdings" pitchFamily="2" charset="2"/>
              <a:buChar char="§"/>
            </a:pPr>
            <a:r>
              <a:rPr lang="en-US" sz="2600" dirty="0" smtClean="0">
                <a:solidFill>
                  <a:schemeClr val="tx1"/>
                </a:solidFill>
              </a:rPr>
              <a:t>Borrower transfers to a two-year program </a:t>
            </a:r>
            <a:r>
              <a:rPr lang="en-US" sz="2600" dirty="0">
                <a:solidFill>
                  <a:schemeClr val="tx1"/>
                </a:solidFill>
              </a:rPr>
              <a:t>– Maximum eligibility period is </a:t>
            </a:r>
            <a:r>
              <a:rPr lang="en-US" sz="2600" dirty="0" smtClean="0">
                <a:solidFill>
                  <a:schemeClr val="tx1"/>
                </a:solidFill>
              </a:rPr>
              <a:t>3 </a:t>
            </a:r>
            <a:r>
              <a:rPr lang="en-US" sz="2600" dirty="0">
                <a:solidFill>
                  <a:schemeClr val="tx1"/>
                </a:solidFill>
              </a:rPr>
              <a:t>years</a:t>
            </a:r>
            <a:r>
              <a:rPr lang="en-US" sz="2600" dirty="0" smtClean="0">
                <a:solidFill>
                  <a:schemeClr val="tx1"/>
                </a:solidFill>
              </a:rPr>
              <a:t>.</a:t>
            </a:r>
          </a:p>
          <a:p>
            <a:pPr marL="571500" lvl="1" indent="-341313">
              <a:buFont typeface="Wingdings" pitchFamily="2" charset="2"/>
              <a:buChar char="§"/>
            </a:pPr>
            <a:r>
              <a:rPr lang="en-US" sz="2600" dirty="0" smtClean="0">
                <a:solidFill>
                  <a:schemeClr val="tx1"/>
                </a:solidFill>
              </a:rPr>
              <a:t>Borrower has no remaining eligibility.</a:t>
            </a:r>
          </a:p>
          <a:p>
            <a:pPr marL="571500" lvl="1" indent="-341313">
              <a:buFont typeface="Wingdings" pitchFamily="2" charset="2"/>
              <a:buChar char="§"/>
            </a:pPr>
            <a:r>
              <a:rPr lang="en-US" sz="2600" dirty="0" smtClean="0">
                <a:solidFill>
                  <a:schemeClr val="tx1"/>
                </a:solidFill>
              </a:rPr>
              <a:t>Borrower loses interest subsidy because of enrollment in a shorter program, even with no additional loans.</a:t>
            </a:r>
          </a:p>
          <a:p>
            <a:pPr lvl="2">
              <a:buFont typeface="Wingdings" pitchFamily="2" charset="2"/>
              <a:buChar char="§"/>
            </a:pPr>
            <a:r>
              <a:rPr lang="en-US" sz="2600" dirty="0" smtClean="0">
                <a:solidFill>
                  <a:schemeClr val="tx1"/>
                </a:solidFill>
              </a:rPr>
              <a:t>Effective on enrollment in the shorter program.</a:t>
            </a:r>
          </a:p>
          <a:p>
            <a:endParaRPr lang="en-US" sz="2600" dirty="0"/>
          </a:p>
        </p:txBody>
      </p:sp>
      <p:sp>
        <p:nvSpPr>
          <p:cNvPr id="4" name="Slide Number Placeholder 3"/>
          <p:cNvSpPr>
            <a:spLocks noGrp="1"/>
          </p:cNvSpPr>
          <p:nvPr>
            <p:ph type="sldNum" sz="quarter" idx="12"/>
          </p:nvPr>
        </p:nvSpPr>
        <p:spPr/>
        <p:txBody>
          <a:bodyPr/>
          <a:lstStyle/>
          <a:p>
            <a:fld id="{6D88D7DD-9B19-7A49-BB06-36BA9927445F}" type="slidenum">
              <a:rPr lang="en-US" smtClean="0"/>
              <a:pPr/>
              <a:t>40</a:t>
            </a:fld>
            <a:endParaRPr lang="en-US" dirty="0"/>
          </a:p>
        </p:txBody>
      </p:sp>
    </p:spTree>
    <p:extLst>
      <p:ext uri="{BB962C8B-B14F-4D97-AF65-F5344CB8AC3E}">
        <p14:creationId xmlns:p14="http://schemas.microsoft.com/office/powerpoint/2010/main" val="288570163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685800"/>
          </a:xfrm>
        </p:spPr>
        <p:txBody>
          <a:bodyPr>
            <a:normAutofit fontScale="90000"/>
          </a:bodyPr>
          <a:lstStyle/>
          <a:p>
            <a:r>
              <a:rPr lang="en-US" dirty="0" smtClean="0">
                <a:solidFill>
                  <a:schemeClr val="tx1"/>
                </a:solidFill>
              </a:rPr>
              <a:t>Example #3</a:t>
            </a:r>
            <a:endParaRPr lang="en-US" dirty="0">
              <a:solidFill>
                <a:schemeClr val="tx1"/>
              </a:solidFill>
            </a:endParaRPr>
          </a:p>
        </p:txBody>
      </p:sp>
      <p:sp>
        <p:nvSpPr>
          <p:cNvPr id="3" name="Content Placeholder 2"/>
          <p:cNvSpPr>
            <a:spLocks noGrp="1"/>
          </p:cNvSpPr>
          <p:nvPr>
            <p:ph idx="1"/>
          </p:nvPr>
        </p:nvSpPr>
        <p:spPr>
          <a:xfrm>
            <a:off x="152400" y="1219200"/>
            <a:ext cx="8861470" cy="4678363"/>
          </a:xfrm>
        </p:spPr>
        <p:txBody>
          <a:bodyPr>
            <a:normAutofit lnSpcReduction="10000"/>
          </a:bodyPr>
          <a:lstStyle/>
          <a:p>
            <a:pPr>
              <a:buFont typeface="Wingdings" pitchFamily="2" charset="2"/>
              <a:buChar char="§"/>
            </a:pPr>
            <a:r>
              <a:rPr lang="en-US" sz="2600" dirty="0" smtClean="0">
                <a:solidFill>
                  <a:schemeClr val="tx1"/>
                </a:solidFill>
              </a:rPr>
              <a:t>Borrower enrolls in a four-year program - Maximum eligibility period is 6 years.</a:t>
            </a:r>
          </a:p>
          <a:p>
            <a:pPr lvl="1">
              <a:buFont typeface="Wingdings" pitchFamily="2" charset="2"/>
              <a:buChar char="§"/>
            </a:pPr>
            <a:r>
              <a:rPr lang="en-US" sz="2600" dirty="0">
                <a:solidFill>
                  <a:schemeClr val="tx1"/>
                </a:solidFill>
              </a:rPr>
              <a:t>R</a:t>
            </a:r>
            <a:r>
              <a:rPr lang="en-US" sz="2600" dirty="0" smtClean="0">
                <a:solidFill>
                  <a:schemeClr val="tx1"/>
                </a:solidFill>
              </a:rPr>
              <a:t>eceives 4 years of Direct Subsidized Loans - Subsidized usage period is 4 years.</a:t>
            </a:r>
          </a:p>
          <a:p>
            <a:pPr lvl="1">
              <a:buFont typeface="Wingdings" pitchFamily="2" charset="2"/>
              <a:buChar char="§"/>
            </a:pPr>
            <a:r>
              <a:rPr lang="en-US" sz="2600" dirty="0">
                <a:solidFill>
                  <a:schemeClr val="tx1"/>
                </a:solidFill>
              </a:rPr>
              <a:t>H</a:t>
            </a:r>
            <a:r>
              <a:rPr lang="en-US" sz="2600" dirty="0" smtClean="0">
                <a:solidFill>
                  <a:schemeClr val="tx1"/>
                </a:solidFill>
              </a:rPr>
              <a:t>as 2 years remaining eligibility in that program.</a:t>
            </a:r>
          </a:p>
          <a:p>
            <a:pPr lvl="1">
              <a:buFont typeface="Wingdings" pitchFamily="2" charset="2"/>
              <a:buChar char="§"/>
            </a:pPr>
            <a:r>
              <a:rPr lang="en-US" sz="2600" dirty="0" smtClean="0">
                <a:solidFill>
                  <a:schemeClr val="tx1"/>
                </a:solidFill>
              </a:rPr>
              <a:t>Completes the four-year program.</a:t>
            </a:r>
          </a:p>
          <a:p>
            <a:pPr>
              <a:buFont typeface="Wingdings" pitchFamily="2" charset="2"/>
              <a:buChar char="§"/>
            </a:pPr>
            <a:r>
              <a:rPr lang="en-US" sz="2600" dirty="0" smtClean="0">
                <a:solidFill>
                  <a:schemeClr val="tx1"/>
                </a:solidFill>
              </a:rPr>
              <a:t>Borrower transfers to a two-year program </a:t>
            </a:r>
            <a:r>
              <a:rPr lang="en-US" sz="2600" dirty="0">
                <a:solidFill>
                  <a:schemeClr val="tx1"/>
                </a:solidFill>
              </a:rPr>
              <a:t>– Maximum eligibility period is </a:t>
            </a:r>
            <a:r>
              <a:rPr lang="en-US" sz="2600" dirty="0" smtClean="0">
                <a:solidFill>
                  <a:schemeClr val="tx1"/>
                </a:solidFill>
              </a:rPr>
              <a:t>3 </a:t>
            </a:r>
            <a:r>
              <a:rPr lang="en-US" sz="2600" dirty="0">
                <a:solidFill>
                  <a:schemeClr val="tx1"/>
                </a:solidFill>
              </a:rPr>
              <a:t>years</a:t>
            </a:r>
            <a:r>
              <a:rPr lang="en-US" sz="2600" dirty="0" smtClean="0">
                <a:solidFill>
                  <a:schemeClr val="tx1"/>
                </a:solidFill>
              </a:rPr>
              <a:t>.</a:t>
            </a:r>
          </a:p>
          <a:p>
            <a:pPr marL="571500" lvl="1" indent="-341313">
              <a:buFont typeface="Wingdings" pitchFamily="2" charset="2"/>
              <a:buChar char="§"/>
            </a:pPr>
            <a:r>
              <a:rPr lang="en-US" sz="2600" dirty="0" smtClean="0">
                <a:solidFill>
                  <a:schemeClr val="tx1"/>
                </a:solidFill>
              </a:rPr>
              <a:t>Borrower has no remaining eligibility.</a:t>
            </a:r>
          </a:p>
          <a:p>
            <a:pPr marL="571500" lvl="1" indent="-341313">
              <a:buFont typeface="Wingdings" pitchFamily="2" charset="2"/>
              <a:buChar char="§"/>
            </a:pPr>
            <a:r>
              <a:rPr lang="en-US" sz="2600" dirty="0" smtClean="0">
                <a:solidFill>
                  <a:schemeClr val="tx1"/>
                </a:solidFill>
              </a:rPr>
              <a:t>Borrower does not lose interest subsidy because borrower completed the earlier program.</a:t>
            </a:r>
          </a:p>
          <a:p>
            <a:endParaRPr lang="en-US" sz="2600" dirty="0"/>
          </a:p>
        </p:txBody>
      </p:sp>
      <p:sp>
        <p:nvSpPr>
          <p:cNvPr id="4" name="Slide Number Placeholder 3"/>
          <p:cNvSpPr>
            <a:spLocks noGrp="1"/>
          </p:cNvSpPr>
          <p:nvPr>
            <p:ph type="sldNum" sz="quarter" idx="12"/>
          </p:nvPr>
        </p:nvSpPr>
        <p:spPr/>
        <p:txBody>
          <a:bodyPr/>
          <a:lstStyle/>
          <a:p>
            <a:fld id="{6D88D7DD-9B19-7A49-BB06-36BA9927445F}" type="slidenum">
              <a:rPr lang="en-US" smtClean="0"/>
              <a:pPr/>
              <a:t>41</a:t>
            </a:fld>
            <a:endParaRPr lang="en-US" dirty="0"/>
          </a:p>
        </p:txBody>
      </p:sp>
    </p:spTree>
    <p:extLst>
      <p:ext uri="{BB962C8B-B14F-4D97-AF65-F5344CB8AC3E}">
        <p14:creationId xmlns:p14="http://schemas.microsoft.com/office/powerpoint/2010/main" val="265930867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Example #4</a:t>
            </a:r>
            <a:endParaRPr lang="en-US" dirty="0">
              <a:solidFill>
                <a:schemeClr val="tx1"/>
              </a:solidFill>
            </a:endParaRPr>
          </a:p>
        </p:txBody>
      </p:sp>
      <p:sp>
        <p:nvSpPr>
          <p:cNvPr id="3" name="Content Placeholder 2"/>
          <p:cNvSpPr>
            <a:spLocks noGrp="1"/>
          </p:cNvSpPr>
          <p:nvPr>
            <p:ph idx="1"/>
          </p:nvPr>
        </p:nvSpPr>
        <p:spPr>
          <a:xfrm>
            <a:off x="152400" y="1219200"/>
            <a:ext cx="8861470" cy="4678363"/>
          </a:xfrm>
        </p:spPr>
        <p:txBody>
          <a:bodyPr/>
          <a:lstStyle/>
          <a:p>
            <a:pPr>
              <a:buFont typeface="Wingdings" pitchFamily="2" charset="2"/>
              <a:buChar char="§"/>
            </a:pPr>
            <a:r>
              <a:rPr lang="en-US" sz="2600" dirty="0" smtClean="0">
                <a:solidFill>
                  <a:schemeClr val="tx1"/>
                </a:solidFill>
              </a:rPr>
              <a:t>Borrower enrolls in a four-year program - Maximum eligibility period is 6 years.</a:t>
            </a:r>
          </a:p>
          <a:p>
            <a:pPr lvl="1">
              <a:buFont typeface="Wingdings" pitchFamily="2" charset="2"/>
              <a:buChar char="§"/>
            </a:pPr>
            <a:r>
              <a:rPr lang="en-US" sz="2600" dirty="0">
                <a:solidFill>
                  <a:schemeClr val="tx1"/>
                </a:solidFill>
              </a:rPr>
              <a:t>R</a:t>
            </a:r>
            <a:r>
              <a:rPr lang="en-US" sz="2600" dirty="0" smtClean="0">
                <a:solidFill>
                  <a:schemeClr val="tx1"/>
                </a:solidFill>
              </a:rPr>
              <a:t>eceives 6 years of Direct Subsidized Loans - Subsidized usage period is </a:t>
            </a:r>
            <a:r>
              <a:rPr lang="en-US" sz="2600" dirty="0">
                <a:solidFill>
                  <a:schemeClr val="tx1"/>
                </a:solidFill>
              </a:rPr>
              <a:t>6</a:t>
            </a:r>
            <a:r>
              <a:rPr lang="en-US" sz="2600" dirty="0" smtClean="0">
                <a:solidFill>
                  <a:schemeClr val="tx1"/>
                </a:solidFill>
              </a:rPr>
              <a:t> years.</a:t>
            </a:r>
          </a:p>
          <a:p>
            <a:pPr lvl="1">
              <a:buFont typeface="Wingdings" pitchFamily="2" charset="2"/>
              <a:buChar char="§"/>
            </a:pPr>
            <a:r>
              <a:rPr lang="en-US" sz="2600" dirty="0">
                <a:solidFill>
                  <a:schemeClr val="tx1"/>
                </a:solidFill>
              </a:rPr>
              <a:t>H</a:t>
            </a:r>
            <a:r>
              <a:rPr lang="en-US" sz="2600" dirty="0" smtClean="0">
                <a:solidFill>
                  <a:schemeClr val="tx1"/>
                </a:solidFill>
              </a:rPr>
              <a:t>as no remaining eligibility in that program.</a:t>
            </a:r>
          </a:p>
          <a:p>
            <a:pPr>
              <a:buFont typeface="Wingdings" pitchFamily="2" charset="2"/>
              <a:buChar char="§"/>
            </a:pPr>
            <a:r>
              <a:rPr lang="en-US" sz="2600" dirty="0" smtClean="0">
                <a:solidFill>
                  <a:schemeClr val="tx1"/>
                </a:solidFill>
              </a:rPr>
              <a:t>Borrower enrolls in a graduate/professional program.</a:t>
            </a:r>
          </a:p>
          <a:p>
            <a:pPr marL="571500" lvl="1" indent="-341313">
              <a:buFont typeface="Wingdings" pitchFamily="2" charset="2"/>
              <a:buChar char="§"/>
            </a:pPr>
            <a:r>
              <a:rPr lang="en-US" sz="2600" dirty="0" smtClean="0">
                <a:solidFill>
                  <a:schemeClr val="tx1"/>
                </a:solidFill>
              </a:rPr>
              <a:t>Borrower does not lose interest subsidy because loss only relates to enrollment in an undergraduate program.</a:t>
            </a:r>
          </a:p>
          <a:p>
            <a:pPr marL="0" indent="0">
              <a:buNone/>
            </a:pPr>
            <a:endParaRPr lang="en-US" sz="2600" dirty="0"/>
          </a:p>
        </p:txBody>
      </p:sp>
      <p:sp>
        <p:nvSpPr>
          <p:cNvPr id="4" name="Slide Number Placeholder 3"/>
          <p:cNvSpPr>
            <a:spLocks noGrp="1"/>
          </p:cNvSpPr>
          <p:nvPr>
            <p:ph type="sldNum" sz="quarter" idx="12"/>
          </p:nvPr>
        </p:nvSpPr>
        <p:spPr/>
        <p:txBody>
          <a:bodyPr/>
          <a:lstStyle/>
          <a:p>
            <a:fld id="{6D88D7DD-9B19-7A49-BB06-36BA9927445F}" type="slidenum">
              <a:rPr lang="en-US" smtClean="0"/>
              <a:pPr/>
              <a:t>42</a:t>
            </a:fld>
            <a:endParaRPr lang="en-US" dirty="0"/>
          </a:p>
        </p:txBody>
      </p:sp>
    </p:spTree>
    <p:extLst>
      <p:ext uri="{BB962C8B-B14F-4D97-AF65-F5344CB8AC3E}">
        <p14:creationId xmlns:p14="http://schemas.microsoft.com/office/powerpoint/2010/main" val="135505222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Example #5</a:t>
            </a:r>
            <a:endParaRPr lang="en-US" dirty="0">
              <a:solidFill>
                <a:schemeClr val="tx1"/>
              </a:solidFill>
            </a:endParaRPr>
          </a:p>
        </p:txBody>
      </p:sp>
      <p:sp>
        <p:nvSpPr>
          <p:cNvPr id="3" name="Content Placeholder 2"/>
          <p:cNvSpPr>
            <a:spLocks noGrp="1"/>
          </p:cNvSpPr>
          <p:nvPr>
            <p:ph idx="1"/>
          </p:nvPr>
        </p:nvSpPr>
        <p:spPr>
          <a:xfrm>
            <a:off x="157162" y="1295400"/>
            <a:ext cx="8861470" cy="4678363"/>
          </a:xfrm>
        </p:spPr>
        <p:txBody>
          <a:bodyPr/>
          <a:lstStyle/>
          <a:p>
            <a:pPr>
              <a:buFont typeface="Wingdings" pitchFamily="2" charset="2"/>
              <a:buChar char="§"/>
            </a:pPr>
            <a:r>
              <a:rPr lang="en-US" sz="2600" dirty="0" smtClean="0">
                <a:solidFill>
                  <a:schemeClr val="tx1"/>
                </a:solidFill>
              </a:rPr>
              <a:t>Borrower enrolls in a two-year program - Maximum eligibility period is 3 years.</a:t>
            </a:r>
          </a:p>
          <a:p>
            <a:pPr lvl="1">
              <a:buFont typeface="Wingdings" pitchFamily="2" charset="2"/>
              <a:buChar char="§"/>
            </a:pPr>
            <a:r>
              <a:rPr lang="en-US" sz="2600" dirty="0">
                <a:solidFill>
                  <a:schemeClr val="tx1"/>
                </a:solidFill>
              </a:rPr>
              <a:t>R</a:t>
            </a:r>
            <a:r>
              <a:rPr lang="en-US" sz="2600" dirty="0" smtClean="0">
                <a:solidFill>
                  <a:schemeClr val="tx1"/>
                </a:solidFill>
              </a:rPr>
              <a:t>eceives 3 years of Direct Subsidized Loans – Subsidized usage period is 3 years.</a:t>
            </a:r>
          </a:p>
          <a:p>
            <a:pPr lvl="1">
              <a:buFont typeface="Wingdings" pitchFamily="2" charset="2"/>
              <a:buChar char="§"/>
            </a:pPr>
            <a:r>
              <a:rPr lang="en-US" sz="2600" dirty="0">
                <a:solidFill>
                  <a:schemeClr val="tx1"/>
                </a:solidFill>
              </a:rPr>
              <a:t>H</a:t>
            </a:r>
            <a:r>
              <a:rPr lang="en-US" sz="2600" dirty="0" smtClean="0">
                <a:solidFill>
                  <a:schemeClr val="tx1"/>
                </a:solidFill>
              </a:rPr>
              <a:t>as no remaining eligibility in that program.</a:t>
            </a:r>
          </a:p>
          <a:p>
            <a:pPr>
              <a:buFont typeface="Wingdings" pitchFamily="2" charset="2"/>
              <a:buChar char="§"/>
            </a:pPr>
            <a:r>
              <a:rPr lang="en-US" sz="2600" dirty="0" smtClean="0">
                <a:solidFill>
                  <a:schemeClr val="tx1"/>
                </a:solidFill>
              </a:rPr>
              <a:t>Borrower continues enrollment in the same program.</a:t>
            </a:r>
          </a:p>
          <a:p>
            <a:pPr marL="571500" lvl="1" indent="-341313">
              <a:buFont typeface="Wingdings" pitchFamily="2" charset="2"/>
              <a:buChar char="§"/>
            </a:pPr>
            <a:r>
              <a:rPr lang="en-US" sz="2600" dirty="0" smtClean="0">
                <a:solidFill>
                  <a:schemeClr val="tx1"/>
                </a:solidFill>
              </a:rPr>
              <a:t>Borrower loses interest subsidy because of continued enrollment in same program.</a:t>
            </a:r>
          </a:p>
          <a:p>
            <a:pPr lvl="2">
              <a:buFont typeface="Wingdings" pitchFamily="2" charset="2"/>
              <a:buChar char="§"/>
            </a:pPr>
            <a:r>
              <a:rPr lang="en-US" sz="2600" dirty="0" smtClean="0">
                <a:solidFill>
                  <a:schemeClr val="tx1"/>
                </a:solidFill>
              </a:rPr>
              <a:t>Effective on date of continued enrollment in the same program.</a:t>
            </a:r>
          </a:p>
          <a:p>
            <a:endParaRPr lang="en-US" sz="2600" dirty="0"/>
          </a:p>
        </p:txBody>
      </p:sp>
      <p:sp>
        <p:nvSpPr>
          <p:cNvPr id="4" name="Slide Number Placeholder 3"/>
          <p:cNvSpPr>
            <a:spLocks noGrp="1"/>
          </p:cNvSpPr>
          <p:nvPr>
            <p:ph type="sldNum" sz="quarter" idx="12"/>
          </p:nvPr>
        </p:nvSpPr>
        <p:spPr/>
        <p:txBody>
          <a:bodyPr/>
          <a:lstStyle/>
          <a:p>
            <a:fld id="{6D88D7DD-9B19-7A49-BB06-36BA9927445F}" type="slidenum">
              <a:rPr lang="en-US" smtClean="0"/>
              <a:pPr/>
              <a:t>43</a:t>
            </a:fld>
            <a:endParaRPr lang="en-US" dirty="0"/>
          </a:p>
        </p:txBody>
      </p:sp>
    </p:spTree>
    <p:extLst>
      <p:ext uri="{BB962C8B-B14F-4D97-AF65-F5344CB8AC3E}">
        <p14:creationId xmlns:p14="http://schemas.microsoft.com/office/powerpoint/2010/main" val="224350114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Example #5 - continued</a:t>
            </a:r>
            <a:endParaRPr lang="en-US" dirty="0">
              <a:solidFill>
                <a:schemeClr val="tx1"/>
              </a:solidFill>
            </a:endParaRPr>
          </a:p>
        </p:txBody>
      </p:sp>
      <p:sp>
        <p:nvSpPr>
          <p:cNvPr id="3" name="Content Placeholder 2"/>
          <p:cNvSpPr>
            <a:spLocks noGrp="1"/>
          </p:cNvSpPr>
          <p:nvPr>
            <p:ph idx="1"/>
          </p:nvPr>
        </p:nvSpPr>
        <p:spPr>
          <a:xfrm>
            <a:off x="157162" y="1295400"/>
            <a:ext cx="8861470" cy="4678363"/>
          </a:xfrm>
        </p:spPr>
        <p:txBody>
          <a:bodyPr/>
          <a:lstStyle/>
          <a:p>
            <a:pPr>
              <a:buFont typeface="Wingdings" pitchFamily="2" charset="2"/>
              <a:buChar char="§"/>
            </a:pPr>
            <a:r>
              <a:rPr lang="en-US" sz="2600" dirty="0" smtClean="0">
                <a:solidFill>
                  <a:schemeClr val="tx1"/>
                </a:solidFill>
              </a:rPr>
              <a:t>Same borrower enrolls in a four-year program - Maximum eligibility period is 6 years.</a:t>
            </a:r>
          </a:p>
          <a:p>
            <a:pPr lvl="1">
              <a:buFont typeface="Wingdings" pitchFamily="2" charset="2"/>
              <a:buChar char="§"/>
            </a:pPr>
            <a:r>
              <a:rPr lang="en-US" sz="2600" dirty="0" smtClean="0">
                <a:solidFill>
                  <a:schemeClr val="tx1"/>
                </a:solidFill>
              </a:rPr>
              <a:t>Subsidized usage period is 3 years (from two-year program).</a:t>
            </a:r>
          </a:p>
          <a:p>
            <a:pPr lvl="1">
              <a:buFont typeface="Wingdings" pitchFamily="2" charset="2"/>
              <a:buChar char="§"/>
            </a:pPr>
            <a:r>
              <a:rPr lang="en-US" sz="2600" dirty="0">
                <a:solidFill>
                  <a:schemeClr val="tx1"/>
                </a:solidFill>
              </a:rPr>
              <a:t>H</a:t>
            </a:r>
            <a:r>
              <a:rPr lang="en-US" sz="2600" dirty="0" smtClean="0">
                <a:solidFill>
                  <a:schemeClr val="tx1"/>
                </a:solidFill>
              </a:rPr>
              <a:t>as 3 years of eligibility in the four-year program.</a:t>
            </a:r>
          </a:p>
          <a:p>
            <a:pPr lvl="1">
              <a:buFont typeface="Wingdings" pitchFamily="2" charset="2"/>
              <a:buChar char="§"/>
            </a:pPr>
            <a:r>
              <a:rPr lang="en-US" sz="2600" dirty="0" smtClean="0">
                <a:solidFill>
                  <a:schemeClr val="tx1"/>
                </a:solidFill>
              </a:rPr>
              <a:t>Borrower remains responsible for interest on loans from the two-year program.</a:t>
            </a:r>
          </a:p>
          <a:p>
            <a:pPr lvl="1">
              <a:buFont typeface="Wingdings" pitchFamily="2" charset="2"/>
              <a:buChar char="§"/>
            </a:pPr>
            <a:r>
              <a:rPr lang="en-US" sz="2600" dirty="0" smtClean="0">
                <a:solidFill>
                  <a:schemeClr val="tx1"/>
                </a:solidFill>
              </a:rPr>
              <a:t>New Direct Subsidized Loans, if any, for enrollment in the four-year program keep interest subsidy.</a:t>
            </a:r>
          </a:p>
          <a:p>
            <a:pPr marL="230187" lvl="1" indent="0">
              <a:buNone/>
            </a:pPr>
            <a:endParaRPr lang="en-US" sz="2600" dirty="0" smtClean="0">
              <a:solidFill>
                <a:schemeClr val="tx1"/>
              </a:solidFill>
            </a:endParaRPr>
          </a:p>
          <a:p>
            <a:endParaRPr lang="en-US" sz="2600" dirty="0"/>
          </a:p>
        </p:txBody>
      </p:sp>
      <p:sp>
        <p:nvSpPr>
          <p:cNvPr id="4" name="Slide Number Placeholder 3"/>
          <p:cNvSpPr>
            <a:spLocks noGrp="1"/>
          </p:cNvSpPr>
          <p:nvPr>
            <p:ph type="sldNum" sz="quarter" idx="12"/>
          </p:nvPr>
        </p:nvSpPr>
        <p:spPr/>
        <p:txBody>
          <a:bodyPr/>
          <a:lstStyle/>
          <a:p>
            <a:fld id="{6D88D7DD-9B19-7A49-BB06-36BA9927445F}" type="slidenum">
              <a:rPr lang="en-US" smtClean="0"/>
              <a:pPr/>
              <a:t>44</a:t>
            </a:fld>
            <a:endParaRPr lang="en-US" dirty="0"/>
          </a:p>
        </p:txBody>
      </p:sp>
    </p:spTree>
    <p:extLst>
      <p:ext uri="{BB962C8B-B14F-4D97-AF65-F5344CB8AC3E}">
        <p14:creationId xmlns:p14="http://schemas.microsoft.com/office/powerpoint/2010/main" val="183093511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914400"/>
          </a:xfrm>
        </p:spPr>
        <p:txBody>
          <a:bodyPr>
            <a:normAutofit/>
          </a:bodyPr>
          <a:lstStyle/>
          <a:p>
            <a:r>
              <a:rPr lang="en-US" dirty="0" smtClean="0">
                <a:solidFill>
                  <a:schemeClr val="tx1"/>
                </a:solidFill>
              </a:rPr>
              <a:t>Example #6</a:t>
            </a:r>
            <a:endParaRPr lang="en-US" dirty="0">
              <a:solidFill>
                <a:schemeClr val="tx1"/>
              </a:solidFill>
            </a:endParaRPr>
          </a:p>
        </p:txBody>
      </p:sp>
      <p:sp>
        <p:nvSpPr>
          <p:cNvPr id="3" name="Content Placeholder 2"/>
          <p:cNvSpPr>
            <a:spLocks noGrp="1"/>
          </p:cNvSpPr>
          <p:nvPr>
            <p:ph idx="1"/>
          </p:nvPr>
        </p:nvSpPr>
        <p:spPr>
          <a:xfrm>
            <a:off x="157162" y="1295400"/>
            <a:ext cx="8861470" cy="4678363"/>
          </a:xfrm>
        </p:spPr>
        <p:txBody>
          <a:bodyPr/>
          <a:lstStyle/>
          <a:p>
            <a:pPr>
              <a:buFont typeface="Wingdings" pitchFamily="2" charset="2"/>
              <a:buChar char="§"/>
            </a:pPr>
            <a:r>
              <a:rPr lang="en-US" sz="2600" dirty="0" smtClean="0">
                <a:solidFill>
                  <a:schemeClr val="tx1"/>
                </a:solidFill>
              </a:rPr>
              <a:t>Borrower enrolls in a two-year program - Maximum eligibility period is 3 years.</a:t>
            </a:r>
          </a:p>
          <a:p>
            <a:pPr lvl="1">
              <a:buFont typeface="Wingdings" pitchFamily="2" charset="2"/>
              <a:buChar char="§"/>
            </a:pPr>
            <a:r>
              <a:rPr lang="en-US" sz="2600" dirty="0">
                <a:solidFill>
                  <a:schemeClr val="tx1"/>
                </a:solidFill>
              </a:rPr>
              <a:t>R</a:t>
            </a:r>
            <a:r>
              <a:rPr lang="en-US" sz="2600" dirty="0" smtClean="0">
                <a:solidFill>
                  <a:schemeClr val="tx1"/>
                </a:solidFill>
              </a:rPr>
              <a:t>eceives 3 years of Direct Subsidized Loans – Subsidized usage period is 3 years.</a:t>
            </a:r>
          </a:p>
          <a:p>
            <a:pPr lvl="1">
              <a:buFont typeface="Wingdings" pitchFamily="2" charset="2"/>
              <a:buChar char="§"/>
            </a:pPr>
            <a:r>
              <a:rPr lang="en-US" sz="2600" dirty="0">
                <a:solidFill>
                  <a:schemeClr val="tx1"/>
                </a:solidFill>
              </a:rPr>
              <a:t>H</a:t>
            </a:r>
            <a:r>
              <a:rPr lang="en-US" sz="2600" dirty="0" smtClean="0">
                <a:solidFill>
                  <a:schemeClr val="tx1"/>
                </a:solidFill>
              </a:rPr>
              <a:t>as no remaining eligibility in that program.</a:t>
            </a:r>
          </a:p>
          <a:p>
            <a:pPr>
              <a:buFont typeface="Wingdings" pitchFamily="2" charset="2"/>
              <a:buChar char="§"/>
            </a:pPr>
            <a:r>
              <a:rPr lang="en-US" sz="2600" dirty="0" smtClean="0">
                <a:solidFill>
                  <a:schemeClr val="tx1"/>
                </a:solidFill>
              </a:rPr>
              <a:t>Borrower transfers to a four-year program.</a:t>
            </a:r>
          </a:p>
          <a:p>
            <a:pPr marL="571500" lvl="1" indent="-341313">
              <a:buFont typeface="Wingdings" pitchFamily="2" charset="2"/>
              <a:buChar char="§"/>
            </a:pPr>
            <a:r>
              <a:rPr lang="en-US" sz="2600" dirty="0" smtClean="0">
                <a:solidFill>
                  <a:schemeClr val="tx1"/>
                </a:solidFill>
              </a:rPr>
              <a:t>Borrower does not lose interest subsidy because of transfer to a longer program.</a:t>
            </a:r>
            <a:endParaRPr lang="en-US" sz="2600" dirty="0"/>
          </a:p>
        </p:txBody>
      </p:sp>
      <p:sp>
        <p:nvSpPr>
          <p:cNvPr id="4" name="Slide Number Placeholder 3"/>
          <p:cNvSpPr>
            <a:spLocks noGrp="1"/>
          </p:cNvSpPr>
          <p:nvPr>
            <p:ph type="sldNum" sz="quarter" idx="12"/>
          </p:nvPr>
        </p:nvSpPr>
        <p:spPr/>
        <p:txBody>
          <a:bodyPr/>
          <a:lstStyle/>
          <a:p>
            <a:fld id="{6D88D7DD-9B19-7A49-BB06-36BA9927445F}" type="slidenum">
              <a:rPr lang="en-US" smtClean="0"/>
              <a:pPr/>
              <a:t>45</a:t>
            </a:fld>
            <a:endParaRPr lang="en-US" dirty="0"/>
          </a:p>
        </p:txBody>
      </p:sp>
    </p:spTree>
    <p:extLst>
      <p:ext uri="{BB962C8B-B14F-4D97-AF65-F5344CB8AC3E}">
        <p14:creationId xmlns:p14="http://schemas.microsoft.com/office/powerpoint/2010/main" val="266584979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685800"/>
          </a:xfrm>
        </p:spPr>
        <p:txBody>
          <a:bodyPr>
            <a:normAutofit fontScale="90000"/>
          </a:bodyPr>
          <a:lstStyle/>
          <a:p>
            <a:r>
              <a:rPr lang="en-US" dirty="0" smtClean="0">
                <a:solidFill>
                  <a:schemeClr val="tx1"/>
                </a:solidFill>
              </a:rPr>
              <a:t>Example #7</a:t>
            </a:r>
            <a:endParaRPr lang="en-US" dirty="0">
              <a:solidFill>
                <a:schemeClr val="tx1"/>
              </a:solidFill>
            </a:endParaRPr>
          </a:p>
        </p:txBody>
      </p:sp>
      <p:sp>
        <p:nvSpPr>
          <p:cNvPr id="3" name="Content Placeholder 2"/>
          <p:cNvSpPr>
            <a:spLocks noGrp="1"/>
          </p:cNvSpPr>
          <p:nvPr>
            <p:ph idx="1"/>
          </p:nvPr>
        </p:nvSpPr>
        <p:spPr>
          <a:xfrm>
            <a:off x="152400" y="1219200"/>
            <a:ext cx="8861470" cy="4678363"/>
          </a:xfrm>
        </p:spPr>
        <p:txBody>
          <a:bodyPr>
            <a:normAutofit lnSpcReduction="10000"/>
          </a:bodyPr>
          <a:lstStyle/>
          <a:p>
            <a:pPr>
              <a:buFont typeface="Wingdings" pitchFamily="2" charset="2"/>
              <a:buChar char="§"/>
            </a:pPr>
            <a:r>
              <a:rPr lang="en-US" sz="2600" dirty="0" smtClean="0">
                <a:solidFill>
                  <a:schemeClr val="tx1"/>
                </a:solidFill>
              </a:rPr>
              <a:t>Borrower enrolls in a two-year program - Maximum eligibility period is 3.0 years.</a:t>
            </a:r>
          </a:p>
          <a:p>
            <a:pPr lvl="1">
              <a:buFont typeface="Wingdings" pitchFamily="2" charset="2"/>
              <a:buChar char="§"/>
            </a:pPr>
            <a:r>
              <a:rPr lang="en-US" sz="2600" dirty="0">
                <a:solidFill>
                  <a:schemeClr val="tx1"/>
                </a:solidFill>
              </a:rPr>
              <a:t>R</a:t>
            </a:r>
            <a:r>
              <a:rPr lang="en-US" sz="2600" dirty="0" smtClean="0">
                <a:solidFill>
                  <a:schemeClr val="tx1"/>
                </a:solidFill>
              </a:rPr>
              <a:t>eceives 2.50 years of Direct Subsidized Loans – Subsidized usage period is 2.5 years.</a:t>
            </a:r>
          </a:p>
          <a:p>
            <a:pPr lvl="1">
              <a:buFont typeface="Wingdings" pitchFamily="2" charset="2"/>
              <a:buChar char="§"/>
            </a:pPr>
            <a:r>
              <a:rPr lang="en-US" sz="2600" dirty="0">
                <a:solidFill>
                  <a:schemeClr val="tx1"/>
                </a:solidFill>
              </a:rPr>
              <a:t>H</a:t>
            </a:r>
            <a:r>
              <a:rPr lang="en-US" sz="2600" dirty="0" smtClean="0">
                <a:solidFill>
                  <a:schemeClr val="tx1"/>
                </a:solidFill>
              </a:rPr>
              <a:t>as 0.50 years remaining eligibility in that program.</a:t>
            </a:r>
          </a:p>
          <a:p>
            <a:pPr>
              <a:buFont typeface="Wingdings" pitchFamily="2" charset="2"/>
              <a:buChar char="§"/>
            </a:pPr>
            <a:r>
              <a:rPr lang="en-US" sz="2600" dirty="0" smtClean="0">
                <a:solidFill>
                  <a:schemeClr val="tx1"/>
                </a:solidFill>
              </a:rPr>
              <a:t>Borrower transfers to a one-year clock-hour program.</a:t>
            </a:r>
          </a:p>
          <a:p>
            <a:pPr marL="571500" lvl="1" indent="-341313">
              <a:buFont typeface="Wingdings" pitchFamily="2" charset="2"/>
              <a:buChar char="§"/>
            </a:pPr>
            <a:r>
              <a:rPr lang="en-US" sz="2600" dirty="0">
                <a:solidFill>
                  <a:schemeClr val="tx1"/>
                </a:solidFill>
              </a:rPr>
              <a:t>Borrower </a:t>
            </a:r>
            <a:r>
              <a:rPr lang="en-US" sz="2600" dirty="0" smtClean="0">
                <a:solidFill>
                  <a:schemeClr val="tx1"/>
                </a:solidFill>
              </a:rPr>
              <a:t>cannot get remaining .50 because program is non-term.</a:t>
            </a:r>
            <a:endParaRPr lang="en-US" sz="2600" dirty="0">
              <a:solidFill>
                <a:schemeClr val="tx1"/>
              </a:solidFill>
            </a:endParaRPr>
          </a:p>
          <a:p>
            <a:pPr marL="571500" lvl="1" indent="-341313">
              <a:buFont typeface="Wingdings" pitchFamily="2" charset="2"/>
              <a:buChar char="§"/>
            </a:pPr>
            <a:r>
              <a:rPr lang="en-US" sz="2600" dirty="0" smtClean="0">
                <a:solidFill>
                  <a:schemeClr val="tx1"/>
                </a:solidFill>
              </a:rPr>
              <a:t>No loss of interest subsidy because borrower has remaining eligibility -  does not matter that no loan could be made.</a:t>
            </a:r>
          </a:p>
          <a:p>
            <a:endParaRPr lang="en-US" sz="2600" dirty="0"/>
          </a:p>
        </p:txBody>
      </p:sp>
      <p:sp>
        <p:nvSpPr>
          <p:cNvPr id="4" name="Slide Number Placeholder 3"/>
          <p:cNvSpPr>
            <a:spLocks noGrp="1"/>
          </p:cNvSpPr>
          <p:nvPr>
            <p:ph type="sldNum" sz="quarter" idx="12"/>
          </p:nvPr>
        </p:nvSpPr>
        <p:spPr/>
        <p:txBody>
          <a:bodyPr/>
          <a:lstStyle/>
          <a:p>
            <a:fld id="{6D88D7DD-9B19-7A49-BB06-36BA9927445F}" type="slidenum">
              <a:rPr lang="en-US" smtClean="0"/>
              <a:pPr/>
              <a:t>46</a:t>
            </a:fld>
            <a:endParaRPr lang="en-US" dirty="0"/>
          </a:p>
        </p:txBody>
      </p:sp>
    </p:spTree>
    <p:extLst>
      <p:ext uri="{BB962C8B-B14F-4D97-AF65-F5344CB8AC3E}">
        <p14:creationId xmlns:p14="http://schemas.microsoft.com/office/powerpoint/2010/main" val="279863960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7"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charset="0"/>
                <a:ea typeface="ＭＳ Ｐゴシック" charset="0"/>
                <a:cs typeface="Arial" charset="0"/>
              </a:defRPr>
            </a:lvl1pPr>
            <a:lvl2pPr marL="742950" indent="-285750" eaLnBrk="0" hangingPunct="0">
              <a:defRPr>
                <a:solidFill>
                  <a:schemeClr val="tx1"/>
                </a:solidFill>
                <a:latin typeface="Calibri" charset="0"/>
                <a:ea typeface="Arial" charset="0"/>
                <a:cs typeface="Arial" charset="0"/>
              </a:defRPr>
            </a:lvl2pPr>
            <a:lvl3pPr marL="1143000" indent="-228600" eaLnBrk="0" hangingPunct="0">
              <a:defRPr>
                <a:solidFill>
                  <a:schemeClr val="tx1"/>
                </a:solidFill>
                <a:latin typeface="Calibri" charset="0"/>
                <a:ea typeface="Arial" charset="0"/>
                <a:cs typeface="Arial" charset="0"/>
              </a:defRPr>
            </a:lvl3pPr>
            <a:lvl4pPr marL="1600200" indent="-228600" eaLnBrk="0" hangingPunct="0">
              <a:defRPr>
                <a:solidFill>
                  <a:schemeClr val="tx1"/>
                </a:solidFill>
                <a:latin typeface="Calibri" charset="0"/>
                <a:ea typeface="Arial" charset="0"/>
                <a:cs typeface="Arial" charset="0"/>
              </a:defRPr>
            </a:lvl4pPr>
            <a:lvl5pPr marL="2057400" indent="-228600" eaLnBrk="0" hangingPunct="0">
              <a:defRPr>
                <a:solidFill>
                  <a:schemeClr val="tx1"/>
                </a:solidFill>
                <a:latin typeface="Calibri" charset="0"/>
                <a:ea typeface="Arial" charset="0"/>
                <a:cs typeface="Arial" charset="0"/>
              </a:defRPr>
            </a:lvl5pPr>
            <a:lvl6pPr marL="2514600" indent="-228600" eaLnBrk="0" fontAlgn="base" hangingPunct="0">
              <a:spcBef>
                <a:spcPct val="0"/>
              </a:spcBef>
              <a:spcAft>
                <a:spcPct val="0"/>
              </a:spcAft>
              <a:defRPr>
                <a:solidFill>
                  <a:schemeClr val="tx1"/>
                </a:solidFill>
                <a:latin typeface="Calibri" charset="0"/>
                <a:ea typeface="Arial" charset="0"/>
                <a:cs typeface="Arial" charset="0"/>
              </a:defRPr>
            </a:lvl6pPr>
            <a:lvl7pPr marL="2971800" indent="-228600" eaLnBrk="0" fontAlgn="base" hangingPunct="0">
              <a:spcBef>
                <a:spcPct val="0"/>
              </a:spcBef>
              <a:spcAft>
                <a:spcPct val="0"/>
              </a:spcAft>
              <a:defRPr>
                <a:solidFill>
                  <a:schemeClr val="tx1"/>
                </a:solidFill>
                <a:latin typeface="Calibri" charset="0"/>
                <a:ea typeface="Arial" charset="0"/>
                <a:cs typeface="Arial" charset="0"/>
              </a:defRPr>
            </a:lvl7pPr>
            <a:lvl8pPr marL="3429000" indent="-228600" eaLnBrk="0" fontAlgn="base" hangingPunct="0">
              <a:spcBef>
                <a:spcPct val="0"/>
              </a:spcBef>
              <a:spcAft>
                <a:spcPct val="0"/>
              </a:spcAft>
              <a:defRPr>
                <a:solidFill>
                  <a:schemeClr val="tx1"/>
                </a:solidFill>
                <a:latin typeface="Calibri" charset="0"/>
                <a:ea typeface="Arial" charset="0"/>
                <a:cs typeface="Arial" charset="0"/>
              </a:defRPr>
            </a:lvl8pPr>
            <a:lvl9pPr marL="3886200" indent="-228600" eaLnBrk="0" fontAlgn="base" hangingPunct="0">
              <a:spcBef>
                <a:spcPct val="0"/>
              </a:spcBef>
              <a:spcAft>
                <a:spcPct val="0"/>
              </a:spcAft>
              <a:defRPr>
                <a:solidFill>
                  <a:schemeClr val="tx1"/>
                </a:solidFill>
                <a:latin typeface="Calibri" charset="0"/>
                <a:ea typeface="Arial" charset="0"/>
                <a:cs typeface="Arial" charset="0"/>
              </a:defRPr>
            </a:lvl9pPr>
          </a:lstStyle>
          <a:p>
            <a:pPr eaLnBrk="1" hangingPunct="1"/>
            <a:fld id="{F2B9A31E-3444-004B-977E-00F8DE8FC64D}" type="slidenum">
              <a:rPr lang="en-US">
                <a:solidFill>
                  <a:srgbClr val="F2F2F2"/>
                </a:solidFill>
                <a:latin typeface="Arial" charset="0"/>
              </a:rPr>
              <a:pPr eaLnBrk="1" hangingPunct="1"/>
              <a:t>47</a:t>
            </a:fld>
            <a:endParaRPr lang="en-US" dirty="0">
              <a:solidFill>
                <a:srgbClr val="F2F2F2"/>
              </a:solidFill>
              <a:latin typeface="Arial" charset="0"/>
            </a:endParaRPr>
          </a:p>
        </p:txBody>
      </p:sp>
      <p:sp>
        <p:nvSpPr>
          <p:cNvPr id="8195" name="Rectangle 3"/>
          <p:cNvSpPr>
            <a:spLocks noGrp="1" noChangeArrowheads="1"/>
          </p:cNvSpPr>
          <p:nvPr>
            <p:ph type="title" idx="4294967295"/>
          </p:nvPr>
        </p:nvSpPr>
        <p:spPr bwMode="auto">
          <a:xfrm>
            <a:off x="0" y="1371600"/>
            <a:ext cx="8305800" cy="323373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000" tIns="46800" rIns="90000" bIns="46800">
            <a:spAutoFit/>
          </a:bodyPr>
          <a:lstStyle/>
          <a:p>
            <a:pPr algn="ctr" eaLnBrk="1" hangingPunct="1">
              <a:buClr>
                <a:srgbClr val="00CC99"/>
              </a:buCl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6000" dirty="0">
                <a:solidFill>
                  <a:srgbClr val="00CC99"/>
                </a:solidFill>
                <a:latin typeface="Calibri" charset="0"/>
              </a:rPr>
              <a:t/>
            </a:r>
            <a:br>
              <a:rPr lang="en-GB" sz="6000" dirty="0">
                <a:solidFill>
                  <a:srgbClr val="00CC99"/>
                </a:solidFill>
                <a:latin typeface="Calibri" charset="0"/>
              </a:rPr>
            </a:br>
            <a:r>
              <a:rPr lang="en-GB" sz="7200" b="1" dirty="0" smtClean="0">
                <a:solidFill>
                  <a:srgbClr val="FF3300"/>
                </a:solidFill>
                <a:latin typeface="Calibri" charset="0"/>
              </a:rPr>
              <a:t>Eligibility for Unsubsidized Loans</a:t>
            </a:r>
            <a:endParaRPr lang="en-GB" sz="7200" dirty="0">
              <a:latin typeface="Calibri" charset="0"/>
            </a:endParaRPr>
          </a:p>
        </p:txBody>
      </p:sp>
      <p:sp>
        <p:nvSpPr>
          <p:cNvPr id="8196" name="Slide Number Placeholder 4"/>
          <p:cNvSpPr txBox="1">
            <a:spLocks noGrp="1"/>
          </p:cNvSpPr>
          <p:nvPr/>
        </p:nvSpPr>
        <p:spPr bwMode="auto">
          <a:xfrm>
            <a:off x="0" y="6324600"/>
            <a:ext cx="15240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charset="0"/>
                <a:ea typeface="ＭＳ Ｐゴシック" charset="0"/>
                <a:cs typeface="Arial" charset="0"/>
              </a:defRPr>
            </a:lvl1pPr>
            <a:lvl2pPr marL="742950" indent="-285750" eaLnBrk="0" hangingPunct="0">
              <a:defRPr>
                <a:solidFill>
                  <a:schemeClr val="tx1"/>
                </a:solidFill>
                <a:latin typeface="Calibri" charset="0"/>
                <a:ea typeface="Arial" charset="0"/>
                <a:cs typeface="Arial" charset="0"/>
              </a:defRPr>
            </a:lvl2pPr>
            <a:lvl3pPr marL="1143000" indent="-228600" eaLnBrk="0" hangingPunct="0">
              <a:defRPr>
                <a:solidFill>
                  <a:schemeClr val="tx1"/>
                </a:solidFill>
                <a:latin typeface="Calibri" charset="0"/>
                <a:ea typeface="Arial" charset="0"/>
                <a:cs typeface="Arial" charset="0"/>
              </a:defRPr>
            </a:lvl3pPr>
            <a:lvl4pPr marL="1600200" indent="-228600" eaLnBrk="0" hangingPunct="0">
              <a:defRPr>
                <a:solidFill>
                  <a:schemeClr val="tx1"/>
                </a:solidFill>
                <a:latin typeface="Calibri" charset="0"/>
                <a:ea typeface="Arial" charset="0"/>
                <a:cs typeface="Arial" charset="0"/>
              </a:defRPr>
            </a:lvl4pPr>
            <a:lvl5pPr marL="2057400" indent="-228600" eaLnBrk="0" hangingPunct="0">
              <a:defRPr>
                <a:solidFill>
                  <a:schemeClr val="tx1"/>
                </a:solidFill>
                <a:latin typeface="Calibri" charset="0"/>
                <a:ea typeface="Arial" charset="0"/>
                <a:cs typeface="Arial" charset="0"/>
              </a:defRPr>
            </a:lvl5pPr>
            <a:lvl6pPr marL="2514600" indent="-228600" eaLnBrk="0" fontAlgn="base" hangingPunct="0">
              <a:spcBef>
                <a:spcPct val="0"/>
              </a:spcBef>
              <a:spcAft>
                <a:spcPct val="0"/>
              </a:spcAft>
              <a:defRPr>
                <a:solidFill>
                  <a:schemeClr val="tx1"/>
                </a:solidFill>
                <a:latin typeface="Calibri" charset="0"/>
                <a:ea typeface="Arial" charset="0"/>
                <a:cs typeface="Arial" charset="0"/>
              </a:defRPr>
            </a:lvl6pPr>
            <a:lvl7pPr marL="2971800" indent="-228600" eaLnBrk="0" fontAlgn="base" hangingPunct="0">
              <a:spcBef>
                <a:spcPct val="0"/>
              </a:spcBef>
              <a:spcAft>
                <a:spcPct val="0"/>
              </a:spcAft>
              <a:defRPr>
                <a:solidFill>
                  <a:schemeClr val="tx1"/>
                </a:solidFill>
                <a:latin typeface="Calibri" charset="0"/>
                <a:ea typeface="Arial" charset="0"/>
                <a:cs typeface="Arial" charset="0"/>
              </a:defRPr>
            </a:lvl7pPr>
            <a:lvl8pPr marL="3429000" indent="-228600" eaLnBrk="0" fontAlgn="base" hangingPunct="0">
              <a:spcBef>
                <a:spcPct val="0"/>
              </a:spcBef>
              <a:spcAft>
                <a:spcPct val="0"/>
              </a:spcAft>
              <a:defRPr>
                <a:solidFill>
                  <a:schemeClr val="tx1"/>
                </a:solidFill>
                <a:latin typeface="Calibri" charset="0"/>
                <a:ea typeface="Arial" charset="0"/>
                <a:cs typeface="Arial" charset="0"/>
              </a:defRPr>
            </a:lvl8pPr>
            <a:lvl9pPr marL="3886200" indent="-228600" eaLnBrk="0" fontAlgn="base" hangingPunct="0">
              <a:spcBef>
                <a:spcPct val="0"/>
              </a:spcBef>
              <a:spcAft>
                <a:spcPct val="0"/>
              </a:spcAft>
              <a:defRPr>
                <a:solidFill>
                  <a:schemeClr val="tx1"/>
                </a:solidFill>
                <a:latin typeface="Calibri" charset="0"/>
                <a:ea typeface="Arial" charset="0"/>
                <a:cs typeface="Arial" charset="0"/>
              </a:defRPr>
            </a:lvl9pPr>
          </a:lstStyle>
          <a:p>
            <a:pPr algn="ctr" defTabSz="457200" eaLnBrk="1" hangingPunct="1"/>
            <a:endParaRPr lang="en-US" sz="1400" dirty="0">
              <a:solidFill>
                <a:srgbClr val="2F2B20"/>
              </a:solidFill>
              <a:latin typeface="Arial" charset="0"/>
              <a:ea typeface="MS PGothic" charset="0"/>
              <a:cs typeface="MS PGothic" charset="0"/>
            </a:endParaRPr>
          </a:p>
        </p:txBody>
      </p:sp>
    </p:spTree>
    <p:extLst>
      <p:ext uri="{BB962C8B-B14F-4D97-AF65-F5344CB8AC3E}">
        <p14:creationId xmlns:p14="http://schemas.microsoft.com/office/powerpoint/2010/main" val="951860538"/>
      </p:ext>
    </p:extLst>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chemeClr val="tx1"/>
                </a:solidFill>
              </a:rPr>
              <a:t>Eligibility for Direct Unsubsidized Loans</a:t>
            </a:r>
            <a:endParaRPr lang="en-US" dirty="0">
              <a:solidFill>
                <a:schemeClr val="tx1"/>
              </a:solidFill>
            </a:endParaRPr>
          </a:p>
        </p:txBody>
      </p:sp>
      <p:sp>
        <p:nvSpPr>
          <p:cNvPr id="3" name="Content Placeholder 2"/>
          <p:cNvSpPr>
            <a:spLocks noGrp="1"/>
          </p:cNvSpPr>
          <p:nvPr>
            <p:ph idx="1"/>
          </p:nvPr>
        </p:nvSpPr>
        <p:spPr>
          <a:xfrm>
            <a:off x="228600" y="1981200"/>
            <a:ext cx="8785270" cy="3763963"/>
          </a:xfrm>
        </p:spPr>
        <p:txBody>
          <a:bodyPr/>
          <a:lstStyle/>
          <a:p>
            <a:pPr>
              <a:buFont typeface="Wingdings" pitchFamily="2" charset="2"/>
              <a:buChar char="§"/>
            </a:pPr>
            <a:r>
              <a:rPr lang="en-US" sz="2800" dirty="0" smtClean="0">
                <a:solidFill>
                  <a:schemeClr val="tx1"/>
                </a:solidFill>
              </a:rPr>
              <a:t>Student can only receive an unsubsidized loan (base or additional) for a loan period if the student has received the full amount of his or her eligibility for a subsidized loan.</a:t>
            </a:r>
          </a:p>
          <a:p>
            <a:pPr>
              <a:buFont typeface="Wingdings" pitchFamily="2" charset="2"/>
              <a:buChar char="§"/>
            </a:pPr>
            <a:r>
              <a:rPr lang="en-US" sz="2800" dirty="0" smtClean="0">
                <a:solidFill>
                  <a:schemeClr val="tx1"/>
                </a:solidFill>
              </a:rPr>
              <a:t>Student who does not receive his or her full subsidized loan eligibility may not receive any unsubsidized loan for the same loan period.</a:t>
            </a:r>
            <a:endParaRPr lang="en-US" sz="2800" dirty="0">
              <a:solidFill>
                <a:schemeClr val="tx1"/>
              </a:solidFill>
            </a:endParaRPr>
          </a:p>
        </p:txBody>
      </p:sp>
      <p:sp>
        <p:nvSpPr>
          <p:cNvPr id="4" name="Slide Number Placeholder 3"/>
          <p:cNvSpPr>
            <a:spLocks noGrp="1"/>
          </p:cNvSpPr>
          <p:nvPr>
            <p:ph type="sldNum" sz="quarter" idx="12"/>
          </p:nvPr>
        </p:nvSpPr>
        <p:spPr/>
        <p:txBody>
          <a:bodyPr/>
          <a:lstStyle/>
          <a:p>
            <a:fld id="{6D88D7DD-9B19-7A49-BB06-36BA9927445F}" type="slidenum">
              <a:rPr lang="en-US" smtClean="0"/>
              <a:pPr/>
              <a:t>48</a:t>
            </a:fld>
            <a:endParaRPr lang="en-US" dirty="0"/>
          </a:p>
        </p:txBody>
      </p:sp>
    </p:spTree>
    <p:extLst>
      <p:ext uri="{BB962C8B-B14F-4D97-AF65-F5344CB8AC3E}">
        <p14:creationId xmlns:p14="http://schemas.microsoft.com/office/powerpoint/2010/main" val="373385301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chemeClr val="tx1"/>
                </a:solidFill>
              </a:rPr>
              <a:t>Eligibility for Direct Unsubsidized Loans</a:t>
            </a:r>
            <a:endParaRPr lang="en-US" dirty="0">
              <a:solidFill>
                <a:schemeClr val="tx1"/>
              </a:solidFill>
            </a:endParaRPr>
          </a:p>
        </p:txBody>
      </p:sp>
      <p:sp>
        <p:nvSpPr>
          <p:cNvPr id="3" name="Content Placeholder 2"/>
          <p:cNvSpPr>
            <a:spLocks noGrp="1"/>
          </p:cNvSpPr>
          <p:nvPr>
            <p:ph idx="1"/>
          </p:nvPr>
        </p:nvSpPr>
        <p:spPr>
          <a:xfrm>
            <a:off x="240145" y="1752600"/>
            <a:ext cx="8785270" cy="4648200"/>
          </a:xfrm>
        </p:spPr>
        <p:txBody>
          <a:bodyPr>
            <a:normAutofit fontScale="92500" lnSpcReduction="10000"/>
          </a:bodyPr>
          <a:lstStyle/>
          <a:p>
            <a:pPr marL="230188" lvl="1" indent="-230188">
              <a:buFont typeface="Wingdings" pitchFamily="2" charset="2"/>
              <a:buChar char="§"/>
            </a:pPr>
            <a:r>
              <a:rPr lang="en-US" sz="2800" dirty="0" smtClean="0">
                <a:solidFill>
                  <a:schemeClr val="tx1"/>
                </a:solidFill>
              </a:rPr>
              <a:t>Example A:  Based </a:t>
            </a:r>
            <a:r>
              <a:rPr lang="en-US" sz="2800" dirty="0">
                <a:solidFill>
                  <a:schemeClr val="tx1"/>
                </a:solidFill>
              </a:rPr>
              <a:t>on COA and </a:t>
            </a:r>
            <a:r>
              <a:rPr lang="en-US" sz="2800" dirty="0" smtClean="0">
                <a:solidFill>
                  <a:schemeClr val="tx1"/>
                </a:solidFill>
              </a:rPr>
              <a:t>EFC a second </a:t>
            </a:r>
            <a:r>
              <a:rPr lang="en-US" sz="2800" dirty="0">
                <a:solidFill>
                  <a:schemeClr val="tx1"/>
                </a:solidFill>
              </a:rPr>
              <a:t>year </a:t>
            </a:r>
            <a:r>
              <a:rPr lang="en-US" sz="2800" dirty="0" smtClean="0">
                <a:solidFill>
                  <a:schemeClr val="tx1"/>
                </a:solidFill>
              </a:rPr>
              <a:t>dependent student is </a:t>
            </a:r>
            <a:r>
              <a:rPr lang="en-US" sz="2800" dirty="0">
                <a:solidFill>
                  <a:schemeClr val="tx1"/>
                </a:solidFill>
              </a:rPr>
              <a:t>eligible for </a:t>
            </a:r>
            <a:r>
              <a:rPr lang="en-US" sz="2800" dirty="0" smtClean="0">
                <a:solidFill>
                  <a:schemeClr val="tx1"/>
                </a:solidFill>
              </a:rPr>
              <a:t>the full annual subsidized loan amount.</a:t>
            </a:r>
          </a:p>
          <a:p>
            <a:pPr marL="458788" lvl="2" indent="-230188">
              <a:buFont typeface="Wingdings" pitchFamily="2" charset="2"/>
              <a:buChar char="§"/>
            </a:pPr>
            <a:r>
              <a:rPr lang="en-US" sz="2600" dirty="0" smtClean="0">
                <a:solidFill>
                  <a:schemeClr val="tx1"/>
                </a:solidFill>
              </a:rPr>
              <a:t>Scenario 1:</a:t>
            </a:r>
          </a:p>
          <a:p>
            <a:pPr marL="687388" lvl="3" indent="-230188">
              <a:buFont typeface="Wingdings" pitchFamily="2" charset="2"/>
              <a:buChar char="§"/>
            </a:pPr>
            <a:r>
              <a:rPr lang="en-US" sz="2600" dirty="0" smtClean="0">
                <a:solidFill>
                  <a:schemeClr val="tx1"/>
                </a:solidFill>
              </a:rPr>
              <a:t>Base amount – subsidized </a:t>
            </a:r>
            <a:r>
              <a:rPr lang="en-US" sz="2600" dirty="0">
                <a:solidFill>
                  <a:schemeClr val="tx1"/>
                </a:solidFill>
              </a:rPr>
              <a:t>l</a:t>
            </a:r>
            <a:r>
              <a:rPr lang="en-US" sz="2600" dirty="0" smtClean="0">
                <a:solidFill>
                  <a:schemeClr val="tx1"/>
                </a:solidFill>
              </a:rPr>
              <a:t>oan 			= $4,500</a:t>
            </a:r>
          </a:p>
          <a:p>
            <a:pPr marL="687388" lvl="3" indent="-230188">
              <a:buFont typeface="Wingdings" pitchFamily="2" charset="2"/>
              <a:buChar char="§"/>
            </a:pPr>
            <a:r>
              <a:rPr lang="en-US" sz="2600" dirty="0" smtClean="0">
                <a:solidFill>
                  <a:schemeClr val="tx1"/>
                </a:solidFill>
              </a:rPr>
              <a:t>Base amount unsubsidized </a:t>
            </a:r>
            <a:r>
              <a:rPr lang="en-US" sz="2600" dirty="0">
                <a:solidFill>
                  <a:schemeClr val="tx1"/>
                </a:solidFill>
              </a:rPr>
              <a:t>l</a:t>
            </a:r>
            <a:r>
              <a:rPr lang="en-US" sz="2600" dirty="0" smtClean="0">
                <a:solidFill>
                  <a:schemeClr val="tx1"/>
                </a:solidFill>
              </a:rPr>
              <a:t>oan 			=       n/a</a:t>
            </a:r>
          </a:p>
          <a:p>
            <a:pPr marL="687388" lvl="3" indent="-230188">
              <a:buFont typeface="Wingdings" pitchFamily="2" charset="2"/>
              <a:buChar char="§"/>
            </a:pPr>
            <a:r>
              <a:rPr lang="en-US" sz="2600" dirty="0" smtClean="0">
                <a:solidFill>
                  <a:schemeClr val="tx1"/>
                </a:solidFill>
              </a:rPr>
              <a:t>Additional amount unsubsidized Loan 		= $2,000</a:t>
            </a:r>
          </a:p>
          <a:p>
            <a:pPr marL="458788" lvl="2" indent="-230188">
              <a:buFont typeface="Wingdings" pitchFamily="2" charset="2"/>
              <a:buChar char="§"/>
            </a:pPr>
            <a:r>
              <a:rPr lang="en-US" sz="2600" dirty="0">
                <a:solidFill>
                  <a:schemeClr val="tx1"/>
                </a:solidFill>
              </a:rPr>
              <a:t>Scenario </a:t>
            </a:r>
            <a:r>
              <a:rPr lang="en-US" sz="2600" dirty="0" smtClean="0">
                <a:solidFill>
                  <a:schemeClr val="tx1"/>
                </a:solidFill>
              </a:rPr>
              <a:t>2:</a:t>
            </a:r>
            <a:endParaRPr lang="en-US" sz="2600" dirty="0">
              <a:solidFill>
                <a:schemeClr val="tx1"/>
              </a:solidFill>
            </a:endParaRPr>
          </a:p>
          <a:p>
            <a:pPr marL="687388" lvl="3" indent="-230188">
              <a:buFont typeface="Wingdings" pitchFamily="2" charset="2"/>
              <a:buChar char="§"/>
            </a:pPr>
            <a:r>
              <a:rPr lang="en-US" sz="2600" dirty="0">
                <a:solidFill>
                  <a:schemeClr val="tx1"/>
                </a:solidFill>
              </a:rPr>
              <a:t>Base amount – s</a:t>
            </a:r>
            <a:r>
              <a:rPr lang="en-US" sz="2600" dirty="0" smtClean="0">
                <a:solidFill>
                  <a:schemeClr val="tx1"/>
                </a:solidFill>
              </a:rPr>
              <a:t>ubsidized loan 			=  $4,000</a:t>
            </a:r>
            <a:endParaRPr lang="en-US" sz="2600" dirty="0">
              <a:solidFill>
                <a:schemeClr val="tx1"/>
              </a:solidFill>
            </a:endParaRPr>
          </a:p>
          <a:p>
            <a:pPr marL="687388" lvl="3" indent="-230188">
              <a:buFont typeface="Wingdings" pitchFamily="2" charset="2"/>
              <a:buChar char="§"/>
            </a:pPr>
            <a:r>
              <a:rPr lang="en-US" sz="2600" dirty="0">
                <a:solidFill>
                  <a:schemeClr val="tx1"/>
                </a:solidFill>
              </a:rPr>
              <a:t>Base amount  </a:t>
            </a:r>
            <a:r>
              <a:rPr lang="en-US" sz="2600" dirty="0" smtClean="0">
                <a:solidFill>
                  <a:schemeClr val="tx1"/>
                </a:solidFill>
              </a:rPr>
              <a:t>unsubsidized loan 			=  $       0</a:t>
            </a:r>
            <a:endParaRPr lang="en-US" sz="2600" dirty="0">
              <a:solidFill>
                <a:schemeClr val="tx1"/>
              </a:solidFill>
            </a:endParaRPr>
          </a:p>
          <a:p>
            <a:pPr marL="687388" lvl="3" indent="-230188">
              <a:buFont typeface="Wingdings" pitchFamily="2" charset="2"/>
              <a:buChar char="§"/>
            </a:pPr>
            <a:r>
              <a:rPr lang="en-US" sz="2600" dirty="0">
                <a:solidFill>
                  <a:schemeClr val="tx1"/>
                </a:solidFill>
              </a:rPr>
              <a:t>Additional </a:t>
            </a:r>
            <a:r>
              <a:rPr lang="en-US" sz="2600" dirty="0" smtClean="0">
                <a:solidFill>
                  <a:schemeClr val="tx1"/>
                </a:solidFill>
              </a:rPr>
              <a:t>amount unsubsidized </a:t>
            </a:r>
            <a:r>
              <a:rPr lang="en-US" sz="2600" dirty="0">
                <a:solidFill>
                  <a:schemeClr val="tx1"/>
                </a:solidFill>
              </a:rPr>
              <a:t>Loan </a:t>
            </a:r>
            <a:r>
              <a:rPr lang="en-US" sz="2600" dirty="0" smtClean="0">
                <a:solidFill>
                  <a:schemeClr val="tx1"/>
                </a:solidFill>
              </a:rPr>
              <a:t>		=  $       0</a:t>
            </a:r>
            <a:endParaRPr lang="en-US" sz="2600" dirty="0">
              <a:solidFill>
                <a:schemeClr val="tx1"/>
              </a:solidFill>
            </a:endParaRPr>
          </a:p>
          <a:p>
            <a:pPr marL="458788" lvl="2" indent="-230188">
              <a:buFont typeface="Wingdings" pitchFamily="2" charset="2"/>
              <a:buChar char="§"/>
            </a:pPr>
            <a:endParaRPr lang="en-US" sz="2600" dirty="0">
              <a:solidFill>
                <a:schemeClr val="tx1"/>
              </a:solidFill>
            </a:endParaRPr>
          </a:p>
          <a:p>
            <a:pPr marL="458788" lvl="2" indent="-230188">
              <a:buFont typeface="Wingdings" pitchFamily="2" charset="2"/>
              <a:buChar char="§"/>
            </a:pPr>
            <a:endParaRPr lang="en-US" sz="2400" dirty="0" smtClean="0">
              <a:solidFill>
                <a:schemeClr val="tx1"/>
              </a:solidFill>
            </a:endParaRPr>
          </a:p>
        </p:txBody>
      </p:sp>
      <p:sp>
        <p:nvSpPr>
          <p:cNvPr id="4" name="Slide Number Placeholder 3"/>
          <p:cNvSpPr>
            <a:spLocks noGrp="1"/>
          </p:cNvSpPr>
          <p:nvPr>
            <p:ph type="sldNum" sz="quarter" idx="12"/>
          </p:nvPr>
        </p:nvSpPr>
        <p:spPr/>
        <p:txBody>
          <a:bodyPr/>
          <a:lstStyle/>
          <a:p>
            <a:fld id="{6D88D7DD-9B19-7A49-BB06-36BA9927445F}" type="slidenum">
              <a:rPr lang="en-US" smtClean="0"/>
              <a:pPr/>
              <a:t>49</a:t>
            </a:fld>
            <a:endParaRPr lang="en-US" dirty="0"/>
          </a:p>
        </p:txBody>
      </p:sp>
    </p:spTree>
    <p:extLst>
      <p:ext uri="{BB962C8B-B14F-4D97-AF65-F5344CB8AC3E}">
        <p14:creationId xmlns:p14="http://schemas.microsoft.com/office/powerpoint/2010/main" val="16667746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266" name="Title 1"/>
          <p:cNvSpPr>
            <a:spLocks noGrp="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p>
            <a:r>
              <a:rPr lang="en-US" sz="3600" dirty="0" smtClean="0">
                <a:solidFill>
                  <a:schemeClr val="tx1"/>
                </a:solidFill>
                <a:latin typeface="Arial" charset="0"/>
                <a:cs typeface="Arial" charset="0"/>
              </a:rPr>
              <a:t>Loss of Subsidized Loan Eligibility</a:t>
            </a:r>
            <a:endParaRPr lang="en-US" sz="3600" dirty="0">
              <a:solidFill>
                <a:schemeClr val="tx1"/>
              </a:solidFill>
              <a:latin typeface="Arial" charset="0"/>
              <a:cs typeface="Arial" charset="0"/>
            </a:endParaRPr>
          </a:p>
        </p:txBody>
      </p:sp>
      <p:sp>
        <p:nvSpPr>
          <p:cNvPr id="3" name="Content Placeholder 2"/>
          <p:cNvSpPr>
            <a:spLocks noGrp="1"/>
          </p:cNvSpPr>
          <p:nvPr>
            <p:ph idx="1"/>
          </p:nvPr>
        </p:nvSpPr>
        <p:spPr>
          <a:xfrm>
            <a:off x="341313" y="1047751"/>
            <a:ext cx="8610600" cy="4525962"/>
          </a:xfrm>
        </p:spPr>
        <p:txBody>
          <a:bodyPr vert="horz" wrap="square" lIns="91440" tIns="45720" rIns="91440" bIns="45720" numCol="1" anchor="t" anchorCtr="0" compatLnSpc="1">
            <a:prstTxWarp prst="textNoShape">
              <a:avLst/>
            </a:prstTxWarp>
          </a:bodyPr>
          <a:lstStyle/>
          <a:p>
            <a:pPr>
              <a:buFont typeface="Wingdings" charset="0"/>
              <a:buChar char="§"/>
            </a:pPr>
            <a:endParaRPr lang="en-US" sz="2800" u="sng" dirty="0" smtClean="0">
              <a:solidFill>
                <a:schemeClr val="tx1"/>
              </a:solidFill>
              <a:latin typeface="Arial" charset="0"/>
              <a:cs typeface="Arial" charset="0"/>
            </a:endParaRPr>
          </a:p>
          <a:p>
            <a:pPr>
              <a:buFont typeface="Wingdings" charset="0"/>
              <a:buChar char="§"/>
            </a:pPr>
            <a:r>
              <a:rPr lang="en-US" sz="2800" u="sng" dirty="0" smtClean="0">
                <a:solidFill>
                  <a:schemeClr val="tx1"/>
                </a:solidFill>
                <a:latin typeface="Arial" charset="0"/>
                <a:cs typeface="Arial" charset="0"/>
              </a:rPr>
              <a:t>First-time </a:t>
            </a:r>
            <a:r>
              <a:rPr lang="en-US" sz="2800" u="sng" dirty="0">
                <a:solidFill>
                  <a:schemeClr val="tx1"/>
                </a:solidFill>
                <a:latin typeface="Arial" charset="0"/>
                <a:cs typeface="Arial" charset="0"/>
              </a:rPr>
              <a:t>borrower </a:t>
            </a:r>
            <a:r>
              <a:rPr lang="en-US" sz="2800" dirty="0">
                <a:solidFill>
                  <a:schemeClr val="tx1"/>
                </a:solidFill>
                <a:latin typeface="Arial" charset="0"/>
                <a:cs typeface="Arial" charset="0"/>
              </a:rPr>
              <a:t>is no longer eligible for Direct Subsidized Loans once the borrower has received Direct Subsidized Loans for a period </a:t>
            </a:r>
            <a:r>
              <a:rPr lang="en-US" sz="2800" dirty="0" smtClean="0">
                <a:solidFill>
                  <a:schemeClr val="tx1"/>
                </a:solidFill>
                <a:latin typeface="Arial" charset="0"/>
                <a:cs typeface="Arial" charset="0"/>
              </a:rPr>
              <a:t>that is 150</a:t>
            </a:r>
            <a:r>
              <a:rPr lang="en-US" sz="2800" dirty="0">
                <a:solidFill>
                  <a:schemeClr val="tx1"/>
                </a:solidFill>
                <a:latin typeface="Arial" charset="0"/>
                <a:cs typeface="Arial" charset="0"/>
              </a:rPr>
              <a:t>% of the </a:t>
            </a:r>
            <a:r>
              <a:rPr lang="en-US" sz="2800" dirty="0" smtClean="0">
                <a:solidFill>
                  <a:schemeClr val="tx1"/>
                </a:solidFill>
                <a:latin typeface="Arial" charset="0"/>
                <a:cs typeface="Arial" charset="0"/>
              </a:rPr>
              <a:t>published length </a:t>
            </a:r>
            <a:r>
              <a:rPr lang="en-US" sz="2800" dirty="0">
                <a:solidFill>
                  <a:schemeClr val="tx1"/>
                </a:solidFill>
                <a:latin typeface="Arial" charset="0"/>
                <a:cs typeface="Arial" charset="0"/>
              </a:rPr>
              <a:t>of the </a:t>
            </a:r>
            <a:r>
              <a:rPr lang="en-US" sz="2800" dirty="0" smtClean="0">
                <a:solidFill>
                  <a:schemeClr val="tx1"/>
                </a:solidFill>
                <a:latin typeface="Arial" charset="0"/>
                <a:cs typeface="Arial" charset="0"/>
              </a:rPr>
              <a:t>borrower’s current educational </a:t>
            </a:r>
            <a:r>
              <a:rPr lang="en-US" sz="2800" dirty="0">
                <a:solidFill>
                  <a:schemeClr val="tx1"/>
                </a:solidFill>
                <a:latin typeface="Arial" charset="0"/>
                <a:cs typeface="Arial" charset="0"/>
              </a:rPr>
              <a:t>program. </a:t>
            </a:r>
          </a:p>
          <a:p>
            <a:pPr lvl="1">
              <a:buFont typeface="Wingdings" charset="0"/>
              <a:buChar char="§"/>
            </a:pPr>
            <a:r>
              <a:rPr lang="en-US" sz="2800" dirty="0">
                <a:solidFill>
                  <a:schemeClr val="tx1"/>
                </a:solidFill>
                <a:latin typeface="Arial" charset="0"/>
                <a:cs typeface="Arial" charset="0"/>
              </a:rPr>
              <a:t>No effect on </a:t>
            </a:r>
            <a:r>
              <a:rPr lang="en-US" sz="2800" dirty="0" smtClean="0">
                <a:solidFill>
                  <a:schemeClr val="tx1"/>
                </a:solidFill>
                <a:latin typeface="Arial" charset="0"/>
                <a:cs typeface="Arial" charset="0"/>
              </a:rPr>
              <a:t>Unsubsidized </a:t>
            </a:r>
            <a:r>
              <a:rPr lang="en-US" sz="2800" dirty="0">
                <a:solidFill>
                  <a:schemeClr val="tx1"/>
                </a:solidFill>
                <a:latin typeface="Arial" charset="0"/>
                <a:cs typeface="Arial" charset="0"/>
              </a:rPr>
              <a:t>Loan or </a:t>
            </a:r>
            <a:r>
              <a:rPr lang="en-US" sz="2800" dirty="0" smtClean="0">
                <a:solidFill>
                  <a:schemeClr val="tx1"/>
                </a:solidFill>
                <a:latin typeface="Arial" charset="0"/>
                <a:cs typeface="Arial" charset="0"/>
              </a:rPr>
              <a:t>PLUS Loan eligibility.</a:t>
            </a:r>
            <a:endParaRPr lang="en-US" sz="2800" dirty="0">
              <a:solidFill>
                <a:schemeClr val="tx1"/>
              </a:solidFill>
              <a:latin typeface="Arial" charset="0"/>
              <a:cs typeface="Arial" charset="0"/>
            </a:endParaRPr>
          </a:p>
        </p:txBody>
      </p:sp>
    </p:spTree>
    <p:extLst>
      <p:ext uri="{BB962C8B-B14F-4D97-AF65-F5344CB8AC3E}">
        <p14:creationId xmlns:p14="http://schemas.microsoft.com/office/powerpoint/2010/main" val="1865624829"/>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chemeClr val="tx1"/>
                </a:solidFill>
              </a:rPr>
              <a:t>Eligibility for Direct Unsubsidized Loans</a:t>
            </a:r>
            <a:endParaRPr lang="en-US" dirty="0">
              <a:solidFill>
                <a:schemeClr val="tx1"/>
              </a:solidFill>
            </a:endParaRPr>
          </a:p>
        </p:txBody>
      </p:sp>
      <p:sp>
        <p:nvSpPr>
          <p:cNvPr id="3" name="Content Placeholder 2"/>
          <p:cNvSpPr>
            <a:spLocks noGrp="1"/>
          </p:cNvSpPr>
          <p:nvPr>
            <p:ph idx="1"/>
          </p:nvPr>
        </p:nvSpPr>
        <p:spPr>
          <a:xfrm>
            <a:off x="240145" y="1905000"/>
            <a:ext cx="8785270" cy="4648200"/>
          </a:xfrm>
        </p:spPr>
        <p:txBody>
          <a:bodyPr>
            <a:normAutofit fontScale="92500" lnSpcReduction="10000"/>
          </a:bodyPr>
          <a:lstStyle/>
          <a:p>
            <a:pPr marL="230188" lvl="1" indent="-230188">
              <a:buFont typeface="Wingdings" pitchFamily="2" charset="2"/>
              <a:buChar char="§"/>
            </a:pPr>
            <a:r>
              <a:rPr lang="en-US" sz="2800" dirty="0" smtClean="0">
                <a:solidFill>
                  <a:schemeClr val="tx1"/>
                </a:solidFill>
              </a:rPr>
              <a:t>Example B:  Based </a:t>
            </a:r>
            <a:r>
              <a:rPr lang="en-US" sz="2800" dirty="0">
                <a:solidFill>
                  <a:schemeClr val="tx1"/>
                </a:solidFill>
              </a:rPr>
              <a:t>on COA and </a:t>
            </a:r>
            <a:r>
              <a:rPr lang="en-US" sz="2800" dirty="0" smtClean="0">
                <a:solidFill>
                  <a:schemeClr val="tx1"/>
                </a:solidFill>
              </a:rPr>
              <a:t>EFC a second </a:t>
            </a:r>
            <a:r>
              <a:rPr lang="en-US" sz="2800" dirty="0">
                <a:solidFill>
                  <a:schemeClr val="tx1"/>
                </a:solidFill>
              </a:rPr>
              <a:t>year </a:t>
            </a:r>
            <a:r>
              <a:rPr lang="en-US" sz="2800" dirty="0" smtClean="0">
                <a:solidFill>
                  <a:schemeClr val="tx1"/>
                </a:solidFill>
              </a:rPr>
              <a:t>dependent student is </a:t>
            </a:r>
            <a:r>
              <a:rPr lang="en-US" sz="2800" dirty="0">
                <a:solidFill>
                  <a:schemeClr val="tx1"/>
                </a:solidFill>
              </a:rPr>
              <a:t>eligible for </a:t>
            </a:r>
            <a:r>
              <a:rPr lang="en-US" sz="2800" dirty="0" smtClean="0">
                <a:solidFill>
                  <a:schemeClr val="tx1"/>
                </a:solidFill>
              </a:rPr>
              <a:t>less than the full annual subsidized loan amount.</a:t>
            </a:r>
          </a:p>
          <a:p>
            <a:pPr marL="458788" lvl="2" indent="-230188">
              <a:buFont typeface="Wingdings" pitchFamily="2" charset="2"/>
              <a:buChar char="§"/>
            </a:pPr>
            <a:r>
              <a:rPr lang="en-US" sz="2600" dirty="0" smtClean="0">
                <a:solidFill>
                  <a:schemeClr val="tx1"/>
                </a:solidFill>
              </a:rPr>
              <a:t>Scenario 1:</a:t>
            </a:r>
          </a:p>
          <a:p>
            <a:pPr marL="687388" lvl="3" indent="-230188">
              <a:buFont typeface="Wingdings" pitchFamily="2" charset="2"/>
              <a:buChar char="§"/>
            </a:pPr>
            <a:r>
              <a:rPr lang="en-US" sz="2600" dirty="0" smtClean="0">
                <a:solidFill>
                  <a:schemeClr val="tx1"/>
                </a:solidFill>
              </a:rPr>
              <a:t>Base amount – subsidized </a:t>
            </a:r>
            <a:r>
              <a:rPr lang="en-US" sz="2600" dirty="0">
                <a:solidFill>
                  <a:schemeClr val="tx1"/>
                </a:solidFill>
              </a:rPr>
              <a:t>l</a:t>
            </a:r>
            <a:r>
              <a:rPr lang="en-US" sz="2600" dirty="0" smtClean="0">
                <a:solidFill>
                  <a:schemeClr val="tx1"/>
                </a:solidFill>
              </a:rPr>
              <a:t>oan 			= $4,000</a:t>
            </a:r>
          </a:p>
          <a:p>
            <a:pPr marL="687388" lvl="3" indent="-230188">
              <a:buFont typeface="Wingdings" pitchFamily="2" charset="2"/>
              <a:buChar char="§"/>
            </a:pPr>
            <a:r>
              <a:rPr lang="en-US" sz="2600" dirty="0" smtClean="0">
                <a:solidFill>
                  <a:schemeClr val="tx1"/>
                </a:solidFill>
              </a:rPr>
              <a:t>Base amount unsubsidized </a:t>
            </a:r>
            <a:r>
              <a:rPr lang="en-US" sz="2600" dirty="0">
                <a:solidFill>
                  <a:schemeClr val="tx1"/>
                </a:solidFill>
              </a:rPr>
              <a:t>l</a:t>
            </a:r>
            <a:r>
              <a:rPr lang="en-US" sz="2600" dirty="0" smtClean="0">
                <a:solidFill>
                  <a:schemeClr val="tx1"/>
                </a:solidFill>
              </a:rPr>
              <a:t>oan 			= $   500</a:t>
            </a:r>
          </a:p>
          <a:p>
            <a:pPr marL="687388" lvl="3" indent="-230188">
              <a:buFont typeface="Wingdings" pitchFamily="2" charset="2"/>
              <a:buChar char="§"/>
            </a:pPr>
            <a:r>
              <a:rPr lang="en-US" sz="2600" dirty="0" smtClean="0">
                <a:solidFill>
                  <a:schemeClr val="tx1"/>
                </a:solidFill>
              </a:rPr>
              <a:t>Additional amount unsubsidized Loan 		= $2,000</a:t>
            </a:r>
          </a:p>
          <a:p>
            <a:pPr marL="458788" lvl="2" indent="-230188">
              <a:buFont typeface="Wingdings" pitchFamily="2" charset="2"/>
              <a:buChar char="§"/>
            </a:pPr>
            <a:r>
              <a:rPr lang="en-US" sz="2600" dirty="0">
                <a:solidFill>
                  <a:schemeClr val="tx1"/>
                </a:solidFill>
              </a:rPr>
              <a:t>Scenario </a:t>
            </a:r>
            <a:r>
              <a:rPr lang="en-US" sz="2600" dirty="0" smtClean="0">
                <a:solidFill>
                  <a:schemeClr val="tx1"/>
                </a:solidFill>
              </a:rPr>
              <a:t>2:</a:t>
            </a:r>
            <a:endParaRPr lang="en-US" sz="2600" dirty="0">
              <a:solidFill>
                <a:schemeClr val="tx1"/>
              </a:solidFill>
            </a:endParaRPr>
          </a:p>
          <a:p>
            <a:pPr marL="687388" lvl="3" indent="-230188">
              <a:buFont typeface="Wingdings" pitchFamily="2" charset="2"/>
              <a:buChar char="§"/>
            </a:pPr>
            <a:r>
              <a:rPr lang="en-US" sz="2600" dirty="0">
                <a:solidFill>
                  <a:schemeClr val="tx1"/>
                </a:solidFill>
              </a:rPr>
              <a:t>Base amount – </a:t>
            </a:r>
            <a:r>
              <a:rPr lang="en-US" sz="2600" dirty="0" smtClean="0">
                <a:solidFill>
                  <a:schemeClr val="tx1"/>
                </a:solidFill>
              </a:rPr>
              <a:t>subsidized </a:t>
            </a:r>
            <a:r>
              <a:rPr lang="en-US" sz="2600" dirty="0">
                <a:solidFill>
                  <a:schemeClr val="tx1"/>
                </a:solidFill>
              </a:rPr>
              <a:t>l</a:t>
            </a:r>
            <a:r>
              <a:rPr lang="en-US" sz="2600" dirty="0" smtClean="0">
                <a:solidFill>
                  <a:schemeClr val="tx1"/>
                </a:solidFill>
              </a:rPr>
              <a:t>oan 			=  $3,800</a:t>
            </a:r>
            <a:endParaRPr lang="en-US" sz="2600" dirty="0">
              <a:solidFill>
                <a:schemeClr val="tx1"/>
              </a:solidFill>
            </a:endParaRPr>
          </a:p>
          <a:p>
            <a:pPr marL="687388" lvl="3" indent="-230188">
              <a:buFont typeface="Wingdings" pitchFamily="2" charset="2"/>
              <a:buChar char="§"/>
            </a:pPr>
            <a:r>
              <a:rPr lang="en-US" sz="2600" dirty="0">
                <a:solidFill>
                  <a:schemeClr val="tx1"/>
                </a:solidFill>
              </a:rPr>
              <a:t>Base amount  </a:t>
            </a:r>
            <a:r>
              <a:rPr lang="en-US" sz="2600" dirty="0" smtClean="0">
                <a:solidFill>
                  <a:schemeClr val="tx1"/>
                </a:solidFill>
              </a:rPr>
              <a:t>unsubsidized loan 			=  $       0</a:t>
            </a:r>
            <a:endParaRPr lang="en-US" sz="2600" dirty="0">
              <a:solidFill>
                <a:schemeClr val="tx1"/>
              </a:solidFill>
            </a:endParaRPr>
          </a:p>
          <a:p>
            <a:pPr marL="687388" lvl="3" indent="-230188">
              <a:buFont typeface="Wingdings" pitchFamily="2" charset="2"/>
              <a:buChar char="§"/>
            </a:pPr>
            <a:r>
              <a:rPr lang="en-US" sz="2600" dirty="0">
                <a:solidFill>
                  <a:schemeClr val="tx1"/>
                </a:solidFill>
              </a:rPr>
              <a:t>Additional </a:t>
            </a:r>
            <a:r>
              <a:rPr lang="en-US" sz="2600" dirty="0" smtClean="0">
                <a:solidFill>
                  <a:schemeClr val="tx1"/>
                </a:solidFill>
              </a:rPr>
              <a:t>amount unsubsidized </a:t>
            </a:r>
            <a:r>
              <a:rPr lang="en-US" sz="2600" dirty="0">
                <a:solidFill>
                  <a:schemeClr val="tx1"/>
                </a:solidFill>
              </a:rPr>
              <a:t>Loan </a:t>
            </a:r>
            <a:r>
              <a:rPr lang="en-US" sz="2600" dirty="0" smtClean="0">
                <a:solidFill>
                  <a:schemeClr val="tx1"/>
                </a:solidFill>
              </a:rPr>
              <a:t>		=  $       0</a:t>
            </a:r>
            <a:endParaRPr lang="en-US" sz="2600" dirty="0">
              <a:solidFill>
                <a:schemeClr val="tx1"/>
              </a:solidFill>
            </a:endParaRPr>
          </a:p>
          <a:p>
            <a:pPr marL="458788" lvl="2" indent="-230188">
              <a:buFont typeface="Wingdings" pitchFamily="2" charset="2"/>
              <a:buChar char="§"/>
            </a:pPr>
            <a:endParaRPr lang="en-US" sz="2600" dirty="0">
              <a:solidFill>
                <a:schemeClr val="tx1"/>
              </a:solidFill>
            </a:endParaRPr>
          </a:p>
          <a:p>
            <a:pPr marL="458788" lvl="2" indent="-230188">
              <a:buFont typeface="Wingdings" pitchFamily="2" charset="2"/>
              <a:buChar char="§"/>
            </a:pPr>
            <a:endParaRPr lang="en-US" sz="2400" dirty="0" smtClean="0">
              <a:solidFill>
                <a:schemeClr val="tx1"/>
              </a:solidFill>
            </a:endParaRPr>
          </a:p>
        </p:txBody>
      </p:sp>
      <p:sp>
        <p:nvSpPr>
          <p:cNvPr id="4" name="Slide Number Placeholder 3"/>
          <p:cNvSpPr>
            <a:spLocks noGrp="1"/>
          </p:cNvSpPr>
          <p:nvPr>
            <p:ph type="sldNum" sz="quarter" idx="12"/>
          </p:nvPr>
        </p:nvSpPr>
        <p:spPr/>
        <p:txBody>
          <a:bodyPr/>
          <a:lstStyle/>
          <a:p>
            <a:fld id="{6D88D7DD-9B19-7A49-BB06-36BA9927445F}" type="slidenum">
              <a:rPr lang="en-US" smtClean="0"/>
              <a:pPr/>
              <a:t>50</a:t>
            </a:fld>
            <a:endParaRPr lang="en-US" dirty="0"/>
          </a:p>
        </p:txBody>
      </p:sp>
    </p:spTree>
    <p:extLst>
      <p:ext uri="{BB962C8B-B14F-4D97-AF65-F5344CB8AC3E}">
        <p14:creationId xmlns:p14="http://schemas.microsoft.com/office/powerpoint/2010/main" val="247586306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7"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charset="0"/>
                <a:ea typeface="ＭＳ Ｐゴシック" charset="0"/>
                <a:cs typeface="Arial" charset="0"/>
              </a:defRPr>
            </a:lvl1pPr>
            <a:lvl2pPr marL="742950" indent="-285750" eaLnBrk="0" hangingPunct="0">
              <a:defRPr>
                <a:solidFill>
                  <a:schemeClr val="tx1"/>
                </a:solidFill>
                <a:latin typeface="Calibri" charset="0"/>
                <a:ea typeface="Arial" charset="0"/>
                <a:cs typeface="Arial" charset="0"/>
              </a:defRPr>
            </a:lvl2pPr>
            <a:lvl3pPr marL="1143000" indent="-228600" eaLnBrk="0" hangingPunct="0">
              <a:defRPr>
                <a:solidFill>
                  <a:schemeClr val="tx1"/>
                </a:solidFill>
                <a:latin typeface="Calibri" charset="0"/>
                <a:ea typeface="Arial" charset="0"/>
                <a:cs typeface="Arial" charset="0"/>
              </a:defRPr>
            </a:lvl3pPr>
            <a:lvl4pPr marL="1600200" indent="-228600" eaLnBrk="0" hangingPunct="0">
              <a:defRPr>
                <a:solidFill>
                  <a:schemeClr val="tx1"/>
                </a:solidFill>
                <a:latin typeface="Calibri" charset="0"/>
                <a:ea typeface="Arial" charset="0"/>
                <a:cs typeface="Arial" charset="0"/>
              </a:defRPr>
            </a:lvl4pPr>
            <a:lvl5pPr marL="2057400" indent="-228600" eaLnBrk="0" hangingPunct="0">
              <a:defRPr>
                <a:solidFill>
                  <a:schemeClr val="tx1"/>
                </a:solidFill>
                <a:latin typeface="Calibri" charset="0"/>
                <a:ea typeface="Arial" charset="0"/>
                <a:cs typeface="Arial" charset="0"/>
              </a:defRPr>
            </a:lvl5pPr>
            <a:lvl6pPr marL="2514600" indent="-228600" eaLnBrk="0" fontAlgn="base" hangingPunct="0">
              <a:spcBef>
                <a:spcPct val="0"/>
              </a:spcBef>
              <a:spcAft>
                <a:spcPct val="0"/>
              </a:spcAft>
              <a:defRPr>
                <a:solidFill>
                  <a:schemeClr val="tx1"/>
                </a:solidFill>
                <a:latin typeface="Calibri" charset="0"/>
                <a:ea typeface="Arial" charset="0"/>
                <a:cs typeface="Arial" charset="0"/>
              </a:defRPr>
            </a:lvl6pPr>
            <a:lvl7pPr marL="2971800" indent="-228600" eaLnBrk="0" fontAlgn="base" hangingPunct="0">
              <a:spcBef>
                <a:spcPct val="0"/>
              </a:spcBef>
              <a:spcAft>
                <a:spcPct val="0"/>
              </a:spcAft>
              <a:defRPr>
                <a:solidFill>
                  <a:schemeClr val="tx1"/>
                </a:solidFill>
                <a:latin typeface="Calibri" charset="0"/>
                <a:ea typeface="Arial" charset="0"/>
                <a:cs typeface="Arial" charset="0"/>
              </a:defRPr>
            </a:lvl7pPr>
            <a:lvl8pPr marL="3429000" indent="-228600" eaLnBrk="0" fontAlgn="base" hangingPunct="0">
              <a:spcBef>
                <a:spcPct val="0"/>
              </a:spcBef>
              <a:spcAft>
                <a:spcPct val="0"/>
              </a:spcAft>
              <a:defRPr>
                <a:solidFill>
                  <a:schemeClr val="tx1"/>
                </a:solidFill>
                <a:latin typeface="Calibri" charset="0"/>
                <a:ea typeface="Arial" charset="0"/>
                <a:cs typeface="Arial" charset="0"/>
              </a:defRPr>
            </a:lvl8pPr>
            <a:lvl9pPr marL="3886200" indent="-228600" eaLnBrk="0" fontAlgn="base" hangingPunct="0">
              <a:spcBef>
                <a:spcPct val="0"/>
              </a:spcBef>
              <a:spcAft>
                <a:spcPct val="0"/>
              </a:spcAft>
              <a:defRPr>
                <a:solidFill>
                  <a:schemeClr val="tx1"/>
                </a:solidFill>
                <a:latin typeface="Calibri" charset="0"/>
                <a:ea typeface="Arial" charset="0"/>
                <a:cs typeface="Arial" charset="0"/>
              </a:defRPr>
            </a:lvl9pPr>
          </a:lstStyle>
          <a:p>
            <a:pPr eaLnBrk="1" hangingPunct="1"/>
            <a:fld id="{F2B9A31E-3444-004B-977E-00F8DE8FC64D}" type="slidenum">
              <a:rPr lang="en-US">
                <a:solidFill>
                  <a:srgbClr val="F2F2F2"/>
                </a:solidFill>
                <a:latin typeface="Arial" charset="0"/>
              </a:rPr>
              <a:pPr eaLnBrk="1" hangingPunct="1"/>
              <a:t>51</a:t>
            </a:fld>
            <a:endParaRPr lang="en-US" dirty="0">
              <a:solidFill>
                <a:srgbClr val="F2F2F2"/>
              </a:solidFill>
              <a:latin typeface="Arial" charset="0"/>
            </a:endParaRPr>
          </a:p>
        </p:txBody>
      </p:sp>
      <p:sp>
        <p:nvSpPr>
          <p:cNvPr id="8195" name="Rectangle 3"/>
          <p:cNvSpPr>
            <a:spLocks noGrp="1" noChangeArrowheads="1"/>
          </p:cNvSpPr>
          <p:nvPr>
            <p:ph type="title" idx="4294967295"/>
          </p:nvPr>
        </p:nvSpPr>
        <p:spPr bwMode="auto">
          <a:xfrm>
            <a:off x="0" y="990600"/>
            <a:ext cx="8305800" cy="323373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000" tIns="46800" rIns="90000" bIns="46800">
            <a:spAutoFit/>
          </a:bodyPr>
          <a:lstStyle/>
          <a:p>
            <a:pPr algn="ctr" eaLnBrk="1" hangingPunct="1">
              <a:buClr>
                <a:srgbClr val="00CC99"/>
              </a:buCl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6000" dirty="0">
                <a:solidFill>
                  <a:srgbClr val="00CC99"/>
                </a:solidFill>
                <a:latin typeface="Calibri" charset="0"/>
              </a:rPr>
              <a:t/>
            </a:r>
            <a:br>
              <a:rPr lang="en-GB" sz="6000" dirty="0">
                <a:solidFill>
                  <a:srgbClr val="00CC99"/>
                </a:solidFill>
                <a:latin typeface="Calibri" charset="0"/>
              </a:rPr>
            </a:br>
            <a:r>
              <a:rPr lang="en-GB" sz="7200" b="1" dirty="0" smtClean="0">
                <a:solidFill>
                  <a:srgbClr val="FF3300"/>
                </a:solidFill>
                <a:latin typeface="Calibri" charset="0"/>
              </a:rPr>
              <a:t>ED and School Responsibilities</a:t>
            </a:r>
            <a:endParaRPr lang="en-GB" sz="7200" dirty="0">
              <a:latin typeface="Calibri" charset="0"/>
            </a:endParaRPr>
          </a:p>
        </p:txBody>
      </p:sp>
      <p:sp>
        <p:nvSpPr>
          <p:cNvPr id="8196" name="Slide Number Placeholder 4"/>
          <p:cNvSpPr txBox="1">
            <a:spLocks noGrp="1"/>
          </p:cNvSpPr>
          <p:nvPr/>
        </p:nvSpPr>
        <p:spPr bwMode="auto">
          <a:xfrm>
            <a:off x="0" y="6324600"/>
            <a:ext cx="15240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charset="0"/>
                <a:ea typeface="ＭＳ Ｐゴシック" charset="0"/>
                <a:cs typeface="Arial" charset="0"/>
              </a:defRPr>
            </a:lvl1pPr>
            <a:lvl2pPr marL="742950" indent="-285750" eaLnBrk="0" hangingPunct="0">
              <a:defRPr>
                <a:solidFill>
                  <a:schemeClr val="tx1"/>
                </a:solidFill>
                <a:latin typeface="Calibri" charset="0"/>
                <a:ea typeface="Arial" charset="0"/>
                <a:cs typeface="Arial" charset="0"/>
              </a:defRPr>
            </a:lvl2pPr>
            <a:lvl3pPr marL="1143000" indent="-228600" eaLnBrk="0" hangingPunct="0">
              <a:defRPr>
                <a:solidFill>
                  <a:schemeClr val="tx1"/>
                </a:solidFill>
                <a:latin typeface="Calibri" charset="0"/>
                <a:ea typeface="Arial" charset="0"/>
                <a:cs typeface="Arial" charset="0"/>
              </a:defRPr>
            </a:lvl3pPr>
            <a:lvl4pPr marL="1600200" indent="-228600" eaLnBrk="0" hangingPunct="0">
              <a:defRPr>
                <a:solidFill>
                  <a:schemeClr val="tx1"/>
                </a:solidFill>
                <a:latin typeface="Calibri" charset="0"/>
                <a:ea typeface="Arial" charset="0"/>
                <a:cs typeface="Arial" charset="0"/>
              </a:defRPr>
            </a:lvl4pPr>
            <a:lvl5pPr marL="2057400" indent="-228600" eaLnBrk="0" hangingPunct="0">
              <a:defRPr>
                <a:solidFill>
                  <a:schemeClr val="tx1"/>
                </a:solidFill>
                <a:latin typeface="Calibri" charset="0"/>
                <a:ea typeface="Arial" charset="0"/>
                <a:cs typeface="Arial" charset="0"/>
              </a:defRPr>
            </a:lvl5pPr>
            <a:lvl6pPr marL="2514600" indent="-228600" eaLnBrk="0" fontAlgn="base" hangingPunct="0">
              <a:spcBef>
                <a:spcPct val="0"/>
              </a:spcBef>
              <a:spcAft>
                <a:spcPct val="0"/>
              </a:spcAft>
              <a:defRPr>
                <a:solidFill>
                  <a:schemeClr val="tx1"/>
                </a:solidFill>
                <a:latin typeface="Calibri" charset="0"/>
                <a:ea typeface="Arial" charset="0"/>
                <a:cs typeface="Arial" charset="0"/>
              </a:defRPr>
            </a:lvl6pPr>
            <a:lvl7pPr marL="2971800" indent="-228600" eaLnBrk="0" fontAlgn="base" hangingPunct="0">
              <a:spcBef>
                <a:spcPct val="0"/>
              </a:spcBef>
              <a:spcAft>
                <a:spcPct val="0"/>
              </a:spcAft>
              <a:defRPr>
                <a:solidFill>
                  <a:schemeClr val="tx1"/>
                </a:solidFill>
                <a:latin typeface="Calibri" charset="0"/>
                <a:ea typeface="Arial" charset="0"/>
                <a:cs typeface="Arial" charset="0"/>
              </a:defRPr>
            </a:lvl7pPr>
            <a:lvl8pPr marL="3429000" indent="-228600" eaLnBrk="0" fontAlgn="base" hangingPunct="0">
              <a:spcBef>
                <a:spcPct val="0"/>
              </a:spcBef>
              <a:spcAft>
                <a:spcPct val="0"/>
              </a:spcAft>
              <a:defRPr>
                <a:solidFill>
                  <a:schemeClr val="tx1"/>
                </a:solidFill>
                <a:latin typeface="Calibri" charset="0"/>
                <a:ea typeface="Arial" charset="0"/>
                <a:cs typeface="Arial" charset="0"/>
              </a:defRPr>
            </a:lvl8pPr>
            <a:lvl9pPr marL="3886200" indent="-228600" eaLnBrk="0" fontAlgn="base" hangingPunct="0">
              <a:spcBef>
                <a:spcPct val="0"/>
              </a:spcBef>
              <a:spcAft>
                <a:spcPct val="0"/>
              </a:spcAft>
              <a:defRPr>
                <a:solidFill>
                  <a:schemeClr val="tx1"/>
                </a:solidFill>
                <a:latin typeface="Calibri" charset="0"/>
                <a:ea typeface="Arial" charset="0"/>
                <a:cs typeface="Arial" charset="0"/>
              </a:defRPr>
            </a:lvl9pPr>
          </a:lstStyle>
          <a:p>
            <a:pPr algn="ctr" defTabSz="457200" eaLnBrk="1" hangingPunct="1"/>
            <a:endParaRPr lang="en-US" sz="1400" dirty="0">
              <a:solidFill>
                <a:srgbClr val="2F2B20"/>
              </a:solidFill>
              <a:latin typeface="Arial" charset="0"/>
              <a:ea typeface="MS PGothic" charset="0"/>
              <a:cs typeface="MS PGothic" charset="0"/>
            </a:endParaRPr>
          </a:p>
        </p:txBody>
      </p:sp>
    </p:spTree>
    <p:extLst>
      <p:ext uri="{BB962C8B-B14F-4D97-AF65-F5344CB8AC3E}">
        <p14:creationId xmlns:p14="http://schemas.microsoft.com/office/powerpoint/2010/main" val="1160998486"/>
      </p:ext>
    </p:extLst>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8434" name="Title 1"/>
          <p:cNvSpPr>
            <a:spLocks noGrp="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sz="3600" dirty="0">
                <a:solidFill>
                  <a:schemeClr val="tx1"/>
                </a:solidFill>
                <a:latin typeface="Arial" charset="0"/>
                <a:cs typeface="Arial" charset="0"/>
              </a:rPr>
              <a:t>Department Responsibilities</a:t>
            </a:r>
          </a:p>
        </p:txBody>
      </p:sp>
      <p:sp>
        <p:nvSpPr>
          <p:cNvPr id="3" name="Content Placeholder 2"/>
          <p:cNvSpPr>
            <a:spLocks noGrp="1"/>
          </p:cNvSpPr>
          <p:nvPr>
            <p:ph idx="1"/>
          </p:nvPr>
        </p:nvSpPr>
        <p:spPr>
          <a:xfrm>
            <a:off x="228600" y="1090613"/>
            <a:ext cx="8686800" cy="5005387"/>
          </a:xfrm>
        </p:spPr>
        <p:txBody>
          <a:bodyPr vert="horz" wrap="square" lIns="91440" tIns="45720" rIns="91440" bIns="45720" numCol="1" anchor="t" anchorCtr="0" compatLnSpc="1">
            <a:prstTxWarp prst="textNoShape">
              <a:avLst/>
            </a:prstTxWarp>
          </a:bodyPr>
          <a:lstStyle/>
          <a:p>
            <a:pPr marL="234950" indent="-234950">
              <a:buFont typeface="Wingdings" charset="0"/>
              <a:buChar char="§"/>
            </a:pPr>
            <a:r>
              <a:rPr lang="en-US" sz="2800" dirty="0">
                <a:solidFill>
                  <a:schemeClr val="tx1"/>
                </a:solidFill>
                <a:latin typeface="Arial" charset="0"/>
                <a:cs typeface="Arial" charset="0"/>
              </a:rPr>
              <a:t>ED/FSA will </a:t>
            </a:r>
            <a:r>
              <a:rPr lang="en-US" sz="2800" dirty="0" smtClean="0">
                <a:solidFill>
                  <a:schemeClr val="tx1"/>
                </a:solidFill>
                <a:latin typeface="Arial" charset="0"/>
                <a:cs typeface="Arial" charset="0"/>
              </a:rPr>
              <a:t>calculate</a:t>
            </a:r>
            <a:r>
              <a:rPr lang="en-US" sz="2800" dirty="0">
                <a:solidFill>
                  <a:schemeClr val="tx1"/>
                </a:solidFill>
                <a:latin typeface="Arial" charset="0"/>
                <a:cs typeface="Arial" charset="0"/>
              </a:rPr>
              <a:t>, and inform students and institutions</a:t>
            </a:r>
            <a:r>
              <a:rPr lang="en-US" sz="2800" dirty="0" smtClean="0">
                <a:solidFill>
                  <a:schemeClr val="tx1"/>
                </a:solidFill>
                <a:latin typeface="Arial" charset="0"/>
                <a:cs typeface="Arial" charset="0"/>
              </a:rPr>
              <a:t>. </a:t>
            </a:r>
            <a:endParaRPr lang="en-US" sz="2800" dirty="0">
              <a:solidFill>
                <a:schemeClr val="tx1"/>
              </a:solidFill>
            </a:endParaRPr>
          </a:p>
          <a:p>
            <a:pPr marL="457200" lvl="1" indent="-222250">
              <a:buFont typeface="Wingdings" charset="0"/>
              <a:buChar char="§"/>
            </a:pPr>
            <a:r>
              <a:rPr lang="en-US" sz="2800" dirty="0" smtClean="0">
                <a:solidFill>
                  <a:schemeClr val="tx1"/>
                </a:solidFill>
                <a:latin typeface="Arial" charset="0"/>
                <a:cs typeface="Arial" charset="0"/>
              </a:rPr>
              <a:t>CPS </a:t>
            </a:r>
            <a:r>
              <a:rPr lang="en-US" sz="2800" dirty="0">
                <a:solidFill>
                  <a:schemeClr val="tx1"/>
                </a:solidFill>
                <a:latin typeface="Arial" charset="0"/>
                <a:cs typeface="Arial" charset="0"/>
              </a:rPr>
              <a:t>- Codes and comments on SARs and </a:t>
            </a:r>
            <a:r>
              <a:rPr lang="en-US" sz="2800" dirty="0" smtClean="0">
                <a:solidFill>
                  <a:schemeClr val="tx1"/>
                </a:solidFill>
                <a:latin typeface="Arial" charset="0"/>
                <a:cs typeface="Arial" charset="0"/>
              </a:rPr>
              <a:t>ISIRs.</a:t>
            </a:r>
            <a:endParaRPr lang="en-US" sz="2800" dirty="0">
              <a:solidFill>
                <a:schemeClr val="tx1"/>
              </a:solidFill>
              <a:latin typeface="Arial" charset="0"/>
              <a:cs typeface="Arial" charset="0"/>
            </a:endParaRPr>
          </a:p>
          <a:p>
            <a:pPr marL="457200" lvl="1" indent="-222250">
              <a:buFont typeface="Wingdings" charset="0"/>
              <a:buChar char="§"/>
            </a:pPr>
            <a:r>
              <a:rPr lang="en-US" sz="2800" dirty="0">
                <a:solidFill>
                  <a:schemeClr val="tx1"/>
                </a:solidFill>
                <a:latin typeface="Arial" charset="0"/>
                <a:cs typeface="Arial" charset="0"/>
              </a:rPr>
              <a:t>NSLDS – New </a:t>
            </a:r>
            <a:r>
              <a:rPr lang="en-US" sz="2800" dirty="0" smtClean="0">
                <a:solidFill>
                  <a:schemeClr val="tx1"/>
                </a:solidFill>
                <a:latin typeface="Arial" charset="0"/>
                <a:cs typeface="Arial" charset="0"/>
              </a:rPr>
              <a:t>Borrower</a:t>
            </a:r>
            <a:endParaRPr lang="en-US" sz="2800" dirty="0">
              <a:solidFill>
                <a:schemeClr val="tx1"/>
              </a:solidFill>
              <a:latin typeface="Arial" charset="0"/>
              <a:cs typeface="Arial" charset="0"/>
            </a:endParaRPr>
          </a:p>
          <a:p>
            <a:pPr marL="457200" lvl="1" indent="-222250">
              <a:buFont typeface="Wingdings" charset="0"/>
              <a:buChar char="§"/>
            </a:pPr>
            <a:r>
              <a:rPr lang="en-US" sz="2800" dirty="0">
                <a:solidFill>
                  <a:schemeClr val="tx1"/>
                </a:solidFill>
                <a:latin typeface="Arial" charset="0"/>
                <a:cs typeface="Arial" charset="0"/>
              </a:rPr>
              <a:t>NSLDS – </a:t>
            </a:r>
            <a:r>
              <a:rPr lang="en-US" sz="2800" dirty="0" smtClean="0">
                <a:solidFill>
                  <a:schemeClr val="tx1"/>
                </a:solidFill>
                <a:latin typeface="Arial" charset="0"/>
                <a:cs typeface="Arial" charset="0"/>
              </a:rPr>
              <a:t>Subsidized Usage Period</a:t>
            </a:r>
            <a:endParaRPr lang="en-US" sz="2800" dirty="0">
              <a:solidFill>
                <a:schemeClr val="tx1"/>
              </a:solidFill>
              <a:latin typeface="Arial" charset="0"/>
              <a:cs typeface="Arial" charset="0"/>
            </a:endParaRPr>
          </a:p>
          <a:p>
            <a:pPr marL="457200" lvl="1" indent="-222250">
              <a:buFont typeface="Wingdings" charset="0"/>
              <a:buChar char="§"/>
            </a:pPr>
            <a:r>
              <a:rPr lang="en-US" sz="2800" dirty="0" smtClean="0">
                <a:solidFill>
                  <a:schemeClr val="tx1"/>
                </a:solidFill>
                <a:latin typeface="Arial" charset="0"/>
                <a:cs typeface="Arial" charset="0"/>
              </a:rPr>
              <a:t>NSLDS – Loss </a:t>
            </a:r>
            <a:r>
              <a:rPr lang="en-US" sz="2800" dirty="0">
                <a:solidFill>
                  <a:schemeClr val="tx1"/>
                </a:solidFill>
                <a:latin typeface="Arial" charset="0"/>
                <a:cs typeface="Arial" charset="0"/>
              </a:rPr>
              <a:t>of </a:t>
            </a:r>
            <a:r>
              <a:rPr lang="en-US" sz="2800" dirty="0" smtClean="0">
                <a:solidFill>
                  <a:schemeClr val="tx1"/>
                </a:solidFill>
                <a:latin typeface="Arial" charset="0"/>
                <a:cs typeface="Arial" charset="0"/>
              </a:rPr>
              <a:t>Subsidy Indicator </a:t>
            </a:r>
            <a:endParaRPr lang="en-US" sz="2800" dirty="0">
              <a:solidFill>
                <a:schemeClr val="tx1"/>
              </a:solidFill>
              <a:latin typeface="Arial" charset="0"/>
              <a:cs typeface="Arial" charset="0"/>
            </a:endParaRPr>
          </a:p>
          <a:p>
            <a:pPr marL="457200" lvl="1" indent="-222250">
              <a:buFont typeface="Wingdings" charset="0"/>
              <a:buChar char="§"/>
            </a:pPr>
            <a:r>
              <a:rPr lang="en-US" sz="2800" dirty="0" smtClean="0">
                <a:solidFill>
                  <a:schemeClr val="tx1"/>
                </a:solidFill>
                <a:latin typeface="Arial" charset="0"/>
                <a:cs typeface="Arial" charset="0"/>
              </a:rPr>
              <a:t>COD – </a:t>
            </a:r>
            <a:r>
              <a:rPr lang="en-US" sz="2800" dirty="0">
                <a:solidFill>
                  <a:schemeClr val="tx1"/>
                </a:solidFill>
                <a:latin typeface="Arial" charset="0"/>
                <a:cs typeface="Arial" charset="0"/>
              </a:rPr>
              <a:t>Reports to </a:t>
            </a:r>
            <a:r>
              <a:rPr lang="en-US" sz="2800" dirty="0" smtClean="0">
                <a:solidFill>
                  <a:schemeClr val="tx1"/>
                </a:solidFill>
                <a:latin typeface="Arial" charset="0"/>
                <a:cs typeface="Arial" charset="0"/>
              </a:rPr>
              <a:t>schools</a:t>
            </a:r>
            <a:endParaRPr lang="en-US" sz="2800" dirty="0">
              <a:solidFill>
                <a:schemeClr val="tx1"/>
              </a:solidFill>
              <a:latin typeface="Arial" charset="0"/>
              <a:cs typeface="Arial" charset="0"/>
            </a:endParaRPr>
          </a:p>
          <a:p>
            <a:pPr marL="457200" lvl="1" indent="-222250">
              <a:buFont typeface="Wingdings" charset="0"/>
              <a:buChar char="§"/>
            </a:pPr>
            <a:r>
              <a:rPr lang="en-US" sz="2800" dirty="0" smtClean="0">
                <a:solidFill>
                  <a:schemeClr val="tx1"/>
                </a:solidFill>
                <a:latin typeface="Arial" charset="0"/>
                <a:cs typeface="Arial" charset="0"/>
              </a:rPr>
              <a:t>COD – Editing </a:t>
            </a:r>
            <a:r>
              <a:rPr lang="en-US" sz="2800" dirty="0">
                <a:solidFill>
                  <a:schemeClr val="tx1"/>
                </a:solidFill>
                <a:latin typeface="Arial" charset="0"/>
                <a:cs typeface="Arial" charset="0"/>
              </a:rPr>
              <a:t>and </a:t>
            </a:r>
            <a:r>
              <a:rPr lang="en-US" sz="2800" dirty="0" smtClean="0">
                <a:solidFill>
                  <a:schemeClr val="tx1"/>
                </a:solidFill>
                <a:latin typeface="Arial" charset="0"/>
                <a:cs typeface="Arial" charset="0"/>
              </a:rPr>
              <a:t>enforcement </a:t>
            </a:r>
            <a:endParaRPr lang="en-US" sz="2800" dirty="0">
              <a:solidFill>
                <a:schemeClr val="tx1"/>
              </a:solidFill>
              <a:latin typeface="Arial" charset="0"/>
              <a:cs typeface="Arial" charset="0"/>
            </a:endParaRPr>
          </a:p>
          <a:p>
            <a:pPr marL="457200" lvl="1" indent="-222250">
              <a:buFont typeface="Wingdings" charset="0"/>
              <a:buChar char="§"/>
            </a:pPr>
            <a:r>
              <a:rPr lang="en-US" sz="2800" dirty="0">
                <a:solidFill>
                  <a:schemeClr val="tx1"/>
                </a:solidFill>
                <a:latin typeface="Arial" charset="0"/>
                <a:cs typeface="Arial" charset="0"/>
              </a:rPr>
              <a:t>Direct Loan Servicers – Loss of Subsidy Benefits.</a:t>
            </a:r>
          </a:p>
          <a:p>
            <a:pPr marL="234950" indent="-234950"/>
            <a:endParaRPr lang="en-US" sz="1400" dirty="0">
              <a:latin typeface="Arial" charset="0"/>
              <a:cs typeface="Arial" charset="0"/>
            </a:endParaRPr>
          </a:p>
        </p:txBody>
      </p:sp>
      <p:sp>
        <p:nvSpPr>
          <p:cNvPr id="4" name="Slide Number Placeholder 3"/>
          <p:cNvSpPr>
            <a:spLocks noGrp="1"/>
          </p:cNvSpPr>
          <p:nvPr>
            <p:ph type="sldNum" sz="quarter" idx="12"/>
          </p:nvPr>
        </p:nvSpPr>
        <p:spPr>
          <a:xfrm>
            <a:off x="533400" y="6400800"/>
            <a:ext cx="2133600" cy="365125"/>
          </a:xfrm>
          <a:prstGeom prst="rect">
            <a:avLst/>
          </a:prstGeom>
        </p:spPr>
        <p:txBody>
          <a:bodyPr/>
          <a:lstStyle>
            <a:lvl1pPr eaLnBrk="0" hangingPunct="0">
              <a:defRPr>
                <a:solidFill>
                  <a:schemeClr val="tx1"/>
                </a:solidFill>
                <a:latin typeface="Calibri" charset="0"/>
                <a:ea typeface="ＭＳ Ｐゴシック" charset="0"/>
                <a:cs typeface="Arial" charset="0"/>
              </a:defRPr>
            </a:lvl1pPr>
            <a:lvl2pPr marL="742950" indent="-285750" eaLnBrk="0" hangingPunct="0">
              <a:defRPr>
                <a:solidFill>
                  <a:schemeClr val="tx1"/>
                </a:solidFill>
                <a:latin typeface="Calibri" charset="0"/>
                <a:ea typeface="Arial" charset="0"/>
                <a:cs typeface="Arial" charset="0"/>
              </a:defRPr>
            </a:lvl2pPr>
            <a:lvl3pPr marL="1143000" indent="-228600" eaLnBrk="0" hangingPunct="0">
              <a:defRPr>
                <a:solidFill>
                  <a:schemeClr val="tx1"/>
                </a:solidFill>
                <a:latin typeface="Calibri" charset="0"/>
                <a:ea typeface="Arial" charset="0"/>
                <a:cs typeface="Arial" charset="0"/>
              </a:defRPr>
            </a:lvl3pPr>
            <a:lvl4pPr marL="1600200" indent="-228600" eaLnBrk="0" hangingPunct="0">
              <a:defRPr>
                <a:solidFill>
                  <a:schemeClr val="tx1"/>
                </a:solidFill>
                <a:latin typeface="Calibri" charset="0"/>
                <a:ea typeface="Arial" charset="0"/>
                <a:cs typeface="Arial" charset="0"/>
              </a:defRPr>
            </a:lvl4pPr>
            <a:lvl5pPr marL="2057400" indent="-228600" eaLnBrk="0" hangingPunct="0">
              <a:defRPr>
                <a:solidFill>
                  <a:schemeClr val="tx1"/>
                </a:solidFill>
                <a:latin typeface="Calibri" charset="0"/>
                <a:ea typeface="Arial" charset="0"/>
                <a:cs typeface="Arial" charset="0"/>
              </a:defRPr>
            </a:lvl5pPr>
            <a:lvl6pPr marL="2514600" indent="-228600" eaLnBrk="0" fontAlgn="base" hangingPunct="0">
              <a:spcBef>
                <a:spcPct val="0"/>
              </a:spcBef>
              <a:spcAft>
                <a:spcPct val="0"/>
              </a:spcAft>
              <a:defRPr>
                <a:solidFill>
                  <a:schemeClr val="tx1"/>
                </a:solidFill>
                <a:latin typeface="Calibri" charset="0"/>
                <a:ea typeface="Arial" charset="0"/>
                <a:cs typeface="Arial" charset="0"/>
              </a:defRPr>
            </a:lvl6pPr>
            <a:lvl7pPr marL="2971800" indent="-228600" eaLnBrk="0" fontAlgn="base" hangingPunct="0">
              <a:spcBef>
                <a:spcPct val="0"/>
              </a:spcBef>
              <a:spcAft>
                <a:spcPct val="0"/>
              </a:spcAft>
              <a:defRPr>
                <a:solidFill>
                  <a:schemeClr val="tx1"/>
                </a:solidFill>
                <a:latin typeface="Calibri" charset="0"/>
                <a:ea typeface="Arial" charset="0"/>
                <a:cs typeface="Arial" charset="0"/>
              </a:defRPr>
            </a:lvl7pPr>
            <a:lvl8pPr marL="3429000" indent="-228600" eaLnBrk="0" fontAlgn="base" hangingPunct="0">
              <a:spcBef>
                <a:spcPct val="0"/>
              </a:spcBef>
              <a:spcAft>
                <a:spcPct val="0"/>
              </a:spcAft>
              <a:defRPr>
                <a:solidFill>
                  <a:schemeClr val="tx1"/>
                </a:solidFill>
                <a:latin typeface="Calibri" charset="0"/>
                <a:ea typeface="Arial" charset="0"/>
                <a:cs typeface="Arial" charset="0"/>
              </a:defRPr>
            </a:lvl8pPr>
            <a:lvl9pPr marL="3886200" indent="-228600" eaLnBrk="0" fontAlgn="base" hangingPunct="0">
              <a:spcBef>
                <a:spcPct val="0"/>
              </a:spcBef>
              <a:spcAft>
                <a:spcPct val="0"/>
              </a:spcAft>
              <a:defRPr>
                <a:solidFill>
                  <a:schemeClr val="tx1"/>
                </a:solidFill>
                <a:latin typeface="Calibri" charset="0"/>
                <a:ea typeface="Arial" charset="0"/>
                <a:cs typeface="Arial" charset="0"/>
              </a:defRPr>
            </a:lvl9pPr>
          </a:lstStyle>
          <a:p>
            <a:pPr algn="l" eaLnBrk="1" hangingPunct="1"/>
            <a:fld id="{B47E5BE6-7EB2-5442-8784-1C59691BED9A}" type="slidenum">
              <a:rPr lang="en-US">
                <a:solidFill>
                  <a:srgbClr val="F2F2F2"/>
                </a:solidFill>
                <a:latin typeface="Arial" charset="0"/>
              </a:rPr>
              <a:pPr algn="l" eaLnBrk="1" hangingPunct="1"/>
              <a:t>52</a:t>
            </a:fld>
            <a:endParaRPr lang="en-US" dirty="0">
              <a:solidFill>
                <a:srgbClr val="F2F2F2"/>
              </a:solidFill>
              <a:latin typeface="Arial" charset="0"/>
            </a:endParaRPr>
          </a:p>
        </p:txBody>
      </p:sp>
    </p:spTree>
    <p:extLst>
      <p:ext uri="{BB962C8B-B14F-4D97-AF65-F5344CB8AC3E}">
        <p14:creationId xmlns:p14="http://schemas.microsoft.com/office/powerpoint/2010/main" val="1142694136"/>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extBox 3"/>
          <p:cNvSpPr txBox="1"/>
          <p:nvPr/>
        </p:nvSpPr>
        <p:spPr>
          <a:xfrm>
            <a:off x="1438768" y="1524000"/>
            <a:ext cx="6294928" cy="707886"/>
          </a:xfrm>
          <a:prstGeom prst="rect">
            <a:avLst/>
          </a:prstGeom>
          <a:noFill/>
        </p:spPr>
        <p:txBody>
          <a:bodyPr wrap="none" rtlCol="0">
            <a:spAutoFit/>
          </a:bodyPr>
          <a:lstStyle/>
          <a:p>
            <a:pPr algn="ctr" defTabSz="457200"/>
            <a:r>
              <a:rPr lang="en-US" sz="4000" dirty="0" smtClean="0">
                <a:solidFill>
                  <a:srgbClr val="2F2B20"/>
                </a:solidFill>
              </a:rPr>
              <a:t>COD Reporting Requirements</a:t>
            </a:r>
            <a:endParaRPr lang="en-US" sz="4000" dirty="0">
              <a:solidFill>
                <a:srgbClr val="2F2B20"/>
              </a:solidFill>
            </a:endParaRPr>
          </a:p>
        </p:txBody>
      </p:sp>
      <p:pic>
        <p:nvPicPr>
          <p:cNvPr id="6146" name="Picture 2" descr="C:\Documents and Settings\Laura\Local Settings\Temporary Internet Files\Content.IE5\GLKY0OHD\MC900048272[1].wmf"/>
          <p:cNvPicPr>
            <a:picLocks noChangeAspect="1" noChangeArrowheads="1"/>
          </p:cNvPicPr>
          <p:nvPr/>
        </p:nvPicPr>
        <p:blipFill>
          <a:blip r:embed="rId3"/>
          <a:srcRect/>
          <a:stretch>
            <a:fillRect/>
          </a:stretch>
        </p:blipFill>
        <p:spPr bwMode="auto">
          <a:xfrm>
            <a:off x="3352800" y="2590800"/>
            <a:ext cx="2133600" cy="2395736"/>
          </a:xfrm>
          <a:prstGeom prst="rect">
            <a:avLst/>
          </a:prstGeom>
          <a:noFill/>
        </p:spPr>
      </p:pic>
      <p:sp>
        <p:nvSpPr>
          <p:cNvPr id="2" name="Slide Number Placeholder 1"/>
          <p:cNvSpPr>
            <a:spLocks noGrp="1"/>
          </p:cNvSpPr>
          <p:nvPr>
            <p:ph type="sldNum" sz="quarter" idx="12"/>
          </p:nvPr>
        </p:nvSpPr>
        <p:spPr/>
        <p:txBody>
          <a:bodyPr/>
          <a:lstStyle/>
          <a:p>
            <a:fld id="{6D88D7DD-9B19-7A49-BB06-36BA9927445F}" type="slidenum">
              <a:rPr lang="en-US" smtClean="0"/>
              <a:pPr/>
              <a:t>53</a:t>
            </a:fld>
            <a:endParaRPr lang="en-US" dirty="0"/>
          </a:p>
        </p:txBody>
      </p:sp>
    </p:spTree>
    <p:extLst>
      <p:ext uri="{BB962C8B-B14F-4D97-AF65-F5344CB8AC3E}">
        <p14:creationId xmlns:p14="http://schemas.microsoft.com/office/powerpoint/2010/main" val="4138250576"/>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838200"/>
          </a:xfrm>
        </p:spPr>
        <p:txBody>
          <a:bodyPr>
            <a:normAutofit/>
          </a:bodyPr>
          <a:lstStyle/>
          <a:p>
            <a:r>
              <a:rPr lang="en-US" dirty="0" smtClean="0">
                <a:solidFill>
                  <a:schemeClr val="tx1"/>
                </a:solidFill>
              </a:rPr>
              <a:t>COD Reporting Requirements</a:t>
            </a:r>
            <a:endParaRPr lang="en-US" dirty="0">
              <a:solidFill>
                <a:schemeClr val="tx1"/>
              </a:solidFill>
            </a:endParaRPr>
          </a:p>
        </p:txBody>
      </p:sp>
      <p:sp>
        <p:nvSpPr>
          <p:cNvPr id="3" name="Content Placeholder 2"/>
          <p:cNvSpPr>
            <a:spLocks noGrp="1"/>
          </p:cNvSpPr>
          <p:nvPr>
            <p:ph idx="1"/>
          </p:nvPr>
        </p:nvSpPr>
        <p:spPr>
          <a:xfrm>
            <a:off x="228600" y="1524000"/>
            <a:ext cx="8601075" cy="4063986"/>
          </a:xfrm>
        </p:spPr>
        <p:txBody>
          <a:bodyPr/>
          <a:lstStyle/>
          <a:p>
            <a:pPr>
              <a:buFont typeface="Wingdings" pitchFamily="2" charset="2"/>
              <a:buChar char="§"/>
            </a:pPr>
            <a:r>
              <a:rPr lang="en-US" sz="2800" dirty="0" smtClean="0">
                <a:solidFill>
                  <a:schemeClr val="tx1"/>
                </a:solidFill>
              </a:rPr>
              <a:t>COD will  -</a:t>
            </a:r>
          </a:p>
          <a:p>
            <a:pPr lvl="1">
              <a:buFont typeface="Wingdings" pitchFamily="2" charset="2"/>
              <a:buChar char="§"/>
            </a:pPr>
            <a:r>
              <a:rPr lang="en-US" sz="2800" dirty="0" smtClean="0">
                <a:solidFill>
                  <a:schemeClr val="tx1"/>
                </a:solidFill>
              </a:rPr>
              <a:t>Calculate and report to schools -</a:t>
            </a:r>
          </a:p>
          <a:p>
            <a:pPr lvl="2">
              <a:buFont typeface="Wingdings" pitchFamily="2" charset="2"/>
              <a:buChar char="§"/>
            </a:pPr>
            <a:r>
              <a:rPr lang="en-US" sz="2800" dirty="0" smtClean="0">
                <a:solidFill>
                  <a:schemeClr val="tx1"/>
                </a:solidFill>
              </a:rPr>
              <a:t> Maximum Eligibility Period</a:t>
            </a:r>
          </a:p>
          <a:p>
            <a:pPr lvl="2">
              <a:buFont typeface="Wingdings" pitchFamily="2" charset="2"/>
              <a:buChar char="§"/>
            </a:pPr>
            <a:r>
              <a:rPr lang="en-US" sz="2800" dirty="0" smtClean="0">
                <a:solidFill>
                  <a:schemeClr val="tx1"/>
                </a:solidFill>
              </a:rPr>
              <a:t> Subsidized Usage Periods</a:t>
            </a:r>
          </a:p>
          <a:p>
            <a:pPr lvl="2">
              <a:buFont typeface="Wingdings" pitchFamily="2" charset="2"/>
              <a:buChar char="§"/>
            </a:pPr>
            <a:r>
              <a:rPr lang="en-US" sz="2800" dirty="0" smtClean="0">
                <a:solidFill>
                  <a:schemeClr val="tx1"/>
                </a:solidFill>
              </a:rPr>
              <a:t>Remaining Eligibility Period.</a:t>
            </a:r>
          </a:p>
          <a:p>
            <a:pPr lvl="1">
              <a:buFont typeface="Wingdings" pitchFamily="2" charset="2"/>
              <a:buChar char="§"/>
            </a:pPr>
            <a:r>
              <a:rPr lang="en-US" sz="2600" dirty="0" smtClean="0">
                <a:solidFill>
                  <a:schemeClr val="tx1"/>
                </a:solidFill>
              </a:rPr>
              <a:t>Determine when student no longer eligible for Direct Subsidized Loans, based on program –</a:t>
            </a:r>
          </a:p>
          <a:p>
            <a:pPr lvl="2">
              <a:buFont typeface="Wingdings" pitchFamily="2" charset="2"/>
              <a:buChar char="§"/>
            </a:pPr>
            <a:r>
              <a:rPr lang="en-US" sz="2800" dirty="0" smtClean="0">
                <a:solidFill>
                  <a:schemeClr val="tx1"/>
                </a:solidFill>
              </a:rPr>
              <a:t>Will edit and reject.</a:t>
            </a:r>
          </a:p>
        </p:txBody>
      </p:sp>
      <p:sp>
        <p:nvSpPr>
          <p:cNvPr id="4" name="Slide Number Placeholder 3"/>
          <p:cNvSpPr>
            <a:spLocks noGrp="1"/>
          </p:cNvSpPr>
          <p:nvPr>
            <p:ph type="sldNum" sz="quarter" idx="12"/>
          </p:nvPr>
        </p:nvSpPr>
        <p:spPr/>
        <p:txBody>
          <a:bodyPr/>
          <a:lstStyle/>
          <a:p>
            <a:fld id="{6D88D7DD-9B19-7A49-BB06-36BA9927445F}" type="slidenum">
              <a:rPr lang="en-US" smtClean="0"/>
              <a:pPr/>
              <a:t>54</a:t>
            </a:fld>
            <a:endParaRPr lang="en-US" dirty="0"/>
          </a:p>
        </p:txBody>
      </p:sp>
    </p:spTree>
    <p:extLst>
      <p:ext uri="{BB962C8B-B14F-4D97-AF65-F5344CB8AC3E}">
        <p14:creationId xmlns:p14="http://schemas.microsoft.com/office/powerpoint/2010/main" val="206216350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Title 1"/>
          <p:cNvSpPr>
            <a:spLocks noGrp="1"/>
          </p:cNvSpPr>
          <p:nvPr>
            <p:ph type="title"/>
          </p:nvPr>
        </p:nvSpPr>
        <p:spPr bwMode="auto">
          <a:xfrm>
            <a:off x="152400" y="414338"/>
            <a:ext cx="8861425" cy="6477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fontScale="90000"/>
          </a:bodyPr>
          <a:lstStyle/>
          <a:p>
            <a:r>
              <a:rPr lang="en-US" dirty="0">
                <a:solidFill>
                  <a:schemeClr val="tx1"/>
                </a:solidFill>
                <a:latin typeface="Arial" charset="0"/>
                <a:cs typeface="Arial" charset="0"/>
              </a:rPr>
              <a:t>Loan Period and Academic </a:t>
            </a:r>
            <a:r>
              <a:rPr lang="en-US" dirty="0" smtClean="0">
                <a:solidFill>
                  <a:schemeClr val="tx1"/>
                </a:solidFill>
                <a:latin typeface="Arial" charset="0"/>
                <a:cs typeface="Arial" charset="0"/>
              </a:rPr>
              <a:t>Year Reporting</a:t>
            </a:r>
            <a:endParaRPr lang="en-US" sz="3600" dirty="0">
              <a:solidFill>
                <a:schemeClr val="tx1"/>
              </a:solidFill>
              <a:latin typeface="Arial" charset="0"/>
              <a:cs typeface="Arial" charset="0"/>
            </a:endParaRPr>
          </a:p>
        </p:txBody>
      </p:sp>
      <p:sp>
        <p:nvSpPr>
          <p:cNvPr id="21507" name="Content Placeholder 2"/>
          <p:cNvSpPr>
            <a:spLocks noGrp="1"/>
          </p:cNvSpPr>
          <p:nvPr>
            <p:ph idx="1"/>
          </p:nvPr>
        </p:nvSpPr>
        <p:spPr bwMode="auto">
          <a:xfrm>
            <a:off x="288203" y="1295400"/>
            <a:ext cx="8550997" cy="4800600"/>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lnSpcReduction="10000"/>
          </a:bodyPr>
          <a:lstStyle/>
          <a:p>
            <a:pPr lvl="1">
              <a:buFont typeface="Wingdings" charset="0"/>
              <a:buChar char="§"/>
            </a:pPr>
            <a:r>
              <a:rPr lang="en-US" sz="2800" dirty="0">
                <a:solidFill>
                  <a:schemeClr val="tx1"/>
                </a:solidFill>
                <a:latin typeface="Arial" charset="0"/>
                <a:cs typeface="Arial" charset="0"/>
              </a:rPr>
              <a:t>Loan Date Reporting to COD – Effective for </a:t>
            </a:r>
            <a:r>
              <a:rPr lang="en-US" sz="2800" u="sng" dirty="0">
                <a:solidFill>
                  <a:schemeClr val="tx1"/>
                </a:solidFill>
                <a:latin typeface="Arial" charset="0"/>
                <a:cs typeface="Arial" charset="0"/>
              </a:rPr>
              <a:t>all 2013-2014 loans</a:t>
            </a:r>
            <a:r>
              <a:rPr lang="en-US" sz="2800" dirty="0">
                <a:solidFill>
                  <a:schemeClr val="tx1"/>
                </a:solidFill>
                <a:latin typeface="Arial" charset="0"/>
                <a:cs typeface="Arial" charset="0"/>
              </a:rPr>
              <a:t>, </a:t>
            </a:r>
            <a:r>
              <a:rPr lang="en-US" sz="2800" dirty="0" smtClean="0">
                <a:solidFill>
                  <a:schemeClr val="tx1"/>
                </a:solidFill>
                <a:latin typeface="Arial" charset="0"/>
                <a:cs typeface="Arial" charset="0"/>
              </a:rPr>
              <a:t>schools must – </a:t>
            </a:r>
          </a:p>
          <a:p>
            <a:pPr lvl="2">
              <a:buFont typeface="Wingdings" charset="0"/>
              <a:buChar char="§"/>
            </a:pPr>
            <a:r>
              <a:rPr lang="en-US" sz="2800" dirty="0" smtClean="0">
                <a:solidFill>
                  <a:schemeClr val="tx1"/>
                </a:solidFill>
                <a:latin typeface="Arial" pitchFamily="34" charset="0"/>
                <a:cs typeface="Arial" pitchFamily="34" charset="0"/>
              </a:rPr>
              <a:t>Correctly </a:t>
            </a:r>
            <a:r>
              <a:rPr lang="en-US" sz="2800" dirty="0">
                <a:solidFill>
                  <a:schemeClr val="tx1"/>
                </a:solidFill>
                <a:latin typeface="Arial" pitchFamily="34" charset="0"/>
                <a:cs typeface="Arial" pitchFamily="34" charset="0"/>
              </a:rPr>
              <a:t>report to </a:t>
            </a:r>
            <a:r>
              <a:rPr lang="en-US" sz="2800" dirty="0" smtClean="0">
                <a:solidFill>
                  <a:schemeClr val="tx1"/>
                </a:solidFill>
                <a:latin typeface="Arial" pitchFamily="34" charset="0"/>
                <a:cs typeface="Arial" pitchFamily="34" charset="0"/>
              </a:rPr>
              <a:t>COD the SAY/BBAY dates and the Loan </a:t>
            </a:r>
            <a:r>
              <a:rPr lang="en-US" sz="2800" dirty="0">
                <a:solidFill>
                  <a:schemeClr val="tx1"/>
                </a:solidFill>
                <a:latin typeface="Arial" pitchFamily="34" charset="0"/>
                <a:cs typeface="Arial" pitchFamily="34" charset="0"/>
              </a:rPr>
              <a:t>Period </a:t>
            </a:r>
            <a:r>
              <a:rPr lang="en-US" sz="2800" dirty="0" smtClean="0">
                <a:solidFill>
                  <a:schemeClr val="tx1"/>
                </a:solidFill>
                <a:latin typeface="Arial" pitchFamily="34" charset="0"/>
                <a:cs typeface="Arial" pitchFamily="34" charset="0"/>
              </a:rPr>
              <a:t>dates; and</a:t>
            </a:r>
          </a:p>
          <a:p>
            <a:pPr lvl="2">
              <a:buFont typeface="Wingdings" charset="0"/>
              <a:buChar char="§"/>
            </a:pPr>
            <a:r>
              <a:rPr lang="en-US" sz="2800" dirty="0" smtClean="0">
                <a:solidFill>
                  <a:schemeClr val="tx1"/>
                </a:solidFill>
                <a:latin typeface="Arial" pitchFamily="34" charset="0"/>
                <a:cs typeface="Arial" pitchFamily="34" charset="0"/>
              </a:rPr>
              <a:t>Update such dates, </a:t>
            </a:r>
            <a:r>
              <a:rPr lang="en-US" sz="2800" dirty="0">
                <a:solidFill>
                  <a:schemeClr val="tx1"/>
                </a:solidFill>
                <a:latin typeface="Arial" pitchFamily="34" charset="0"/>
                <a:cs typeface="Arial" pitchFamily="34" charset="0"/>
              </a:rPr>
              <a:t>when </a:t>
            </a:r>
            <a:r>
              <a:rPr lang="en-US" sz="2800" dirty="0" smtClean="0">
                <a:solidFill>
                  <a:schemeClr val="tx1"/>
                </a:solidFill>
                <a:latin typeface="Arial" pitchFamily="34" charset="0"/>
                <a:cs typeface="Arial" pitchFamily="34" charset="0"/>
              </a:rPr>
              <a:t>necessary.</a:t>
            </a:r>
          </a:p>
          <a:p>
            <a:pPr lvl="1">
              <a:buFont typeface="Wingdings" charset="0"/>
              <a:buChar char="§"/>
            </a:pPr>
            <a:r>
              <a:rPr lang="en-US" sz="2800" dirty="0">
                <a:solidFill>
                  <a:schemeClr val="tx1"/>
                </a:solidFill>
                <a:latin typeface="Arial" charset="0"/>
                <a:cs typeface="Arial" charset="0"/>
              </a:rPr>
              <a:t>For all loans for all borrowers where the loan has a first disbursement date of on or after July 1, 2013.</a:t>
            </a:r>
          </a:p>
          <a:p>
            <a:pPr lvl="1">
              <a:buFont typeface="Wingdings" charset="0"/>
              <a:buChar char="§"/>
            </a:pPr>
            <a:r>
              <a:rPr lang="en-US" sz="2800" dirty="0" smtClean="0">
                <a:solidFill>
                  <a:schemeClr val="tx1"/>
                </a:solidFill>
                <a:latin typeface="Arial" charset="0"/>
                <a:cs typeface="Arial" charset="0"/>
              </a:rPr>
              <a:t>Incorrect reporting could result  in a borrower improperly losing eligibility for  Direct Subsidized Loans.</a:t>
            </a:r>
          </a:p>
          <a:p>
            <a:endParaRPr lang="en-US" sz="2800" dirty="0">
              <a:latin typeface="Arial" charset="0"/>
              <a:cs typeface="Arial" charset="0"/>
            </a:endParaRPr>
          </a:p>
          <a:p>
            <a:endParaRPr lang="en-US" sz="2800" dirty="0">
              <a:latin typeface="Arial" charset="0"/>
              <a:cs typeface="Arial" charset="0"/>
            </a:endParaRPr>
          </a:p>
        </p:txBody>
      </p:sp>
    </p:spTree>
    <p:extLst>
      <p:ext uri="{BB962C8B-B14F-4D97-AF65-F5344CB8AC3E}">
        <p14:creationId xmlns:p14="http://schemas.microsoft.com/office/powerpoint/2010/main" val="2120647302"/>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0722" name="Title 1"/>
          <p:cNvSpPr>
            <a:spLocks noGrp="1"/>
          </p:cNvSpPr>
          <p:nvPr>
            <p:ph type="title"/>
          </p:nvPr>
        </p:nvSpPr>
        <p:spPr bwMode="auto">
          <a:xfrm>
            <a:off x="152400" y="414338"/>
            <a:ext cx="8861425" cy="6477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fontScale="90000"/>
          </a:bodyPr>
          <a:lstStyle/>
          <a:p>
            <a:r>
              <a:rPr lang="en-US" dirty="0">
                <a:solidFill>
                  <a:schemeClr val="tx1"/>
                </a:solidFill>
                <a:latin typeface="Arial" charset="0"/>
                <a:cs typeface="Arial" charset="0"/>
              </a:rPr>
              <a:t>Loan Period and Academic Year </a:t>
            </a:r>
            <a:r>
              <a:rPr lang="en-US" dirty="0" smtClean="0">
                <a:solidFill>
                  <a:schemeClr val="tx1"/>
                </a:solidFill>
                <a:latin typeface="Arial" charset="0"/>
                <a:cs typeface="Arial" charset="0"/>
              </a:rPr>
              <a:t>Reporting</a:t>
            </a:r>
            <a:endParaRPr lang="en-US" sz="3600" dirty="0">
              <a:solidFill>
                <a:schemeClr val="tx1"/>
              </a:solidFill>
              <a:latin typeface="Arial" charset="0"/>
              <a:cs typeface="Arial" charset="0"/>
            </a:endParaRPr>
          </a:p>
        </p:txBody>
      </p:sp>
      <p:sp>
        <p:nvSpPr>
          <p:cNvPr id="30723" name="Content Placeholder 2"/>
          <p:cNvSpPr>
            <a:spLocks noGrp="1"/>
          </p:cNvSpPr>
          <p:nvPr>
            <p:ph idx="1"/>
          </p:nvPr>
        </p:nvSpPr>
        <p:spPr bwMode="auto">
          <a:xfrm>
            <a:off x="319087" y="1905000"/>
            <a:ext cx="8458200" cy="3721101"/>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p>
            <a:pPr>
              <a:buFont typeface="Wingdings" pitchFamily="2" charset="2"/>
              <a:buChar char="§"/>
            </a:pPr>
            <a:r>
              <a:rPr lang="en-US" sz="2800" dirty="0" smtClean="0">
                <a:solidFill>
                  <a:schemeClr val="tx1"/>
                </a:solidFill>
                <a:latin typeface="Arial" charset="0"/>
                <a:cs typeface="Arial" charset="0"/>
              </a:rPr>
              <a:t>Guidance </a:t>
            </a:r>
            <a:r>
              <a:rPr lang="en-US" sz="2800" dirty="0">
                <a:solidFill>
                  <a:schemeClr val="tx1"/>
                </a:solidFill>
                <a:latin typeface="Arial" charset="0"/>
                <a:cs typeface="Arial" charset="0"/>
              </a:rPr>
              <a:t>and examples related to how schools must report a Direct Loan</a:t>
            </a:r>
            <a:r>
              <a:rPr lang="ja-JP" altLang="en-US" sz="2800" dirty="0">
                <a:solidFill>
                  <a:schemeClr val="tx1"/>
                </a:solidFill>
                <a:latin typeface="Arial" charset="0"/>
                <a:cs typeface="Arial" charset="0"/>
              </a:rPr>
              <a:t>’</a:t>
            </a:r>
            <a:r>
              <a:rPr lang="en-US" sz="2800" dirty="0">
                <a:solidFill>
                  <a:schemeClr val="tx1"/>
                </a:solidFill>
                <a:latin typeface="Arial" charset="0"/>
                <a:cs typeface="Arial" charset="0"/>
              </a:rPr>
              <a:t>s academic year dates and loan period dates to </a:t>
            </a:r>
            <a:r>
              <a:rPr lang="en-US" sz="2800" dirty="0" smtClean="0">
                <a:solidFill>
                  <a:schemeClr val="tx1"/>
                </a:solidFill>
                <a:latin typeface="Arial" charset="0"/>
                <a:cs typeface="Arial" charset="0"/>
              </a:rPr>
              <a:t>COD are included on –</a:t>
            </a:r>
          </a:p>
          <a:p>
            <a:pPr lvl="1">
              <a:buFont typeface="Wingdings" pitchFamily="2" charset="2"/>
              <a:buChar char="§"/>
            </a:pPr>
            <a:r>
              <a:rPr lang="en-US" sz="2600" dirty="0" smtClean="0">
                <a:solidFill>
                  <a:schemeClr val="tx1"/>
                </a:solidFill>
                <a:latin typeface="Arial" charset="0"/>
                <a:cs typeface="Arial" charset="0"/>
                <a:hlinkClick r:id="rId3"/>
              </a:rPr>
              <a:t>Dear </a:t>
            </a:r>
            <a:r>
              <a:rPr lang="en-US" sz="2600" dirty="0">
                <a:solidFill>
                  <a:schemeClr val="tx1"/>
                </a:solidFill>
                <a:latin typeface="Arial" charset="0"/>
                <a:cs typeface="Arial" charset="0"/>
                <a:hlinkClick r:id="rId3"/>
              </a:rPr>
              <a:t>Colleague Letter GEN-13-13 </a:t>
            </a:r>
            <a:r>
              <a:rPr lang="en-US" sz="2600" dirty="0">
                <a:solidFill>
                  <a:schemeClr val="tx1"/>
                </a:solidFill>
                <a:latin typeface="Arial" charset="0"/>
                <a:cs typeface="Arial" charset="0"/>
              </a:rPr>
              <a:t>,posted to IFAP on May 10, </a:t>
            </a:r>
            <a:r>
              <a:rPr lang="en-US" sz="2600" dirty="0" smtClean="0">
                <a:solidFill>
                  <a:schemeClr val="tx1"/>
                </a:solidFill>
                <a:latin typeface="Arial" charset="0"/>
                <a:cs typeface="Arial" charset="0"/>
              </a:rPr>
              <a:t>2013</a:t>
            </a:r>
          </a:p>
          <a:p>
            <a:pPr>
              <a:buFont typeface="Wingdings" pitchFamily="2" charset="2"/>
              <a:buChar char="§"/>
            </a:pPr>
            <a:r>
              <a:rPr lang="en-US" sz="2800" dirty="0" smtClean="0">
                <a:solidFill>
                  <a:schemeClr val="tx1"/>
                </a:solidFill>
                <a:latin typeface="Arial" charset="0"/>
                <a:cs typeface="Arial" charset="0"/>
              </a:rPr>
              <a:t>For </a:t>
            </a:r>
            <a:r>
              <a:rPr lang="en-US" sz="2800" u="sng" dirty="0" smtClean="0">
                <a:solidFill>
                  <a:schemeClr val="tx1"/>
                </a:solidFill>
                <a:latin typeface="Arial" charset="0"/>
                <a:cs typeface="Arial" charset="0"/>
              </a:rPr>
              <a:t>all loans </a:t>
            </a:r>
            <a:r>
              <a:rPr lang="en-US" sz="2800" dirty="0" smtClean="0">
                <a:solidFill>
                  <a:schemeClr val="tx1"/>
                </a:solidFill>
                <a:latin typeface="Arial" charset="0"/>
                <a:cs typeface="Arial" charset="0"/>
              </a:rPr>
              <a:t>for </a:t>
            </a:r>
            <a:r>
              <a:rPr lang="en-US" sz="2800" u="sng" dirty="0" smtClean="0">
                <a:solidFill>
                  <a:schemeClr val="tx1"/>
                </a:solidFill>
                <a:latin typeface="Arial" charset="0"/>
                <a:cs typeface="Arial" charset="0"/>
              </a:rPr>
              <a:t>all borrowers </a:t>
            </a:r>
            <a:r>
              <a:rPr lang="en-US" sz="2800" dirty="0" smtClean="0">
                <a:solidFill>
                  <a:schemeClr val="tx1"/>
                </a:solidFill>
                <a:latin typeface="Arial" charset="0"/>
                <a:cs typeface="Arial" charset="0"/>
              </a:rPr>
              <a:t>where the loan has a first disbursement date on or after July 1, 2013.</a:t>
            </a:r>
            <a:endParaRPr lang="en-US" sz="2600" dirty="0" smtClean="0">
              <a:solidFill>
                <a:schemeClr val="tx1"/>
              </a:solidFill>
              <a:latin typeface="Arial" charset="0"/>
              <a:cs typeface="Arial" charset="0"/>
            </a:endParaRPr>
          </a:p>
          <a:p>
            <a:pPr lvl="1">
              <a:buFont typeface="Wingdings" pitchFamily="2" charset="2"/>
              <a:buChar char="§"/>
            </a:pPr>
            <a:endParaRPr lang="en-US" sz="2600" dirty="0" smtClean="0">
              <a:solidFill>
                <a:schemeClr val="tx1"/>
              </a:solidFill>
              <a:latin typeface="Arial" charset="0"/>
              <a:cs typeface="Arial" charset="0"/>
            </a:endParaRPr>
          </a:p>
        </p:txBody>
      </p:sp>
    </p:spTree>
    <p:extLst>
      <p:ext uri="{BB962C8B-B14F-4D97-AF65-F5344CB8AC3E}">
        <p14:creationId xmlns:p14="http://schemas.microsoft.com/office/powerpoint/2010/main" val="2791531342"/>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4818" name="Title 1"/>
          <p:cNvSpPr>
            <a:spLocks noGrp="1"/>
          </p:cNvSpPr>
          <p:nvPr>
            <p:ph type="title"/>
          </p:nvPr>
        </p:nvSpPr>
        <p:spPr bwMode="auto">
          <a:xfrm>
            <a:off x="268288" y="381000"/>
            <a:ext cx="8823325" cy="6477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fontScale="90000"/>
          </a:bodyPr>
          <a:lstStyle/>
          <a:p>
            <a:pPr algn="ctr"/>
            <a:r>
              <a:rPr lang="en-US" dirty="0" smtClean="0">
                <a:solidFill>
                  <a:schemeClr val="tx1"/>
                </a:solidFill>
                <a:latin typeface="Arial" charset="0"/>
                <a:cs typeface="Arial" charset="0"/>
              </a:rPr>
              <a:t>Academic </a:t>
            </a:r>
            <a:r>
              <a:rPr lang="en-US" dirty="0">
                <a:solidFill>
                  <a:schemeClr val="tx1"/>
                </a:solidFill>
                <a:latin typeface="Arial" charset="0"/>
                <a:cs typeface="Arial" charset="0"/>
              </a:rPr>
              <a:t>Year </a:t>
            </a:r>
            <a:r>
              <a:rPr lang="en-US" dirty="0" smtClean="0">
                <a:solidFill>
                  <a:schemeClr val="tx1"/>
                </a:solidFill>
                <a:latin typeface="Arial" charset="0"/>
                <a:cs typeface="Arial" charset="0"/>
              </a:rPr>
              <a:t>Reporting</a:t>
            </a:r>
            <a:endParaRPr lang="en-US" b="1" dirty="0">
              <a:solidFill>
                <a:schemeClr val="tx1"/>
              </a:solidFill>
              <a:latin typeface="Arial" charset="0"/>
              <a:cs typeface="Arial" charset="0"/>
            </a:endParaRPr>
          </a:p>
        </p:txBody>
      </p:sp>
      <p:sp>
        <p:nvSpPr>
          <p:cNvPr id="12291" name="Content Placeholder 2"/>
          <p:cNvSpPr>
            <a:spLocks noGrp="1"/>
          </p:cNvSpPr>
          <p:nvPr>
            <p:ph idx="1"/>
          </p:nvPr>
        </p:nvSpPr>
        <p:spPr bwMode="auto">
          <a:xfrm>
            <a:off x="268288" y="1219200"/>
            <a:ext cx="8823325" cy="4953000"/>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fontScale="92500" lnSpcReduction="10000"/>
          </a:bodyPr>
          <a:lstStyle/>
          <a:p>
            <a:pPr>
              <a:buFont typeface="Wingdings" charset="0"/>
              <a:buChar char="§"/>
            </a:pPr>
            <a:r>
              <a:rPr lang="en-US" sz="2800" dirty="0">
                <a:solidFill>
                  <a:schemeClr val="tx1"/>
                </a:solidFill>
                <a:latin typeface="Arial" charset="0"/>
                <a:cs typeface="Arial" charset="0"/>
              </a:rPr>
              <a:t>A Direct Loan</a:t>
            </a:r>
            <a:r>
              <a:rPr lang="ja-JP" altLang="en-US" sz="2800" dirty="0">
                <a:solidFill>
                  <a:schemeClr val="tx1"/>
                </a:solidFill>
                <a:latin typeface="Arial" charset="0"/>
                <a:cs typeface="Arial" charset="0"/>
              </a:rPr>
              <a:t>’</a:t>
            </a:r>
            <a:r>
              <a:rPr lang="en-US" sz="2800" dirty="0">
                <a:solidFill>
                  <a:schemeClr val="tx1"/>
                </a:solidFill>
                <a:latin typeface="Arial" charset="0"/>
                <a:cs typeface="Arial" charset="0"/>
              </a:rPr>
              <a:t>s academic year tags in the COD schema are &lt;AcademicYearBeginDate&gt; and &lt;AcademicYearEndDate&gt;.</a:t>
            </a:r>
          </a:p>
          <a:p>
            <a:pPr>
              <a:buFont typeface="Wingdings" charset="0"/>
              <a:buChar char="§"/>
            </a:pPr>
            <a:r>
              <a:rPr lang="en-US" sz="2800" dirty="0">
                <a:solidFill>
                  <a:schemeClr val="tx1"/>
                </a:solidFill>
                <a:latin typeface="Arial" charset="0"/>
                <a:cs typeface="Arial" charset="0"/>
              </a:rPr>
              <a:t>Schools must populate these tags with the exact beginning and ending dates of the loan</a:t>
            </a:r>
            <a:r>
              <a:rPr lang="ja-JP" altLang="en-US" sz="2800" dirty="0">
                <a:solidFill>
                  <a:schemeClr val="tx1"/>
                </a:solidFill>
                <a:latin typeface="Arial" charset="0"/>
                <a:cs typeface="Arial" charset="0"/>
              </a:rPr>
              <a:t>’</a:t>
            </a:r>
            <a:r>
              <a:rPr lang="en-US" sz="2800" dirty="0">
                <a:solidFill>
                  <a:schemeClr val="tx1"/>
                </a:solidFill>
                <a:latin typeface="Arial" charset="0"/>
                <a:cs typeface="Arial" charset="0"/>
              </a:rPr>
              <a:t>s academic year (the period to which the annual loan limit applies).</a:t>
            </a:r>
          </a:p>
          <a:p>
            <a:pPr lvl="1">
              <a:buFont typeface="Wingdings" charset="0"/>
              <a:buChar char="§"/>
            </a:pPr>
            <a:r>
              <a:rPr lang="en-US" sz="2800" dirty="0">
                <a:solidFill>
                  <a:schemeClr val="tx1"/>
                </a:solidFill>
                <a:latin typeface="Arial" charset="0"/>
                <a:cs typeface="Arial" charset="0"/>
              </a:rPr>
              <a:t>A summer term that is treated as a header or trailer to a </a:t>
            </a:r>
            <a:r>
              <a:rPr lang="en-US" sz="2800" dirty="0" smtClean="0">
                <a:solidFill>
                  <a:schemeClr val="tx1"/>
                </a:solidFill>
                <a:latin typeface="Arial" charset="0"/>
                <a:cs typeface="Arial" charset="0"/>
              </a:rPr>
              <a:t>scheduled </a:t>
            </a:r>
            <a:r>
              <a:rPr lang="en-US" sz="2800" dirty="0">
                <a:solidFill>
                  <a:schemeClr val="tx1"/>
                </a:solidFill>
                <a:latin typeface="Arial" charset="0"/>
                <a:cs typeface="Arial" charset="0"/>
              </a:rPr>
              <a:t>a</a:t>
            </a:r>
            <a:r>
              <a:rPr lang="en-US" sz="2800" dirty="0" smtClean="0">
                <a:solidFill>
                  <a:schemeClr val="tx1"/>
                </a:solidFill>
                <a:latin typeface="Arial" charset="0"/>
                <a:cs typeface="Arial" charset="0"/>
              </a:rPr>
              <a:t>cademic </a:t>
            </a:r>
            <a:r>
              <a:rPr lang="en-US" sz="2800" dirty="0">
                <a:solidFill>
                  <a:schemeClr val="tx1"/>
                </a:solidFill>
                <a:latin typeface="Arial" charset="0"/>
                <a:cs typeface="Arial" charset="0"/>
              </a:rPr>
              <a:t>y</a:t>
            </a:r>
            <a:r>
              <a:rPr lang="en-US" sz="2800" dirty="0" smtClean="0">
                <a:solidFill>
                  <a:schemeClr val="tx1"/>
                </a:solidFill>
                <a:latin typeface="Arial" charset="0"/>
                <a:cs typeface="Arial" charset="0"/>
              </a:rPr>
              <a:t>ear may not be included </a:t>
            </a:r>
            <a:r>
              <a:rPr lang="en-US" sz="2800" dirty="0">
                <a:solidFill>
                  <a:schemeClr val="tx1"/>
                </a:solidFill>
                <a:latin typeface="Arial" charset="0"/>
                <a:cs typeface="Arial" charset="0"/>
              </a:rPr>
              <a:t>in the academic year dates </a:t>
            </a:r>
            <a:r>
              <a:rPr lang="en-US" sz="2800" u="sng" dirty="0" smtClean="0">
                <a:solidFill>
                  <a:schemeClr val="tx1"/>
                </a:solidFill>
                <a:latin typeface="Arial" charset="0"/>
                <a:cs typeface="Arial" charset="0"/>
              </a:rPr>
              <a:t>unless </a:t>
            </a:r>
            <a:r>
              <a:rPr lang="en-US" sz="2800" u="sng" dirty="0">
                <a:solidFill>
                  <a:schemeClr val="tx1"/>
                </a:solidFill>
                <a:latin typeface="Arial" charset="0"/>
                <a:cs typeface="Arial" charset="0"/>
              </a:rPr>
              <a:t>the student will actually be receiving</a:t>
            </a:r>
            <a:r>
              <a:rPr lang="en-US" sz="2800" dirty="0">
                <a:solidFill>
                  <a:schemeClr val="tx1"/>
                </a:solidFill>
                <a:latin typeface="Arial" charset="0"/>
                <a:cs typeface="Arial" charset="0"/>
              </a:rPr>
              <a:t> a Direct Loan for the summer.</a:t>
            </a:r>
          </a:p>
          <a:p>
            <a:pPr>
              <a:buFont typeface="Arial" charset="0"/>
              <a:buNone/>
            </a:pPr>
            <a:endParaRPr lang="en-US" sz="2800" dirty="0">
              <a:latin typeface="Courier New" charset="0"/>
              <a:cs typeface="Courier New" charset="0"/>
            </a:endParaRPr>
          </a:p>
          <a:p>
            <a:pPr lvl="1">
              <a:buFont typeface="Arial" charset="0"/>
              <a:buNone/>
            </a:pPr>
            <a:r>
              <a:rPr lang="en-US" sz="2800" dirty="0">
                <a:latin typeface="Courier New" charset="0"/>
                <a:cs typeface="Courier New" charset="0"/>
              </a:rPr>
              <a:t>	</a:t>
            </a:r>
            <a:endParaRPr lang="en-US" sz="2800" dirty="0">
              <a:solidFill>
                <a:schemeClr val="tx1"/>
              </a:solidFill>
              <a:latin typeface="Courier New" charset="0"/>
              <a:cs typeface="Courier New" charset="0"/>
            </a:endParaRPr>
          </a:p>
        </p:txBody>
      </p:sp>
    </p:spTree>
    <p:extLst>
      <p:ext uri="{BB962C8B-B14F-4D97-AF65-F5344CB8AC3E}">
        <p14:creationId xmlns:p14="http://schemas.microsoft.com/office/powerpoint/2010/main" val="1189463114"/>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5842" name="Title 1"/>
          <p:cNvSpPr>
            <a:spLocks noGrp="1"/>
          </p:cNvSpPr>
          <p:nvPr>
            <p:ph type="title"/>
          </p:nvPr>
        </p:nvSpPr>
        <p:spPr bwMode="auto">
          <a:xfrm>
            <a:off x="268288" y="381000"/>
            <a:ext cx="8823325" cy="6477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fontScale="90000"/>
          </a:bodyPr>
          <a:lstStyle/>
          <a:p>
            <a:pPr algn="ctr"/>
            <a:r>
              <a:rPr lang="en-US" dirty="0">
                <a:solidFill>
                  <a:schemeClr val="tx1"/>
                </a:solidFill>
                <a:latin typeface="Arial" charset="0"/>
                <a:cs typeface="Arial" charset="0"/>
              </a:rPr>
              <a:t>Loan </a:t>
            </a:r>
            <a:r>
              <a:rPr lang="en-US" dirty="0" smtClean="0">
                <a:solidFill>
                  <a:schemeClr val="tx1"/>
                </a:solidFill>
                <a:latin typeface="Arial" charset="0"/>
                <a:cs typeface="Arial" charset="0"/>
              </a:rPr>
              <a:t>Period Reporting</a:t>
            </a:r>
            <a:endParaRPr lang="en-US" b="1" dirty="0">
              <a:solidFill>
                <a:schemeClr val="tx1"/>
              </a:solidFill>
              <a:latin typeface="Arial" charset="0"/>
              <a:cs typeface="Arial" charset="0"/>
            </a:endParaRPr>
          </a:p>
        </p:txBody>
      </p:sp>
      <p:sp>
        <p:nvSpPr>
          <p:cNvPr id="12291" name="Content Placeholder 2"/>
          <p:cNvSpPr>
            <a:spLocks noGrp="1"/>
          </p:cNvSpPr>
          <p:nvPr>
            <p:ph idx="1"/>
          </p:nvPr>
        </p:nvSpPr>
        <p:spPr bwMode="auto">
          <a:xfrm>
            <a:off x="268288" y="1219200"/>
            <a:ext cx="8823325" cy="4673600"/>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 typeface="Wingdings" charset="0"/>
              <a:buChar char="§"/>
            </a:pPr>
            <a:r>
              <a:rPr lang="en-US" sz="2800" dirty="0">
                <a:solidFill>
                  <a:schemeClr val="tx1"/>
                </a:solidFill>
                <a:latin typeface="Arial" charset="0"/>
                <a:cs typeface="Arial" charset="0"/>
              </a:rPr>
              <a:t>A Direct Loan</a:t>
            </a:r>
            <a:r>
              <a:rPr lang="ja-JP" altLang="en-US" sz="2800" dirty="0">
                <a:solidFill>
                  <a:schemeClr val="tx1"/>
                </a:solidFill>
                <a:latin typeface="Arial" charset="0"/>
                <a:cs typeface="Arial" charset="0"/>
              </a:rPr>
              <a:t>’</a:t>
            </a:r>
            <a:r>
              <a:rPr lang="en-US" sz="2800" dirty="0">
                <a:solidFill>
                  <a:schemeClr val="tx1"/>
                </a:solidFill>
                <a:latin typeface="Arial" charset="0"/>
                <a:cs typeface="Arial" charset="0"/>
              </a:rPr>
              <a:t>s </a:t>
            </a:r>
            <a:r>
              <a:rPr lang="en-US" sz="2800" dirty="0" smtClean="0">
                <a:solidFill>
                  <a:schemeClr val="tx1"/>
                </a:solidFill>
                <a:latin typeface="Arial" charset="0"/>
                <a:cs typeface="Arial" charset="0"/>
              </a:rPr>
              <a:t>loan </a:t>
            </a:r>
            <a:r>
              <a:rPr lang="en-US" sz="2800" dirty="0">
                <a:solidFill>
                  <a:schemeClr val="tx1"/>
                </a:solidFill>
                <a:latin typeface="Arial" charset="0"/>
                <a:cs typeface="Arial" charset="0"/>
              </a:rPr>
              <a:t>p</a:t>
            </a:r>
            <a:r>
              <a:rPr lang="en-US" sz="2800" dirty="0" smtClean="0">
                <a:solidFill>
                  <a:schemeClr val="tx1"/>
                </a:solidFill>
                <a:latin typeface="Arial" charset="0"/>
                <a:cs typeface="Arial" charset="0"/>
              </a:rPr>
              <a:t>eriod </a:t>
            </a:r>
            <a:r>
              <a:rPr lang="en-US" sz="2800" dirty="0">
                <a:solidFill>
                  <a:schemeClr val="tx1"/>
                </a:solidFill>
                <a:latin typeface="Arial" charset="0"/>
                <a:cs typeface="Arial" charset="0"/>
              </a:rPr>
              <a:t>tags in the COD schema are &lt;FinancialAwardBeginDate&gt; and &lt;FinancialAwardEndDate&gt;.</a:t>
            </a:r>
          </a:p>
          <a:p>
            <a:pPr lvl="1">
              <a:buFont typeface="Wingdings" charset="0"/>
              <a:buChar char="§"/>
            </a:pPr>
            <a:r>
              <a:rPr lang="en-US" sz="2800" dirty="0">
                <a:solidFill>
                  <a:schemeClr val="tx1"/>
                </a:solidFill>
                <a:latin typeface="Arial" charset="0"/>
                <a:cs typeface="Arial" charset="0"/>
              </a:rPr>
              <a:t>These tags must be populated with the exact dates of the </a:t>
            </a:r>
            <a:r>
              <a:rPr lang="en-US" sz="2800" dirty="0" smtClean="0">
                <a:solidFill>
                  <a:schemeClr val="tx1"/>
                </a:solidFill>
                <a:latin typeface="Arial" charset="0"/>
                <a:cs typeface="Arial" charset="0"/>
              </a:rPr>
              <a:t>loan </a:t>
            </a:r>
            <a:r>
              <a:rPr lang="en-US" sz="2800" dirty="0">
                <a:solidFill>
                  <a:schemeClr val="tx1"/>
                </a:solidFill>
                <a:latin typeface="Arial" charset="0"/>
                <a:cs typeface="Arial" charset="0"/>
              </a:rPr>
              <a:t>p</a:t>
            </a:r>
            <a:r>
              <a:rPr lang="en-US" sz="2800" dirty="0" smtClean="0">
                <a:solidFill>
                  <a:schemeClr val="tx1"/>
                </a:solidFill>
                <a:latin typeface="Arial" charset="0"/>
                <a:cs typeface="Arial" charset="0"/>
              </a:rPr>
              <a:t>eriod </a:t>
            </a:r>
            <a:r>
              <a:rPr lang="en-US" sz="2800" dirty="0">
                <a:solidFill>
                  <a:schemeClr val="tx1"/>
                </a:solidFill>
                <a:latin typeface="Arial" charset="0"/>
                <a:cs typeface="Arial" charset="0"/>
              </a:rPr>
              <a:t>of the loan, and may need to be updated based on the student's actual enrollment or other eligibility issues.</a:t>
            </a:r>
          </a:p>
          <a:p>
            <a:pPr>
              <a:buFont typeface="Arial" charset="0"/>
              <a:buNone/>
            </a:pPr>
            <a:endParaRPr lang="en-US" sz="2800" dirty="0">
              <a:solidFill>
                <a:schemeClr val="tx1"/>
              </a:solidFill>
              <a:latin typeface="Courier New" charset="0"/>
              <a:cs typeface="Courier New" charset="0"/>
            </a:endParaRPr>
          </a:p>
        </p:txBody>
      </p:sp>
    </p:spTree>
    <p:extLst>
      <p:ext uri="{BB962C8B-B14F-4D97-AF65-F5344CB8AC3E}">
        <p14:creationId xmlns:p14="http://schemas.microsoft.com/office/powerpoint/2010/main" val="2881609278"/>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482" name="Title 1"/>
          <p:cNvSpPr>
            <a:spLocks noGrp="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p>
            <a:r>
              <a:rPr lang="en-US" sz="3600" dirty="0" smtClean="0">
                <a:solidFill>
                  <a:schemeClr val="tx1"/>
                </a:solidFill>
                <a:latin typeface="Arial" charset="0"/>
                <a:cs typeface="Arial" charset="0"/>
              </a:rPr>
              <a:t>Borrower and Program Information</a:t>
            </a:r>
            <a:endParaRPr lang="en-US" sz="3600" dirty="0">
              <a:solidFill>
                <a:schemeClr val="tx1"/>
              </a:solidFill>
              <a:latin typeface="Arial" charset="0"/>
              <a:cs typeface="Arial" charset="0"/>
            </a:endParaRPr>
          </a:p>
        </p:txBody>
      </p:sp>
      <p:sp>
        <p:nvSpPr>
          <p:cNvPr id="20483" name="Content Placeholder 2"/>
          <p:cNvSpPr>
            <a:spLocks noGrp="1"/>
          </p:cNvSpPr>
          <p:nvPr>
            <p:ph idx="1"/>
          </p:nvPr>
        </p:nvSpPr>
        <p:spPr bwMode="auto">
          <a:xfrm>
            <a:off x="185738" y="1219200"/>
            <a:ext cx="8828087" cy="51054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 typeface="Wingdings" charset="0"/>
              <a:buChar char="§"/>
            </a:pPr>
            <a:r>
              <a:rPr lang="en-US" sz="2800" dirty="0" smtClean="0">
                <a:solidFill>
                  <a:schemeClr val="tx1"/>
                </a:solidFill>
                <a:latin typeface="Arial" charset="0"/>
                <a:cs typeface="Arial" charset="0"/>
              </a:rPr>
              <a:t>Beginning </a:t>
            </a:r>
            <a:r>
              <a:rPr lang="en-US" sz="2800" dirty="0">
                <a:solidFill>
                  <a:schemeClr val="tx1"/>
                </a:solidFill>
                <a:latin typeface="Arial" charset="0"/>
                <a:cs typeface="Arial" charset="0"/>
              </a:rPr>
              <a:t>with </a:t>
            </a:r>
            <a:r>
              <a:rPr lang="en-US" sz="2800" dirty="0" smtClean="0">
                <a:solidFill>
                  <a:schemeClr val="tx1"/>
                </a:solidFill>
                <a:latin typeface="Arial" charset="0"/>
                <a:cs typeface="Arial" charset="0"/>
              </a:rPr>
              <a:t>2014-2015, </a:t>
            </a:r>
            <a:r>
              <a:rPr lang="en-US" sz="2800" dirty="0">
                <a:solidFill>
                  <a:schemeClr val="tx1"/>
                </a:solidFill>
                <a:latin typeface="Arial" charset="0"/>
                <a:cs typeface="Arial" charset="0"/>
              </a:rPr>
              <a:t>schools </a:t>
            </a:r>
            <a:r>
              <a:rPr lang="en-US" sz="2800" dirty="0" smtClean="0">
                <a:solidFill>
                  <a:schemeClr val="tx1"/>
                </a:solidFill>
                <a:latin typeface="Arial" charset="0"/>
                <a:cs typeface="Arial" charset="0"/>
              </a:rPr>
              <a:t>will be required to </a:t>
            </a:r>
            <a:r>
              <a:rPr lang="en-US" sz="2800" dirty="0">
                <a:solidFill>
                  <a:schemeClr val="tx1"/>
                </a:solidFill>
                <a:latin typeface="Arial" charset="0"/>
                <a:cs typeface="Arial" charset="0"/>
              </a:rPr>
              <a:t>report </a:t>
            </a:r>
            <a:r>
              <a:rPr lang="en-US" sz="2800" dirty="0" smtClean="0">
                <a:solidFill>
                  <a:schemeClr val="tx1"/>
                </a:solidFill>
                <a:latin typeface="Arial" charset="0"/>
                <a:cs typeface="Arial" charset="0"/>
              </a:rPr>
              <a:t>to </a:t>
            </a:r>
            <a:r>
              <a:rPr lang="en-US" sz="2800" dirty="0">
                <a:solidFill>
                  <a:schemeClr val="tx1"/>
                </a:solidFill>
                <a:latin typeface="Arial" charset="0"/>
                <a:cs typeface="Arial" charset="0"/>
              </a:rPr>
              <a:t>COD </a:t>
            </a:r>
            <a:r>
              <a:rPr lang="en-US" sz="2800" dirty="0" smtClean="0">
                <a:solidFill>
                  <a:schemeClr val="tx1"/>
                </a:solidFill>
                <a:latin typeface="Arial" charset="0"/>
                <a:cs typeface="Arial" charset="0"/>
              </a:rPr>
              <a:t>additional </a:t>
            </a:r>
            <a:r>
              <a:rPr lang="en-US" sz="2800" dirty="0">
                <a:solidFill>
                  <a:schemeClr val="tx1"/>
                </a:solidFill>
                <a:latin typeface="Arial" charset="0"/>
                <a:cs typeface="Arial" charset="0"/>
              </a:rPr>
              <a:t>student and program information –</a:t>
            </a:r>
          </a:p>
          <a:p>
            <a:pPr marL="457200" lvl="1" indent="-227013">
              <a:buFont typeface="Wingdings" charset="0"/>
              <a:buChar char="§"/>
            </a:pPr>
            <a:r>
              <a:rPr lang="en-US" sz="2800" dirty="0">
                <a:solidFill>
                  <a:schemeClr val="tx1"/>
                </a:solidFill>
                <a:latin typeface="Arial" charset="0"/>
                <a:cs typeface="Arial" charset="0"/>
              </a:rPr>
              <a:t>Student</a:t>
            </a:r>
            <a:r>
              <a:rPr lang="ja-JP" altLang="en-US" sz="2800" dirty="0">
                <a:solidFill>
                  <a:schemeClr val="tx1"/>
                </a:solidFill>
                <a:latin typeface="Arial" charset="0"/>
                <a:cs typeface="Arial" charset="0"/>
              </a:rPr>
              <a:t>’</a:t>
            </a:r>
            <a:r>
              <a:rPr lang="en-US" sz="2800" dirty="0">
                <a:solidFill>
                  <a:schemeClr val="tx1"/>
                </a:solidFill>
                <a:latin typeface="Arial" charset="0"/>
                <a:cs typeface="Arial" charset="0"/>
              </a:rPr>
              <a:t>s Enrollment </a:t>
            </a:r>
            <a:r>
              <a:rPr lang="en-US" sz="2800" dirty="0" smtClean="0">
                <a:solidFill>
                  <a:schemeClr val="tx1"/>
                </a:solidFill>
                <a:latin typeface="Arial" charset="0"/>
                <a:cs typeface="Arial" charset="0"/>
              </a:rPr>
              <a:t>Level (FT, TQT, HT)</a:t>
            </a:r>
            <a:endParaRPr lang="en-US" sz="2800" dirty="0">
              <a:solidFill>
                <a:schemeClr val="tx1"/>
              </a:solidFill>
              <a:latin typeface="Arial" charset="0"/>
              <a:cs typeface="Arial" charset="0"/>
            </a:endParaRPr>
          </a:p>
          <a:p>
            <a:pPr marL="457200" lvl="1" indent="-227013">
              <a:buFont typeface="Wingdings" charset="0"/>
              <a:buChar char="§"/>
            </a:pPr>
            <a:r>
              <a:rPr lang="en-US" sz="2800" dirty="0">
                <a:solidFill>
                  <a:schemeClr val="tx1"/>
                </a:solidFill>
                <a:latin typeface="Arial" charset="0"/>
                <a:cs typeface="Arial" charset="0"/>
              </a:rPr>
              <a:t>Classification of Instructional Program Code (CIP)</a:t>
            </a:r>
          </a:p>
          <a:p>
            <a:pPr marL="457200" lvl="1" indent="-227013">
              <a:buFont typeface="Wingdings" charset="0"/>
              <a:buChar char="§"/>
            </a:pPr>
            <a:r>
              <a:rPr lang="en-US" sz="2800" dirty="0">
                <a:solidFill>
                  <a:schemeClr val="tx1"/>
                </a:solidFill>
                <a:latin typeface="Arial" charset="0"/>
                <a:cs typeface="Arial" charset="0"/>
              </a:rPr>
              <a:t>Credential </a:t>
            </a:r>
            <a:r>
              <a:rPr lang="en-US" sz="2800" dirty="0" smtClean="0">
                <a:solidFill>
                  <a:schemeClr val="tx1"/>
                </a:solidFill>
                <a:latin typeface="Arial" charset="0"/>
                <a:cs typeface="Arial" charset="0"/>
              </a:rPr>
              <a:t>Level (Certificate, Diploma, Degree) </a:t>
            </a:r>
            <a:endParaRPr lang="en-US" sz="2800" dirty="0">
              <a:solidFill>
                <a:schemeClr val="tx1"/>
              </a:solidFill>
              <a:latin typeface="Arial" charset="0"/>
              <a:cs typeface="Arial" charset="0"/>
            </a:endParaRPr>
          </a:p>
          <a:p>
            <a:pPr marL="457200" lvl="1" indent="-227013">
              <a:buFont typeface="Wingdings" charset="0"/>
              <a:buChar char="§"/>
            </a:pPr>
            <a:r>
              <a:rPr lang="en-US" sz="2800" dirty="0">
                <a:solidFill>
                  <a:schemeClr val="tx1"/>
                </a:solidFill>
                <a:latin typeface="Arial" charset="0"/>
                <a:cs typeface="Arial" charset="0"/>
              </a:rPr>
              <a:t>Length of Program – years, months, weeks</a:t>
            </a:r>
          </a:p>
          <a:p>
            <a:pPr marL="457200" lvl="1" indent="-227013">
              <a:buFont typeface="Wingdings" charset="0"/>
              <a:buChar char="§"/>
            </a:pPr>
            <a:r>
              <a:rPr lang="en-US" sz="2800" dirty="0">
                <a:solidFill>
                  <a:schemeClr val="tx1"/>
                </a:solidFill>
                <a:latin typeface="Arial" charset="0"/>
                <a:cs typeface="Arial" charset="0"/>
              </a:rPr>
              <a:t>Special Program </a:t>
            </a:r>
            <a:r>
              <a:rPr lang="en-US" sz="2800" dirty="0" smtClean="0">
                <a:solidFill>
                  <a:schemeClr val="tx1"/>
                </a:solidFill>
                <a:latin typeface="Arial" charset="0"/>
                <a:cs typeface="Arial" charset="0"/>
              </a:rPr>
              <a:t>Flag – </a:t>
            </a:r>
            <a:r>
              <a:rPr lang="en-US" sz="2800" dirty="0">
                <a:solidFill>
                  <a:schemeClr val="tx1"/>
                </a:solidFill>
                <a:latin typeface="Arial" charset="0"/>
                <a:cs typeface="Arial" charset="0"/>
              </a:rPr>
              <a:t>Teacher Certification, Preparatory</a:t>
            </a:r>
          </a:p>
        </p:txBody>
      </p:sp>
    </p:spTree>
    <p:extLst>
      <p:ext uri="{BB962C8B-B14F-4D97-AF65-F5344CB8AC3E}">
        <p14:creationId xmlns:p14="http://schemas.microsoft.com/office/powerpoint/2010/main" val="81538641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242" name="Title 1"/>
          <p:cNvSpPr>
            <a:spLocks noGrp="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sz="3600" dirty="0" smtClean="0">
                <a:solidFill>
                  <a:schemeClr val="tx1"/>
                </a:solidFill>
                <a:latin typeface="Arial" charset="0"/>
                <a:cs typeface="Arial" charset="0"/>
              </a:rPr>
              <a:t>Loss of Interest Subsidy</a:t>
            </a:r>
            <a:endParaRPr lang="en-US" sz="3600" dirty="0">
              <a:solidFill>
                <a:schemeClr val="tx1"/>
              </a:solidFill>
              <a:latin typeface="Arial" charset="0"/>
              <a:cs typeface="Arial" charset="0"/>
            </a:endParaRPr>
          </a:p>
        </p:txBody>
      </p:sp>
      <p:sp>
        <p:nvSpPr>
          <p:cNvPr id="10243" name="Content Placeholder 2"/>
          <p:cNvSpPr>
            <a:spLocks noGrp="1"/>
          </p:cNvSpPr>
          <p:nvPr>
            <p:ph idx="1"/>
          </p:nvPr>
        </p:nvSpPr>
        <p:spPr bwMode="auto">
          <a:xfrm>
            <a:off x="242887" y="1066800"/>
            <a:ext cx="8686800" cy="46783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lnSpcReduction="10000"/>
          </a:bodyPr>
          <a:lstStyle/>
          <a:p>
            <a:pPr marL="342900" indent="-342900">
              <a:buFont typeface="Wingdings" pitchFamily="2" charset="2"/>
              <a:buChar char="§"/>
              <a:defRPr/>
            </a:pPr>
            <a:r>
              <a:rPr lang="en-US" sz="3000" dirty="0">
                <a:solidFill>
                  <a:schemeClr val="tx1"/>
                </a:solidFill>
                <a:latin typeface="Arial" pitchFamily="34" charset="0"/>
                <a:cs typeface="Arial" pitchFamily="34" charset="0"/>
              </a:rPr>
              <a:t>A</a:t>
            </a:r>
            <a:r>
              <a:rPr lang="en-US" sz="2800" dirty="0">
                <a:solidFill>
                  <a:schemeClr val="tx1"/>
                </a:solidFill>
                <a:latin typeface="Arial" pitchFamily="34" charset="0"/>
                <a:cs typeface="Arial" pitchFamily="34" charset="0"/>
              </a:rPr>
              <a:t> </a:t>
            </a:r>
            <a:r>
              <a:rPr lang="en-US" sz="2800" u="sng" dirty="0">
                <a:solidFill>
                  <a:schemeClr val="tx1"/>
                </a:solidFill>
                <a:latin typeface="Arial" pitchFamily="34" charset="0"/>
                <a:cs typeface="Arial" pitchFamily="34" charset="0"/>
              </a:rPr>
              <a:t>first time borrower </a:t>
            </a:r>
            <a:r>
              <a:rPr lang="en-US" sz="2800" dirty="0">
                <a:solidFill>
                  <a:schemeClr val="tx1"/>
                </a:solidFill>
                <a:latin typeface="Arial" pitchFamily="34" charset="0"/>
                <a:cs typeface="Arial" pitchFamily="34" charset="0"/>
              </a:rPr>
              <a:t>who loses eligibility for additional subsidized </a:t>
            </a:r>
            <a:r>
              <a:rPr lang="en-US" sz="2800" dirty="0" smtClean="0">
                <a:solidFill>
                  <a:schemeClr val="tx1"/>
                </a:solidFill>
                <a:latin typeface="Arial" pitchFamily="34" charset="0"/>
                <a:cs typeface="Arial" pitchFamily="34" charset="0"/>
              </a:rPr>
              <a:t>loans (see prior slide), </a:t>
            </a:r>
            <a:r>
              <a:rPr lang="en-US" sz="2800" dirty="0">
                <a:solidFill>
                  <a:schemeClr val="tx1"/>
                </a:solidFill>
                <a:latin typeface="Arial" pitchFamily="34" charset="0"/>
                <a:cs typeface="Arial" pitchFamily="34" charset="0"/>
              </a:rPr>
              <a:t>loses interest subsidy on subsidized loans received </a:t>
            </a:r>
            <a:r>
              <a:rPr lang="en-US" sz="2800" dirty="0" smtClean="0">
                <a:solidFill>
                  <a:schemeClr val="tx1"/>
                </a:solidFill>
                <a:latin typeface="Arial" pitchFamily="34" charset="0"/>
                <a:cs typeface="Arial" pitchFamily="34" charset="0"/>
              </a:rPr>
              <a:t>on or after </a:t>
            </a:r>
            <a:r>
              <a:rPr lang="en-US" sz="2800" dirty="0">
                <a:solidFill>
                  <a:schemeClr val="tx1"/>
                </a:solidFill>
                <a:latin typeface="Arial" pitchFamily="34" charset="0"/>
                <a:cs typeface="Arial" pitchFamily="34" charset="0"/>
              </a:rPr>
              <a:t>July 1, </a:t>
            </a:r>
            <a:r>
              <a:rPr lang="en-US" sz="2800" dirty="0" smtClean="0">
                <a:solidFill>
                  <a:schemeClr val="tx1"/>
                </a:solidFill>
                <a:latin typeface="Arial" pitchFamily="34" charset="0"/>
                <a:cs typeface="Arial" pitchFamily="34" charset="0"/>
              </a:rPr>
              <a:t>2013 during all periods, if the borrower </a:t>
            </a:r>
            <a:endParaRPr lang="en-US" sz="2800" dirty="0">
              <a:solidFill>
                <a:schemeClr val="tx1"/>
              </a:solidFill>
              <a:latin typeface="Arial" pitchFamily="34" charset="0"/>
              <a:cs typeface="Arial" pitchFamily="34" charset="0"/>
            </a:endParaRPr>
          </a:p>
          <a:p>
            <a:pPr lvl="2" indent="-282575">
              <a:buFont typeface="Wingdings" pitchFamily="2" charset="2"/>
              <a:buChar char="§"/>
              <a:defRPr/>
            </a:pPr>
            <a:r>
              <a:rPr lang="en-US" sz="2800" dirty="0">
                <a:solidFill>
                  <a:schemeClr val="tx1"/>
                </a:solidFill>
                <a:latin typeface="Arial" pitchFamily="34" charset="0"/>
                <a:cs typeface="Arial" pitchFamily="34" charset="0"/>
              </a:rPr>
              <a:t>D</a:t>
            </a:r>
            <a:r>
              <a:rPr lang="en-US" sz="2800" dirty="0" smtClean="0">
                <a:solidFill>
                  <a:schemeClr val="tx1"/>
                </a:solidFill>
                <a:latin typeface="Arial" pitchFamily="34" charset="0"/>
                <a:cs typeface="Arial" pitchFamily="34" charset="0"/>
              </a:rPr>
              <a:t>id </a:t>
            </a:r>
            <a:r>
              <a:rPr lang="en-US" sz="2800" dirty="0">
                <a:solidFill>
                  <a:schemeClr val="tx1"/>
                </a:solidFill>
                <a:latin typeface="Arial" pitchFamily="34" charset="0"/>
                <a:cs typeface="Arial" pitchFamily="34" charset="0"/>
              </a:rPr>
              <a:t>not complete the program and -</a:t>
            </a:r>
          </a:p>
          <a:p>
            <a:pPr marL="1031875" lvl="2" indent="-346075">
              <a:buFont typeface="Wingdings" pitchFamily="2" charset="2"/>
              <a:buChar char="§"/>
              <a:defRPr/>
            </a:pPr>
            <a:r>
              <a:rPr lang="en-US" sz="2800" dirty="0">
                <a:solidFill>
                  <a:schemeClr val="tx1"/>
                </a:solidFill>
                <a:latin typeface="Arial" pitchFamily="34" charset="0"/>
                <a:cs typeface="Arial" pitchFamily="34" charset="0"/>
              </a:rPr>
              <a:t>Continues enrollment in same program; or </a:t>
            </a:r>
          </a:p>
          <a:p>
            <a:pPr marL="1031875" lvl="2" indent="-346075">
              <a:buFont typeface="Wingdings" pitchFamily="2" charset="2"/>
              <a:buChar char="§"/>
              <a:defRPr/>
            </a:pPr>
            <a:r>
              <a:rPr lang="en-US" sz="2800" dirty="0">
                <a:solidFill>
                  <a:schemeClr val="tx1"/>
                </a:solidFill>
                <a:latin typeface="Arial" pitchFamily="34" charset="0"/>
                <a:cs typeface="Arial" pitchFamily="34" charset="0"/>
              </a:rPr>
              <a:t>Enrolls in another program of the same or shorter length.</a:t>
            </a:r>
          </a:p>
          <a:p>
            <a:pPr marL="346075" indent="-346075">
              <a:buFont typeface="Wingdings" pitchFamily="2" charset="2"/>
              <a:buChar char="§"/>
              <a:defRPr/>
            </a:pPr>
            <a:r>
              <a:rPr lang="en-US" sz="2800" dirty="0">
                <a:solidFill>
                  <a:schemeClr val="tx1"/>
                </a:solidFill>
                <a:latin typeface="Arial" pitchFamily="34" charset="0"/>
                <a:cs typeface="Arial" pitchFamily="34" charset="0"/>
              </a:rPr>
              <a:t>Effective on date of </a:t>
            </a:r>
            <a:r>
              <a:rPr lang="en-US" sz="2800" dirty="0" smtClean="0">
                <a:solidFill>
                  <a:schemeClr val="tx1"/>
                </a:solidFill>
                <a:latin typeface="Arial" pitchFamily="34" charset="0"/>
                <a:cs typeface="Arial" pitchFamily="34" charset="0"/>
              </a:rPr>
              <a:t>the continued </a:t>
            </a:r>
            <a:r>
              <a:rPr lang="en-US" sz="2800" dirty="0">
                <a:solidFill>
                  <a:schemeClr val="tx1"/>
                </a:solidFill>
                <a:latin typeface="Arial" pitchFamily="34" charset="0"/>
                <a:cs typeface="Arial" pitchFamily="34" charset="0"/>
              </a:rPr>
              <a:t>or new </a:t>
            </a:r>
            <a:r>
              <a:rPr lang="en-US" sz="2800" dirty="0" smtClean="0">
                <a:solidFill>
                  <a:schemeClr val="tx1"/>
                </a:solidFill>
                <a:latin typeface="Arial" pitchFamily="34" charset="0"/>
                <a:cs typeface="Arial" pitchFamily="34" charset="0"/>
              </a:rPr>
              <a:t>enrollment that triggered the loss of subsidy.</a:t>
            </a:r>
            <a:endParaRPr lang="en-US" sz="2800" dirty="0">
              <a:solidFill>
                <a:schemeClr val="tx1"/>
              </a:solidFill>
              <a:latin typeface="Arial" pitchFamily="34" charset="0"/>
              <a:cs typeface="Arial" pitchFamily="34" charset="0"/>
            </a:endParaRPr>
          </a:p>
        </p:txBody>
      </p:sp>
    </p:spTree>
    <p:extLst>
      <p:ext uri="{BB962C8B-B14F-4D97-AF65-F5344CB8AC3E}">
        <p14:creationId xmlns:p14="http://schemas.microsoft.com/office/powerpoint/2010/main" val="1405193066"/>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COD Reporting Requirements</a:t>
            </a:r>
            <a:endParaRPr lang="en-US" dirty="0">
              <a:solidFill>
                <a:schemeClr val="tx1"/>
              </a:solidFill>
            </a:endParaRPr>
          </a:p>
        </p:txBody>
      </p:sp>
      <p:sp>
        <p:nvSpPr>
          <p:cNvPr id="3" name="Content Placeholder 2"/>
          <p:cNvSpPr>
            <a:spLocks noGrp="1"/>
          </p:cNvSpPr>
          <p:nvPr>
            <p:ph idx="1"/>
          </p:nvPr>
        </p:nvSpPr>
        <p:spPr>
          <a:xfrm>
            <a:off x="533400" y="1828800"/>
            <a:ext cx="8229600" cy="3916363"/>
          </a:xfrm>
        </p:spPr>
        <p:txBody>
          <a:bodyPr/>
          <a:lstStyle/>
          <a:p>
            <a:pPr>
              <a:buFont typeface="Wingdings" pitchFamily="2" charset="2"/>
              <a:buChar char="§"/>
            </a:pPr>
            <a:r>
              <a:rPr lang="en-US" sz="2800" dirty="0" smtClean="0">
                <a:solidFill>
                  <a:schemeClr val="tx1"/>
                </a:solidFill>
              </a:rPr>
              <a:t>School’s failure to properly report may - </a:t>
            </a:r>
          </a:p>
          <a:p>
            <a:pPr lvl="1">
              <a:buFont typeface="Wingdings" pitchFamily="2" charset="2"/>
              <a:buChar char="§"/>
            </a:pPr>
            <a:r>
              <a:rPr lang="en-US" sz="2800" dirty="0" smtClean="0">
                <a:solidFill>
                  <a:schemeClr val="tx1"/>
                </a:solidFill>
              </a:rPr>
              <a:t>Cause borrower’s record to reflect incorrect subsidized eligibility </a:t>
            </a:r>
          </a:p>
          <a:p>
            <a:pPr lvl="1">
              <a:buFont typeface="Wingdings" pitchFamily="2" charset="2"/>
              <a:buChar char="§"/>
            </a:pPr>
            <a:r>
              <a:rPr lang="en-US" sz="2800" dirty="0" smtClean="0">
                <a:solidFill>
                  <a:schemeClr val="tx1"/>
                </a:solidFill>
              </a:rPr>
              <a:t>Cause COD to reject record</a:t>
            </a:r>
          </a:p>
          <a:p>
            <a:pPr lvl="1">
              <a:buFont typeface="Wingdings" pitchFamily="2" charset="2"/>
              <a:buChar char="§"/>
            </a:pPr>
            <a:r>
              <a:rPr lang="en-US" sz="2800" dirty="0" smtClean="0">
                <a:solidFill>
                  <a:schemeClr val="tx1"/>
                </a:solidFill>
              </a:rPr>
              <a:t>Result in audit findings and potential fines or other sanctions</a:t>
            </a:r>
          </a:p>
          <a:p>
            <a:pPr>
              <a:buFont typeface="Wingdings" pitchFamily="2" charset="2"/>
              <a:buChar char="§"/>
            </a:pPr>
            <a:r>
              <a:rPr lang="en-US" sz="2800" dirty="0" smtClean="0">
                <a:solidFill>
                  <a:schemeClr val="tx1"/>
                </a:solidFill>
              </a:rPr>
              <a:t>Watch IFAP for more information.</a:t>
            </a:r>
            <a:endParaRPr lang="en-US" sz="2800" dirty="0">
              <a:solidFill>
                <a:schemeClr val="tx1"/>
              </a:solidFill>
            </a:endParaRPr>
          </a:p>
        </p:txBody>
      </p:sp>
      <p:sp>
        <p:nvSpPr>
          <p:cNvPr id="4" name="Slide Number Placeholder 3"/>
          <p:cNvSpPr>
            <a:spLocks noGrp="1"/>
          </p:cNvSpPr>
          <p:nvPr>
            <p:ph type="sldNum" sz="quarter" idx="12"/>
          </p:nvPr>
        </p:nvSpPr>
        <p:spPr/>
        <p:txBody>
          <a:bodyPr/>
          <a:lstStyle/>
          <a:p>
            <a:fld id="{6D88D7DD-9B19-7A49-BB06-36BA9927445F}" type="slidenum">
              <a:rPr lang="en-US" smtClean="0"/>
              <a:pPr/>
              <a:t>60</a:t>
            </a:fld>
            <a:endParaRPr lang="en-US" dirty="0"/>
          </a:p>
        </p:txBody>
      </p:sp>
    </p:spTree>
    <p:extLst>
      <p:ext uri="{BB962C8B-B14F-4D97-AF65-F5344CB8AC3E}">
        <p14:creationId xmlns:p14="http://schemas.microsoft.com/office/powerpoint/2010/main" val="3788637659"/>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extBox 3"/>
          <p:cNvSpPr txBox="1"/>
          <p:nvPr/>
        </p:nvSpPr>
        <p:spPr>
          <a:xfrm>
            <a:off x="1233744" y="1524000"/>
            <a:ext cx="6704977" cy="707886"/>
          </a:xfrm>
          <a:prstGeom prst="rect">
            <a:avLst/>
          </a:prstGeom>
          <a:noFill/>
        </p:spPr>
        <p:txBody>
          <a:bodyPr wrap="none" rtlCol="0">
            <a:spAutoFit/>
          </a:bodyPr>
          <a:lstStyle/>
          <a:p>
            <a:pPr algn="ctr" defTabSz="457200"/>
            <a:r>
              <a:rPr lang="en-US" sz="4000" dirty="0" smtClean="0">
                <a:solidFill>
                  <a:srgbClr val="2F2B20"/>
                </a:solidFill>
              </a:rPr>
              <a:t>NSLDS Reporting Requirements</a:t>
            </a:r>
            <a:endParaRPr lang="en-US" sz="4000" dirty="0">
              <a:solidFill>
                <a:srgbClr val="2F2B20"/>
              </a:solidFill>
            </a:endParaRPr>
          </a:p>
        </p:txBody>
      </p:sp>
      <p:pic>
        <p:nvPicPr>
          <p:cNvPr id="6146" name="Picture 2" descr="C:\Documents and Settings\Laura\Local Settings\Temporary Internet Files\Content.IE5\GLKY0OHD\MC900048272[1].wmf"/>
          <p:cNvPicPr>
            <a:picLocks noChangeAspect="1" noChangeArrowheads="1"/>
          </p:cNvPicPr>
          <p:nvPr/>
        </p:nvPicPr>
        <p:blipFill>
          <a:blip r:embed="rId3"/>
          <a:srcRect/>
          <a:stretch>
            <a:fillRect/>
          </a:stretch>
        </p:blipFill>
        <p:spPr bwMode="auto">
          <a:xfrm>
            <a:off x="3352800" y="2590800"/>
            <a:ext cx="2133600" cy="2395736"/>
          </a:xfrm>
          <a:prstGeom prst="rect">
            <a:avLst/>
          </a:prstGeom>
          <a:noFill/>
        </p:spPr>
      </p:pic>
      <p:sp>
        <p:nvSpPr>
          <p:cNvPr id="2" name="Slide Number Placeholder 1"/>
          <p:cNvSpPr>
            <a:spLocks noGrp="1"/>
          </p:cNvSpPr>
          <p:nvPr>
            <p:ph type="sldNum" sz="quarter" idx="12"/>
          </p:nvPr>
        </p:nvSpPr>
        <p:spPr/>
        <p:txBody>
          <a:bodyPr/>
          <a:lstStyle/>
          <a:p>
            <a:fld id="{6D88D7DD-9B19-7A49-BB06-36BA9927445F}" type="slidenum">
              <a:rPr lang="en-US" smtClean="0"/>
              <a:pPr/>
              <a:t>61</a:t>
            </a:fld>
            <a:endParaRPr lang="en-US" dirty="0"/>
          </a:p>
        </p:txBody>
      </p:sp>
    </p:spTree>
    <p:extLst>
      <p:ext uri="{BB962C8B-B14F-4D97-AF65-F5344CB8AC3E}">
        <p14:creationId xmlns:p14="http://schemas.microsoft.com/office/powerpoint/2010/main" val="2399623204"/>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NSLDS Reporting Requirements</a:t>
            </a:r>
            <a:endParaRPr lang="en-US" dirty="0">
              <a:solidFill>
                <a:schemeClr val="tx1"/>
              </a:solidFill>
            </a:endParaRPr>
          </a:p>
        </p:txBody>
      </p:sp>
      <p:sp>
        <p:nvSpPr>
          <p:cNvPr id="3" name="Content Placeholder 2"/>
          <p:cNvSpPr>
            <a:spLocks noGrp="1"/>
          </p:cNvSpPr>
          <p:nvPr>
            <p:ph idx="1"/>
          </p:nvPr>
        </p:nvSpPr>
        <p:spPr/>
        <p:txBody>
          <a:bodyPr/>
          <a:lstStyle/>
          <a:p>
            <a:pPr>
              <a:buFont typeface="Wingdings" pitchFamily="2" charset="2"/>
              <a:buChar char="§"/>
            </a:pPr>
            <a:r>
              <a:rPr lang="en-US" sz="2800" dirty="0" smtClean="0">
                <a:solidFill>
                  <a:schemeClr val="tx1"/>
                </a:solidFill>
              </a:rPr>
              <a:t>NSLDS will determine when continued or new enrollment results in loss of interest subsidy benefits.</a:t>
            </a:r>
          </a:p>
          <a:p>
            <a:pPr lvl="1">
              <a:buFont typeface="Wingdings" pitchFamily="2" charset="2"/>
              <a:buChar char="§"/>
            </a:pPr>
            <a:r>
              <a:rPr lang="en-US" sz="2800" dirty="0" smtClean="0">
                <a:solidFill>
                  <a:schemeClr val="tx1"/>
                </a:solidFill>
              </a:rPr>
              <a:t>If yes, NSLDS will notify federal loan servicer that borrower is responsible for accruing interest </a:t>
            </a:r>
          </a:p>
          <a:p>
            <a:pPr lvl="1">
              <a:buFont typeface="Wingdings" pitchFamily="2" charset="2"/>
              <a:buChar char="§"/>
            </a:pPr>
            <a:r>
              <a:rPr lang="en-US" sz="2800" dirty="0" smtClean="0">
                <a:solidFill>
                  <a:schemeClr val="tx1"/>
                </a:solidFill>
              </a:rPr>
              <a:t>Federal loan servicer will notify borrower of interest responsibility</a:t>
            </a:r>
            <a:endParaRPr lang="en-US" sz="2800" dirty="0">
              <a:solidFill>
                <a:schemeClr val="tx1"/>
              </a:solidFill>
            </a:endParaRPr>
          </a:p>
        </p:txBody>
      </p:sp>
      <p:sp>
        <p:nvSpPr>
          <p:cNvPr id="4" name="Slide Number Placeholder 3"/>
          <p:cNvSpPr>
            <a:spLocks noGrp="1"/>
          </p:cNvSpPr>
          <p:nvPr>
            <p:ph type="sldNum" sz="quarter" idx="12"/>
          </p:nvPr>
        </p:nvSpPr>
        <p:spPr/>
        <p:txBody>
          <a:bodyPr/>
          <a:lstStyle/>
          <a:p>
            <a:fld id="{6D88D7DD-9B19-7A49-BB06-36BA9927445F}" type="slidenum">
              <a:rPr lang="en-US" smtClean="0"/>
              <a:pPr/>
              <a:t>62</a:t>
            </a:fld>
            <a:endParaRPr lang="en-US" dirty="0"/>
          </a:p>
        </p:txBody>
      </p:sp>
    </p:spTree>
    <p:extLst>
      <p:ext uri="{BB962C8B-B14F-4D97-AF65-F5344CB8AC3E}">
        <p14:creationId xmlns:p14="http://schemas.microsoft.com/office/powerpoint/2010/main" val="3789630899"/>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chemeClr val="tx1"/>
                </a:solidFill>
              </a:rPr>
              <a:t>New NSLDS Reporting Requirements</a:t>
            </a:r>
            <a:endParaRPr lang="en-US" dirty="0">
              <a:solidFill>
                <a:schemeClr val="tx1"/>
              </a:solidFill>
            </a:endParaRPr>
          </a:p>
        </p:txBody>
      </p:sp>
      <p:sp>
        <p:nvSpPr>
          <p:cNvPr id="3" name="Content Placeholder 2"/>
          <p:cNvSpPr>
            <a:spLocks noGrp="1"/>
          </p:cNvSpPr>
          <p:nvPr>
            <p:ph idx="1"/>
          </p:nvPr>
        </p:nvSpPr>
        <p:spPr>
          <a:xfrm>
            <a:off x="459708" y="1290637"/>
            <a:ext cx="8331867" cy="4525963"/>
          </a:xfrm>
        </p:spPr>
        <p:txBody>
          <a:bodyPr>
            <a:normAutofit fontScale="25000" lnSpcReduction="20000"/>
          </a:bodyPr>
          <a:lstStyle/>
          <a:p>
            <a:pPr>
              <a:lnSpc>
                <a:spcPct val="120000"/>
              </a:lnSpc>
              <a:buFont typeface="Wingdings" pitchFamily="2" charset="2"/>
              <a:buChar char="§"/>
            </a:pPr>
            <a:r>
              <a:rPr lang="en-US" sz="11200" dirty="0" smtClean="0">
                <a:solidFill>
                  <a:schemeClr val="tx1"/>
                </a:solidFill>
              </a:rPr>
              <a:t>When reporting enrollment information to NSLDS, school must include for program in which the borrower is enrolled -</a:t>
            </a:r>
          </a:p>
          <a:p>
            <a:pPr lvl="1">
              <a:lnSpc>
                <a:spcPct val="120000"/>
              </a:lnSpc>
              <a:buFont typeface="Wingdings" pitchFamily="2" charset="2"/>
              <a:buChar char="§"/>
            </a:pPr>
            <a:r>
              <a:rPr lang="en-US" sz="11200" dirty="0" smtClean="0">
                <a:solidFill>
                  <a:schemeClr val="tx1"/>
                </a:solidFill>
              </a:rPr>
              <a:t>CIP Code</a:t>
            </a:r>
          </a:p>
          <a:p>
            <a:pPr lvl="1">
              <a:lnSpc>
                <a:spcPct val="120000"/>
              </a:lnSpc>
              <a:buFont typeface="Wingdings" pitchFamily="2" charset="2"/>
              <a:buChar char="§"/>
            </a:pPr>
            <a:r>
              <a:rPr lang="en-US" sz="11200" dirty="0" smtClean="0">
                <a:solidFill>
                  <a:schemeClr val="tx1"/>
                </a:solidFill>
              </a:rPr>
              <a:t>Credential Level</a:t>
            </a:r>
          </a:p>
          <a:p>
            <a:pPr lvl="1">
              <a:lnSpc>
                <a:spcPct val="120000"/>
              </a:lnSpc>
              <a:buFont typeface="Wingdings" pitchFamily="2" charset="2"/>
              <a:buChar char="§"/>
            </a:pPr>
            <a:r>
              <a:rPr lang="en-US" sz="11200" dirty="0" smtClean="0">
                <a:solidFill>
                  <a:schemeClr val="tx1"/>
                </a:solidFill>
              </a:rPr>
              <a:t>Length of program in years, months, or weeks</a:t>
            </a:r>
          </a:p>
          <a:p>
            <a:pPr lvl="1">
              <a:lnSpc>
                <a:spcPct val="120000"/>
              </a:lnSpc>
              <a:buFont typeface="Wingdings" pitchFamily="2" charset="2"/>
              <a:buChar char="§"/>
            </a:pPr>
            <a:r>
              <a:rPr lang="en-US" sz="11200" dirty="0" smtClean="0">
                <a:solidFill>
                  <a:schemeClr val="tx1"/>
                </a:solidFill>
              </a:rPr>
              <a:t>If applicable, indication that program is preparatory coursework or teacher certification coursework for which school does not award an academic credential.</a:t>
            </a:r>
          </a:p>
          <a:p>
            <a:endParaRPr lang="en-US" sz="11200" dirty="0" smtClean="0"/>
          </a:p>
          <a:p>
            <a:endParaRPr lang="en-US" sz="11200" dirty="0" smtClean="0"/>
          </a:p>
        </p:txBody>
      </p:sp>
      <p:sp>
        <p:nvSpPr>
          <p:cNvPr id="4" name="Slide Number Placeholder 3"/>
          <p:cNvSpPr>
            <a:spLocks noGrp="1"/>
          </p:cNvSpPr>
          <p:nvPr>
            <p:ph type="sldNum" sz="quarter" idx="12"/>
          </p:nvPr>
        </p:nvSpPr>
        <p:spPr/>
        <p:txBody>
          <a:bodyPr/>
          <a:lstStyle/>
          <a:p>
            <a:fld id="{6D88D7DD-9B19-7A49-BB06-36BA9927445F}" type="slidenum">
              <a:rPr lang="en-US" smtClean="0"/>
              <a:pPr/>
              <a:t>63</a:t>
            </a:fld>
            <a:endParaRPr lang="en-US" dirty="0"/>
          </a:p>
        </p:txBody>
      </p:sp>
    </p:spTree>
    <p:extLst>
      <p:ext uri="{BB962C8B-B14F-4D97-AF65-F5344CB8AC3E}">
        <p14:creationId xmlns:p14="http://schemas.microsoft.com/office/powerpoint/2010/main" val="1697409602"/>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7"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charset="0"/>
                <a:ea typeface="ＭＳ Ｐゴシック" charset="0"/>
                <a:cs typeface="Arial" charset="0"/>
              </a:defRPr>
            </a:lvl1pPr>
            <a:lvl2pPr marL="742950" indent="-285750" eaLnBrk="0" hangingPunct="0">
              <a:defRPr>
                <a:solidFill>
                  <a:schemeClr val="tx1"/>
                </a:solidFill>
                <a:latin typeface="Calibri" charset="0"/>
                <a:ea typeface="Arial" charset="0"/>
                <a:cs typeface="Arial" charset="0"/>
              </a:defRPr>
            </a:lvl2pPr>
            <a:lvl3pPr marL="1143000" indent="-228600" eaLnBrk="0" hangingPunct="0">
              <a:defRPr>
                <a:solidFill>
                  <a:schemeClr val="tx1"/>
                </a:solidFill>
                <a:latin typeface="Calibri" charset="0"/>
                <a:ea typeface="Arial" charset="0"/>
                <a:cs typeface="Arial" charset="0"/>
              </a:defRPr>
            </a:lvl3pPr>
            <a:lvl4pPr marL="1600200" indent="-228600" eaLnBrk="0" hangingPunct="0">
              <a:defRPr>
                <a:solidFill>
                  <a:schemeClr val="tx1"/>
                </a:solidFill>
                <a:latin typeface="Calibri" charset="0"/>
                <a:ea typeface="Arial" charset="0"/>
                <a:cs typeface="Arial" charset="0"/>
              </a:defRPr>
            </a:lvl4pPr>
            <a:lvl5pPr marL="2057400" indent="-228600" eaLnBrk="0" hangingPunct="0">
              <a:defRPr>
                <a:solidFill>
                  <a:schemeClr val="tx1"/>
                </a:solidFill>
                <a:latin typeface="Calibri" charset="0"/>
                <a:ea typeface="Arial" charset="0"/>
                <a:cs typeface="Arial" charset="0"/>
              </a:defRPr>
            </a:lvl5pPr>
            <a:lvl6pPr marL="2514600" indent="-228600" eaLnBrk="0" fontAlgn="base" hangingPunct="0">
              <a:spcBef>
                <a:spcPct val="0"/>
              </a:spcBef>
              <a:spcAft>
                <a:spcPct val="0"/>
              </a:spcAft>
              <a:defRPr>
                <a:solidFill>
                  <a:schemeClr val="tx1"/>
                </a:solidFill>
                <a:latin typeface="Calibri" charset="0"/>
                <a:ea typeface="Arial" charset="0"/>
                <a:cs typeface="Arial" charset="0"/>
              </a:defRPr>
            </a:lvl6pPr>
            <a:lvl7pPr marL="2971800" indent="-228600" eaLnBrk="0" fontAlgn="base" hangingPunct="0">
              <a:spcBef>
                <a:spcPct val="0"/>
              </a:spcBef>
              <a:spcAft>
                <a:spcPct val="0"/>
              </a:spcAft>
              <a:defRPr>
                <a:solidFill>
                  <a:schemeClr val="tx1"/>
                </a:solidFill>
                <a:latin typeface="Calibri" charset="0"/>
                <a:ea typeface="Arial" charset="0"/>
                <a:cs typeface="Arial" charset="0"/>
              </a:defRPr>
            </a:lvl7pPr>
            <a:lvl8pPr marL="3429000" indent="-228600" eaLnBrk="0" fontAlgn="base" hangingPunct="0">
              <a:spcBef>
                <a:spcPct val="0"/>
              </a:spcBef>
              <a:spcAft>
                <a:spcPct val="0"/>
              </a:spcAft>
              <a:defRPr>
                <a:solidFill>
                  <a:schemeClr val="tx1"/>
                </a:solidFill>
                <a:latin typeface="Calibri" charset="0"/>
                <a:ea typeface="Arial" charset="0"/>
                <a:cs typeface="Arial" charset="0"/>
              </a:defRPr>
            </a:lvl8pPr>
            <a:lvl9pPr marL="3886200" indent="-228600" eaLnBrk="0" fontAlgn="base" hangingPunct="0">
              <a:spcBef>
                <a:spcPct val="0"/>
              </a:spcBef>
              <a:spcAft>
                <a:spcPct val="0"/>
              </a:spcAft>
              <a:defRPr>
                <a:solidFill>
                  <a:schemeClr val="tx1"/>
                </a:solidFill>
                <a:latin typeface="Calibri" charset="0"/>
                <a:ea typeface="Arial" charset="0"/>
                <a:cs typeface="Arial" charset="0"/>
              </a:defRPr>
            </a:lvl9pPr>
          </a:lstStyle>
          <a:p>
            <a:pPr eaLnBrk="1" hangingPunct="1"/>
            <a:fld id="{F2B9A31E-3444-004B-977E-00F8DE8FC64D}" type="slidenum">
              <a:rPr lang="en-US">
                <a:solidFill>
                  <a:srgbClr val="F2F2F2"/>
                </a:solidFill>
                <a:latin typeface="Arial" charset="0"/>
              </a:rPr>
              <a:pPr eaLnBrk="1" hangingPunct="1"/>
              <a:t>64</a:t>
            </a:fld>
            <a:endParaRPr lang="en-US" dirty="0">
              <a:solidFill>
                <a:srgbClr val="F2F2F2"/>
              </a:solidFill>
              <a:latin typeface="Arial" charset="0"/>
            </a:endParaRPr>
          </a:p>
        </p:txBody>
      </p:sp>
      <p:sp>
        <p:nvSpPr>
          <p:cNvPr id="8195" name="Rectangle 3"/>
          <p:cNvSpPr>
            <a:spLocks noGrp="1" noChangeArrowheads="1"/>
          </p:cNvSpPr>
          <p:nvPr>
            <p:ph type="title" idx="4294967295"/>
          </p:nvPr>
        </p:nvSpPr>
        <p:spPr bwMode="auto">
          <a:xfrm>
            <a:off x="0" y="990600"/>
            <a:ext cx="8305800" cy="212566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000" tIns="46800" rIns="90000" bIns="46800">
            <a:spAutoFit/>
          </a:bodyPr>
          <a:lstStyle/>
          <a:p>
            <a:pPr algn="ctr" eaLnBrk="1" hangingPunct="1">
              <a:buClr>
                <a:srgbClr val="00CC99"/>
              </a:buCl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6000" dirty="0">
                <a:solidFill>
                  <a:srgbClr val="00CC99"/>
                </a:solidFill>
                <a:latin typeface="Calibri" charset="0"/>
              </a:rPr>
              <a:t/>
            </a:r>
            <a:br>
              <a:rPr lang="en-GB" sz="6000" dirty="0">
                <a:solidFill>
                  <a:srgbClr val="00CC99"/>
                </a:solidFill>
                <a:latin typeface="Calibri" charset="0"/>
              </a:rPr>
            </a:br>
            <a:r>
              <a:rPr lang="en-GB" sz="7200" b="1" dirty="0" smtClean="0">
                <a:solidFill>
                  <a:srgbClr val="FF3300"/>
                </a:solidFill>
                <a:latin typeface="Calibri" charset="0"/>
              </a:rPr>
              <a:t>Loan Counseling</a:t>
            </a:r>
            <a:endParaRPr lang="en-GB" sz="7200" dirty="0">
              <a:latin typeface="Calibri" charset="0"/>
            </a:endParaRPr>
          </a:p>
        </p:txBody>
      </p:sp>
      <p:sp>
        <p:nvSpPr>
          <p:cNvPr id="8196" name="Slide Number Placeholder 4"/>
          <p:cNvSpPr txBox="1">
            <a:spLocks noGrp="1"/>
          </p:cNvSpPr>
          <p:nvPr/>
        </p:nvSpPr>
        <p:spPr bwMode="auto">
          <a:xfrm>
            <a:off x="0" y="6324600"/>
            <a:ext cx="15240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charset="0"/>
                <a:ea typeface="ＭＳ Ｐゴシック" charset="0"/>
                <a:cs typeface="Arial" charset="0"/>
              </a:defRPr>
            </a:lvl1pPr>
            <a:lvl2pPr marL="742950" indent="-285750" eaLnBrk="0" hangingPunct="0">
              <a:defRPr>
                <a:solidFill>
                  <a:schemeClr val="tx1"/>
                </a:solidFill>
                <a:latin typeface="Calibri" charset="0"/>
                <a:ea typeface="Arial" charset="0"/>
                <a:cs typeface="Arial" charset="0"/>
              </a:defRPr>
            </a:lvl2pPr>
            <a:lvl3pPr marL="1143000" indent="-228600" eaLnBrk="0" hangingPunct="0">
              <a:defRPr>
                <a:solidFill>
                  <a:schemeClr val="tx1"/>
                </a:solidFill>
                <a:latin typeface="Calibri" charset="0"/>
                <a:ea typeface="Arial" charset="0"/>
                <a:cs typeface="Arial" charset="0"/>
              </a:defRPr>
            </a:lvl3pPr>
            <a:lvl4pPr marL="1600200" indent="-228600" eaLnBrk="0" hangingPunct="0">
              <a:defRPr>
                <a:solidFill>
                  <a:schemeClr val="tx1"/>
                </a:solidFill>
                <a:latin typeface="Calibri" charset="0"/>
                <a:ea typeface="Arial" charset="0"/>
                <a:cs typeface="Arial" charset="0"/>
              </a:defRPr>
            </a:lvl4pPr>
            <a:lvl5pPr marL="2057400" indent="-228600" eaLnBrk="0" hangingPunct="0">
              <a:defRPr>
                <a:solidFill>
                  <a:schemeClr val="tx1"/>
                </a:solidFill>
                <a:latin typeface="Calibri" charset="0"/>
                <a:ea typeface="Arial" charset="0"/>
                <a:cs typeface="Arial" charset="0"/>
              </a:defRPr>
            </a:lvl5pPr>
            <a:lvl6pPr marL="2514600" indent="-228600" eaLnBrk="0" fontAlgn="base" hangingPunct="0">
              <a:spcBef>
                <a:spcPct val="0"/>
              </a:spcBef>
              <a:spcAft>
                <a:spcPct val="0"/>
              </a:spcAft>
              <a:defRPr>
                <a:solidFill>
                  <a:schemeClr val="tx1"/>
                </a:solidFill>
                <a:latin typeface="Calibri" charset="0"/>
                <a:ea typeface="Arial" charset="0"/>
                <a:cs typeface="Arial" charset="0"/>
              </a:defRPr>
            </a:lvl6pPr>
            <a:lvl7pPr marL="2971800" indent="-228600" eaLnBrk="0" fontAlgn="base" hangingPunct="0">
              <a:spcBef>
                <a:spcPct val="0"/>
              </a:spcBef>
              <a:spcAft>
                <a:spcPct val="0"/>
              </a:spcAft>
              <a:defRPr>
                <a:solidFill>
                  <a:schemeClr val="tx1"/>
                </a:solidFill>
                <a:latin typeface="Calibri" charset="0"/>
                <a:ea typeface="Arial" charset="0"/>
                <a:cs typeface="Arial" charset="0"/>
              </a:defRPr>
            </a:lvl7pPr>
            <a:lvl8pPr marL="3429000" indent="-228600" eaLnBrk="0" fontAlgn="base" hangingPunct="0">
              <a:spcBef>
                <a:spcPct val="0"/>
              </a:spcBef>
              <a:spcAft>
                <a:spcPct val="0"/>
              </a:spcAft>
              <a:defRPr>
                <a:solidFill>
                  <a:schemeClr val="tx1"/>
                </a:solidFill>
                <a:latin typeface="Calibri" charset="0"/>
                <a:ea typeface="Arial" charset="0"/>
                <a:cs typeface="Arial" charset="0"/>
              </a:defRPr>
            </a:lvl8pPr>
            <a:lvl9pPr marL="3886200" indent="-228600" eaLnBrk="0" fontAlgn="base" hangingPunct="0">
              <a:spcBef>
                <a:spcPct val="0"/>
              </a:spcBef>
              <a:spcAft>
                <a:spcPct val="0"/>
              </a:spcAft>
              <a:defRPr>
                <a:solidFill>
                  <a:schemeClr val="tx1"/>
                </a:solidFill>
                <a:latin typeface="Calibri" charset="0"/>
                <a:ea typeface="Arial" charset="0"/>
                <a:cs typeface="Arial" charset="0"/>
              </a:defRPr>
            </a:lvl9pPr>
          </a:lstStyle>
          <a:p>
            <a:pPr algn="ctr" defTabSz="457200" eaLnBrk="1" hangingPunct="1"/>
            <a:endParaRPr lang="en-US" sz="1400" dirty="0">
              <a:solidFill>
                <a:srgbClr val="2F2B20"/>
              </a:solidFill>
              <a:latin typeface="Arial" charset="0"/>
              <a:ea typeface="MS PGothic" charset="0"/>
              <a:cs typeface="MS PGothic" charset="0"/>
            </a:endParaRPr>
          </a:p>
        </p:txBody>
      </p:sp>
    </p:spTree>
    <p:extLst>
      <p:ext uri="{BB962C8B-B14F-4D97-AF65-F5344CB8AC3E}">
        <p14:creationId xmlns:p14="http://schemas.microsoft.com/office/powerpoint/2010/main" val="3001279692"/>
      </p:ext>
    </p:extLst>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Entrance Counseling</a:t>
            </a:r>
            <a:endParaRPr lang="en-US" dirty="0">
              <a:solidFill>
                <a:schemeClr val="tx1"/>
              </a:solidFill>
            </a:endParaRPr>
          </a:p>
        </p:txBody>
      </p:sp>
      <p:sp>
        <p:nvSpPr>
          <p:cNvPr id="3" name="Content Placeholder 2"/>
          <p:cNvSpPr>
            <a:spLocks noGrp="1"/>
          </p:cNvSpPr>
          <p:nvPr>
            <p:ph idx="1"/>
          </p:nvPr>
        </p:nvSpPr>
        <p:spPr>
          <a:xfrm>
            <a:off x="228600" y="1447800"/>
            <a:ext cx="8785270" cy="4876800"/>
          </a:xfrm>
        </p:spPr>
        <p:txBody>
          <a:bodyPr>
            <a:normAutofit lnSpcReduction="10000"/>
          </a:bodyPr>
          <a:lstStyle/>
          <a:p>
            <a:pPr>
              <a:buFont typeface="Wingdings" pitchFamily="2" charset="2"/>
              <a:buChar char="§"/>
            </a:pPr>
            <a:r>
              <a:rPr lang="en-US" sz="2800" dirty="0" smtClean="0">
                <a:solidFill>
                  <a:schemeClr val="tx1"/>
                </a:solidFill>
              </a:rPr>
              <a:t>Without </a:t>
            </a:r>
            <a:r>
              <a:rPr lang="en-US" sz="2800" dirty="0">
                <a:solidFill>
                  <a:schemeClr val="tx1"/>
                </a:solidFill>
              </a:rPr>
              <a:t>this information, first-time borrowers could be impacted </a:t>
            </a:r>
            <a:r>
              <a:rPr lang="en-US" sz="2800" dirty="0" smtClean="0">
                <a:solidFill>
                  <a:schemeClr val="tx1"/>
                </a:solidFill>
              </a:rPr>
              <a:t>without </a:t>
            </a:r>
            <a:r>
              <a:rPr lang="en-US" sz="2800" dirty="0">
                <a:solidFill>
                  <a:schemeClr val="tx1"/>
                </a:solidFill>
              </a:rPr>
              <a:t>having prior knowledge of the requirements, how eligibility is calculated, and </a:t>
            </a:r>
            <a:r>
              <a:rPr lang="en-US" sz="2800" dirty="0" smtClean="0">
                <a:solidFill>
                  <a:schemeClr val="tx1"/>
                </a:solidFill>
              </a:rPr>
              <a:t>the </a:t>
            </a:r>
            <a:r>
              <a:rPr lang="en-US" sz="2800" dirty="0">
                <a:solidFill>
                  <a:schemeClr val="tx1"/>
                </a:solidFill>
              </a:rPr>
              <a:t>significant financial implications </a:t>
            </a:r>
            <a:r>
              <a:rPr lang="en-US" sz="2800" dirty="0" smtClean="0">
                <a:solidFill>
                  <a:schemeClr val="tx1"/>
                </a:solidFill>
              </a:rPr>
              <a:t>if </a:t>
            </a:r>
            <a:r>
              <a:rPr lang="en-US" sz="2800" dirty="0">
                <a:solidFill>
                  <a:schemeClr val="tx1"/>
                </a:solidFill>
              </a:rPr>
              <a:t>they reach or exceed the 150 percent limit. </a:t>
            </a:r>
            <a:endParaRPr lang="en-US" sz="2800" dirty="0" smtClean="0">
              <a:solidFill>
                <a:schemeClr val="tx1"/>
              </a:solidFill>
            </a:endParaRPr>
          </a:p>
          <a:p>
            <a:pPr>
              <a:buFont typeface="Wingdings" pitchFamily="2" charset="2"/>
              <a:buChar char="§"/>
            </a:pPr>
            <a:r>
              <a:rPr lang="en-US" sz="2800" dirty="0" smtClean="0">
                <a:solidFill>
                  <a:schemeClr val="tx1"/>
                </a:solidFill>
              </a:rPr>
              <a:t>Interim </a:t>
            </a:r>
            <a:r>
              <a:rPr lang="en-US" sz="2800" dirty="0">
                <a:solidFill>
                  <a:schemeClr val="tx1"/>
                </a:solidFill>
              </a:rPr>
              <a:t>final regulations require schools to provide robust entrance counseling to first-time borrowers before making the first disbursement of a Direct Subsidized or Unsubsidized Loan to such borrowers on or after July 1, 2013</a:t>
            </a:r>
            <a:r>
              <a:rPr lang="en-US" sz="2800" dirty="0" smtClean="0">
                <a:solidFill>
                  <a:schemeClr val="tx1"/>
                </a:solidFill>
              </a:rPr>
              <a:t>.</a:t>
            </a:r>
          </a:p>
          <a:p>
            <a:pPr marL="230188" lvl="1" indent="-230188">
              <a:buFont typeface="Wingdings" pitchFamily="2" charset="2"/>
              <a:buChar char="§"/>
            </a:pPr>
            <a:r>
              <a:rPr lang="en-US" sz="2600" dirty="0">
                <a:solidFill>
                  <a:schemeClr val="tx1"/>
                </a:solidFill>
                <a:latin typeface="Arial" charset="0"/>
                <a:cs typeface="Arial" charset="0"/>
              </a:rPr>
              <a:t>See </a:t>
            </a:r>
            <a:r>
              <a:rPr lang="en-US" sz="2600" dirty="0">
                <a:solidFill>
                  <a:schemeClr val="tx1"/>
                </a:solidFill>
                <a:latin typeface="Arial" charset="0"/>
                <a:cs typeface="Arial" charset="0"/>
                <a:hlinkClick r:id="rId3"/>
              </a:rPr>
              <a:t>May 16 Electronic Announcement </a:t>
            </a:r>
            <a:r>
              <a:rPr lang="en-US" sz="2600" dirty="0">
                <a:solidFill>
                  <a:schemeClr val="tx1"/>
                </a:solidFill>
                <a:latin typeface="Arial" charset="0"/>
                <a:cs typeface="Arial" charset="0"/>
              </a:rPr>
              <a:t>on IFAP.</a:t>
            </a:r>
            <a:r>
              <a:rPr lang="en-US" sz="2800" dirty="0">
                <a:solidFill>
                  <a:schemeClr val="tx1"/>
                </a:solidFill>
                <a:latin typeface="Arial" charset="0"/>
                <a:cs typeface="Arial" charset="0"/>
              </a:rPr>
              <a:t>  </a:t>
            </a:r>
          </a:p>
          <a:p>
            <a:pPr>
              <a:buFont typeface="Wingdings" pitchFamily="2" charset="2"/>
              <a:buChar char="§"/>
            </a:pPr>
            <a:endParaRPr lang="en-US" sz="2800" dirty="0">
              <a:solidFill>
                <a:schemeClr val="tx1"/>
              </a:solidFill>
            </a:endParaRPr>
          </a:p>
        </p:txBody>
      </p:sp>
      <p:sp>
        <p:nvSpPr>
          <p:cNvPr id="4" name="Slide Number Placeholder 3"/>
          <p:cNvSpPr>
            <a:spLocks noGrp="1"/>
          </p:cNvSpPr>
          <p:nvPr>
            <p:ph type="sldNum" sz="quarter" idx="12"/>
          </p:nvPr>
        </p:nvSpPr>
        <p:spPr/>
        <p:txBody>
          <a:bodyPr/>
          <a:lstStyle/>
          <a:p>
            <a:fld id="{6D88D7DD-9B19-7A49-BB06-36BA9927445F}" type="slidenum">
              <a:rPr lang="en-US" smtClean="0"/>
              <a:pPr/>
              <a:t>65</a:t>
            </a:fld>
            <a:endParaRPr lang="en-US" dirty="0"/>
          </a:p>
        </p:txBody>
      </p:sp>
    </p:spTree>
    <p:extLst>
      <p:ext uri="{BB962C8B-B14F-4D97-AF65-F5344CB8AC3E}">
        <p14:creationId xmlns:p14="http://schemas.microsoft.com/office/powerpoint/2010/main" val="1021066367"/>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Entrance Counseling</a:t>
            </a:r>
            <a:endParaRPr lang="en-US" dirty="0">
              <a:solidFill>
                <a:schemeClr val="tx1"/>
              </a:solidFill>
            </a:endParaRPr>
          </a:p>
        </p:txBody>
      </p:sp>
      <p:sp>
        <p:nvSpPr>
          <p:cNvPr id="3" name="Content Placeholder 2"/>
          <p:cNvSpPr>
            <a:spLocks noGrp="1"/>
          </p:cNvSpPr>
          <p:nvPr>
            <p:ph idx="1"/>
          </p:nvPr>
        </p:nvSpPr>
        <p:spPr>
          <a:xfrm>
            <a:off x="533400" y="1295400"/>
            <a:ext cx="8229600" cy="4525963"/>
          </a:xfrm>
        </p:spPr>
        <p:txBody>
          <a:bodyPr/>
          <a:lstStyle/>
          <a:p>
            <a:pPr>
              <a:buFont typeface="Wingdings" pitchFamily="2" charset="2"/>
              <a:buChar char="§"/>
            </a:pPr>
            <a:r>
              <a:rPr lang="en-US" sz="2800" dirty="0" smtClean="0">
                <a:solidFill>
                  <a:schemeClr val="tx1"/>
                </a:solidFill>
              </a:rPr>
              <a:t>To </a:t>
            </a:r>
            <a:r>
              <a:rPr lang="en-US" sz="2800" dirty="0">
                <a:solidFill>
                  <a:schemeClr val="tx1"/>
                </a:solidFill>
              </a:rPr>
              <a:t>comply with the interim final regulations, institutions must ensure that first-time borrowers begin receiving counseling on the 150 percent limit on July 1, 2013. </a:t>
            </a:r>
            <a:endParaRPr lang="en-US" sz="2800" dirty="0" smtClean="0">
              <a:solidFill>
                <a:schemeClr val="tx1"/>
              </a:solidFill>
            </a:endParaRPr>
          </a:p>
          <a:p>
            <a:pPr lvl="1">
              <a:buFont typeface="Wingdings" pitchFamily="2" charset="2"/>
              <a:buChar char="§"/>
            </a:pPr>
            <a:r>
              <a:rPr lang="en-US" sz="2800" dirty="0" smtClean="0">
                <a:solidFill>
                  <a:schemeClr val="tx1"/>
                </a:solidFill>
              </a:rPr>
              <a:t>We </a:t>
            </a:r>
            <a:r>
              <a:rPr lang="en-US" sz="2800" dirty="0">
                <a:solidFill>
                  <a:schemeClr val="tx1"/>
                </a:solidFill>
              </a:rPr>
              <a:t>encourage schools to provide, to borrowers who complete entrance counseling prior to July 1, 2013, the information in the </a:t>
            </a:r>
            <a:r>
              <a:rPr lang="en-US" sz="2800" dirty="0" smtClean="0">
                <a:solidFill>
                  <a:schemeClr val="tx1"/>
                </a:solidFill>
              </a:rPr>
              <a:t>materials attached to the May 16 Electronic Announcement.</a:t>
            </a:r>
            <a:endParaRPr lang="en-US" sz="2800" dirty="0">
              <a:solidFill>
                <a:schemeClr val="tx1"/>
              </a:solidFill>
            </a:endParaRPr>
          </a:p>
        </p:txBody>
      </p:sp>
      <p:sp>
        <p:nvSpPr>
          <p:cNvPr id="4" name="Slide Number Placeholder 3"/>
          <p:cNvSpPr>
            <a:spLocks noGrp="1"/>
          </p:cNvSpPr>
          <p:nvPr>
            <p:ph type="sldNum" sz="quarter" idx="12"/>
          </p:nvPr>
        </p:nvSpPr>
        <p:spPr/>
        <p:txBody>
          <a:bodyPr/>
          <a:lstStyle/>
          <a:p>
            <a:fld id="{6D88D7DD-9B19-7A49-BB06-36BA9927445F}" type="slidenum">
              <a:rPr lang="en-US" smtClean="0"/>
              <a:pPr/>
              <a:t>66</a:t>
            </a:fld>
            <a:endParaRPr lang="en-US" dirty="0"/>
          </a:p>
        </p:txBody>
      </p:sp>
    </p:spTree>
    <p:extLst>
      <p:ext uri="{BB962C8B-B14F-4D97-AF65-F5344CB8AC3E}">
        <p14:creationId xmlns:p14="http://schemas.microsoft.com/office/powerpoint/2010/main" val="3247556463"/>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Entrance Counseling</a:t>
            </a:r>
            <a:endParaRPr lang="en-US" dirty="0">
              <a:solidFill>
                <a:schemeClr val="tx1"/>
              </a:solidFill>
            </a:endParaRPr>
          </a:p>
        </p:txBody>
      </p:sp>
      <p:sp>
        <p:nvSpPr>
          <p:cNvPr id="3" name="Content Placeholder 2"/>
          <p:cNvSpPr>
            <a:spLocks noGrp="1"/>
          </p:cNvSpPr>
          <p:nvPr>
            <p:ph idx="1"/>
          </p:nvPr>
        </p:nvSpPr>
        <p:spPr>
          <a:xfrm>
            <a:off x="304800" y="1219200"/>
            <a:ext cx="8709070" cy="4525963"/>
          </a:xfrm>
        </p:spPr>
        <p:txBody>
          <a:bodyPr/>
          <a:lstStyle/>
          <a:p>
            <a:pPr>
              <a:buFont typeface="Wingdings" pitchFamily="2" charset="2"/>
              <a:buChar char="§"/>
            </a:pPr>
            <a:r>
              <a:rPr lang="en-US" sz="2800" dirty="0" smtClean="0">
                <a:solidFill>
                  <a:schemeClr val="tx1"/>
                </a:solidFill>
              </a:rPr>
              <a:t>Departmental </a:t>
            </a:r>
            <a:r>
              <a:rPr lang="en-US" sz="2800" dirty="0">
                <a:solidFill>
                  <a:schemeClr val="tx1"/>
                </a:solidFill>
              </a:rPr>
              <a:t>Entrance </a:t>
            </a:r>
            <a:r>
              <a:rPr lang="en-US" sz="2800" dirty="0" smtClean="0">
                <a:solidFill>
                  <a:schemeClr val="tx1"/>
                </a:solidFill>
              </a:rPr>
              <a:t>Counseling</a:t>
            </a:r>
            <a:endParaRPr lang="en-US" sz="2800" i="1" dirty="0" smtClean="0">
              <a:solidFill>
                <a:schemeClr val="tx1"/>
              </a:solidFill>
            </a:endParaRPr>
          </a:p>
          <a:p>
            <a:pPr lvl="1">
              <a:buFont typeface="Wingdings" pitchFamily="2" charset="2"/>
              <a:buChar char="§"/>
            </a:pPr>
            <a:r>
              <a:rPr lang="en-US" sz="2600" dirty="0" smtClean="0">
                <a:solidFill>
                  <a:schemeClr val="tx1"/>
                </a:solidFill>
              </a:rPr>
              <a:t> Beginning </a:t>
            </a:r>
            <a:r>
              <a:rPr lang="en-US" sz="2600" dirty="0">
                <a:solidFill>
                  <a:schemeClr val="tx1"/>
                </a:solidFill>
              </a:rPr>
              <a:t>June 28, 2013, entrance counseling materials on StudentLoans.gov </a:t>
            </a:r>
            <a:r>
              <a:rPr lang="en-US" sz="2600" dirty="0" smtClean="0">
                <a:solidFill>
                  <a:schemeClr val="tx1"/>
                </a:solidFill>
              </a:rPr>
              <a:t>included </a:t>
            </a:r>
            <a:r>
              <a:rPr lang="en-US" sz="2600" dirty="0">
                <a:solidFill>
                  <a:schemeClr val="tx1"/>
                </a:solidFill>
              </a:rPr>
              <a:t>a </a:t>
            </a:r>
            <a:r>
              <a:rPr lang="en-US" sz="2600" dirty="0" smtClean="0">
                <a:solidFill>
                  <a:schemeClr val="tx1"/>
                </a:solidFill>
              </a:rPr>
              <a:t>link, as a temporary measure, </a:t>
            </a:r>
            <a:r>
              <a:rPr lang="en-US" sz="2600" dirty="0">
                <a:solidFill>
                  <a:schemeClr val="tx1"/>
                </a:solidFill>
              </a:rPr>
              <a:t>to information regarding the 150 percent limit in the attached </a:t>
            </a:r>
            <a:r>
              <a:rPr lang="en-US" sz="2600" dirty="0" smtClean="0">
                <a:solidFill>
                  <a:schemeClr val="tx1"/>
                </a:solidFill>
              </a:rPr>
              <a:t>documents.</a:t>
            </a:r>
          </a:p>
          <a:p>
            <a:pPr lvl="1">
              <a:buFont typeface="Wingdings" pitchFamily="2" charset="2"/>
              <a:buChar char="§"/>
            </a:pPr>
            <a:r>
              <a:rPr lang="en-US" sz="2600" dirty="0">
                <a:solidFill>
                  <a:schemeClr val="tx1"/>
                </a:solidFill>
              </a:rPr>
              <a:t> </a:t>
            </a:r>
            <a:r>
              <a:rPr lang="en-US" sz="2600" dirty="0" smtClean="0">
                <a:solidFill>
                  <a:schemeClr val="tx1"/>
                </a:solidFill>
              </a:rPr>
              <a:t>In </a:t>
            </a:r>
            <a:r>
              <a:rPr lang="en-US" sz="2600" dirty="0">
                <a:solidFill>
                  <a:schemeClr val="tx1"/>
                </a:solidFill>
              </a:rPr>
              <a:t>October 2013, t</a:t>
            </a:r>
            <a:r>
              <a:rPr lang="en-US" sz="2600" dirty="0" smtClean="0">
                <a:solidFill>
                  <a:schemeClr val="tx1"/>
                </a:solidFill>
              </a:rPr>
              <a:t>hose </a:t>
            </a:r>
            <a:r>
              <a:rPr lang="en-US" sz="2600" dirty="0">
                <a:solidFill>
                  <a:schemeClr val="tx1"/>
                </a:solidFill>
              </a:rPr>
              <a:t>materials </a:t>
            </a:r>
            <a:r>
              <a:rPr lang="en-US" sz="2600" dirty="0" smtClean="0">
                <a:solidFill>
                  <a:schemeClr val="tx1"/>
                </a:solidFill>
              </a:rPr>
              <a:t>are supposed to be integrated into </a:t>
            </a:r>
            <a:r>
              <a:rPr lang="en-US" sz="2600" dirty="0">
                <a:solidFill>
                  <a:schemeClr val="tx1"/>
                </a:solidFill>
              </a:rPr>
              <a:t>the full Direct Loan entrance counseling features of StudentLoans.gov</a:t>
            </a:r>
            <a:r>
              <a:rPr lang="en-US" sz="2600" dirty="0" smtClean="0">
                <a:solidFill>
                  <a:schemeClr val="tx1"/>
                </a:solidFill>
              </a:rPr>
              <a:t>.</a:t>
            </a:r>
            <a:endParaRPr lang="en-US" sz="2600" dirty="0">
              <a:solidFill>
                <a:schemeClr val="tx1"/>
              </a:solidFill>
            </a:endParaRPr>
          </a:p>
        </p:txBody>
      </p:sp>
      <p:sp>
        <p:nvSpPr>
          <p:cNvPr id="4" name="Slide Number Placeholder 3"/>
          <p:cNvSpPr>
            <a:spLocks noGrp="1"/>
          </p:cNvSpPr>
          <p:nvPr>
            <p:ph type="sldNum" sz="quarter" idx="12"/>
          </p:nvPr>
        </p:nvSpPr>
        <p:spPr/>
        <p:txBody>
          <a:bodyPr/>
          <a:lstStyle/>
          <a:p>
            <a:fld id="{6D88D7DD-9B19-7A49-BB06-36BA9927445F}" type="slidenum">
              <a:rPr lang="en-US" smtClean="0"/>
              <a:pPr/>
              <a:t>67</a:t>
            </a:fld>
            <a:endParaRPr lang="en-US" dirty="0"/>
          </a:p>
        </p:txBody>
      </p:sp>
    </p:spTree>
    <p:extLst>
      <p:ext uri="{BB962C8B-B14F-4D97-AF65-F5344CB8AC3E}">
        <p14:creationId xmlns:p14="http://schemas.microsoft.com/office/powerpoint/2010/main" val="2806605199"/>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Resources</a:t>
            </a:r>
            <a:endParaRPr lang="en-US" dirty="0"/>
          </a:p>
        </p:txBody>
      </p:sp>
      <p:sp>
        <p:nvSpPr>
          <p:cNvPr id="3" name="Content Placeholder 2"/>
          <p:cNvSpPr>
            <a:spLocks noGrp="1"/>
          </p:cNvSpPr>
          <p:nvPr>
            <p:ph idx="1"/>
          </p:nvPr>
        </p:nvSpPr>
        <p:spPr/>
        <p:txBody>
          <a:bodyPr/>
          <a:lstStyle/>
          <a:p>
            <a:r>
              <a:rPr lang="en-US" dirty="0" smtClean="0"/>
              <a:t>Resources used to develop this presentation:</a:t>
            </a:r>
          </a:p>
          <a:p>
            <a:pPr lvl="1"/>
            <a:r>
              <a:rPr lang="en-US" dirty="0" smtClean="0"/>
              <a:t>ED Webinar: *</a:t>
            </a:r>
            <a:r>
              <a:rPr lang="en-US" dirty="0" smtClean="0">
                <a:hlinkClick r:id="rId3" action="ppaction://hlinkpres?slideindex=1&amp;slidetitle="/>
              </a:rPr>
              <a:t>150</a:t>
            </a:r>
            <a:r>
              <a:rPr lang="en-US" dirty="0">
                <a:hlinkClick r:id="rId3" action="ppaction://hlinkpres?slideindex=1&amp;slidetitle="/>
              </a:rPr>
              <a:t>% Direct Subsidized Loan Limit Webinar #1 - COD Reporting of Academic Year and Loan Period</a:t>
            </a:r>
            <a:endParaRPr lang="en-US" dirty="0" smtClean="0"/>
          </a:p>
          <a:p>
            <a:pPr lvl="1"/>
            <a:r>
              <a:rPr lang="en-US" dirty="0" smtClean="0"/>
              <a:t>ED Webinar: *</a:t>
            </a:r>
            <a:r>
              <a:rPr lang="en-US" dirty="0" smtClean="0">
                <a:hlinkClick r:id="rId4" action="ppaction://hlinkpres?slideindex=1&amp;slidetitle="/>
              </a:rPr>
              <a:t>150</a:t>
            </a:r>
            <a:r>
              <a:rPr lang="en-US" dirty="0">
                <a:hlinkClick r:id="rId4" action="ppaction://hlinkpres?slideindex=1&amp;slidetitle="/>
              </a:rPr>
              <a:t>% Direct Subsidized Loan Limit Webinar #2 - 150% Direct Subsidized Loan Time </a:t>
            </a:r>
            <a:r>
              <a:rPr lang="en-US" dirty="0" smtClean="0">
                <a:hlinkClick r:id="rId4" action="ppaction://hlinkpres?slideindex=1&amp;slidetitle="/>
              </a:rPr>
              <a:t>Limit</a:t>
            </a:r>
            <a:endParaRPr lang="en-US" dirty="0" smtClean="0"/>
          </a:p>
          <a:p>
            <a:pPr lvl="1"/>
            <a:r>
              <a:rPr lang="en-US" dirty="0" smtClean="0"/>
              <a:t>May 16, 2013 Electronic Announcement: 150</a:t>
            </a:r>
            <a:r>
              <a:rPr lang="en-US" dirty="0"/>
              <a:t>% Direct Subsidized Loan Limit: Electronic Announcement #1 - Interim Final Regulations </a:t>
            </a:r>
            <a:r>
              <a:rPr lang="en-US" dirty="0" smtClean="0"/>
              <a:t>Published</a:t>
            </a:r>
          </a:p>
          <a:p>
            <a:pPr lvl="1"/>
            <a:r>
              <a:rPr lang="en-US" dirty="0" smtClean="0"/>
              <a:t>June 20, 2013 </a:t>
            </a:r>
            <a:r>
              <a:rPr lang="en-US" dirty="0"/>
              <a:t>Electronic Announcement: 150% Direct Subsidized Loan Limit: Electronic Announcement #2 - Phase One of COD System Changes Scheduled for June 28-30, </a:t>
            </a:r>
            <a:r>
              <a:rPr lang="en-US" dirty="0" smtClean="0"/>
              <a:t>2013</a:t>
            </a:r>
          </a:p>
          <a:p>
            <a:pPr lvl="1"/>
            <a:endParaRPr lang="en-US" dirty="0"/>
          </a:p>
          <a:p>
            <a:pPr marL="274320" lvl="1" indent="0">
              <a:buNone/>
            </a:pPr>
            <a:r>
              <a:rPr lang="en-US" dirty="0" smtClean="0"/>
              <a:t>*The slides used in this presentation were copied from the slides used in the ED Webinars.</a:t>
            </a:r>
            <a:endParaRPr lang="en-US" dirty="0"/>
          </a:p>
        </p:txBody>
      </p:sp>
    </p:spTree>
    <p:extLst>
      <p:ext uri="{BB962C8B-B14F-4D97-AF65-F5344CB8AC3E}">
        <p14:creationId xmlns:p14="http://schemas.microsoft.com/office/powerpoint/2010/main" val="607503806"/>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76802" name="Picture 3" descr="MCj04344110000[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38400" y="1219200"/>
            <a:ext cx="4064000" cy="449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p:nvPr/>
        </p:nvSpPr>
        <p:spPr>
          <a:xfrm>
            <a:off x="990600" y="0"/>
            <a:ext cx="4574394" cy="1200329"/>
          </a:xfrm>
          <a:prstGeom prst="rect">
            <a:avLst/>
          </a:prstGeom>
          <a:noFill/>
        </p:spPr>
        <p:txBody>
          <a:bodyPr wrap="none" rtlCol="0">
            <a:spAutoFit/>
          </a:bodyPr>
          <a:lstStyle/>
          <a:p>
            <a:pPr defTabSz="457200"/>
            <a:r>
              <a:rPr lang="en-US" sz="7200" dirty="0" smtClean="0">
                <a:solidFill>
                  <a:srgbClr val="2F2B20"/>
                </a:solidFill>
              </a:rPr>
              <a:t>QUESTIONS</a:t>
            </a:r>
            <a:endParaRPr lang="en-US" sz="7200" dirty="0">
              <a:solidFill>
                <a:srgbClr val="2F2B20"/>
              </a:solidFill>
            </a:endParaRPr>
          </a:p>
        </p:txBody>
      </p:sp>
    </p:spTree>
    <p:extLst>
      <p:ext uri="{BB962C8B-B14F-4D97-AF65-F5344CB8AC3E}">
        <p14:creationId xmlns:p14="http://schemas.microsoft.com/office/powerpoint/2010/main" val="368603616"/>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290" name="Title 1"/>
          <p:cNvSpPr>
            <a:spLocks noGrp="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sz="3600" dirty="0">
                <a:solidFill>
                  <a:schemeClr val="tx1"/>
                </a:solidFill>
                <a:latin typeface="Arial" charset="0"/>
                <a:cs typeface="Arial" charset="0"/>
              </a:rPr>
              <a:t>Components</a:t>
            </a:r>
          </a:p>
        </p:txBody>
      </p:sp>
      <p:sp>
        <p:nvSpPr>
          <p:cNvPr id="12291" name="Content Placeholder 2"/>
          <p:cNvSpPr>
            <a:spLocks noGrp="1"/>
          </p:cNvSpPr>
          <p:nvPr>
            <p:ph idx="1"/>
          </p:nvPr>
        </p:nvSpPr>
        <p:spPr bwMode="auto">
          <a:xfrm>
            <a:off x="317500" y="1295400"/>
            <a:ext cx="8553450" cy="46021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 typeface="Wingdings" charset="0"/>
              <a:buChar char="§"/>
            </a:pPr>
            <a:r>
              <a:rPr lang="en-US" sz="2800" u="sng" dirty="0">
                <a:solidFill>
                  <a:schemeClr val="tx1"/>
                </a:solidFill>
                <a:latin typeface="Arial" charset="0"/>
                <a:cs typeface="Arial" charset="0"/>
              </a:rPr>
              <a:t>Maximum Eligibility Period </a:t>
            </a:r>
            <a:r>
              <a:rPr lang="en-US" sz="2800" dirty="0" smtClean="0">
                <a:solidFill>
                  <a:schemeClr val="tx1"/>
                </a:solidFill>
                <a:latin typeface="Arial" charset="0"/>
                <a:cs typeface="Arial" charset="0"/>
              </a:rPr>
              <a:t>- 150</a:t>
            </a:r>
            <a:r>
              <a:rPr lang="en-US" sz="2800" dirty="0">
                <a:solidFill>
                  <a:schemeClr val="tx1"/>
                </a:solidFill>
                <a:latin typeface="Arial" charset="0"/>
                <a:cs typeface="Arial" charset="0"/>
              </a:rPr>
              <a:t>% of the published length of the educational program in which borrower is currently enrolled.</a:t>
            </a:r>
          </a:p>
          <a:p>
            <a:pPr>
              <a:buFont typeface="Wingdings" charset="0"/>
              <a:buChar char="§"/>
            </a:pPr>
            <a:r>
              <a:rPr lang="en-US" sz="2800" u="sng" dirty="0">
                <a:solidFill>
                  <a:schemeClr val="tx1"/>
                </a:solidFill>
                <a:latin typeface="Arial" charset="0"/>
                <a:cs typeface="Arial" charset="0"/>
              </a:rPr>
              <a:t>Subsidized Usage </a:t>
            </a:r>
            <a:r>
              <a:rPr lang="en-US" sz="2800" u="sng" dirty="0" smtClean="0">
                <a:solidFill>
                  <a:schemeClr val="tx1"/>
                </a:solidFill>
                <a:latin typeface="Arial" charset="0"/>
                <a:cs typeface="Arial" charset="0"/>
              </a:rPr>
              <a:t>Period </a:t>
            </a:r>
            <a:r>
              <a:rPr lang="en-US" sz="2800" dirty="0">
                <a:solidFill>
                  <a:schemeClr val="tx1"/>
                </a:solidFill>
                <a:latin typeface="Arial" charset="0"/>
                <a:cs typeface="Arial" charset="0"/>
              </a:rPr>
              <a:t>–  </a:t>
            </a:r>
            <a:r>
              <a:rPr lang="en-US" sz="2800" dirty="0" smtClean="0">
                <a:solidFill>
                  <a:schemeClr val="tx1"/>
                </a:solidFill>
                <a:latin typeface="Arial" charset="0"/>
                <a:cs typeface="Arial" charset="0"/>
              </a:rPr>
              <a:t>Period </a:t>
            </a:r>
            <a:r>
              <a:rPr lang="en-US" sz="2800" dirty="0">
                <a:solidFill>
                  <a:schemeClr val="tx1"/>
                </a:solidFill>
                <a:latin typeface="Arial" charset="0"/>
                <a:cs typeface="Arial" charset="0"/>
              </a:rPr>
              <a:t>of time for which a </a:t>
            </a:r>
            <a:r>
              <a:rPr lang="en-US" sz="2800" dirty="0" smtClean="0">
                <a:solidFill>
                  <a:schemeClr val="tx1"/>
                </a:solidFill>
                <a:latin typeface="Arial" charset="0"/>
                <a:cs typeface="Arial" charset="0"/>
              </a:rPr>
              <a:t>borrower </a:t>
            </a:r>
            <a:r>
              <a:rPr lang="en-US" sz="2800" dirty="0">
                <a:solidFill>
                  <a:schemeClr val="tx1"/>
                </a:solidFill>
                <a:latin typeface="Arial" charset="0"/>
                <a:cs typeface="Arial" charset="0"/>
              </a:rPr>
              <a:t>received </a:t>
            </a:r>
            <a:r>
              <a:rPr lang="en-US" sz="2800" dirty="0" smtClean="0">
                <a:solidFill>
                  <a:schemeClr val="tx1"/>
                </a:solidFill>
                <a:latin typeface="Arial" charset="0"/>
                <a:cs typeface="Arial" charset="0"/>
              </a:rPr>
              <a:t>a Direct </a:t>
            </a:r>
            <a:r>
              <a:rPr lang="en-US" sz="2800" dirty="0">
                <a:solidFill>
                  <a:schemeClr val="tx1"/>
                </a:solidFill>
                <a:latin typeface="Arial" charset="0"/>
                <a:cs typeface="Arial" charset="0"/>
              </a:rPr>
              <a:t>Subsidized </a:t>
            </a:r>
            <a:r>
              <a:rPr lang="en-US" sz="2800" dirty="0" smtClean="0">
                <a:solidFill>
                  <a:schemeClr val="tx1"/>
                </a:solidFill>
                <a:latin typeface="Arial" charset="0"/>
                <a:cs typeface="Arial" charset="0"/>
              </a:rPr>
              <a:t>Loan.</a:t>
            </a:r>
            <a:endParaRPr lang="en-US" sz="2800" dirty="0">
              <a:solidFill>
                <a:schemeClr val="tx1"/>
              </a:solidFill>
              <a:latin typeface="Arial" charset="0"/>
              <a:cs typeface="Arial" charset="0"/>
            </a:endParaRPr>
          </a:p>
          <a:p>
            <a:pPr>
              <a:buFont typeface="Wingdings" charset="0"/>
              <a:buChar char="§"/>
            </a:pPr>
            <a:r>
              <a:rPr lang="en-US" sz="2800" u="sng" dirty="0">
                <a:solidFill>
                  <a:schemeClr val="tx1"/>
                </a:solidFill>
                <a:latin typeface="Arial" charset="0"/>
                <a:cs typeface="Arial" charset="0"/>
              </a:rPr>
              <a:t>Remaining  Eligibility Period </a:t>
            </a:r>
            <a:r>
              <a:rPr lang="en-US" sz="2800" dirty="0">
                <a:solidFill>
                  <a:schemeClr val="tx1"/>
                </a:solidFill>
                <a:latin typeface="Arial" charset="0"/>
                <a:cs typeface="Arial" charset="0"/>
              </a:rPr>
              <a:t>– D</a:t>
            </a:r>
            <a:r>
              <a:rPr lang="en-US" sz="2800" dirty="0" smtClean="0">
                <a:solidFill>
                  <a:schemeClr val="tx1"/>
                </a:solidFill>
                <a:latin typeface="Arial" charset="0"/>
                <a:cs typeface="Arial" charset="0"/>
              </a:rPr>
              <a:t>ifference </a:t>
            </a:r>
            <a:r>
              <a:rPr lang="en-US" sz="2800" dirty="0">
                <a:solidFill>
                  <a:schemeClr val="tx1"/>
                </a:solidFill>
                <a:latin typeface="Arial" charset="0"/>
                <a:cs typeface="Arial" charset="0"/>
              </a:rPr>
              <a:t>between the Maximum Eligibility Period and the </a:t>
            </a:r>
            <a:r>
              <a:rPr lang="en-US" sz="2800" dirty="0" smtClean="0">
                <a:solidFill>
                  <a:schemeClr val="tx1"/>
                </a:solidFill>
                <a:latin typeface="Arial" charset="0"/>
                <a:cs typeface="Arial" charset="0"/>
              </a:rPr>
              <a:t>total of all Subsidized </a:t>
            </a:r>
            <a:r>
              <a:rPr lang="en-US" sz="2800" dirty="0">
                <a:solidFill>
                  <a:schemeClr val="tx1"/>
                </a:solidFill>
                <a:latin typeface="Arial" charset="0"/>
                <a:cs typeface="Arial" charset="0"/>
              </a:rPr>
              <a:t>Usage Periods.</a:t>
            </a:r>
          </a:p>
        </p:txBody>
      </p:sp>
    </p:spTree>
    <p:extLst>
      <p:ext uri="{BB962C8B-B14F-4D97-AF65-F5344CB8AC3E}">
        <p14:creationId xmlns:p14="http://schemas.microsoft.com/office/powerpoint/2010/main" val="2231005147"/>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Contact Information</a:t>
            </a:r>
            <a:endParaRPr lang="en-US" dirty="0"/>
          </a:p>
        </p:txBody>
      </p:sp>
      <p:sp>
        <p:nvSpPr>
          <p:cNvPr id="3" name="Content Placeholder 2"/>
          <p:cNvSpPr>
            <a:spLocks noGrp="1"/>
          </p:cNvSpPr>
          <p:nvPr>
            <p:ph idx="1"/>
          </p:nvPr>
        </p:nvSpPr>
        <p:spPr>
          <a:xfrm>
            <a:off x="2154520" y="1554162"/>
            <a:ext cx="6837080" cy="4525963"/>
          </a:xfrm>
        </p:spPr>
        <p:txBody>
          <a:bodyPr/>
          <a:lstStyle/>
          <a:p>
            <a:pPr marL="0" indent="0">
              <a:buNone/>
            </a:pPr>
            <a:r>
              <a:rPr lang="en-US" dirty="0" smtClean="0"/>
              <a:t>Cindy Davis</a:t>
            </a:r>
          </a:p>
          <a:p>
            <a:pPr marL="0" indent="0">
              <a:buNone/>
            </a:pPr>
            <a:r>
              <a:rPr lang="en-US" dirty="0" smtClean="0"/>
              <a:t>PHEAA</a:t>
            </a:r>
          </a:p>
          <a:p>
            <a:pPr marL="0" indent="0">
              <a:buNone/>
            </a:pPr>
            <a:r>
              <a:rPr lang="en-US" dirty="0" smtClean="0"/>
              <a:t>Compliance Services</a:t>
            </a:r>
          </a:p>
          <a:p>
            <a:pPr marL="0" indent="0">
              <a:buNone/>
            </a:pPr>
            <a:r>
              <a:rPr lang="en-US" dirty="0" smtClean="0"/>
              <a:t>717.720.2182</a:t>
            </a:r>
          </a:p>
          <a:p>
            <a:pPr marL="0" indent="0">
              <a:buNone/>
            </a:pPr>
            <a:r>
              <a:rPr lang="en-US" dirty="0" smtClean="0">
                <a:hlinkClick r:id="rId3"/>
              </a:rPr>
              <a:t>Cdavis@pheaa.org</a:t>
            </a:r>
            <a:endParaRPr lang="en-US" dirty="0" smtClean="0"/>
          </a:p>
          <a:p>
            <a:pPr marL="0" indent="0">
              <a:buNone/>
            </a:pPr>
            <a:r>
              <a:rPr lang="en-US" dirty="0" err="1" smtClean="0">
                <a:hlinkClick r:id="rId4"/>
              </a:rPr>
              <a:t>Cmpolicy</a:t>
            </a:r>
            <a:r>
              <a:rPr lang="en-US" dirty="0" smtClean="0">
                <a:hlinkClick r:id="rId4"/>
              </a:rPr>
              <a:t>@.AesSuccess.org</a:t>
            </a:r>
            <a:endParaRPr lang="en-US" dirty="0" smtClean="0"/>
          </a:p>
          <a:p>
            <a:pPr marL="0" indent="0">
              <a:buNone/>
            </a:pPr>
            <a:endParaRPr lang="en-US" dirty="0" smtClean="0"/>
          </a:p>
          <a:p>
            <a:pPr marL="0" indent="0">
              <a:buNone/>
            </a:pPr>
            <a:endParaRPr lang="en-US" dirty="0"/>
          </a:p>
        </p:txBody>
      </p:sp>
      <p:pic>
        <p:nvPicPr>
          <p:cNvPr id="1026" name="Picture 2" descr="C:\Users\CrawfordH\AppData\Local\Microsoft\Windows\Temporary Internet Files\Content.IE5\TCM4X0I0\MP900341526[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2057400"/>
            <a:ext cx="2119884" cy="2971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967725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4578" name="Title 1"/>
          <p:cNvSpPr>
            <a:spLocks noGrp="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p>
            <a:pPr algn="ctr"/>
            <a:r>
              <a:rPr lang="en-US" sz="3600" dirty="0">
                <a:solidFill>
                  <a:schemeClr val="tx1"/>
                </a:solidFill>
                <a:latin typeface="Arial" charset="0"/>
                <a:cs typeface="Arial" charset="0"/>
              </a:rPr>
              <a:t>Determining When 150% Limit Is Met</a:t>
            </a:r>
          </a:p>
        </p:txBody>
      </p:sp>
      <p:sp>
        <p:nvSpPr>
          <p:cNvPr id="11267" name="Content Placeholder 2"/>
          <p:cNvSpPr>
            <a:spLocks noGrp="1"/>
          </p:cNvSpPr>
          <p:nvPr>
            <p:ph idx="1"/>
          </p:nvPr>
        </p:nvSpPr>
        <p:spPr bwMode="auto">
          <a:xfrm>
            <a:off x="317500" y="762000"/>
            <a:ext cx="8553450" cy="4602163"/>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fontScale="92500" lnSpcReduction="10000"/>
          </a:bodyPr>
          <a:lstStyle/>
          <a:p>
            <a:pPr marL="0" indent="0">
              <a:buFont typeface="Arial" charset="0"/>
              <a:buNone/>
              <a:defRPr/>
            </a:pPr>
            <a:r>
              <a:rPr lang="en-US" sz="2800" dirty="0" smtClean="0">
                <a:latin typeface="Arial" charset="0"/>
                <a:ea typeface="+mn-ea"/>
                <a:cs typeface="Arial" charset="0"/>
              </a:rPr>
              <a:t> </a:t>
            </a:r>
          </a:p>
          <a:p>
            <a:pPr marL="0" indent="0" algn="ctr">
              <a:buFont typeface="Arial" charset="0"/>
              <a:buNone/>
              <a:defRPr/>
            </a:pPr>
            <a:r>
              <a:rPr lang="en-US" sz="3600" dirty="0" smtClean="0">
                <a:solidFill>
                  <a:schemeClr val="tx1"/>
                </a:solidFill>
                <a:latin typeface="Arial" charset="0"/>
                <a:ea typeface="+mn-ea"/>
                <a:cs typeface="Arial" charset="0"/>
              </a:rPr>
              <a:t> Maximum Eligibility Period, </a:t>
            </a:r>
          </a:p>
          <a:p>
            <a:pPr marL="230188" lvl="1" indent="0" algn="ctr">
              <a:buFont typeface="Arial"/>
              <a:buNone/>
              <a:defRPr/>
            </a:pPr>
            <a:r>
              <a:rPr lang="en-US" sz="3600" dirty="0" smtClean="0">
                <a:solidFill>
                  <a:schemeClr val="tx1"/>
                </a:solidFill>
                <a:latin typeface="Arial" charset="0"/>
                <a:ea typeface="+mn-ea"/>
                <a:cs typeface="Arial" charset="0"/>
              </a:rPr>
              <a:t>less </a:t>
            </a:r>
          </a:p>
          <a:p>
            <a:pPr marL="230188" lvl="1" indent="0" algn="ctr">
              <a:buNone/>
              <a:defRPr/>
            </a:pPr>
            <a:r>
              <a:rPr lang="en-US" sz="3600" dirty="0" smtClean="0">
                <a:solidFill>
                  <a:schemeClr val="tx1"/>
                </a:solidFill>
                <a:latin typeface="Arial" charset="0"/>
                <a:ea typeface="+mn-ea"/>
                <a:cs typeface="Arial" charset="0"/>
              </a:rPr>
              <a:t>Total </a:t>
            </a:r>
            <a:r>
              <a:rPr lang="en-US" sz="3600" dirty="0" smtClean="0">
                <a:solidFill>
                  <a:schemeClr val="tx1"/>
                </a:solidFill>
                <a:latin typeface="Arial" charset="0"/>
                <a:cs typeface="Arial" charset="0"/>
              </a:rPr>
              <a:t>of </a:t>
            </a:r>
            <a:r>
              <a:rPr lang="en-US" sz="3600" dirty="0" smtClean="0">
                <a:solidFill>
                  <a:schemeClr val="tx1"/>
                </a:solidFill>
                <a:latin typeface="Arial" charset="0"/>
                <a:ea typeface="+mn-ea"/>
                <a:cs typeface="Arial" charset="0"/>
              </a:rPr>
              <a:t>Subsidized Usage Periods</a:t>
            </a:r>
          </a:p>
          <a:p>
            <a:pPr marL="230188" lvl="1" indent="0" algn="ctr">
              <a:buFont typeface="Arial"/>
              <a:buNone/>
              <a:defRPr/>
            </a:pPr>
            <a:r>
              <a:rPr lang="en-US" sz="3600" dirty="0" smtClean="0">
                <a:solidFill>
                  <a:schemeClr val="tx1"/>
                </a:solidFill>
                <a:latin typeface="Arial" charset="0"/>
                <a:ea typeface="+mn-ea"/>
                <a:cs typeface="Arial" charset="0"/>
              </a:rPr>
              <a:t>equals</a:t>
            </a:r>
          </a:p>
          <a:p>
            <a:pPr marL="230188" lvl="1" indent="0" algn="ctr">
              <a:buNone/>
              <a:defRPr/>
            </a:pPr>
            <a:r>
              <a:rPr lang="en-US" sz="3600" dirty="0" smtClean="0">
                <a:solidFill>
                  <a:schemeClr val="tx1"/>
                </a:solidFill>
                <a:latin typeface="Arial" charset="0"/>
                <a:ea typeface="+mn-ea"/>
                <a:cs typeface="Arial" charset="0"/>
              </a:rPr>
              <a:t>Remaining  Eligibility Period.</a:t>
            </a:r>
          </a:p>
          <a:p>
            <a:pPr marL="341313" indent="-341313">
              <a:buFont typeface="Wingdings" pitchFamily="2" charset="2"/>
              <a:buChar char="§"/>
              <a:defRPr/>
            </a:pPr>
            <a:endParaRPr lang="en-US" sz="2800" dirty="0" smtClean="0">
              <a:solidFill>
                <a:schemeClr val="tx1"/>
              </a:solidFill>
              <a:latin typeface="Arial" charset="0"/>
              <a:ea typeface="+mn-ea"/>
              <a:cs typeface="Arial" charset="0"/>
            </a:endParaRPr>
          </a:p>
          <a:p>
            <a:pPr marL="0" indent="0">
              <a:buNone/>
              <a:defRPr/>
            </a:pPr>
            <a:r>
              <a:rPr lang="en-US" sz="2800" dirty="0">
                <a:solidFill>
                  <a:schemeClr val="tx1"/>
                </a:solidFill>
                <a:latin typeface="Arial" charset="0"/>
                <a:cs typeface="Arial" charset="0"/>
              </a:rPr>
              <a:t>*</a:t>
            </a:r>
            <a:r>
              <a:rPr lang="en-US" sz="2800" dirty="0" smtClean="0">
                <a:solidFill>
                  <a:schemeClr val="tx1"/>
                </a:solidFill>
                <a:latin typeface="Arial" charset="0"/>
                <a:ea typeface="+mn-ea"/>
                <a:cs typeface="Arial" charset="0"/>
              </a:rPr>
              <a:t>150% Limit Met when Remaining Eligibility Period equals zero (or less than zero).</a:t>
            </a:r>
          </a:p>
        </p:txBody>
      </p:sp>
    </p:spTree>
    <p:extLst>
      <p:ext uri="{BB962C8B-B14F-4D97-AF65-F5344CB8AC3E}">
        <p14:creationId xmlns:p14="http://schemas.microsoft.com/office/powerpoint/2010/main" val="208597549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7"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charset="0"/>
                <a:ea typeface="ＭＳ Ｐゴシック" charset="0"/>
                <a:cs typeface="Arial" charset="0"/>
              </a:defRPr>
            </a:lvl1pPr>
            <a:lvl2pPr marL="742950" indent="-285750" eaLnBrk="0" hangingPunct="0">
              <a:defRPr>
                <a:solidFill>
                  <a:schemeClr val="tx1"/>
                </a:solidFill>
                <a:latin typeface="Calibri" charset="0"/>
                <a:ea typeface="Arial" charset="0"/>
                <a:cs typeface="Arial" charset="0"/>
              </a:defRPr>
            </a:lvl2pPr>
            <a:lvl3pPr marL="1143000" indent="-228600" eaLnBrk="0" hangingPunct="0">
              <a:defRPr>
                <a:solidFill>
                  <a:schemeClr val="tx1"/>
                </a:solidFill>
                <a:latin typeface="Calibri" charset="0"/>
                <a:ea typeface="Arial" charset="0"/>
                <a:cs typeface="Arial" charset="0"/>
              </a:defRPr>
            </a:lvl3pPr>
            <a:lvl4pPr marL="1600200" indent="-228600" eaLnBrk="0" hangingPunct="0">
              <a:defRPr>
                <a:solidFill>
                  <a:schemeClr val="tx1"/>
                </a:solidFill>
                <a:latin typeface="Calibri" charset="0"/>
                <a:ea typeface="Arial" charset="0"/>
                <a:cs typeface="Arial" charset="0"/>
              </a:defRPr>
            </a:lvl4pPr>
            <a:lvl5pPr marL="2057400" indent="-228600" eaLnBrk="0" hangingPunct="0">
              <a:defRPr>
                <a:solidFill>
                  <a:schemeClr val="tx1"/>
                </a:solidFill>
                <a:latin typeface="Calibri" charset="0"/>
                <a:ea typeface="Arial" charset="0"/>
                <a:cs typeface="Arial" charset="0"/>
              </a:defRPr>
            </a:lvl5pPr>
            <a:lvl6pPr marL="2514600" indent="-228600" eaLnBrk="0" fontAlgn="base" hangingPunct="0">
              <a:spcBef>
                <a:spcPct val="0"/>
              </a:spcBef>
              <a:spcAft>
                <a:spcPct val="0"/>
              </a:spcAft>
              <a:defRPr>
                <a:solidFill>
                  <a:schemeClr val="tx1"/>
                </a:solidFill>
                <a:latin typeface="Calibri" charset="0"/>
                <a:ea typeface="Arial" charset="0"/>
                <a:cs typeface="Arial" charset="0"/>
              </a:defRPr>
            </a:lvl6pPr>
            <a:lvl7pPr marL="2971800" indent="-228600" eaLnBrk="0" fontAlgn="base" hangingPunct="0">
              <a:spcBef>
                <a:spcPct val="0"/>
              </a:spcBef>
              <a:spcAft>
                <a:spcPct val="0"/>
              </a:spcAft>
              <a:defRPr>
                <a:solidFill>
                  <a:schemeClr val="tx1"/>
                </a:solidFill>
                <a:latin typeface="Calibri" charset="0"/>
                <a:ea typeface="Arial" charset="0"/>
                <a:cs typeface="Arial" charset="0"/>
              </a:defRPr>
            </a:lvl7pPr>
            <a:lvl8pPr marL="3429000" indent="-228600" eaLnBrk="0" fontAlgn="base" hangingPunct="0">
              <a:spcBef>
                <a:spcPct val="0"/>
              </a:spcBef>
              <a:spcAft>
                <a:spcPct val="0"/>
              </a:spcAft>
              <a:defRPr>
                <a:solidFill>
                  <a:schemeClr val="tx1"/>
                </a:solidFill>
                <a:latin typeface="Calibri" charset="0"/>
                <a:ea typeface="Arial" charset="0"/>
                <a:cs typeface="Arial" charset="0"/>
              </a:defRPr>
            </a:lvl8pPr>
            <a:lvl9pPr marL="3886200" indent="-228600" eaLnBrk="0" fontAlgn="base" hangingPunct="0">
              <a:spcBef>
                <a:spcPct val="0"/>
              </a:spcBef>
              <a:spcAft>
                <a:spcPct val="0"/>
              </a:spcAft>
              <a:defRPr>
                <a:solidFill>
                  <a:schemeClr val="tx1"/>
                </a:solidFill>
                <a:latin typeface="Calibri" charset="0"/>
                <a:ea typeface="Arial" charset="0"/>
                <a:cs typeface="Arial" charset="0"/>
              </a:defRPr>
            </a:lvl9pPr>
          </a:lstStyle>
          <a:p>
            <a:pPr eaLnBrk="1" hangingPunct="1"/>
            <a:fld id="{F2B9A31E-3444-004B-977E-00F8DE8FC64D}" type="slidenum">
              <a:rPr lang="en-US">
                <a:solidFill>
                  <a:srgbClr val="F2F2F2"/>
                </a:solidFill>
                <a:latin typeface="Arial" charset="0"/>
              </a:rPr>
              <a:pPr eaLnBrk="1" hangingPunct="1"/>
              <a:t>9</a:t>
            </a:fld>
            <a:endParaRPr lang="en-US" dirty="0">
              <a:solidFill>
                <a:srgbClr val="F2F2F2"/>
              </a:solidFill>
              <a:latin typeface="Arial" charset="0"/>
            </a:endParaRPr>
          </a:p>
        </p:txBody>
      </p:sp>
      <p:sp>
        <p:nvSpPr>
          <p:cNvPr id="8195" name="Rectangle 3"/>
          <p:cNvSpPr>
            <a:spLocks noGrp="1" noChangeArrowheads="1"/>
          </p:cNvSpPr>
          <p:nvPr>
            <p:ph type="title" idx="4294967295"/>
          </p:nvPr>
        </p:nvSpPr>
        <p:spPr bwMode="auto">
          <a:xfrm>
            <a:off x="0" y="1833563"/>
            <a:ext cx="8305800" cy="2309812"/>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000" tIns="46800" rIns="90000" bIns="46800">
            <a:spAutoFit/>
          </a:bodyPr>
          <a:lstStyle/>
          <a:p>
            <a:pPr algn="ctr" eaLnBrk="1" hangingPunct="1">
              <a:buClr>
                <a:srgbClr val="00CC99"/>
              </a:buCl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7200" b="1" dirty="0" smtClean="0">
                <a:solidFill>
                  <a:srgbClr val="FF3300"/>
                </a:solidFill>
                <a:latin typeface="Calibri" charset="0"/>
              </a:rPr>
              <a:t>Maximum Eligibility Period</a:t>
            </a:r>
            <a:endParaRPr lang="en-GB" sz="7200" dirty="0">
              <a:latin typeface="Calibri" charset="0"/>
            </a:endParaRPr>
          </a:p>
        </p:txBody>
      </p:sp>
      <p:sp>
        <p:nvSpPr>
          <p:cNvPr id="8196" name="Slide Number Placeholder 4"/>
          <p:cNvSpPr txBox="1">
            <a:spLocks noGrp="1"/>
          </p:cNvSpPr>
          <p:nvPr/>
        </p:nvSpPr>
        <p:spPr bwMode="auto">
          <a:xfrm>
            <a:off x="0" y="6324600"/>
            <a:ext cx="15240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charset="0"/>
                <a:ea typeface="ＭＳ Ｐゴシック" charset="0"/>
                <a:cs typeface="Arial" charset="0"/>
              </a:defRPr>
            </a:lvl1pPr>
            <a:lvl2pPr marL="742950" indent="-285750" eaLnBrk="0" hangingPunct="0">
              <a:defRPr>
                <a:solidFill>
                  <a:schemeClr val="tx1"/>
                </a:solidFill>
                <a:latin typeface="Calibri" charset="0"/>
                <a:ea typeface="Arial" charset="0"/>
                <a:cs typeface="Arial" charset="0"/>
              </a:defRPr>
            </a:lvl2pPr>
            <a:lvl3pPr marL="1143000" indent="-228600" eaLnBrk="0" hangingPunct="0">
              <a:defRPr>
                <a:solidFill>
                  <a:schemeClr val="tx1"/>
                </a:solidFill>
                <a:latin typeface="Calibri" charset="0"/>
                <a:ea typeface="Arial" charset="0"/>
                <a:cs typeface="Arial" charset="0"/>
              </a:defRPr>
            </a:lvl3pPr>
            <a:lvl4pPr marL="1600200" indent="-228600" eaLnBrk="0" hangingPunct="0">
              <a:defRPr>
                <a:solidFill>
                  <a:schemeClr val="tx1"/>
                </a:solidFill>
                <a:latin typeface="Calibri" charset="0"/>
                <a:ea typeface="Arial" charset="0"/>
                <a:cs typeface="Arial" charset="0"/>
              </a:defRPr>
            </a:lvl4pPr>
            <a:lvl5pPr marL="2057400" indent="-228600" eaLnBrk="0" hangingPunct="0">
              <a:defRPr>
                <a:solidFill>
                  <a:schemeClr val="tx1"/>
                </a:solidFill>
                <a:latin typeface="Calibri" charset="0"/>
                <a:ea typeface="Arial" charset="0"/>
                <a:cs typeface="Arial" charset="0"/>
              </a:defRPr>
            </a:lvl5pPr>
            <a:lvl6pPr marL="2514600" indent="-228600" eaLnBrk="0" fontAlgn="base" hangingPunct="0">
              <a:spcBef>
                <a:spcPct val="0"/>
              </a:spcBef>
              <a:spcAft>
                <a:spcPct val="0"/>
              </a:spcAft>
              <a:defRPr>
                <a:solidFill>
                  <a:schemeClr val="tx1"/>
                </a:solidFill>
                <a:latin typeface="Calibri" charset="0"/>
                <a:ea typeface="Arial" charset="0"/>
                <a:cs typeface="Arial" charset="0"/>
              </a:defRPr>
            </a:lvl6pPr>
            <a:lvl7pPr marL="2971800" indent="-228600" eaLnBrk="0" fontAlgn="base" hangingPunct="0">
              <a:spcBef>
                <a:spcPct val="0"/>
              </a:spcBef>
              <a:spcAft>
                <a:spcPct val="0"/>
              </a:spcAft>
              <a:defRPr>
                <a:solidFill>
                  <a:schemeClr val="tx1"/>
                </a:solidFill>
                <a:latin typeface="Calibri" charset="0"/>
                <a:ea typeface="Arial" charset="0"/>
                <a:cs typeface="Arial" charset="0"/>
              </a:defRPr>
            </a:lvl7pPr>
            <a:lvl8pPr marL="3429000" indent="-228600" eaLnBrk="0" fontAlgn="base" hangingPunct="0">
              <a:spcBef>
                <a:spcPct val="0"/>
              </a:spcBef>
              <a:spcAft>
                <a:spcPct val="0"/>
              </a:spcAft>
              <a:defRPr>
                <a:solidFill>
                  <a:schemeClr val="tx1"/>
                </a:solidFill>
                <a:latin typeface="Calibri" charset="0"/>
                <a:ea typeface="Arial" charset="0"/>
                <a:cs typeface="Arial" charset="0"/>
              </a:defRPr>
            </a:lvl8pPr>
            <a:lvl9pPr marL="3886200" indent="-228600" eaLnBrk="0" fontAlgn="base" hangingPunct="0">
              <a:spcBef>
                <a:spcPct val="0"/>
              </a:spcBef>
              <a:spcAft>
                <a:spcPct val="0"/>
              </a:spcAft>
              <a:defRPr>
                <a:solidFill>
                  <a:schemeClr val="tx1"/>
                </a:solidFill>
                <a:latin typeface="Calibri" charset="0"/>
                <a:ea typeface="Arial" charset="0"/>
                <a:cs typeface="Arial" charset="0"/>
              </a:defRPr>
            </a:lvl9pPr>
          </a:lstStyle>
          <a:p>
            <a:pPr algn="ctr" defTabSz="457200" eaLnBrk="1" hangingPunct="1"/>
            <a:endParaRPr lang="en-US" sz="1400" dirty="0">
              <a:solidFill>
                <a:srgbClr val="2F2B20"/>
              </a:solidFill>
              <a:latin typeface="Arial" charset="0"/>
              <a:ea typeface="MS PGothic" charset="0"/>
              <a:cs typeface="MS PGothic" charset="0"/>
            </a:endParaRPr>
          </a:p>
        </p:txBody>
      </p:sp>
    </p:spTree>
    <p:extLst>
      <p:ext uri="{BB962C8B-B14F-4D97-AF65-F5344CB8AC3E}">
        <p14:creationId xmlns:p14="http://schemas.microsoft.com/office/powerpoint/2010/main" val="410556966"/>
      </p:ext>
    </p:extLst>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567</TotalTime>
  <Words>4259</Words>
  <Application>Microsoft Office PowerPoint</Application>
  <PresentationFormat>On-screen Show (4:3)</PresentationFormat>
  <Paragraphs>555</Paragraphs>
  <Slides>70</Slides>
  <Notes>70</Notes>
  <HiddenSlides>0</HiddenSlides>
  <MMClips>0</MMClips>
  <ScaleCrop>false</ScaleCrop>
  <HeadingPairs>
    <vt:vector size="4" baseType="variant">
      <vt:variant>
        <vt:lpstr>Theme</vt:lpstr>
      </vt:variant>
      <vt:variant>
        <vt:i4>1</vt:i4>
      </vt:variant>
      <vt:variant>
        <vt:lpstr>Slide Titles</vt:lpstr>
      </vt:variant>
      <vt:variant>
        <vt:i4>70</vt:i4>
      </vt:variant>
    </vt:vector>
  </HeadingPairs>
  <TitlesOfParts>
    <vt:vector size="71" baseType="lpstr">
      <vt:lpstr>Clarity</vt:lpstr>
      <vt:lpstr>PowerPoint Presentation</vt:lpstr>
      <vt:lpstr>Statutory Change</vt:lpstr>
      <vt:lpstr>Interim Final Regulations</vt:lpstr>
      <vt:lpstr>First-Time Borrower</vt:lpstr>
      <vt:lpstr>Loss of Subsidized Loan Eligibility</vt:lpstr>
      <vt:lpstr>Loss of Interest Subsidy</vt:lpstr>
      <vt:lpstr>Components</vt:lpstr>
      <vt:lpstr>Determining When 150% Limit Is Met</vt:lpstr>
      <vt:lpstr>Maximum Eligibility Period</vt:lpstr>
      <vt:lpstr>Maximum Eligibility Period</vt:lpstr>
      <vt:lpstr>Maximum Eligibility Period Examples </vt:lpstr>
      <vt:lpstr>Maximum Eligibility Period Examples </vt:lpstr>
      <vt:lpstr>Converting Months or Weeks To Years</vt:lpstr>
      <vt:lpstr>Converting Months or Weeks To Years</vt:lpstr>
      <vt:lpstr>Converting Months or Weeks To Years</vt:lpstr>
      <vt:lpstr> Subsidized Usage Period</vt:lpstr>
      <vt:lpstr>Subsidized Usage Period</vt:lpstr>
      <vt:lpstr>Calculating Subsidized Usage Period</vt:lpstr>
      <vt:lpstr>Calculating Subsidized Usage Period</vt:lpstr>
      <vt:lpstr>Calculating Subsidized Usage Period</vt:lpstr>
      <vt:lpstr>Enrollment Status Exception</vt:lpstr>
      <vt:lpstr>Enrollment Status Exception - Example</vt:lpstr>
      <vt:lpstr>Full Annual Amount Borrowed Exception</vt:lpstr>
      <vt:lpstr>Full Annual Loan Exception Example</vt:lpstr>
      <vt:lpstr>Both Exceptions Example</vt:lpstr>
      <vt:lpstr> Remaining Eligibility Period</vt:lpstr>
      <vt:lpstr>Direct Subsidized Loan Limitation</vt:lpstr>
      <vt:lpstr>Calculation of Remaining Eligibility</vt:lpstr>
      <vt:lpstr>Calculation of Remaining Eligibility: Example 1 </vt:lpstr>
      <vt:lpstr>Calculation of Remaining Eligibility: Example 2 </vt:lpstr>
      <vt:lpstr>Calculation of Remaining Eligibility: Example 3</vt:lpstr>
      <vt:lpstr>Calculation of Remaining Eligibility: Example 4</vt:lpstr>
      <vt:lpstr>Calculation of Remaining Eligibility: Example 5 </vt:lpstr>
      <vt:lpstr>Calculation of Remaining Eligibility: Example 6 </vt:lpstr>
      <vt:lpstr> Loss of Interest Subsidy Benefits</vt:lpstr>
      <vt:lpstr>Loss of Interest Subsidy Benefits</vt:lpstr>
      <vt:lpstr>Loss of Interest Subsidy Benefits</vt:lpstr>
      <vt:lpstr>Loss of Interest Subsidy Benefits</vt:lpstr>
      <vt:lpstr>Example #1</vt:lpstr>
      <vt:lpstr>Example #2</vt:lpstr>
      <vt:lpstr>Example #3</vt:lpstr>
      <vt:lpstr>Example #4</vt:lpstr>
      <vt:lpstr>Example #5</vt:lpstr>
      <vt:lpstr>Example #5 - continued</vt:lpstr>
      <vt:lpstr>Example #6</vt:lpstr>
      <vt:lpstr>Example #7</vt:lpstr>
      <vt:lpstr> Eligibility for Unsubsidized Loans</vt:lpstr>
      <vt:lpstr>Eligibility for Direct Unsubsidized Loans</vt:lpstr>
      <vt:lpstr>Eligibility for Direct Unsubsidized Loans</vt:lpstr>
      <vt:lpstr>Eligibility for Direct Unsubsidized Loans</vt:lpstr>
      <vt:lpstr> ED and School Responsibilities</vt:lpstr>
      <vt:lpstr>Department Responsibilities</vt:lpstr>
      <vt:lpstr>PowerPoint Presentation</vt:lpstr>
      <vt:lpstr>COD Reporting Requirements</vt:lpstr>
      <vt:lpstr>Loan Period and Academic Year Reporting</vt:lpstr>
      <vt:lpstr>Loan Period and Academic Year Reporting</vt:lpstr>
      <vt:lpstr>Academic Year Reporting</vt:lpstr>
      <vt:lpstr>Loan Period Reporting</vt:lpstr>
      <vt:lpstr>Borrower and Program Information</vt:lpstr>
      <vt:lpstr>COD Reporting Requirements</vt:lpstr>
      <vt:lpstr>PowerPoint Presentation</vt:lpstr>
      <vt:lpstr>NSLDS Reporting Requirements</vt:lpstr>
      <vt:lpstr>New NSLDS Reporting Requirements</vt:lpstr>
      <vt:lpstr> Loan Counseling</vt:lpstr>
      <vt:lpstr>Entrance Counseling</vt:lpstr>
      <vt:lpstr>Entrance Counseling</vt:lpstr>
      <vt:lpstr>Entrance Counseling</vt:lpstr>
      <vt:lpstr>Resources</vt:lpstr>
      <vt:lpstr>PowerPoint Presentation</vt:lpstr>
      <vt:lpstr>Contact Information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Debbie</dc:creator>
  <cp:lastModifiedBy>Cindy Davis</cp:lastModifiedBy>
  <cp:revision>41</cp:revision>
  <cp:lastPrinted>2013-10-11T18:37:57Z</cp:lastPrinted>
  <dcterms:created xsi:type="dcterms:W3CDTF">2013-02-08T19:43:16Z</dcterms:created>
  <dcterms:modified xsi:type="dcterms:W3CDTF">2013-10-22T12:51:59Z</dcterms:modified>
</cp:coreProperties>
</file>