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310" r:id="rId4"/>
    <p:sldId id="307" r:id="rId5"/>
    <p:sldId id="258" r:id="rId6"/>
    <p:sldId id="259" r:id="rId7"/>
    <p:sldId id="268" r:id="rId8"/>
    <p:sldId id="278" r:id="rId9"/>
    <p:sldId id="277" r:id="rId10"/>
    <p:sldId id="276" r:id="rId11"/>
    <p:sldId id="272" r:id="rId12"/>
    <p:sldId id="263" r:id="rId13"/>
    <p:sldId id="274" r:id="rId14"/>
    <p:sldId id="265" r:id="rId15"/>
    <p:sldId id="264" r:id="rId16"/>
    <p:sldId id="308" r:id="rId17"/>
    <p:sldId id="324" r:id="rId18"/>
    <p:sldId id="326" r:id="rId19"/>
    <p:sldId id="329" r:id="rId20"/>
    <p:sldId id="270" r:id="rId21"/>
    <p:sldId id="269" r:id="rId22"/>
    <p:sldId id="273" r:id="rId23"/>
    <p:sldId id="275" r:id="rId24"/>
    <p:sldId id="309" r:id="rId25"/>
    <p:sldId id="279" r:id="rId26"/>
    <p:sldId id="280" r:id="rId27"/>
    <p:sldId id="323" r:id="rId28"/>
    <p:sldId id="261" r:id="rId29"/>
    <p:sldId id="262" r:id="rId30"/>
    <p:sldId id="330" r:id="rId31"/>
    <p:sldId id="325" r:id="rId32"/>
    <p:sldId id="331" r:id="rId33"/>
    <p:sldId id="328" r:id="rId34"/>
    <p:sldId id="327" r:id="rId35"/>
    <p:sldId id="266" r:id="rId36"/>
    <p:sldId id="281" r:id="rId37"/>
    <p:sldId id="306" r:id="rId38"/>
    <p:sldId id="302" r:id="rId39"/>
    <p:sldId id="282" r:id="rId40"/>
    <p:sldId id="305" r:id="rId41"/>
    <p:sldId id="304" r:id="rId42"/>
    <p:sldId id="303" r:id="rId43"/>
    <p:sldId id="283" r:id="rId44"/>
    <p:sldId id="285" r:id="rId45"/>
    <p:sldId id="311" r:id="rId46"/>
    <p:sldId id="312" r:id="rId47"/>
    <p:sldId id="314" r:id="rId48"/>
    <p:sldId id="313" r:id="rId49"/>
    <p:sldId id="317" r:id="rId50"/>
    <p:sldId id="319" r:id="rId51"/>
    <p:sldId id="322" r:id="rId52"/>
    <p:sldId id="315" r:id="rId53"/>
    <p:sldId id="318" r:id="rId54"/>
    <p:sldId id="321" r:id="rId55"/>
    <p:sldId id="320" r:id="rId56"/>
    <p:sldId id="316" r:id="rId57"/>
    <p:sldId id="286" r:id="rId58"/>
    <p:sldId id="292" r:id="rId59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511" autoAdjust="0"/>
    <p:restoredTop sz="94660"/>
  </p:normalViewPr>
  <p:slideViewPr>
    <p:cSldViewPr>
      <p:cViewPr varScale="1">
        <p:scale>
          <a:sx n="81" d="100"/>
          <a:sy n="81" d="100"/>
        </p:scale>
        <p:origin x="-133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E31E-6592-4918-9DC5-DC6664F685A2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7B67-89E2-4A35-94D0-218AB2BB8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E31E-6592-4918-9DC5-DC6664F685A2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7B67-89E2-4A35-94D0-218AB2BB8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E31E-6592-4918-9DC5-DC6664F685A2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7B67-89E2-4A35-94D0-218AB2BB8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E31E-6592-4918-9DC5-DC6664F685A2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7B67-89E2-4A35-94D0-218AB2BB8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E31E-6592-4918-9DC5-DC6664F685A2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7B67-89E2-4A35-94D0-218AB2BB8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E31E-6592-4918-9DC5-DC6664F685A2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7B67-89E2-4A35-94D0-218AB2BB8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E31E-6592-4918-9DC5-DC6664F685A2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7B67-89E2-4A35-94D0-218AB2BB8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E31E-6592-4918-9DC5-DC6664F685A2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7B67-89E2-4A35-94D0-218AB2BB8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E31E-6592-4918-9DC5-DC6664F685A2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7B67-89E2-4A35-94D0-218AB2BB8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E31E-6592-4918-9DC5-DC6664F685A2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7B67-89E2-4A35-94D0-218AB2BB8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AE31E-6592-4918-9DC5-DC6664F685A2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9F7B67-89E2-4A35-94D0-218AB2BB8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AE31E-6592-4918-9DC5-DC6664F685A2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F7B67-89E2-4A35-94D0-218AB2BB8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5829300" cy="196003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PASFAA</a:t>
            </a:r>
            <a:br>
              <a:rPr lang="en-US" dirty="0" smtClean="0"/>
            </a:br>
            <a:r>
              <a:rPr lang="en-US" dirty="0" smtClean="0"/>
              <a:t>Conference</a:t>
            </a:r>
            <a:br>
              <a:rPr lang="en-US" dirty="0" smtClean="0"/>
            </a:br>
            <a:r>
              <a:rPr lang="en-US" dirty="0" smtClean="0"/>
              <a:t>October 31, 2012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743200"/>
            <a:ext cx="5943600" cy="5943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Federal Tax</a:t>
            </a:r>
          </a:p>
          <a:p>
            <a:endParaRPr lang="en-US" sz="1200" dirty="0" smtClean="0"/>
          </a:p>
          <a:p>
            <a:r>
              <a:rPr lang="en-US" dirty="0" smtClean="0"/>
              <a:t>Individual Returns </a:t>
            </a:r>
          </a:p>
          <a:p>
            <a:r>
              <a:rPr lang="en-US" dirty="0" smtClean="0"/>
              <a:t>Forms 1040/1040EZ/1040A</a:t>
            </a:r>
          </a:p>
          <a:p>
            <a:endParaRPr lang="en-US" sz="1200" dirty="0" smtClean="0"/>
          </a:p>
          <a:p>
            <a:r>
              <a:rPr lang="en-US" dirty="0" smtClean="0"/>
              <a:t>Partnership Returns Form 1065</a:t>
            </a:r>
          </a:p>
          <a:p>
            <a:endParaRPr lang="en-US" sz="1200" dirty="0" smtClean="0"/>
          </a:p>
          <a:p>
            <a:r>
              <a:rPr lang="en-US" dirty="0" smtClean="0"/>
              <a:t>Corporate Returns Sub-chapter S Form 1120S</a:t>
            </a:r>
          </a:p>
          <a:p>
            <a:endParaRPr lang="en-US" sz="1200" dirty="0" smtClean="0"/>
          </a:p>
          <a:p>
            <a:r>
              <a:rPr lang="en-US" dirty="0" smtClean="0"/>
              <a:t>Presenter</a:t>
            </a:r>
          </a:p>
          <a:p>
            <a:r>
              <a:rPr lang="en-US" dirty="0" smtClean="0"/>
              <a:t>Joseph Pugliese, CPA, MBA</a:t>
            </a:r>
          </a:p>
          <a:p>
            <a:r>
              <a:rPr lang="en-US" dirty="0" smtClean="0"/>
              <a:t>pugliese56@aol.com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97" y="381000"/>
            <a:ext cx="6489085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6172200" cy="6034617"/>
          </a:xfrm>
        </p:spPr>
        <p:txBody>
          <a:bodyPr/>
          <a:lstStyle/>
          <a:p>
            <a:r>
              <a:rPr lang="en-US" dirty="0" smtClean="0"/>
              <a:t>If you don’t meet requirements for 1040EZ or 1040A then you file Form 1040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6800"/>
            <a:ext cx="6172200" cy="1005416"/>
          </a:xfrm>
        </p:spPr>
        <p:txBody>
          <a:bodyPr/>
          <a:lstStyle/>
          <a:p>
            <a:r>
              <a:rPr lang="en-US" dirty="0" smtClean="0"/>
              <a:t>Who Must File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81000" y="381000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895600"/>
            <a:ext cx="6172200" cy="3772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4" y="533401"/>
            <a:ext cx="6806566" cy="81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1685" y="1143000"/>
            <a:ext cx="4363315" cy="771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70061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Dependent?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05416"/>
          </a:xfrm>
        </p:spPr>
        <p:txBody>
          <a:bodyPr/>
          <a:lstStyle/>
          <a:p>
            <a:r>
              <a:rPr lang="en-US" dirty="0" smtClean="0"/>
              <a:t>Dependent?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4958458" cy="693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228600"/>
            <a:ext cx="3124200" cy="459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04800"/>
            <a:ext cx="296189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638800"/>
            <a:ext cx="3048000" cy="219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1040</a:t>
            </a:r>
            <a:br>
              <a:rPr lang="en-US" dirty="0" smtClean="0"/>
            </a:br>
            <a:r>
              <a:rPr lang="en-US" dirty="0" smtClean="0"/>
              <a:t>Information of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Form 1040</a:t>
            </a:r>
          </a:p>
          <a:p>
            <a:pPr lvl="1"/>
            <a:r>
              <a:rPr lang="en-US" dirty="0" smtClean="0"/>
              <a:t>Schedule A – Itemized Deductions</a:t>
            </a:r>
          </a:p>
          <a:p>
            <a:pPr lvl="2"/>
            <a:r>
              <a:rPr lang="en-US" dirty="0" smtClean="0"/>
              <a:t>Medical Expenses</a:t>
            </a:r>
          </a:p>
          <a:p>
            <a:pPr lvl="2"/>
            <a:r>
              <a:rPr lang="en-US" dirty="0" smtClean="0"/>
              <a:t>Taxes</a:t>
            </a:r>
          </a:p>
          <a:p>
            <a:pPr lvl="2"/>
            <a:r>
              <a:rPr lang="en-US" dirty="0" smtClean="0"/>
              <a:t>Interest</a:t>
            </a:r>
          </a:p>
          <a:p>
            <a:pPr lvl="2"/>
            <a:r>
              <a:rPr lang="en-US" dirty="0" smtClean="0"/>
              <a:t>Contributions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1040</a:t>
            </a:r>
            <a:br>
              <a:rPr lang="en-US" dirty="0" smtClean="0"/>
            </a:br>
            <a:r>
              <a:rPr lang="en-US" dirty="0" smtClean="0"/>
              <a:t>Information of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Form 1040</a:t>
            </a:r>
          </a:p>
          <a:p>
            <a:pPr lvl="1"/>
            <a:r>
              <a:rPr lang="en-US" dirty="0" smtClean="0"/>
              <a:t>Schedule B - Interest income</a:t>
            </a:r>
          </a:p>
          <a:p>
            <a:pPr lvl="2"/>
            <a:r>
              <a:rPr lang="en-US" dirty="0" smtClean="0"/>
              <a:t>Bank Accounts</a:t>
            </a:r>
          </a:p>
          <a:p>
            <a:pPr lvl="3"/>
            <a:r>
              <a:rPr lang="en-US" dirty="0" smtClean="0"/>
              <a:t>Number of accounts</a:t>
            </a:r>
          </a:p>
          <a:p>
            <a:pPr lvl="2"/>
            <a:r>
              <a:rPr lang="en-US" dirty="0" smtClean="0"/>
              <a:t>Brokerage Accounts</a:t>
            </a:r>
          </a:p>
          <a:p>
            <a:pPr lvl="2"/>
            <a:r>
              <a:rPr lang="en-US" dirty="0" smtClean="0"/>
              <a:t>Bonds</a:t>
            </a:r>
          </a:p>
          <a:p>
            <a:pPr lvl="2"/>
            <a:r>
              <a:rPr lang="en-US" dirty="0" smtClean="0"/>
              <a:t>Private Mortgages</a:t>
            </a:r>
          </a:p>
          <a:p>
            <a:pPr lvl="1"/>
            <a:r>
              <a:rPr lang="en-US" dirty="0" smtClean="0"/>
              <a:t>Schedule B - Dividend Income</a:t>
            </a:r>
          </a:p>
          <a:p>
            <a:pPr lvl="2"/>
            <a:r>
              <a:rPr lang="en-US" dirty="0" smtClean="0"/>
              <a:t>Stock Ownership</a:t>
            </a:r>
          </a:p>
          <a:p>
            <a:pPr lvl="2"/>
            <a:r>
              <a:rPr lang="en-US" dirty="0" smtClean="0"/>
              <a:t>Mutual Funds</a:t>
            </a:r>
          </a:p>
          <a:p>
            <a:pPr lvl="1"/>
            <a:r>
              <a:rPr lang="en-US" dirty="0" smtClean="0"/>
              <a:t>Schedule C – business income</a:t>
            </a:r>
          </a:p>
          <a:p>
            <a:pPr lvl="1"/>
            <a:r>
              <a:rPr lang="en-US" dirty="0" smtClean="0"/>
              <a:t>Schedule E</a:t>
            </a:r>
          </a:p>
          <a:p>
            <a:pPr lvl="2"/>
            <a:r>
              <a:rPr lang="en-US" dirty="0" smtClean="0"/>
              <a:t>Rental income – Property ownership</a:t>
            </a:r>
          </a:p>
          <a:p>
            <a:pPr lvl="2"/>
            <a:r>
              <a:rPr lang="en-US" dirty="0" smtClean="0"/>
              <a:t>Royalty income</a:t>
            </a:r>
          </a:p>
          <a:p>
            <a:pPr lvl="2"/>
            <a:r>
              <a:rPr lang="en-US" dirty="0" smtClean="0"/>
              <a:t>Schedule K-1 Partnership or Sub-S Corp income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1040</a:t>
            </a:r>
            <a:br>
              <a:rPr lang="en-US" dirty="0" smtClean="0"/>
            </a:br>
            <a:r>
              <a:rPr lang="en-US" dirty="0" smtClean="0"/>
              <a:t>Information of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Contributions to Retirement Plans (Info on 1040, W-2 or Form 5498) </a:t>
            </a:r>
          </a:p>
          <a:p>
            <a:pPr lvl="2"/>
            <a:r>
              <a:rPr lang="en-US" dirty="0" smtClean="0"/>
              <a:t>Pensions</a:t>
            </a:r>
          </a:p>
          <a:p>
            <a:pPr lvl="2"/>
            <a:r>
              <a:rPr lang="en-US" dirty="0" smtClean="0"/>
              <a:t>IRA</a:t>
            </a:r>
          </a:p>
          <a:p>
            <a:pPr lvl="2"/>
            <a:r>
              <a:rPr lang="en-US" dirty="0" smtClean="0"/>
              <a:t>401k</a:t>
            </a:r>
          </a:p>
          <a:p>
            <a:pPr lvl="2"/>
            <a:r>
              <a:rPr lang="en-US" dirty="0" smtClean="0"/>
              <a:t>403b</a:t>
            </a:r>
          </a:p>
          <a:p>
            <a:pPr lvl="2"/>
            <a:r>
              <a:rPr lang="en-US" dirty="0" smtClean="0"/>
              <a:t>408</a:t>
            </a:r>
          </a:p>
          <a:p>
            <a:pPr lvl="2"/>
            <a:r>
              <a:rPr lang="en-US" dirty="0" smtClean="0"/>
              <a:t>409</a:t>
            </a:r>
          </a:p>
          <a:p>
            <a:pPr lvl="2"/>
            <a:r>
              <a:rPr lang="en-US" dirty="0" smtClean="0"/>
              <a:t>457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133600"/>
            <a:ext cx="6367733" cy="509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/>
          <a:p>
            <a:r>
              <a:rPr lang="en-US" dirty="0" smtClean="0"/>
              <a:t>FAFSA Form</a:t>
            </a:r>
            <a:br>
              <a:rPr lang="en-US" dirty="0" smtClean="0"/>
            </a:br>
            <a:r>
              <a:rPr lang="en-US" dirty="0" smtClean="0"/>
              <a:t>Page 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782" y="304800"/>
            <a:ext cx="6481818" cy="862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43200" y="3962400"/>
            <a:ext cx="3810000" cy="9694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		</a:t>
            </a:r>
            <a:r>
              <a:rPr lang="en-US" sz="9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  </a:t>
            </a:r>
            <a:r>
              <a:rPr lang="en-US" sz="9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W-2</a:t>
            </a:r>
          </a:p>
          <a:p>
            <a:pPr algn="ctr"/>
            <a:r>
              <a:rPr lang="en-US" sz="9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	                                                               1099 – INT</a:t>
            </a:r>
          </a:p>
          <a:p>
            <a:pPr algn="ctr"/>
            <a:r>
              <a:rPr lang="en-US" sz="9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1099 – INT</a:t>
            </a:r>
          </a:p>
          <a:p>
            <a:pPr algn="ctr"/>
            <a:r>
              <a:rPr lang="en-US" sz="9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                    1099 - </a:t>
            </a:r>
            <a:r>
              <a:rPr lang="en-US" sz="9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DiV</a:t>
            </a:r>
            <a:r>
              <a:rPr lang="en-US" sz="9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en-US" sz="9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1099 – DIV</a:t>
            </a:r>
          </a:p>
          <a:p>
            <a:pPr algn="ctr"/>
            <a:r>
              <a:rPr lang="en-US" sz="9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             1099-G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029200"/>
            <a:ext cx="6477000" cy="40164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10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1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10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            </a:t>
            </a:r>
            <a:r>
              <a:rPr lang="en-US" sz="9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1099-R                                                                                         </a:t>
            </a:r>
            <a:r>
              <a:rPr lang="en-US" sz="900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1099-R</a:t>
            </a:r>
            <a:endParaRPr lang="en-US" sz="900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                       1099-R                                                                                          </a:t>
            </a:r>
            <a:r>
              <a:rPr lang="en-US" sz="9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1099-R</a:t>
            </a:r>
            <a:endParaRPr lang="en-US" sz="9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9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9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1099-G</a:t>
            </a:r>
          </a:p>
          <a:p>
            <a:pPr algn="ctr"/>
            <a:endParaRPr lang="en-US" sz="9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                                                                                                                                 1099-G </a:t>
            </a:r>
          </a:p>
          <a:p>
            <a:pPr algn="ctr"/>
            <a:endParaRPr lang="en-US" sz="9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9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9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9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9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9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9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9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9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9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9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5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           1098-E</a:t>
            </a:r>
          </a:p>
          <a:p>
            <a:pPr algn="ctr"/>
            <a:r>
              <a:rPr lang="en-US" sz="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                                                                               1098-T</a:t>
            </a:r>
            <a:endParaRPr lang="en-US" sz="9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9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9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9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n-US" sz="9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9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9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36" y="381001"/>
            <a:ext cx="6576663" cy="8754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Reportable Income or Deductions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0"/>
            <a:ext cx="6172200" cy="6400800"/>
          </a:xfrm>
        </p:spPr>
        <p:txBody>
          <a:bodyPr/>
          <a:lstStyle/>
          <a:p>
            <a:r>
              <a:rPr lang="en-US" dirty="0" smtClean="0"/>
              <a:t>Income reported on Form W-2</a:t>
            </a:r>
          </a:p>
          <a:p>
            <a:pPr lvl="1"/>
            <a:r>
              <a:rPr lang="en-US" dirty="0" smtClean="0"/>
              <a:t>Wages</a:t>
            </a:r>
          </a:p>
          <a:p>
            <a:pPr lvl="1"/>
            <a:r>
              <a:rPr lang="en-US" dirty="0" smtClean="0"/>
              <a:t>Salary</a:t>
            </a:r>
          </a:p>
          <a:p>
            <a:pPr lvl="1"/>
            <a:r>
              <a:rPr lang="en-US" dirty="0" smtClean="0"/>
              <a:t>Bonus</a:t>
            </a:r>
          </a:p>
          <a:p>
            <a:pPr lvl="1"/>
            <a:r>
              <a:rPr lang="en-US" dirty="0" smtClean="0"/>
              <a:t>Commission</a:t>
            </a:r>
          </a:p>
          <a:p>
            <a:pPr lvl="1"/>
            <a:r>
              <a:rPr lang="en-US" dirty="0" smtClean="0"/>
              <a:t>Tips</a:t>
            </a:r>
          </a:p>
          <a:p>
            <a:pPr lvl="1"/>
            <a:r>
              <a:rPr lang="en-US" dirty="0" smtClean="0"/>
              <a:t>Vacation Days/Sick Days not taken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Other income/payments or deductions reported on Form 1099 or 1098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2371725"/>
            <a:ext cx="63436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2371725"/>
            <a:ext cx="63436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/>
          <a:p>
            <a:r>
              <a:rPr lang="en-US" dirty="0" smtClean="0"/>
              <a:t>Form W-2</a:t>
            </a:r>
            <a:br>
              <a:rPr lang="en-US" dirty="0" smtClean="0"/>
            </a:br>
            <a:r>
              <a:rPr lang="en-US" dirty="0" smtClean="0"/>
              <a:t>Wage and Tax Statement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5938837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990600"/>
            <a:ext cx="58674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609600"/>
            <a:ext cx="5791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457200"/>
            <a:ext cx="643153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6096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172200" cy="1066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Form 1098</a:t>
            </a:r>
            <a:br>
              <a:rPr lang="en-US" dirty="0" smtClean="0"/>
            </a:br>
            <a:r>
              <a:rPr lang="en-US" dirty="0" smtClean="0"/>
              <a:t>Mortgage Interest Statement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81000" y="4495800"/>
            <a:ext cx="6172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Form 1099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Interest Income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5867400"/>
            <a:ext cx="61245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"/>
            <a:ext cx="6858000" cy="9143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/>
          <a:p>
            <a:r>
              <a:rPr lang="en-US" dirty="0" smtClean="0"/>
              <a:t>FAFSA Form</a:t>
            </a:r>
            <a:br>
              <a:rPr lang="en-US" dirty="0" smtClean="0"/>
            </a:br>
            <a:r>
              <a:rPr lang="en-US" dirty="0" smtClean="0"/>
              <a:t>Page 5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6858000" cy="534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 A – Itemized Deductions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1040</a:t>
            </a:r>
            <a:br>
              <a:rPr lang="en-US" dirty="0" smtClean="0"/>
            </a:br>
            <a:r>
              <a:rPr lang="en-US" dirty="0" smtClean="0"/>
              <a:t>Schedule A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580" y="304799"/>
            <a:ext cx="6577420" cy="851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 B – Interest and Ordinary Dividends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1040</a:t>
            </a:r>
            <a:br>
              <a:rPr lang="en-US" dirty="0" smtClean="0"/>
            </a:br>
            <a:r>
              <a:rPr lang="en-US" dirty="0" smtClean="0"/>
              <a:t>Schedule B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54" y="381000"/>
            <a:ext cx="6438446" cy="8333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1040</a:t>
            </a:r>
            <a:br>
              <a:rPr lang="en-US" dirty="0" smtClean="0"/>
            </a:br>
            <a:r>
              <a:rPr lang="en-US" dirty="0" smtClean="0"/>
              <a:t>Schedule 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Schedule C</a:t>
            </a:r>
          </a:p>
          <a:p>
            <a:pPr lvl="1"/>
            <a:r>
              <a:rPr lang="en-US" dirty="0" smtClean="0"/>
              <a:t>Used to report Profit or Loss from a business </a:t>
            </a:r>
          </a:p>
          <a:p>
            <a:pPr lvl="1"/>
            <a:r>
              <a:rPr lang="en-US" dirty="0" smtClean="0"/>
              <a:t>Used primarily by individuals</a:t>
            </a:r>
          </a:p>
          <a:p>
            <a:pPr lvl="1"/>
            <a:r>
              <a:rPr lang="en-US" dirty="0" smtClean="0"/>
              <a:t>Used by unincorporated businesses</a:t>
            </a:r>
          </a:p>
          <a:p>
            <a:pPr lvl="1"/>
            <a:r>
              <a:rPr lang="en-US" b="1" dirty="0" smtClean="0"/>
              <a:t>Depreciation is a non-cash expense</a:t>
            </a:r>
          </a:p>
          <a:p>
            <a:pPr lvl="1"/>
            <a:r>
              <a:rPr lang="en-US" dirty="0" smtClean="0"/>
              <a:t>Other Non-cash expenses</a:t>
            </a:r>
          </a:p>
          <a:p>
            <a:pPr lvl="1"/>
            <a:r>
              <a:rPr lang="en-US" dirty="0" smtClean="0"/>
              <a:t>Any income must pay Social Security tax at 15.3% as well as federal income tax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6477000" cy="8740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6610493" cy="876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462616"/>
          </a:xfrm>
        </p:spPr>
        <p:txBody>
          <a:bodyPr>
            <a:normAutofit/>
          </a:bodyPr>
          <a:lstStyle/>
          <a:p>
            <a:r>
              <a:rPr lang="en-US" dirty="0" smtClean="0"/>
              <a:t>Form 1040</a:t>
            </a:r>
            <a:br>
              <a:rPr lang="en-US" dirty="0" smtClean="0"/>
            </a:br>
            <a:r>
              <a:rPr lang="en-US" dirty="0" smtClean="0"/>
              <a:t>Schedule 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828800"/>
            <a:ext cx="6172200" cy="7086600"/>
          </a:xfrm>
        </p:spPr>
        <p:txBody>
          <a:bodyPr/>
          <a:lstStyle/>
          <a:p>
            <a:r>
              <a:rPr lang="en-US" dirty="0" smtClean="0"/>
              <a:t>Schedule D</a:t>
            </a:r>
          </a:p>
          <a:p>
            <a:pPr lvl="1"/>
            <a:r>
              <a:rPr lang="en-US" dirty="0" smtClean="0"/>
              <a:t>Used to report short term capital gains – assets held one year or less</a:t>
            </a:r>
          </a:p>
          <a:p>
            <a:pPr lvl="1"/>
            <a:r>
              <a:rPr lang="en-US" dirty="0" smtClean="0"/>
              <a:t>Used to report long term capital gains – assets held more than one year</a:t>
            </a:r>
          </a:p>
          <a:p>
            <a:pPr lvl="1"/>
            <a:r>
              <a:rPr lang="en-US" dirty="0" smtClean="0"/>
              <a:t>ST gains taxed as ordinary income</a:t>
            </a:r>
          </a:p>
          <a:p>
            <a:pPr lvl="1"/>
            <a:r>
              <a:rPr lang="en-US" dirty="0" smtClean="0"/>
              <a:t>LT gains taxed at 15%</a:t>
            </a:r>
          </a:p>
          <a:p>
            <a:pPr lvl="1"/>
            <a:r>
              <a:rPr lang="en-US" dirty="0" smtClean="0"/>
              <a:t>Gains on sale </a:t>
            </a:r>
          </a:p>
          <a:p>
            <a:pPr lvl="2"/>
            <a:r>
              <a:rPr lang="en-US" dirty="0" smtClean="0"/>
              <a:t>Stocks</a:t>
            </a:r>
          </a:p>
          <a:p>
            <a:pPr lvl="2"/>
            <a:r>
              <a:rPr lang="en-US" dirty="0" smtClean="0"/>
              <a:t>Bonds</a:t>
            </a:r>
          </a:p>
          <a:p>
            <a:pPr lvl="2"/>
            <a:r>
              <a:rPr lang="en-US" dirty="0" smtClean="0"/>
              <a:t>Properties</a:t>
            </a:r>
          </a:p>
          <a:p>
            <a:pPr lvl="2"/>
            <a:r>
              <a:rPr lang="en-US" dirty="0" smtClean="0"/>
              <a:t>Equipment</a:t>
            </a:r>
          </a:p>
          <a:p>
            <a:pPr lvl="2"/>
            <a:r>
              <a:rPr lang="en-US" dirty="0" smtClean="0"/>
              <a:t>Business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54" y="381000"/>
            <a:ext cx="6476093" cy="838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59" y="304800"/>
            <a:ext cx="6613701" cy="845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685800"/>
            <a:ext cx="6172200" cy="7482421"/>
          </a:xfrm>
        </p:spPr>
        <p:txBody>
          <a:bodyPr/>
          <a:lstStyle/>
          <a:p>
            <a:r>
              <a:rPr lang="en-US" dirty="0" smtClean="0"/>
              <a:t>Individual taxpayers file: </a:t>
            </a:r>
          </a:p>
          <a:p>
            <a:pPr lvl="1"/>
            <a:r>
              <a:rPr lang="en-US" dirty="0" smtClean="0"/>
              <a:t>Form 1040 EZ</a:t>
            </a:r>
          </a:p>
          <a:p>
            <a:pPr lvl="1"/>
            <a:r>
              <a:rPr lang="en-US" dirty="0" smtClean="0"/>
              <a:t>Form 1040A</a:t>
            </a:r>
          </a:p>
          <a:p>
            <a:pPr lvl="1"/>
            <a:r>
              <a:rPr lang="en-US" dirty="0" smtClean="0"/>
              <a:t>Form 1040</a:t>
            </a:r>
          </a:p>
          <a:p>
            <a:pPr lvl="1"/>
            <a:endParaRPr lang="en-US" dirty="0"/>
          </a:p>
          <a:p>
            <a:r>
              <a:rPr lang="en-US" dirty="0" smtClean="0"/>
              <a:t>Partnerships file:</a:t>
            </a:r>
          </a:p>
          <a:p>
            <a:pPr lvl="1"/>
            <a:r>
              <a:rPr lang="en-US" dirty="0" smtClean="0"/>
              <a:t>Form 1065</a:t>
            </a:r>
          </a:p>
          <a:p>
            <a:pPr lvl="1"/>
            <a:r>
              <a:rPr lang="en-US" dirty="0" smtClean="0"/>
              <a:t>Schedule K-1 issued</a:t>
            </a:r>
          </a:p>
          <a:p>
            <a:pPr lvl="1"/>
            <a:endParaRPr lang="en-US" dirty="0"/>
          </a:p>
          <a:p>
            <a:r>
              <a:rPr lang="en-US" dirty="0" smtClean="0"/>
              <a:t>Corporation file:</a:t>
            </a:r>
          </a:p>
          <a:p>
            <a:pPr lvl="1"/>
            <a:r>
              <a:rPr lang="en-US" dirty="0" smtClean="0"/>
              <a:t>Form 1120S</a:t>
            </a:r>
          </a:p>
          <a:p>
            <a:pPr lvl="2"/>
            <a:r>
              <a:rPr lang="en-US" dirty="0" smtClean="0"/>
              <a:t>Schedule K-1 issued</a:t>
            </a:r>
          </a:p>
          <a:p>
            <a:pPr lvl="1"/>
            <a:r>
              <a:rPr lang="en-US" dirty="0" smtClean="0"/>
              <a:t>Form 1120</a:t>
            </a:r>
          </a:p>
          <a:p>
            <a:pPr lvl="2"/>
            <a:r>
              <a:rPr lang="en-US" dirty="0" smtClean="0"/>
              <a:t>Dividends declarations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1040</a:t>
            </a:r>
            <a:br>
              <a:rPr lang="en-US" dirty="0" smtClean="0"/>
            </a:br>
            <a:r>
              <a:rPr lang="en-US" dirty="0" smtClean="0"/>
              <a:t>Schedule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133604"/>
            <a:ext cx="6172200" cy="6476996"/>
          </a:xfrm>
        </p:spPr>
        <p:txBody>
          <a:bodyPr>
            <a:normAutofit/>
          </a:bodyPr>
          <a:lstStyle/>
          <a:p>
            <a:r>
              <a:rPr lang="en-US" dirty="0" smtClean="0"/>
              <a:t>Schedule E</a:t>
            </a:r>
          </a:p>
          <a:p>
            <a:pPr lvl="1"/>
            <a:r>
              <a:rPr lang="en-US" dirty="0" smtClean="0"/>
              <a:t>Used to report income and loss on rental properties</a:t>
            </a:r>
          </a:p>
          <a:p>
            <a:pPr lvl="1"/>
            <a:r>
              <a:rPr lang="en-US" dirty="0" smtClean="0"/>
              <a:t>Used to report royalty income</a:t>
            </a:r>
          </a:p>
          <a:p>
            <a:pPr lvl="1"/>
            <a:r>
              <a:rPr lang="en-US" dirty="0" smtClean="0"/>
              <a:t>Used to report income from Schedule K-1 for Sub – S Corporations</a:t>
            </a:r>
          </a:p>
          <a:p>
            <a:pPr lvl="1"/>
            <a:r>
              <a:rPr lang="en-US" dirty="0" smtClean="0"/>
              <a:t>Used to report income from Schedule K-1 for Partnerships</a:t>
            </a:r>
          </a:p>
          <a:p>
            <a:pPr lvl="1"/>
            <a:r>
              <a:rPr lang="en-US" b="1" dirty="0" smtClean="0"/>
              <a:t>Depreciation expense on properties – a non-cash exp</a:t>
            </a:r>
          </a:p>
          <a:p>
            <a:pPr lvl="1">
              <a:buNone/>
            </a:pPr>
            <a:endParaRPr lang="en-US" b="1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328" y="457201"/>
            <a:ext cx="6349095" cy="830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080" y="304800"/>
            <a:ext cx="6725920" cy="870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Return</a:t>
            </a:r>
            <a:br>
              <a:rPr lang="en-US" dirty="0" smtClean="0"/>
            </a:br>
            <a:r>
              <a:rPr lang="en-US" dirty="0" smtClean="0"/>
              <a:t>Form 1065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1065</a:t>
            </a:r>
          </a:p>
          <a:p>
            <a:pPr lvl="1"/>
            <a:r>
              <a:rPr lang="en-US" dirty="0" smtClean="0"/>
              <a:t>Used to report income or loss from partnership</a:t>
            </a:r>
          </a:p>
          <a:p>
            <a:pPr lvl="1"/>
            <a:r>
              <a:rPr lang="en-US" dirty="0" smtClean="0"/>
              <a:t>Schedule K-1 reports individual partners’ share of income to report on Form 1040 Schedule 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7" y="228600"/>
            <a:ext cx="6652713" cy="861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300" y="304799"/>
            <a:ext cx="6773700" cy="864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04" y="533400"/>
            <a:ext cx="6577599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8" y="380999"/>
            <a:ext cx="6846032" cy="839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6577989" cy="790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54" y="381000"/>
            <a:ext cx="6328909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1040EZ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524004"/>
            <a:ext cx="6172200" cy="6644217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US Individual Income Tax Return</a:t>
            </a:r>
          </a:p>
          <a:p>
            <a:r>
              <a:rPr lang="en-US" b="1" dirty="0" smtClean="0"/>
              <a:t>Requirements </a:t>
            </a:r>
            <a:r>
              <a:rPr lang="en-US" b="1" dirty="0"/>
              <a:t>for filing Form </a:t>
            </a:r>
            <a:r>
              <a:rPr lang="en-US" b="1" dirty="0" smtClean="0"/>
              <a:t>1040EZ</a:t>
            </a:r>
            <a:endParaRPr lang="en-US" sz="4400" b="1" dirty="0"/>
          </a:p>
          <a:p>
            <a:pPr lvl="1"/>
            <a:r>
              <a:rPr lang="en-US" dirty="0"/>
              <a:t>Your filing status is single or married filing jointly</a:t>
            </a:r>
            <a:endParaRPr lang="en-US" sz="4000" dirty="0"/>
          </a:p>
          <a:p>
            <a:pPr lvl="1"/>
            <a:r>
              <a:rPr lang="en-US" dirty="0"/>
              <a:t>You do not claim any </a:t>
            </a:r>
            <a:r>
              <a:rPr lang="en-US" dirty="0" smtClean="0"/>
              <a:t>dependents</a:t>
            </a:r>
            <a:endParaRPr lang="en-US" sz="4000" dirty="0"/>
          </a:p>
          <a:p>
            <a:pPr lvl="1"/>
            <a:r>
              <a:rPr lang="en-US" dirty="0"/>
              <a:t>You do not claim any adjustments to </a:t>
            </a:r>
            <a:r>
              <a:rPr lang="en-US" dirty="0" smtClean="0"/>
              <a:t>income</a:t>
            </a:r>
            <a:endParaRPr lang="en-US" sz="4000" dirty="0"/>
          </a:p>
          <a:p>
            <a:pPr lvl="1"/>
            <a:r>
              <a:rPr lang="en-US" dirty="0"/>
              <a:t>You claim only the earned income </a:t>
            </a:r>
            <a:r>
              <a:rPr lang="en-US" dirty="0" smtClean="0"/>
              <a:t>credit</a:t>
            </a:r>
            <a:endParaRPr lang="en-US" sz="4000" dirty="0"/>
          </a:p>
          <a:p>
            <a:pPr lvl="1"/>
            <a:r>
              <a:rPr lang="en-US" dirty="0"/>
              <a:t>You (and your spouse if filing a joint return) were under age 65 and not blind at the end of </a:t>
            </a:r>
            <a:r>
              <a:rPr lang="en-US" dirty="0" smtClean="0"/>
              <a:t>2011</a:t>
            </a:r>
            <a:endParaRPr lang="en-US" sz="4000" dirty="0"/>
          </a:p>
          <a:p>
            <a:pPr lvl="1"/>
            <a:r>
              <a:rPr lang="en-US" dirty="0"/>
              <a:t>Your taxable income (line 6 of Form 1040EZ) is less than $</a:t>
            </a:r>
            <a:r>
              <a:rPr lang="en-US" dirty="0" smtClean="0"/>
              <a:t>100,000</a:t>
            </a:r>
            <a:endParaRPr lang="en-US" sz="4000" dirty="0"/>
          </a:p>
          <a:p>
            <a:pPr lvl="1"/>
            <a:r>
              <a:rPr lang="en-US" dirty="0"/>
              <a:t>You had only wages, salaries, tips, taxable scholarship or fellowship grants, unemployment compensation, or Alaska Permanent Fund dividends, and your taxable interest was not over $</a:t>
            </a:r>
            <a:r>
              <a:rPr lang="en-US" dirty="0" smtClean="0"/>
              <a:t>1,500</a:t>
            </a:r>
            <a:endParaRPr lang="en-US" sz="4000" dirty="0"/>
          </a:p>
          <a:p>
            <a:pPr lvl="1"/>
            <a:r>
              <a:rPr lang="en-US" dirty="0"/>
              <a:t>You do not owe any household employment taxes on wages you paid to a household employee</a:t>
            </a:r>
            <a:endParaRPr lang="en-US" sz="4000" dirty="0"/>
          </a:p>
          <a:p>
            <a:pPr lvl="1"/>
            <a:r>
              <a:rPr lang="en-US" dirty="0"/>
              <a:t>You are not a debtor in a chapter 11 bankruptcy case filed after October 16, </a:t>
            </a:r>
            <a:r>
              <a:rPr lang="en-US" dirty="0" smtClean="0"/>
              <a:t>2005</a:t>
            </a:r>
            <a:endParaRPr lang="en-US" sz="4000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8" y="619125"/>
            <a:ext cx="6181725" cy="790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 Return</a:t>
            </a:r>
            <a:br>
              <a:rPr lang="en-US" dirty="0" smtClean="0"/>
            </a:br>
            <a:r>
              <a:rPr lang="en-US" dirty="0" smtClean="0"/>
              <a:t>Form 1120S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1120S</a:t>
            </a:r>
          </a:p>
          <a:p>
            <a:pPr lvl="1"/>
            <a:r>
              <a:rPr lang="en-US" dirty="0" smtClean="0"/>
              <a:t>Used to report income or loss from Sub-chapter S Corporation</a:t>
            </a:r>
          </a:p>
          <a:p>
            <a:pPr lvl="1"/>
            <a:r>
              <a:rPr lang="en-US" dirty="0" smtClean="0"/>
              <a:t>Schedule K-1 reports individual partners’ share of income to report on Form 1040 Schedule 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08" y="228600"/>
            <a:ext cx="6593840" cy="853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6683"/>
            <a:ext cx="6629400" cy="8478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74" y="304800"/>
            <a:ext cx="6602626" cy="828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4800"/>
            <a:ext cx="6561305" cy="806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954" y="381000"/>
            <a:ext cx="6328909" cy="819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79038"/>
            <a:ext cx="6291263" cy="804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67000"/>
            <a:ext cx="6172200" cy="1524000"/>
          </a:xfrm>
        </p:spPr>
        <p:txBody>
          <a:bodyPr/>
          <a:lstStyle/>
          <a:p>
            <a:r>
              <a:rPr lang="en-US" dirty="0" smtClean="0"/>
              <a:t>Thank you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6553200" cy="891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70" y="685801"/>
            <a:ext cx="6437130" cy="7727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6172200" cy="1524000"/>
          </a:xfrm>
        </p:spPr>
        <p:txBody>
          <a:bodyPr/>
          <a:lstStyle/>
          <a:p>
            <a:r>
              <a:rPr lang="en-US" dirty="0" smtClean="0"/>
              <a:t>Form 1040A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447800"/>
            <a:ext cx="6629401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886" y="457200"/>
            <a:ext cx="6494223" cy="830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597</TotalTime>
  <Words>586</Words>
  <Application>Microsoft Office PowerPoint</Application>
  <PresentationFormat>On-screen Show (4:3)</PresentationFormat>
  <Paragraphs>165</Paragraphs>
  <Slides>58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PASFAA Conference October 31, 2012 </vt:lpstr>
      <vt:lpstr>FAFSA Form Page 4</vt:lpstr>
      <vt:lpstr>FAFSA Form Page 5</vt:lpstr>
      <vt:lpstr>PowerPoint Presentation</vt:lpstr>
      <vt:lpstr>Form 1040EZ</vt:lpstr>
      <vt:lpstr>PowerPoint Presentation</vt:lpstr>
      <vt:lpstr>PowerPoint Presentation</vt:lpstr>
      <vt:lpstr>Form 1040A</vt:lpstr>
      <vt:lpstr>PowerPoint Presentation</vt:lpstr>
      <vt:lpstr>PowerPoint Presentation</vt:lpstr>
      <vt:lpstr>PowerPoint Presentation</vt:lpstr>
      <vt:lpstr>Who Must File</vt:lpstr>
      <vt:lpstr>PowerPoint Presentation</vt:lpstr>
      <vt:lpstr>Dependent?</vt:lpstr>
      <vt:lpstr>Dependent?</vt:lpstr>
      <vt:lpstr>PowerPoint Presentation</vt:lpstr>
      <vt:lpstr>Form 1040 Information of Value</vt:lpstr>
      <vt:lpstr>Form 1040 Information of Value</vt:lpstr>
      <vt:lpstr>Form 1040 Information of Value</vt:lpstr>
      <vt:lpstr>PowerPoint Presentation</vt:lpstr>
      <vt:lpstr>PowerPoint Presentation</vt:lpstr>
      <vt:lpstr>Reportable Income or Deductions</vt:lpstr>
      <vt:lpstr>Form W-2 Wage and Tax Statement</vt:lpstr>
      <vt:lpstr>PowerPoint Presentation</vt:lpstr>
      <vt:lpstr>PowerPoint Presentation</vt:lpstr>
      <vt:lpstr>PowerPoint Presentation</vt:lpstr>
      <vt:lpstr>Form 1098 Mortgage Interest Statement</vt:lpstr>
      <vt:lpstr>PowerPoint Presentation</vt:lpstr>
      <vt:lpstr>PowerPoint Presentation</vt:lpstr>
      <vt:lpstr>Form 1040 Schedule A</vt:lpstr>
      <vt:lpstr>PowerPoint Presentation</vt:lpstr>
      <vt:lpstr>Form 1040 Schedule B</vt:lpstr>
      <vt:lpstr>PowerPoint Presentation</vt:lpstr>
      <vt:lpstr>Form 1040 Schedule C</vt:lpstr>
      <vt:lpstr>PowerPoint Presentation</vt:lpstr>
      <vt:lpstr>PowerPoint Presentation</vt:lpstr>
      <vt:lpstr>Form 1040 Schedule D</vt:lpstr>
      <vt:lpstr>PowerPoint Presentation</vt:lpstr>
      <vt:lpstr>PowerPoint Presentation</vt:lpstr>
      <vt:lpstr>Form 1040 Schedule E</vt:lpstr>
      <vt:lpstr>PowerPoint Presentation</vt:lpstr>
      <vt:lpstr>PowerPoint Presentation</vt:lpstr>
      <vt:lpstr>Partnership Return Form 1065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Partnership Return Form 1120S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PAASFA Conference October 31, 2012</dc:title>
  <dc:creator>Giuseppe Pugliese</dc:creator>
  <cp:lastModifiedBy>Tanya Hsiung</cp:lastModifiedBy>
  <cp:revision>69</cp:revision>
  <dcterms:created xsi:type="dcterms:W3CDTF">2012-09-26T20:37:26Z</dcterms:created>
  <dcterms:modified xsi:type="dcterms:W3CDTF">2012-10-24T12:44:36Z</dcterms:modified>
</cp:coreProperties>
</file>