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78"/>
  </p:notesMasterIdLst>
  <p:handoutMasterIdLst>
    <p:handoutMasterId r:id="rId79"/>
  </p:handoutMasterIdLst>
  <p:sldIdLst>
    <p:sldId id="256" r:id="rId6"/>
    <p:sldId id="360" r:id="rId7"/>
    <p:sldId id="350" r:id="rId8"/>
    <p:sldId id="351" r:id="rId9"/>
    <p:sldId id="352" r:id="rId10"/>
    <p:sldId id="353" r:id="rId11"/>
    <p:sldId id="361" r:id="rId12"/>
    <p:sldId id="354" r:id="rId13"/>
    <p:sldId id="355" r:id="rId14"/>
    <p:sldId id="357" r:id="rId15"/>
    <p:sldId id="356" r:id="rId16"/>
    <p:sldId id="358" r:id="rId17"/>
    <p:sldId id="359" r:id="rId18"/>
    <p:sldId id="261" r:id="rId19"/>
    <p:sldId id="268" r:id="rId20"/>
    <p:sldId id="362" r:id="rId21"/>
    <p:sldId id="269" r:id="rId22"/>
    <p:sldId id="270" r:id="rId23"/>
    <p:sldId id="271" r:id="rId24"/>
    <p:sldId id="272" r:id="rId25"/>
    <p:sldId id="363" r:id="rId26"/>
    <p:sldId id="364" r:id="rId27"/>
    <p:sldId id="365" r:id="rId28"/>
    <p:sldId id="366" r:id="rId29"/>
    <p:sldId id="367" r:id="rId30"/>
    <p:sldId id="368" r:id="rId31"/>
    <p:sldId id="370" r:id="rId32"/>
    <p:sldId id="369" r:id="rId33"/>
    <p:sldId id="371" r:id="rId34"/>
    <p:sldId id="291" r:id="rId35"/>
    <p:sldId id="372" r:id="rId36"/>
    <p:sldId id="374" r:id="rId37"/>
    <p:sldId id="375" r:id="rId38"/>
    <p:sldId id="376" r:id="rId39"/>
    <p:sldId id="382" r:id="rId40"/>
    <p:sldId id="383" r:id="rId41"/>
    <p:sldId id="298" r:id="rId42"/>
    <p:sldId id="299" r:id="rId43"/>
    <p:sldId id="300" r:id="rId44"/>
    <p:sldId id="301" r:id="rId45"/>
    <p:sldId id="384" r:id="rId46"/>
    <p:sldId id="385" r:id="rId47"/>
    <p:sldId id="388" r:id="rId48"/>
    <p:sldId id="308" r:id="rId49"/>
    <p:sldId id="310" r:id="rId50"/>
    <p:sldId id="307" r:id="rId51"/>
    <p:sldId id="399" r:id="rId52"/>
    <p:sldId id="400" r:id="rId53"/>
    <p:sldId id="311" r:id="rId54"/>
    <p:sldId id="402" r:id="rId55"/>
    <p:sldId id="403" r:id="rId56"/>
    <p:sldId id="421" r:id="rId57"/>
    <p:sldId id="416" r:id="rId58"/>
    <p:sldId id="405" r:id="rId59"/>
    <p:sldId id="417" r:id="rId60"/>
    <p:sldId id="418" r:id="rId61"/>
    <p:sldId id="419" r:id="rId62"/>
    <p:sldId id="420" r:id="rId63"/>
    <p:sldId id="406" r:id="rId64"/>
    <p:sldId id="407" r:id="rId65"/>
    <p:sldId id="411" r:id="rId66"/>
    <p:sldId id="413" r:id="rId67"/>
    <p:sldId id="414" r:id="rId68"/>
    <p:sldId id="391" r:id="rId69"/>
    <p:sldId id="313" r:id="rId70"/>
    <p:sldId id="401" r:id="rId71"/>
    <p:sldId id="422" r:id="rId72"/>
    <p:sldId id="423" r:id="rId73"/>
    <p:sldId id="424" r:id="rId74"/>
    <p:sldId id="397" r:id="rId75"/>
    <p:sldId id="395" r:id="rId76"/>
    <p:sldId id="430" r:id="rId7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81AA"/>
    <a:srgbClr val="155F86"/>
    <a:srgbClr val="1E5F86"/>
    <a:srgbClr val="1B73A2"/>
    <a:srgbClr val="0F7BC8"/>
    <a:srgbClr val="95C94E"/>
    <a:srgbClr val="96BC5A"/>
    <a:srgbClr val="90B957"/>
    <a:srgbClr val="94C055"/>
    <a:srgbClr val="8FC8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aximized">
    <p:restoredLeft sz="15638" autoAdjust="0"/>
    <p:restoredTop sz="92362" autoAdjust="0"/>
  </p:normalViewPr>
  <p:slideViewPr>
    <p:cSldViewPr snapToObjects="1">
      <p:cViewPr>
        <p:scale>
          <a:sx n="50" d="100"/>
          <a:sy n="50" d="100"/>
        </p:scale>
        <p:origin x="-1722"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p:scale>
          <a:sx n="69" d="100"/>
          <a:sy n="69" d="100"/>
        </p:scale>
        <p:origin x="-2274" y="-5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handoutMaster" Target="handoutMasters/handoutMaster1.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dirty="0" smtClean="0"/>
              <a:t>2012 Fall Webinar Training Series</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B0FE861-1F18-4B94-8EF2-5E34CD8FFAF4}" type="slidenum">
              <a:rPr lang="en-US" smtClean="0"/>
              <a:t>‹#›</a:t>
            </a:fld>
            <a:endParaRPr lang="en-US"/>
          </a:p>
        </p:txBody>
      </p:sp>
      <p:sp>
        <p:nvSpPr>
          <p:cNvPr id="6" name="TextBox 5"/>
          <p:cNvSpPr txBox="1"/>
          <p:nvPr/>
        </p:nvSpPr>
        <p:spPr>
          <a:xfrm>
            <a:off x="2667000" y="603637"/>
            <a:ext cx="1733936" cy="276999"/>
          </a:xfrm>
          <a:prstGeom prst="rect">
            <a:avLst/>
          </a:prstGeom>
          <a:noFill/>
        </p:spPr>
        <p:txBody>
          <a:bodyPr wrap="none" rtlCol="0">
            <a:spAutoFit/>
          </a:bodyPr>
          <a:lstStyle/>
          <a:p>
            <a:r>
              <a:rPr lang="en-US" sz="1200" dirty="0" smtClean="0"/>
              <a:t>Campus-Based Programs</a:t>
            </a:r>
            <a:endParaRPr lang="en-US" sz="1200" dirty="0"/>
          </a:p>
        </p:txBody>
      </p:sp>
    </p:spTree>
    <p:extLst>
      <p:ext uri="{BB962C8B-B14F-4D97-AF65-F5344CB8AC3E}">
        <p14:creationId xmlns:p14="http://schemas.microsoft.com/office/powerpoint/2010/main" val="2980977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36A9B25-DBCC-4249-829D-B3BC1E0E411F}" type="datetimeFigureOut">
              <a:t>7/16/12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506C930-0C39-C14E-9A81-5D25950FD497}" type="slidenum">
              <a:t>‹#›</a:t>
            </a:fld>
            <a:endParaRPr lang="en-US" dirty="0"/>
          </a:p>
        </p:txBody>
      </p:sp>
    </p:spTree>
    <p:extLst>
      <p:ext uri="{BB962C8B-B14F-4D97-AF65-F5344CB8AC3E}">
        <p14:creationId xmlns:p14="http://schemas.microsoft.com/office/powerpoint/2010/main" val="32399235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1</a:t>
            </a:fld>
            <a:endParaRPr lang="en-US" dirty="0"/>
          </a:p>
        </p:txBody>
      </p:sp>
    </p:spTree>
    <p:extLst>
      <p:ext uri="{BB962C8B-B14F-4D97-AF65-F5344CB8AC3E}">
        <p14:creationId xmlns:p14="http://schemas.microsoft.com/office/powerpoint/2010/main" val="1531151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5887" lvl="1"/>
            <a:endParaRPr lang="en-US" i="1" dirty="0" smtClean="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A8E01BB1-BDE3-43F0-B26D-16E50F8D55F4}" type="slidenum">
              <a:rPr lang="en-US" smtClean="0"/>
              <a:pPr eaLnBrk="1" hangingPunct="1"/>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xfrm>
            <a:off x="701040" y="4338320"/>
            <a:ext cx="560832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100" dirty="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BFA92E12-D8CA-4E8F-B3B4-7CAB08787821}" type="slidenum">
              <a:rPr lang="en-US" smtClean="0"/>
              <a:pPr eaLnBrk="1" hangingPunct="1"/>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23F25ECC-DFCE-4D65-AF36-3CF443D58B6E}" type="slidenum">
              <a:rPr lang="en-US" smtClean="0"/>
              <a:pPr eaLnBrk="1" hangingPunct="1"/>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72FFFC01-EF3D-48B6-AB1E-897538A59975}" type="slidenum">
              <a:rPr lang="en-US" smtClean="0"/>
              <a:pPr eaLnBrk="1" hangingPunct="1"/>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14</a:t>
            </a:fld>
            <a:endParaRPr lang="en-US" dirty="0"/>
          </a:p>
        </p:txBody>
      </p:sp>
    </p:spTree>
    <p:extLst>
      <p:ext uri="{BB962C8B-B14F-4D97-AF65-F5344CB8AC3E}">
        <p14:creationId xmlns:p14="http://schemas.microsoft.com/office/powerpoint/2010/main" val="1397019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100" dirty="0"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B46B6011-5AA9-43E0-A7D0-1F172B8F9EAE}" type="slidenum">
              <a:rPr lang="en-US" smtClean="0"/>
              <a:pPr eaLnBrk="1" hangingPunct="1"/>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i="0" dirty="0"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42E6E62F-D1F5-4D6A-A134-AD656436C5F4}" type="slidenum">
              <a:rPr lang="en-US" smtClean="0"/>
              <a:pPr eaLnBrk="1" hangingPunct="1"/>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708" indent="-174708">
              <a:buFontTx/>
              <a:buChar char="•"/>
            </a:pPr>
            <a:endParaRPr lang="en-US" dirty="0"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54B24BFA-8580-444D-9D93-03692CF8E176}" type="slidenum">
              <a:rPr lang="en-US" smtClean="0"/>
              <a:pPr eaLnBrk="1" hangingPunct="1"/>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endParaRPr lang="en-US" sz="1100" dirty="0"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D4FADC37-A754-41ED-8F45-C283590CEAE2}" type="slidenum">
              <a:rPr lang="en-US" smtClean="0"/>
              <a:pPr eaLnBrk="1" hangingPunct="1"/>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708" indent="-174708">
              <a:buFontTx/>
              <a:buChar char="•"/>
            </a:pPr>
            <a:endParaRPr lang="en-US" dirty="0"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72D652ED-1B94-44D1-B35E-ED2C3D267B45}" type="slidenum">
              <a:rPr lang="en-US" smtClean="0"/>
              <a:pPr eaLnBrk="1" hangingPunct="1"/>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i="0" dirty="0"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3FD59327-4A27-4043-8162-CE37110824F0}" type="slidenum">
              <a:rPr lang="en-US" smtClean="0"/>
              <a:pPr eaLnBrk="1" hangingPunct="1"/>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6176F5B0-9066-4640-85AD-071B1AFD55DC}" type="slidenum">
              <a:rPr lang="en-US" smtClean="0"/>
              <a:pPr eaLnBrk="1" hangingPunct="1"/>
              <a:t>20</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3935" y="4342707"/>
            <a:ext cx="5608320" cy="4183380"/>
          </a:xfrm>
        </p:spPr>
        <p:txBody>
          <a:bodyPr/>
          <a:lstStyle/>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21</a:t>
            </a:fld>
            <a:endParaRPr lang="en-US" dirty="0"/>
          </a:p>
        </p:txBody>
      </p:sp>
    </p:spTree>
    <p:extLst>
      <p:ext uri="{BB962C8B-B14F-4D97-AF65-F5344CB8AC3E}">
        <p14:creationId xmlns:p14="http://schemas.microsoft.com/office/powerpoint/2010/main" val="1397019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endParaRPr lang="en-US"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56872110-3D3B-4874-94CC-3AC99EE73CB8}" type="slidenum">
              <a:rPr lang="en-US" smtClean="0"/>
              <a:pPr eaLnBrk="1" hangingPunct="1"/>
              <a:t>22</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E8F368BC-3951-4B69-A4D4-7C504B0FFC0E}" type="slidenum">
              <a:rPr lang="en-US" smtClean="0"/>
              <a:pPr eaLnBrk="1" hangingPunct="1"/>
              <a:t>23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F62D284E-1349-4849-B182-279124520689}" type="slidenum">
              <a:rPr lang="en-US" smtClean="0"/>
              <a:pPr eaLnBrk="1" hangingPunct="1"/>
              <a:t>24</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2350792A-68E4-4DBE-86E5-2077E7ECBEE3}" type="slidenum">
              <a:rPr lang="en-US" smtClean="0"/>
              <a:pPr eaLnBrk="1" hangingPunct="1"/>
              <a:t>25</a:t>
            </a:fld>
            <a:endParaRPr lang="en-US" dirty="0" smtClean="0"/>
          </a:p>
        </p:txBody>
      </p:sp>
      <p:sp>
        <p:nvSpPr>
          <p:cNvPr id="1034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03428" name="Slide Image Placeholder 8"/>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FB404B3D-AA7F-4913-8007-DDDF94FFDBC7}" type="slidenum">
              <a:rPr lang="en-US" smtClean="0"/>
              <a:pPr eaLnBrk="1" hangingPunct="1"/>
              <a:t>26</a:t>
            </a:fld>
            <a:endParaRPr lang="en-US" dirty="0" smtClean="0"/>
          </a:p>
        </p:txBody>
      </p:sp>
      <p:sp>
        <p:nvSpPr>
          <p:cNvPr id="104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a:p>
            <a:endParaRPr lang="en-US" dirty="0" smtClean="0"/>
          </a:p>
        </p:txBody>
      </p:sp>
      <p:sp>
        <p:nvSpPr>
          <p:cNvPr id="104452" name="Slide Image Placeholder 8"/>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4FCEE23B-7143-47D1-A063-C53350DB5A04}" type="slidenum">
              <a:rPr lang="en-US" smtClean="0"/>
              <a:pPr eaLnBrk="1" hangingPunct="1"/>
              <a:t>27</a:t>
            </a:fld>
            <a:endParaRPr lang="en-US" dirty="0" smtClean="0"/>
          </a:p>
        </p:txBody>
      </p:sp>
      <p:sp>
        <p:nvSpPr>
          <p:cNvPr id="1085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08548" name="Slide Image Placeholder 8"/>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DBF5CD22-2ADE-4137-9AFC-F8070ACED72D}" type="slidenum">
              <a:rPr lang="en-US" smtClean="0"/>
              <a:pPr eaLnBrk="1" hangingPunct="1"/>
              <a:t>28</a:t>
            </a:fld>
            <a:endParaRPr lang="en-US" dirty="0" smtClean="0"/>
          </a:p>
        </p:txBody>
      </p:sp>
      <p:sp>
        <p:nvSpPr>
          <p:cNvPr id="1054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5476" name="Slide Image Placeholder 8"/>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59B8568F-7FDE-4C30-BD51-4769DE591904}" type="slidenum">
              <a:rPr lang="en-US" smtClean="0"/>
              <a:pPr eaLnBrk="1" hangingPunct="1"/>
              <a:t>29</a:t>
            </a:fld>
            <a:endParaRPr lang="en-US" dirty="0" smtClean="0"/>
          </a:p>
        </p:txBody>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06500" name="Slide Image Placeholder 8"/>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3FD59327-4A27-4043-8162-CE37110824F0}" type="slidenum">
              <a:rPr lang="en-US" smtClean="0"/>
              <a:pPr eaLnBrk="1" hangingPunct="1"/>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96DD5CB0-C052-432B-BDE1-0451448A585F}" type="slidenum">
              <a:rPr lang="en-US" smtClean="0"/>
              <a:pPr eaLnBrk="1" hangingPunct="1"/>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9506C930-0C39-C14E-9A81-5D25950FD497}" type="slidenum">
              <a:rPr lang="en-US" smtClean="0"/>
              <a:t>31</a:t>
            </a:fld>
            <a:endParaRPr lang="en-US" dirty="0"/>
          </a:p>
        </p:txBody>
      </p:sp>
    </p:spTree>
    <p:extLst>
      <p:ext uri="{BB962C8B-B14F-4D97-AF65-F5344CB8AC3E}">
        <p14:creationId xmlns:p14="http://schemas.microsoft.com/office/powerpoint/2010/main" val="1397019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4A7E4B88-3D0F-416E-9F3C-DEA720F852E1}" type="slidenum">
              <a:rPr lang="en-US" smtClean="0"/>
              <a:pPr eaLnBrk="1" hangingPunct="1"/>
              <a:t>32</a:t>
            </a:fld>
            <a:endParaRPr lang="en-US" dirty="0" smtClean="0"/>
          </a:p>
        </p:txBody>
      </p:sp>
      <p:sp>
        <p:nvSpPr>
          <p:cNvPr id="111619" name="Rectangle 3"/>
          <p:cNvSpPr>
            <a:spLocks noGrp="1" noChangeArrowheads="1"/>
          </p:cNvSpPr>
          <p:nvPr>
            <p:ph type="body" idx="1"/>
          </p:nvPr>
        </p:nvSpPr>
        <p:spPr bwMode="auto"/>
        <p:txBody>
          <a:bodyPr wrap="square" numCol="1" anchor="t" anchorCtr="0" compatLnSpc="1">
            <a:prstTxWarp prst="textNoShape">
              <a:avLst/>
            </a:prstTxWarp>
            <a:normAutofit/>
          </a:bodyPr>
          <a:lstStyle/>
          <a:p>
            <a:pPr>
              <a:defRPr/>
            </a:pPr>
            <a:endParaRPr lang="en-US" dirty="0" smtClean="0"/>
          </a:p>
        </p:txBody>
      </p:sp>
      <p:sp>
        <p:nvSpPr>
          <p:cNvPr id="111620" name="Slide Image Placeholder 8"/>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FE71BAE9-FF43-4124-BFE5-8A468AF67D0F}" type="slidenum">
              <a:rPr lang="en-US" smtClean="0"/>
              <a:pPr eaLnBrk="1" hangingPunct="1"/>
              <a:t>33</a:t>
            </a:fld>
            <a:endParaRPr lang="en-US" dirty="0" smtClean="0"/>
          </a:p>
        </p:txBody>
      </p:sp>
      <p:sp>
        <p:nvSpPr>
          <p:cNvPr id="112643" name="Rectangle 3"/>
          <p:cNvSpPr>
            <a:spLocks noGrp="1" noChangeArrowheads="1"/>
          </p:cNvSpPr>
          <p:nvPr>
            <p:ph type="body" idx="1"/>
          </p:nvPr>
        </p:nvSpPr>
        <p:spPr bwMode="auto">
          <a:xfrm>
            <a:off x="701040" y="4415790"/>
            <a:ext cx="5608320" cy="45707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12644" name="Slide Image Placeholder 8"/>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CCCB706E-9989-41D1-B4C8-32103D81E565}" type="slidenum">
              <a:rPr lang="en-US" smtClean="0"/>
              <a:pPr eaLnBrk="1" hangingPunct="1"/>
              <a:t>34</a:t>
            </a:fld>
            <a:endParaRPr lang="en-US" dirty="0" smtClean="0"/>
          </a:p>
        </p:txBody>
      </p:sp>
      <p:sp>
        <p:nvSpPr>
          <p:cNvPr id="113667" name="Rectangle 3"/>
          <p:cNvSpPr>
            <a:spLocks noGrp="1" noChangeArrowheads="1"/>
          </p:cNvSpPr>
          <p:nvPr>
            <p:ph type="body" idx="1"/>
          </p:nvPr>
        </p:nvSpPr>
        <p:spPr bwMode="auto">
          <a:xfrm>
            <a:off x="701040" y="4338320"/>
            <a:ext cx="5608320" cy="48031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13668" name="Slide Image Placeholder 8"/>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5D1EF171-CF48-475B-9AEA-879F8469E4CD}" type="slidenum">
              <a:rPr lang="en-US" smtClean="0"/>
              <a:pPr eaLnBrk="1" hangingPunct="1"/>
              <a:t>35</a:t>
            </a:fld>
            <a:endParaRPr lang="en-US" dirty="0" smtClean="0"/>
          </a:p>
        </p:txBody>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14692" name="Slide Image Placeholder 8"/>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869BE788-D136-407D-A790-636039113BF0}" type="slidenum">
              <a:rPr lang="en-US" smtClean="0"/>
              <a:pPr eaLnBrk="1" hangingPunct="1"/>
              <a:t>36</a:t>
            </a:fld>
            <a:endParaRPr lang="en-US" dirty="0" smtClean="0"/>
          </a:p>
        </p:txBody>
      </p:sp>
      <p:sp>
        <p:nvSpPr>
          <p:cNvPr id="115715" name="Rectangle 3"/>
          <p:cNvSpPr>
            <a:spLocks noGrp="1" noChangeArrowheads="1"/>
          </p:cNvSpPr>
          <p:nvPr>
            <p:ph type="body" idx="1"/>
          </p:nvPr>
        </p:nvSpPr>
        <p:spPr bwMode="auto">
          <a:xfrm>
            <a:off x="701040" y="4415790"/>
            <a:ext cx="5608320" cy="4493260"/>
          </a:xfrm>
        </p:spPr>
        <p:txBody>
          <a:bodyPr wrap="square" numCol="1" anchor="t" anchorCtr="0" compatLnSpc="1">
            <a:prstTxWarp prst="textNoShape">
              <a:avLst/>
            </a:prstTxWarp>
            <a:normAutofit/>
          </a:bodyPr>
          <a:lstStyle/>
          <a:p>
            <a:pPr>
              <a:defRPr/>
            </a:pPr>
            <a:endParaRPr lang="en-US" dirty="0" smtClean="0"/>
          </a:p>
        </p:txBody>
      </p:sp>
      <p:sp>
        <p:nvSpPr>
          <p:cNvPr id="115716" name="Slide Image Placeholder 8"/>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i="1" dirty="0" smtClean="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CBD06972-8A02-4347-856D-B838B5F1E8B5}" type="slidenum">
              <a:rPr lang="en-US" smtClean="0"/>
              <a:pPr eaLnBrk="1" hangingPunct="1"/>
              <a:t>37</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5887">
              <a:defRPr/>
            </a:pPr>
            <a:endParaRPr lang="en-US" dirty="0"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0BA03E80-617E-41C7-B121-5DAF1658A16D}" type="slidenum">
              <a:rPr lang="en-US" smtClean="0"/>
              <a:pPr eaLnBrk="1" hangingPunct="1"/>
              <a:t>38</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D0FDD470-469A-4A20-AA07-97A481277964}" type="slidenum">
              <a:rPr lang="en-US" smtClean="0"/>
              <a:pPr eaLnBrk="1" hangingPunct="1"/>
              <a:t>39</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44679DC-202B-4438-81C8-E671C224C1EC}" type="slidenum">
              <a:rPr lang="en-US" smtClean="0"/>
              <a:pPr eaLnBrk="1" hangingPunct="1"/>
              <a:t>4</a:t>
            </a:fld>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7275985B-F194-44F2-8C30-1CACDB22914E}" type="slidenum">
              <a:rPr lang="en-US" smtClean="0"/>
              <a:pPr eaLnBrk="1" hangingPunct="1"/>
              <a:t>40</a:t>
            </a:fld>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5B0A46D9-30EB-4732-8BEF-76BE8F9CC84A}" type="slidenum">
              <a:rPr lang="en-US" smtClean="0"/>
              <a:pPr eaLnBrk="1" hangingPunct="1"/>
              <a:t>41</a:t>
            </a:fld>
            <a:endParaRPr lang="en-US" dirty="0" smtClean="0"/>
          </a:p>
        </p:txBody>
      </p:sp>
      <p:sp>
        <p:nvSpPr>
          <p:cNvPr id="118787" name="Rectangle 3"/>
          <p:cNvSpPr>
            <a:spLocks noGrp="1" noChangeArrowheads="1"/>
          </p:cNvSpPr>
          <p:nvPr>
            <p:ph type="body" idx="1"/>
          </p:nvPr>
        </p:nvSpPr>
        <p:spPr bwMode="auto">
          <a:xfrm>
            <a:off x="701040" y="4267200"/>
            <a:ext cx="5608320" cy="4183380"/>
          </a:xfrm>
        </p:spPr>
        <p:txBody>
          <a:bodyPr wrap="square" numCol="1" anchor="t" anchorCtr="0" compatLnSpc="1">
            <a:prstTxWarp prst="textNoShape">
              <a:avLst/>
            </a:prstTxWarp>
            <a:noAutofit/>
          </a:bodyPr>
          <a:lstStyle/>
          <a:p>
            <a:pPr>
              <a:defRPr/>
            </a:pPr>
            <a:endParaRPr lang="en-US" dirty="0" smtClean="0"/>
          </a:p>
        </p:txBody>
      </p:sp>
      <p:sp>
        <p:nvSpPr>
          <p:cNvPr id="118788" name="Slide Image Placeholder 8"/>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645A6D66-BA21-4863-B45C-70BC894AB1DF}" type="slidenum">
              <a:rPr lang="en-US" smtClean="0"/>
              <a:pPr eaLnBrk="1" hangingPunct="1"/>
              <a:t>42</a:t>
            </a:fld>
            <a:endParaRPr lang="en-US" dirty="0" smtClean="0"/>
          </a:p>
        </p:txBody>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19812" name="Slide Image Placeholder 8"/>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9506C930-0C39-C14E-9A81-5D25950FD497}" type="slidenum">
              <a:rPr lang="en-US" smtClean="0"/>
              <a:t>43</a:t>
            </a:fld>
            <a:endParaRPr lang="en-US" dirty="0"/>
          </a:p>
        </p:txBody>
      </p:sp>
    </p:spTree>
    <p:extLst>
      <p:ext uri="{BB962C8B-B14F-4D97-AF65-F5344CB8AC3E}">
        <p14:creationId xmlns:p14="http://schemas.microsoft.com/office/powerpoint/2010/main" val="13970194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9506C930-0C39-C14E-9A81-5D25950FD497}" type="slidenum">
              <a:rPr lang="en-US" smtClean="0"/>
              <a:t>44</a:t>
            </a:fld>
            <a:endParaRPr lang="en-US" dirty="0"/>
          </a:p>
        </p:txBody>
      </p:sp>
    </p:spTree>
    <p:extLst>
      <p:ext uri="{BB962C8B-B14F-4D97-AF65-F5344CB8AC3E}">
        <p14:creationId xmlns:p14="http://schemas.microsoft.com/office/powerpoint/2010/main" val="5439455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45</a:t>
            </a:fld>
            <a:endParaRPr lang="en-US" dirty="0"/>
          </a:p>
        </p:txBody>
      </p:sp>
    </p:spTree>
    <p:extLst>
      <p:ext uri="{BB962C8B-B14F-4D97-AF65-F5344CB8AC3E}">
        <p14:creationId xmlns:p14="http://schemas.microsoft.com/office/powerpoint/2010/main" val="20312343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46</a:t>
            </a:fld>
            <a:endParaRPr lang="en-US" dirty="0"/>
          </a:p>
        </p:txBody>
      </p:sp>
    </p:spTree>
    <p:extLst>
      <p:ext uri="{BB962C8B-B14F-4D97-AF65-F5344CB8AC3E}">
        <p14:creationId xmlns:p14="http://schemas.microsoft.com/office/powerpoint/2010/main" val="6624806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xfrm>
            <a:off x="701040" y="4415790"/>
            <a:ext cx="560832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100" dirty="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0020EA54-A3A3-43F5-B4C0-1E7661F0492D}" type="slidenum">
              <a:rPr lang="en-US" smtClean="0"/>
              <a:pPr eaLnBrk="1" hangingPunct="1"/>
              <a:t>47</a:t>
            </a:fld>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xfrm>
            <a:off x="701040" y="4415790"/>
            <a:ext cx="5608320" cy="45707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9C0E244F-0181-4C21-816A-050E466ABD31}" type="slidenum">
              <a:rPr lang="en-US" smtClean="0"/>
              <a:pPr eaLnBrk="1" hangingPunct="1"/>
              <a:t>48</a:t>
            </a:fld>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49</a:t>
            </a:fld>
            <a:endParaRPr lang="en-US" dirty="0"/>
          </a:p>
        </p:txBody>
      </p:sp>
    </p:spTree>
    <p:extLst>
      <p:ext uri="{BB962C8B-B14F-4D97-AF65-F5344CB8AC3E}">
        <p14:creationId xmlns:p14="http://schemas.microsoft.com/office/powerpoint/2010/main" val="2391060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91EAA565-8D72-4D05-91E6-AAB5D37DCB74}" type="slidenum">
              <a:rPr lang="en-US" smtClean="0"/>
              <a:pPr eaLnBrk="1" hangingPunct="1"/>
              <a:t>5</a:t>
            </a:fld>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7062" y="4415790"/>
            <a:ext cx="5608320" cy="4183380"/>
          </a:xfrm>
        </p:spPr>
        <p:txBody>
          <a:bodyPr/>
          <a:lstStyle/>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9506C930-0C39-C14E-9A81-5D25950FD497}" type="slidenum">
              <a:rPr lang="en-US" smtClean="0"/>
              <a:t>50</a:t>
            </a:fld>
            <a:endParaRPr lang="en-US" dirty="0"/>
          </a:p>
        </p:txBody>
      </p:sp>
    </p:spTree>
    <p:extLst>
      <p:ext uri="{BB962C8B-B14F-4D97-AF65-F5344CB8AC3E}">
        <p14:creationId xmlns:p14="http://schemas.microsoft.com/office/powerpoint/2010/main" val="13970194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42707"/>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51</a:t>
            </a:fld>
            <a:endParaRPr lang="en-US" dirty="0"/>
          </a:p>
        </p:txBody>
      </p:sp>
    </p:spTree>
    <p:extLst>
      <p:ext uri="{BB962C8B-B14F-4D97-AF65-F5344CB8AC3E}">
        <p14:creationId xmlns:p14="http://schemas.microsoft.com/office/powerpoint/2010/main" val="7717689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52</a:t>
            </a:fld>
            <a:endParaRPr lang="en-US" dirty="0"/>
          </a:p>
        </p:txBody>
      </p:sp>
    </p:spTree>
    <p:extLst>
      <p:ext uri="{BB962C8B-B14F-4D97-AF65-F5344CB8AC3E}">
        <p14:creationId xmlns:p14="http://schemas.microsoft.com/office/powerpoint/2010/main" val="34737722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53</a:t>
            </a:fld>
            <a:endParaRPr lang="en-US" dirty="0"/>
          </a:p>
        </p:txBody>
      </p:sp>
    </p:spTree>
    <p:extLst>
      <p:ext uri="{BB962C8B-B14F-4D97-AF65-F5344CB8AC3E}">
        <p14:creationId xmlns:p14="http://schemas.microsoft.com/office/powerpoint/2010/main" val="19910054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54</a:t>
            </a:fld>
            <a:endParaRPr lang="en-US" dirty="0"/>
          </a:p>
        </p:txBody>
      </p:sp>
    </p:spTree>
    <p:extLst>
      <p:ext uri="{BB962C8B-B14F-4D97-AF65-F5344CB8AC3E}">
        <p14:creationId xmlns:p14="http://schemas.microsoft.com/office/powerpoint/2010/main" val="15961808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55</a:t>
            </a:fld>
            <a:endParaRPr lang="en-US" dirty="0"/>
          </a:p>
        </p:txBody>
      </p:sp>
    </p:spTree>
    <p:extLst>
      <p:ext uri="{BB962C8B-B14F-4D97-AF65-F5344CB8AC3E}">
        <p14:creationId xmlns:p14="http://schemas.microsoft.com/office/powerpoint/2010/main" val="2186381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56</a:t>
            </a:fld>
            <a:endParaRPr lang="en-US" dirty="0"/>
          </a:p>
        </p:txBody>
      </p:sp>
    </p:spTree>
    <p:extLst>
      <p:ext uri="{BB962C8B-B14F-4D97-AF65-F5344CB8AC3E}">
        <p14:creationId xmlns:p14="http://schemas.microsoft.com/office/powerpoint/2010/main" val="3415363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57</a:t>
            </a:fld>
            <a:endParaRPr lang="en-US" dirty="0"/>
          </a:p>
        </p:txBody>
      </p:sp>
    </p:spTree>
    <p:extLst>
      <p:ext uri="{BB962C8B-B14F-4D97-AF65-F5344CB8AC3E}">
        <p14:creationId xmlns:p14="http://schemas.microsoft.com/office/powerpoint/2010/main" val="42577914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58</a:t>
            </a:fld>
            <a:endParaRPr lang="en-US" dirty="0"/>
          </a:p>
        </p:txBody>
      </p:sp>
    </p:spTree>
    <p:extLst>
      <p:ext uri="{BB962C8B-B14F-4D97-AF65-F5344CB8AC3E}">
        <p14:creationId xmlns:p14="http://schemas.microsoft.com/office/powerpoint/2010/main" val="39064158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6C930-0C39-C14E-9A81-5D25950FD497}" type="slidenum">
              <a:rPr lang="en-US" smtClean="0"/>
              <a:t>59</a:t>
            </a:fld>
            <a:endParaRPr lang="en-US" dirty="0"/>
          </a:p>
        </p:txBody>
      </p:sp>
    </p:spTree>
    <p:extLst>
      <p:ext uri="{BB962C8B-B14F-4D97-AF65-F5344CB8AC3E}">
        <p14:creationId xmlns:p14="http://schemas.microsoft.com/office/powerpoint/2010/main" val="891515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FF131D59-A2F9-4417-AF98-282414DCCB33}" type="slidenum">
              <a:rPr lang="en-US" smtClean="0"/>
              <a:pPr eaLnBrk="1" hangingPunct="1"/>
              <a:t>6</a:t>
            </a:fld>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60</a:t>
            </a:fld>
            <a:endParaRPr lang="en-US" dirty="0"/>
          </a:p>
        </p:txBody>
      </p:sp>
    </p:spTree>
    <p:extLst>
      <p:ext uri="{BB962C8B-B14F-4D97-AF65-F5344CB8AC3E}">
        <p14:creationId xmlns:p14="http://schemas.microsoft.com/office/powerpoint/2010/main" val="11949576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61</a:t>
            </a:fld>
            <a:endParaRPr lang="en-US" dirty="0"/>
          </a:p>
        </p:txBody>
      </p:sp>
    </p:spTree>
    <p:extLst>
      <p:ext uri="{BB962C8B-B14F-4D97-AF65-F5344CB8AC3E}">
        <p14:creationId xmlns:p14="http://schemas.microsoft.com/office/powerpoint/2010/main" val="1750545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62</a:t>
            </a:fld>
            <a:endParaRPr lang="en-US" dirty="0"/>
          </a:p>
        </p:txBody>
      </p:sp>
    </p:spTree>
    <p:extLst>
      <p:ext uri="{BB962C8B-B14F-4D97-AF65-F5344CB8AC3E}">
        <p14:creationId xmlns:p14="http://schemas.microsoft.com/office/powerpoint/2010/main" val="39008173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63</a:t>
            </a:fld>
            <a:endParaRPr lang="en-US" dirty="0"/>
          </a:p>
        </p:txBody>
      </p:sp>
    </p:spTree>
    <p:extLst>
      <p:ext uri="{BB962C8B-B14F-4D97-AF65-F5344CB8AC3E}">
        <p14:creationId xmlns:p14="http://schemas.microsoft.com/office/powerpoint/2010/main" val="10805767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9506C930-0C39-C14E-9A81-5D25950FD497}" type="slidenum">
              <a:rPr lang="en-US" smtClean="0"/>
              <a:t>64</a:t>
            </a:fld>
            <a:endParaRPr lang="en-US" dirty="0"/>
          </a:p>
        </p:txBody>
      </p:sp>
    </p:spTree>
    <p:extLst>
      <p:ext uri="{BB962C8B-B14F-4D97-AF65-F5344CB8AC3E}">
        <p14:creationId xmlns:p14="http://schemas.microsoft.com/office/powerpoint/2010/main" val="13970194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882" y="696913"/>
            <a:ext cx="4648200" cy="3486150"/>
          </a:xfrm>
        </p:spPr>
      </p:sp>
      <p:sp>
        <p:nvSpPr>
          <p:cNvPr id="3" name="Notes Placeholder 2"/>
          <p:cNvSpPr>
            <a:spLocks noGrp="1"/>
          </p:cNvSpPr>
          <p:nvPr>
            <p:ph type="body" idx="1"/>
          </p:nvPr>
        </p:nvSpPr>
        <p:spPr>
          <a:xfrm>
            <a:off x="701040" y="4338320"/>
            <a:ext cx="5608320" cy="4183380"/>
          </a:xfrm>
        </p:spPr>
        <p:txBody>
          <a:bodyPr/>
          <a:lstStyle/>
          <a:p>
            <a:endParaRPr lang="en-US" sz="1100" dirty="0"/>
          </a:p>
        </p:txBody>
      </p:sp>
      <p:sp>
        <p:nvSpPr>
          <p:cNvPr id="4" name="Slide Number Placeholder 3"/>
          <p:cNvSpPr>
            <a:spLocks noGrp="1"/>
          </p:cNvSpPr>
          <p:nvPr>
            <p:ph type="sldNum" sz="quarter" idx="10"/>
          </p:nvPr>
        </p:nvSpPr>
        <p:spPr/>
        <p:txBody>
          <a:bodyPr/>
          <a:lstStyle/>
          <a:p>
            <a:fld id="{9506C930-0C39-C14E-9A81-5D25950FD497}" type="slidenum">
              <a:rPr lang="en-US" smtClean="0"/>
              <a:t>65</a:t>
            </a:fld>
            <a:endParaRPr lang="en-US" dirty="0"/>
          </a:p>
        </p:txBody>
      </p:sp>
    </p:spTree>
    <p:extLst>
      <p:ext uri="{BB962C8B-B14F-4D97-AF65-F5344CB8AC3E}">
        <p14:creationId xmlns:p14="http://schemas.microsoft.com/office/powerpoint/2010/main" val="41836474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66</a:t>
            </a:fld>
            <a:endParaRPr lang="en-US" dirty="0"/>
          </a:p>
        </p:txBody>
      </p:sp>
    </p:spTree>
    <p:extLst>
      <p:ext uri="{BB962C8B-B14F-4D97-AF65-F5344CB8AC3E}">
        <p14:creationId xmlns:p14="http://schemas.microsoft.com/office/powerpoint/2010/main" val="10199577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9506C930-0C39-C14E-9A81-5D25950FD497}" type="slidenum">
              <a:rPr lang="en-US" smtClean="0"/>
              <a:t>67</a:t>
            </a:fld>
            <a:endParaRPr lang="en-US" dirty="0"/>
          </a:p>
        </p:txBody>
      </p:sp>
    </p:spTree>
    <p:extLst>
      <p:ext uri="{BB962C8B-B14F-4D97-AF65-F5344CB8AC3E}">
        <p14:creationId xmlns:p14="http://schemas.microsoft.com/office/powerpoint/2010/main" val="13970194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xfrm>
            <a:off x="701040" y="4415790"/>
            <a:ext cx="5608320" cy="4493260"/>
          </a:xfrm>
        </p:spPr>
        <p:txBody>
          <a:bodyPr wrap="square" numCol="1" anchor="t" anchorCtr="0" compatLnSpc="1">
            <a:prstTxWarp prst="textNoShape">
              <a:avLst/>
            </a:prstTxWarp>
            <a:normAutofit/>
          </a:bodyPr>
          <a:lstStyle/>
          <a:p>
            <a:pPr>
              <a:defRPr/>
            </a:pPr>
            <a:endParaRPr lang="en-US" dirty="0"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861C38B4-21B8-44B4-9E2F-DB9324722FD0}" type="slidenum">
              <a:rPr lang="en-US" smtClean="0"/>
              <a:pPr eaLnBrk="1" hangingPunct="1"/>
              <a:t>68</a:t>
            </a:fld>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endParaRPr lang="en-US" sz="1100" dirty="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3941151C-364A-4F86-9BE1-6E1E1AAEF41F}" type="slidenum">
              <a:rPr lang="en-US" smtClean="0"/>
              <a:pPr eaLnBrk="1" hangingPunct="1"/>
              <a:t>69</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5695944F-B166-462B-AC5C-206A2E6AA5D2}" type="slidenum">
              <a:rPr lang="en-US" smtClean="0"/>
              <a:pPr eaLnBrk="1" hangingPunct="1"/>
              <a:t>7</a:t>
            </a:fld>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9506C930-0C39-C14E-9A81-5D25950FD497}" type="slidenum">
              <a:rPr lang="en-US" smtClean="0"/>
              <a:t>70</a:t>
            </a:fld>
            <a:endParaRPr lang="en-US" dirty="0"/>
          </a:p>
        </p:txBody>
      </p:sp>
    </p:spTree>
    <p:extLst>
      <p:ext uri="{BB962C8B-B14F-4D97-AF65-F5344CB8AC3E}">
        <p14:creationId xmlns:p14="http://schemas.microsoft.com/office/powerpoint/2010/main" val="13970194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xfrm>
            <a:off x="902264" y="4446456"/>
            <a:ext cx="5140960" cy="4475506"/>
          </a:xfrm>
        </p:spPr>
        <p:txBody>
          <a:bodyPr wrap="square" numCol="1" anchor="t" anchorCtr="0" compatLnSpc="1">
            <a:prstTxWarp prst="textNoShape">
              <a:avLst/>
            </a:prstTxWarp>
            <a:normAutofit/>
          </a:bodyPr>
          <a:lstStyle/>
          <a:p>
            <a:pPr eaLnBrk="1" hangingPunct="1">
              <a:defRPr/>
            </a:pPr>
            <a:endParaRPr lang="en-US" dirty="0" smtClean="0"/>
          </a:p>
        </p:txBody>
      </p:sp>
      <p:sp>
        <p:nvSpPr>
          <p:cNvPr id="144388"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B7FA0503-DB34-498B-95F0-A3BAD94A0B44}" type="slidenum">
              <a:rPr lang="en-US" smtClean="0"/>
              <a:pPr eaLnBrk="1" hangingPunct="1"/>
              <a:t>71</a:t>
            </a:fld>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xfrm>
            <a:off x="902264" y="4446456"/>
            <a:ext cx="5140960" cy="4475506"/>
          </a:xfrm>
        </p:spPr>
        <p:txBody>
          <a:bodyPr wrap="square" numCol="1" anchor="t" anchorCtr="0" compatLnSpc="1">
            <a:prstTxWarp prst="textNoShape">
              <a:avLst/>
            </a:prstTxWarp>
            <a:normAutofit/>
          </a:bodyPr>
          <a:lstStyle/>
          <a:p>
            <a:pPr eaLnBrk="1" hangingPunct="1">
              <a:defRPr/>
            </a:pPr>
            <a:endParaRPr lang="en-US" dirty="0" smtClean="0"/>
          </a:p>
        </p:txBody>
      </p:sp>
      <p:sp>
        <p:nvSpPr>
          <p:cNvPr id="144388"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B7FA0503-DB34-498B-95F0-A3BAD94A0B44}" type="slidenum">
              <a:rPr lang="en-US" smtClean="0"/>
              <a:pPr eaLnBrk="1" hangingPunct="1"/>
              <a:t>72</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5695944F-B166-462B-AC5C-206A2E6AA5D2}" type="slidenum">
              <a:rPr lang="en-US" smtClean="0"/>
              <a:pPr eaLnBrk="1" hangingPunct="1"/>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3FE46F5C-3D89-4BCB-B34B-034E9B4C4C1F}" type="slidenum">
              <a:rPr lang="en-US" smtClean="0"/>
              <a:pPr eaLnBrk="1" hangingPunct="1"/>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mbo">
    <p:spTree>
      <p:nvGrpSpPr>
        <p:cNvPr id="1" name=""/>
        <p:cNvGrpSpPr/>
        <p:nvPr/>
      </p:nvGrpSpPr>
      <p:grpSpPr>
        <a:xfrm>
          <a:off x="0" y="0"/>
          <a:ext cx="0" cy="0"/>
          <a:chOff x="0" y="0"/>
          <a:chExt cx="0" cy="0"/>
        </a:xfrm>
      </p:grpSpPr>
      <p:pic>
        <p:nvPicPr>
          <p:cNvPr id="2" name="Picture 1" descr="FSA-4C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04065" y="6319453"/>
            <a:ext cx="4111335" cy="386147"/>
          </a:xfrm>
          <a:prstGeom prst="rect">
            <a:avLst/>
          </a:prstGeom>
        </p:spPr>
      </p:pic>
      <p:sp>
        <p:nvSpPr>
          <p:cNvPr id="7" name="Subtitle 2"/>
          <p:cNvSpPr>
            <a:spLocks noGrp="1"/>
          </p:cNvSpPr>
          <p:nvPr>
            <p:ph type="subTitle" idx="1"/>
          </p:nvPr>
        </p:nvSpPr>
        <p:spPr>
          <a:xfrm>
            <a:off x="410190" y="2800350"/>
            <a:ext cx="8425545" cy="704850"/>
          </a:xfrm>
          <a:prstGeom prst="rect">
            <a:avLst/>
          </a:prstGeom>
          <a:noFill/>
        </p:spPr>
        <p:txBody>
          <a:bodyPr vert="horz"/>
          <a:lstStyle>
            <a:lvl1pPr marL="0" indent="0" algn="l">
              <a:buNone/>
              <a:defRPr sz="2400" b="0">
                <a:solidFill>
                  <a:srgbClr val="208FBC"/>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13" name="Title 12"/>
          <p:cNvSpPr>
            <a:spLocks noGrp="1"/>
          </p:cNvSpPr>
          <p:nvPr>
            <p:ph type="title"/>
          </p:nvPr>
        </p:nvSpPr>
        <p:spPr>
          <a:xfrm>
            <a:off x="381000" y="2137955"/>
            <a:ext cx="8229600" cy="738595"/>
          </a:xfrm>
          <a:prstGeom prst="rect">
            <a:avLst/>
          </a:prstGeom>
          <a:noFill/>
        </p:spPr>
        <p:txBody>
          <a:bodyPr vert="horz"/>
          <a:lstStyle>
            <a:lvl1pPr algn="l">
              <a:defRPr sz="4800">
                <a:solidFill>
                  <a:srgbClr val="208FBC"/>
                </a:solidFill>
                <a:latin typeface="Arial"/>
                <a:cs typeface="Arial"/>
              </a:defRPr>
            </a:lvl1pPr>
          </a:lstStyle>
          <a:p>
            <a:r>
              <a:rPr lang="en-US"/>
              <a:t>Click to edit Master title style</a:t>
            </a:r>
          </a:p>
        </p:txBody>
      </p:sp>
      <p:sp>
        <p:nvSpPr>
          <p:cNvPr id="10" name="Rectangle 1"/>
          <p:cNvSpPr>
            <a:spLocks/>
          </p:cNvSpPr>
          <p:nvPr userDrawn="1"/>
        </p:nvSpPr>
        <p:spPr bwMode="auto">
          <a:xfrm>
            <a:off x="1650998" y="6172200"/>
            <a:ext cx="2844802" cy="699604"/>
          </a:xfrm>
          <a:prstGeom prst="rect">
            <a:avLst/>
          </a:prstGeom>
          <a:solidFill>
            <a:srgbClr val="95C94E"/>
          </a:solidFill>
          <a:ln>
            <a:noFill/>
          </a:ln>
        </p:spPr>
        <p:txBody>
          <a:bodyPr lIns="0" tIns="0" rIns="0" bIns="0"/>
          <a:lstStyle/>
          <a:p>
            <a:endParaRPr lang="en-US" dirty="0"/>
          </a:p>
        </p:txBody>
      </p:sp>
      <p:sp>
        <p:nvSpPr>
          <p:cNvPr id="14" name="Rectangle 1"/>
          <p:cNvSpPr>
            <a:spLocks/>
          </p:cNvSpPr>
          <p:nvPr userDrawn="1"/>
        </p:nvSpPr>
        <p:spPr bwMode="auto">
          <a:xfrm>
            <a:off x="838200" y="6173668"/>
            <a:ext cx="838200" cy="699604"/>
          </a:xfrm>
          <a:prstGeom prst="rect">
            <a:avLst/>
          </a:prstGeom>
          <a:solidFill>
            <a:srgbClr val="1D81AA"/>
          </a:solidFill>
          <a:ln>
            <a:noFill/>
          </a:ln>
        </p:spPr>
        <p:txBody>
          <a:bodyPr lIns="0" tIns="0" rIns="0" bIns="0"/>
          <a:lstStyle/>
          <a:p>
            <a:endParaRPr lang="en-US" dirty="0"/>
          </a:p>
        </p:txBody>
      </p:sp>
      <p:sp>
        <p:nvSpPr>
          <p:cNvPr id="15" name="Rectangle 1"/>
          <p:cNvSpPr>
            <a:spLocks/>
          </p:cNvSpPr>
          <p:nvPr userDrawn="1"/>
        </p:nvSpPr>
        <p:spPr bwMode="auto">
          <a:xfrm>
            <a:off x="-14597" y="6173668"/>
            <a:ext cx="863938" cy="699604"/>
          </a:xfrm>
          <a:prstGeom prst="rect">
            <a:avLst/>
          </a:prstGeom>
          <a:solidFill>
            <a:schemeClr val="tx1">
              <a:lumMod val="65000"/>
              <a:lumOff val="35000"/>
            </a:schemeClr>
          </a:solidFill>
          <a:ln>
            <a:noFill/>
          </a:ln>
        </p:spPr>
        <p:txBody>
          <a:bodyPr lIns="0" tIns="0" rIns="0" bIns="0"/>
          <a:lstStyle/>
          <a:p>
            <a:r>
              <a:rPr lang="en-US" dirty="0"/>
              <a:t>             </a:t>
            </a:r>
          </a:p>
        </p:txBody>
      </p:sp>
      <p:sp>
        <p:nvSpPr>
          <p:cNvPr id="16" name="Rectangle 1"/>
          <p:cNvSpPr>
            <a:spLocks/>
          </p:cNvSpPr>
          <p:nvPr userDrawn="1"/>
        </p:nvSpPr>
        <p:spPr bwMode="auto">
          <a:xfrm>
            <a:off x="5638800" y="-1160"/>
            <a:ext cx="1848172" cy="457400"/>
          </a:xfrm>
          <a:prstGeom prst="rect">
            <a:avLst/>
          </a:prstGeom>
          <a:solidFill>
            <a:srgbClr val="95C94E"/>
          </a:solidFill>
          <a:ln>
            <a:noFill/>
          </a:ln>
        </p:spPr>
        <p:txBody>
          <a:bodyPr lIns="0" tIns="0" rIns="0" bIns="0"/>
          <a:lstStyle/>
          <a:p>
            <a:endParaRPr lang="en-US" dirty="0"/>
          </a:p>
        </p:txBody>
      </p:sp>
      <p:sp>
        <p:nvSpPr>
          <p:cNvPr id="17" name="Rectangle 1"/>
          <p:cNvSpPr>
            <a:spLocks/>
          </p:cNvSpPr>
          <p:nvPr userDrawn="1"/>
        </p:nvSpPr>
        <p:spPr bwMode="auto">
          <a:xfrm>
            <a:off x="7460257" y="-200"/>
            <a:ext cx="838200" cy="457400"/>
          </a:xfrm>
          <a:prstGeom prst="rect">
            <a:avLst/>
          </a:prstGeom>
          <a:solidFill>
            <a:srgbClr val="1D81AA"/>
          </a:solidFill>
          <a:ln>
            <a:noFill/>
          </a:ln>
        </p:spPr>
        <p:txBody>
          <a:bodyPr lIns="0" tIns="0" rIns="0" bIns="0"/>
          <a:lstStyle/>
          <a:p>
            <a:endParaRPr lang="en-US" dirty="0"/>
          </a:p>
        </p:txBody>
      </p:sp>
      <p:sp>
        <p:nvSpPr>
          <p:cNvPr id="18" name="Rectangle 1"/>
          <p:cNvSpPr>
            <a:spLocks/>
          </p:cNvSpPr>
          <p:nvPr userDrawn="1"/>
        </p:nvSpPr>
        <p:spPr bwMode="auto">
          <a:xfrm>
            <a:off x="8289187" y="-200"/>
            <a:ext cx="863938" cy="457400"/>
          </a:xfrm>
          <a:prstGeom prst="rect">
            <a:avLst/>
          </a:prstGeom>
          <a:solidFill>
            <a:schemeClr val="tx1">
              <a:lumMod val="65000"/>
              <a:lumOff val="35000"/>
            </a:schemeClr>
          </a:solidFill>
          <a:ln>
            <a:noFill/>
          </a:ln>
        </p:spPr>
        <p:txBody>
          <a:bodyPr lIns="0" tIns="0" rIns="0" bIns="0"/>
          <a:lstStyle/>
          <a:p>
            <a:r>
              <a:rPr lang="en-US" dirty="0"/>
              <a:t>             </a:t>
            </a:r>
          </a:p>
        </p:txBody>
      </p:sp>
      <p:sp>
        <p:nvSpPr>
          <p:cNvPr id="20" name="Content Placeholder 10"/>
          <p:cNvSpPr>
            <a:spLocks noGrp="1"/>
          </p:cNvSpPr>
          <p:nvPr userDrawn="1">
            <p:ph sz="quarter" idx="11"/>
          </p:nvPr>
        </p:nvSpPr>
        <p:spPr>
          <a:xfrm>
            <a:off x="424032" y="5486400"/>
            <a:ext cx="7021286" cy="596677"/>
          </a:xfrm>
          <a:prstGeom prst="rect">
            <a:avLst/>
          </a:prstGeom>
        </p:spPr>
        <p:txBody>
          <a:bodyPr vert="horz"/>
          <a:lstStyle>
            <a:lvl1pPr marL="0" indent="0" algn="l">
              <a:buNone/>
              <a:defRPr sz="2200">
                <a:solidFill>
                  <a:srgbClr val="208FBC"/>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a:t>Click to edit Master text styles</a:t>
            </a:r>
          </a:p>
        </p:txBody>
      </p:sp>
    </p:spTree>
    <p:extLst>
      <p:ext uri="{BB962C8B-B14F-4D97-AF65-F5344CB8AC3E}">
        <p14:creationId xmlns:p14="http://schemas.microsoft.com/office/powerpoint/2010/main" val="197548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ection_Blue">
    <p:spTree>
      <p:nvGrpSpPr>
        <p:cNvPr id="1" name=""/>
        <p:cNvGrpSpPr/>
        <p:nvPr/>
      </p:nvGrpSpPr>
      <p:grpSpPr>
        <a:xfrm>
          <a:off x="0" y="0"/>
          <a:ext cx="0" cy="0"/>
          <a:chOff x="0" y="0"/>
          <a:chExt cx="0" cy="0"/>
        </a:xfrm>
      </p:grpSpPr>
      <p:pic>
        <p:nvPicPr>
          <p:cNvPr id="10" name="Picture 9" descr="FSA-4C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04065" y="6319453"/>
            <a:ext cx="4111335" cy="386147"/>
          </a:xfrm>
          <a:prstGeom prst="rect">
            <a:avLst/>
          </a:prstGeom>
        </p:spPr>
      </p:pic>
      <p:sp>
        <p:nvSpPr>
          <p:cNvPr id="12" name="Rectangle 1"/>
          <p:cNvSpPr>
            <a:spLocks/>
          </p:cNvSpPr>
          <p:nvPr userDrawn="1"/>
        </p:nvSpPr>
        <p:spPr bwMode="auto">
          <a:xfrm>
            <a:off x="1650998" y="6172200"/>
            <a:ext cx="2844802" cy="699604"/>
          </a:xfrm>
          <a:prstGeom prst="rect">
            <a:avLst/>
          </a:prstGeom>
          <a:solidFill>
            <a:srgbClr val="95C94E"/>
          </a:solidFill>
          <a:ln>
            <a:noFill/>
          </a:ln>
        </p:spPr>
        <p:txBody>
          <a:bodyPr lIns="0" tIns="0" rIns="0" bIns="0"/>
          <a:lstStyle/>
          <a:p>
            <a:endParaRPr lang="en-US" dirty="0"/>
          </a:p>
        </p:txBody>
      </p:sp>
      <p:sp>
        <p:nvSpPr>
          <p:cNvPr id="15" name="Rectangle 1"/>
          <p:cNvSpPr>
            <a:spLocks/>
          </p:cNvSpPr>
          <p:nvPr userDrawn="1"/>
        </p:nvSpPr>
        <p:spPr bwMode="auto">
          <a:xfrm>
            <a:off x="838200" y="6173668"/>
            <a:ext cx="838200" cy="699604"/>
          </a:xfrm>
          <a:prstGeom prst="rect">
            <a:avLst/>
          </a:prstGeom>
          <a:solidFill>
            <a:srgbClr val="1D81AA"/>
          </a:solidFill>
          <a:ln>
            <a:noFill/>
          </a:ln>
        </p:spPr>
        <p:txBody>
          <a:bodyPr lIns="0" tIns="0" rIns="0" bIns="0"/>
          <a:lstStyle/>
          <a:p>
            <a:endParaRPr lang="en-US" dirty="0"/>
          </a:p>
        </p:txBody>
      </p:sp>
      <p:sp>
        <p:nvSpPr>
          <p:cNvPr id="16" name="Rectangle 1"/>
          <p:cNvSpPr>
            <a:spLocks/>
          </p:cNvSpPr>
          <p:nvPr userDrawn="1"/>
        </p:nvSpPr>
        <p:spPr bwMode="auto">
          <a:xfrm>
            <a:off x="-14597" y="6173668"/>
            <a:ext cx="863938" cy="699604"/>
          </a:xfrm>
          <a:prstGeom prst="rect">
            <a:avLst/>
          </a:prstGeom>
          <a:solidFill>
            <a:schemeClr val="tx1">
              <a:lumMod val="65000"/>
              <a:lumOff val="35000"/>
            </a:schemeClr>
          </a:solidFill>
          <a:ln>
            <a:noFill/>
          </a:ln>
        </p:spPr>
        <p:txBody>
          <a:bodyPr lIns="0" tIns="0" rIns="0" bIns="0"/>
          <a:lstStyle/>
          <a:p>
            <a:r>
              <a:rPr lang="en-US" dirty="0"/>
              <a:t>             </a:t>
            </a:r>
          </a:p>
        </p:txBody>
      </p:sp>
      <p:sp>
        <p:nvSpPr>
          <p:cNvPr id="17" name="Rectangle 1"/>
          <p:cNvSpPr>
            <a:spLocks/>
          </p:cNvSpPr>
          <p:nvPr userDrawn="1"/>
        </p:nvSpPr>
        <p:spPr bwMode="auto">
          <a:xfrm>
            <a:off x="5638800" y="-1160"/>
            <a:ext cx="1848172" cy="457400"/>
          </a:xfrm>
          <a:prstGeom prst="rect">
            <a:avLst/>
          </a:prstGeom>
          <a:solidFill>
            <a:srgbClr val="95C94E"/>
          </a:solidFill>
          <a:ln>
            <a:noFill/>
          </a:ln>
        </p:spPr>
        <p:txBody>
          <a:bodyPr lIns="0" tIns="0" rIns="0" bIns="0"/>
          <a:lstStyle/>
          <a:p>
            <a:endParaRPr lang="en-US" dirty="0"/>
          </a:p>
        </p:txBody>
      </p:sp>
      <p:sp>
        <p:nvSpPr>
          <p:cNvPr id="18" name="Rectangle 1"/>
          <p:cNvSpPr>
            <a:spLocks/>
          </p:cNvSpPr>
          <p:nvPr userDrawn="1"/>
        </p:nvSpPr>
        <p:spPr bwMode="auto">
          <a:xfrm>
            <a:off x="7460257" y="-200"/>
            <a:ext cx="838200" cy="457400"/>
          </a:xfrm>
          <a:prstGeom prst="rect">
            <a:avLst/>
          </a:prstGeom>
          <a:solidFill>
            <a:srgbClr val="1D81AA"/>
          </a:solidFill>
          <a:ln>
            <a:noFill/>
          </a:ln>
        </p:spPr>
        <p:txBody>
          <a:bodyPr lIns="0" tIns="0" rIns="0" bIns="0"/>
          <a:lstStyle/>
          <a:p>
            <a:endParaRPr lang="en-US" dirty="0"/>
          </a:p>
        </p:txBody>
      </p:sp>
      <p:sp>
        <p:nvSpPr>
          <p:cNvPr id="19" name="Rectangle 1"/>
          <p:cNvSpPr>
            <a:spLocks/>
          </p:cNvSpPr>
          <p:nvPr userDrawn="1"/>
        </p:nvSpPr>
        <p:spPr bwMode="auto">
          <a:xfrm>
            <a:off x="8289187" y="-200"/>
            <a:ext cx="863938" cy="457400"/>
          </a:xfrm>
          <a:prstGeom prst="rect">
            <a:avLst/>
          </a:prstGeom>
          <a:solidFill>
            <a:schemeClr val="tx1">
              <a:lumMod val="65000"/>
              <a:lumOff val="35000"/>
            </a:schemeClr>
          </a:solidFill>
          <a:ln>
            <a:noFill/>
          </a:ln>
        </p:spPr>
        <p:txBody>
          <a:bodyPr lIns="0" tIns="0" rIns="0" bIns="0"/>
          <a:lstStyle/>
          <a:p>
            <a:r>
              <a:rPr lang="en-US" dirty="0"/>
              <a:t>             </a:t>
            </a:r>
          </a:p>
        </p:txBody>
      </p:sp>
      <p:sp>
        <p:nvSpPr>
          <p:cNvPr id="2" name="Title 1"/>
          <p:cNvSpPr>
            <a:spLocks noGrp="1"/>
          </p:cNvSpPr>
          <p:nvPr>
            <p:ph type="title" hasCustomPrompt="1"/>
          </p:nvPr>
        </p:nvSpPr>
        <p:spPr>
          <a:xfrm>
            <a:off x="459708" y="414325"/>
            <a:ext cx="8554162" cy="647698"/>
          </a:xfrm>
          <a:prstGeom prst="rect">
            <a:avLst/>
          </a:prstGeom>
        </p:spPr>
        <p:txBody>
          <a:bodyPr/>
          <a:lstStyle>
            <a:lvl1pPr algn="l">
              <a:defRPr sz="4000">
                <a:solidFill>
                  <a:schemeClr val="tx1">
                    <a:lumMod val="65000"/>
                    <a:lumOff val="35000"/>
                  </a:schemeClr>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533400" y="1524000"/>
            <a:ext cx="8229600" cy="4525963"/>
          </a:xfrm>
          <a:prstGeom prst="rect">
            <a:avLst/>
          </a:prstGeom>
        </p:spPr>
        <p:txBody>
          <a:bodyPr/>
          <a:lstStyle>
            <a:lvl1pPr marL="230188" indent="-230188">
              <a:buSzPct val="80000"/>
              <a:defRPr sz="2000">
                <a:solidFill>
                  <a:srgbClr val="535353"/>
                </a:solidFill>
                <a:latin typeface="Arial"/>
                <a:cs typeface="Arial"/>
              </a:defRPr>
            </a:lvl1pPr>
            <a:lvl2pPr marL="404813" indent="-174625">
              <a:buSzPct val="75000"/>
              <a:buFont typeface="Arial"/>
              <a:buChar char="•"/>
              <a:defRPr sz="1800">
                <a:solidFill>
                  <a:srgbClr val="535353"/>
                </a:solidFill>
                <a:latin typeface="Arial"/>
                <a:cs typeface="Arial"/>
              </a:defRPr>
            </a:lvl2pPr>
            <a:lvl3pPr marL="623888" indent="-163513">
              <a:buSzPct val="80000"/>
              <a:defRPr sz="1600">
                <a:solidFill>
                  <a:srgbClr val="535353"/>
                </a:solidFill>
                <a:latin typeface="Arial"/>
                <a:cs typeface="Arial"/>
              </a:defRPr>
            </a:lvl3pPr>
            <a:lvl4pPr marL="854075" indent="-230188">
              <a:defRPr sz="1100">
                <a:solidFill>
                  <a:srgbClr val="535353"/>
                </a:solidFill>
                <a:latin typeface="Arial"/>
                <a:cs typeface="Arial"/>
              </a:defRPr>
            </a:lvl4pPr>
            <a:lvl5pPr>
              <a:defRPr sz="1200">
                <a:solidFill>
                  <a:srgbClr val="535353"/>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533400" y="6400800"/>
            <a:ext cx="2133600" cy="365125"/>
          </a:xfrm>
        </p:spPr>
        <p:txBody>
          <a:bodyPr/>
          <a:lstStyle>
            <a:lvl1pPr algn="l">
              <a:defRPr sz="900">
                <a:solidFill>
                  <a:schemeClr val="bg1"/>
                </a:solidFill>
                <a:latin typeface="Arial"/>
                <a:cs typeface="Arial"/>
              </a:defRPr>
            </a:lvl1pPr>
          </a:lstStyle>
          <a:p>
            <a:fld id="{6D88D7DD-9B19-7A49-BB06-36BA9927445F}" type="slidenum">
              <a:rPr lang="en-US" smtClean="0"/>
              <a:pPr/>
              <a:t>‹#›</a:t>
            </a:fld>
            <a:endParaRPr lang="en-US" dirty="0"/>
          </a:p>
        </p:txBody>
      </p:sp>
      <p:cxnSp>
        <p:nvCxnSpPr>
          <p:cNvPr id="14" name="Straight Connector 13"/>
          <p:cNvCxnSpPr/>
          <p:nvPr userDrawn="1"/>
        </p:nvCxnSpPr>
        <p:spPr>
          <a:xfrm>
            <a:off x="240844" y="1062023"/>
            <a:ext cx="8645528" cy="0"/>
          </a:xfrm>
          <a:prstGeom prst="line">
            <a:avLst/>
          </a:prstGeom>
          <a:ln w="508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858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lank_Blue">
    <p:spTree>
      <p:nvGrpSpPr>
        <p:cNvPr id="1" name=""/>
        <p:cNvGrpSpPr/>
        <p:nvPr/>
      </p:nvGrpSpPr>
      <p:grpSpPr>
        <a:xfrm>
          <a:off x="0" y="0"/>
          <a:ext cx="0" cy="0"/>
          <a:chOff x="0" y="0"/>
          <a:chExt cx="0" cy="0"/>
        </a:xfrm>
      </p:grpSpPr>
      <p:pic>
        <p:nvPicPr>
          <p:cNvPr id="10" name="Picture 9" descr="FSA-4C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04065" y="6319453"/>
            <a:ext cx="4111335" cy="386147"/>
          </a:xfrm>
          <a:prstGeom prst="rect">
            <a:avLst/>
          </a:prstGeom>
        </p:spPr>
      </p:pic>
      <p:sp>
        <p:nvSpPr>
          <p:cNvPr id="11" name="Rectangle 1"/>
          <p:cNvSpPr>
            <a:spLocks/>
          </p:cNvSpPr>
          <p:nvPr userDrawn="1"/>
        </p:nvSpPr>
        <p:spPr bwMode="auto">
          <a:xfrm>
            <a:off x="1650998" y="6172200"/>
            <a:ext cx="2844802" cy="699604"/>
          </a:xfrm>
          <a:prstGeom prst="rect">
            <a:avLst/>
          </a:prstGeom>
          <a:solidFill>
            <a:srgbClr val="95C94E"/>
          </a:solidFill>
          <a:ln>
            <a:noFill/>
          </a:ln>
        </p:spPr>
        <p:txBody>
          <a:bodyPr lIns="0" tIns="0" rIns="0" bIns="0"/>
          <a:lstStyle/>
          <a:p>
            <a:endParaRPr lang="en-US" dirty="0"/>
          </a:p>
        </p:txBody>
      </p:sp>
      <p:sp>
        <p:nvSpPr>
          <p:cNvPr id="13" name="Rectangle 1"/>
          <p:cNvSpPr>
            <a:spLocks/>
          </p:cNvSpPr>
          <p:nvPr userDrawn="1"/>
        </p:nvSpPr>
        <p:spPr bwMode="auto">
          <a:xfrm>
            <a:off x="838200" y="6173668"/>
            <a:ext cx="838200" cy="699604"/>
          </a:xfrm>
          <a:prstGeom prst="rect">
            <a:avLst/>
          </a:prstGeom>
          <a:solidFill>
            <a:srgbClr val="1D81AA"/>
          </a:solidFill>
          <a:ln>
            <a:noFill/>
          </a:ln>
        </p:spPr>
        <p:txBody>
          <a:bodyPr lIns="0" tIns="0" rIns="0" bIns="0"/>
          <a:lstStyle/>
          <a:p>
            <a:endParaRPr lang="en-US" dirty="0"/>
          </a:p>
        </p:txBody>
      </p:sp>
      <p:sp>
        <p:nvSpPr>
          <p:cNvPr id="15" name="Rectangle 1"/>
          <p:cNvSpPr>
            <a:spLocks/>
          </p:cNvSpPr>
          <p:nvPr userDrawn="1"/>
        </p:nvSpPr>
        <p:spPr bwMode="auto">
          <a:xfrm>
            <a:off x="-14597" y="6173668"/>
            <a:ext cx="863938" cy="699604"/>
          </a:xfrm>
          <a:prstGeom prst="rect">
            <a:avLst/>
          </a:prstGeom>
          <a:solidFill>
            <a:schemeClr val="tx1">
              <a:lumMod val="65000"/>
              <a:lumOff val="35000"/>
            </a:schemeClr>
          </a:solidFill>
          <a:ln>
            <a:noFill/>
          </a:ln>
        </p:spPr>
        <p:txBody>
          <a:bodyPr lIns="0" tIns="0" rIns="0" bIns="0"/>
          <a:lstStyle/>
          <a:p>
            <a:r>
              <a:rPr lang="en-US" dirty="0"/>
              <a:t>             </a:t>
            </a:r>
          </a:p>
        </p:txBody>
      </p:sp>
      <p:sp>
        <p:nvSpPr>
          <p:cNvPr id="17" name="Rectangle 1"/>
          <p:cNvSpPr>
            <a:spLocks/>
          </p:cNvSpPr>
          <p:nvPr userDrawn="1"/>
        </p:nvSpPr>
        <p:spPr bwMode="auto">
          <a:xfrm>
            <a:off x="5638800" y="-1160"/>
            <a:ext cx="1848172" cy="457400"/>
          </a:xfrm>
          <a:prstGeom prst="rect">
            <a:avLst/>
          </a:prstGeom>
          <a:solidFill>
            <a:srgbClr val="95C94E"/>
          </a:solidFill>
          <a:ln>
            <a:noFill/>
          </a:ln>
        </p:spPr>
        <p:txBody>
          <a:bodyPr lIns="0" tIns="0" rIns="0" bIns="0"/>
          <a:lstStyle/>
          <a:p>
            <a:endParaRPr lang="en-US" dirty="0"/>
          </a:p>
        </p:txBody>
      </p:sp>
      <p:sp>
        <p:nvSpPr>
          <p:cNvPr id="18" name="Rectangle 1"/>
          <p:cNvSpPr>
            <a:spLocks/>
          </p:cNvSpPr>
          <p:nvPr userDrawn="1"/>
        </p:nvSpPr>
        <p:spPr bwMode="auto">
          <a:xfrm>
            <a:off x="7460257" y="-200"/>
            <a:ext cx="838200" cy="457400"/>
          </a:xfrm>
          <a:prstGeom prst="rect">
            <a:avLst/>
          </a:prstGeom>
          <a:solidFill>
            <a:srgbClr val="1D81AA"/>
          </a:solidFill>
          <a:ln>
            <a:noFill/>
          </a:ln>
        </p:spPr>
        <p:txBody>
          <a:bodyPr lIns="0" tIns="0" rIns="0" bIns="0"/>
          <a:lstStyle/>
          <a:p>
            <a:endParaRPr lang="en-US" dirty="0"/>
          </a:p>
        </p:txBody>
      </p:sp>
      <p:sp>
        <p:nvSpPr>
          <p:cNvPr id="19" name="Rectangle 1"/>
          <p:cNvSpPr>
            <a:spLocks/>
          </p:cNvSpPr>
          <p:nvPr userDrawn="1"/>
        </p:nvSpPr>
        <p:spPr bwMode="auto">
          <a:xfrm>
            <a:off x="8289187" y="-200"/>
            <a:ext cx="863938" cy="457400"/>
          </a:xfrm>
          <a:prstGeom prst="rect">
            <a:avLst/>
          </a:prstGeom>
          <a:solidFill>
            <a:schemeClr val="tx1">
              <a:lumMod val="65000"/>
              <a:lumOff val="35000"/>
            </a:schemeClr>
          </a:solidFill>
          <a:ln>
            <a:noFill/>
          </a:ln>
        </p:spPr>
        <p:txBody>
          <a:bodyPr lIns="0" tIns="0" rIns="0" bIns="0"/>
          <a:lstStyle/>
          <a:p>
            <a:r>
              <a:rPr lang="en-US" dirty="0"/>
              <a:t>             </a:t>
            </a:r>
          </a:p>
        </p:txBody>
      </p:sp>
      <p:sp>
        <p:nvSpPr>
          <p:cNvPr id="2" name="Title 1"/>
          <p:cNvSpPr>
            <a:spLocks noGrp="1"/>
          </p:cNvSpPr>
          <p:nvPr>
            <p:ph type="title" hasCustomPrompt="1"/>
          </p:nvPr>
        </p:nvSpPr>
        <p:spPr>
          <a:xfrm>
            <a:off x="459708" y="414325"/>
            <a:ext cx="8554162" cy="647698"/>
          </a:xfrm>
          <a:prstGeom prst="rect">
            <a:avLst/>
          </a:prstGeom>
        </p:spPr>
        <p:txBody>
          <a:bodyPr/>
          <a:lstStyle>
            <a:lvl1pPr algn="l">
              <a:defRPr sz="4000">
                <a:solidFill>
                  <a:srgbClr val="595959"/>
                </a:solidFill>
                <a:latin typeface="Arial"/>
                <a:cs typeface="Arial"/>
              </a:defRPr>
            </a:lvl1pPr>
          </a:lstStyle>
          <a:p>
            <a:r>
              <a:rPr lang="en-US"/>
              <a:t>CLICK TO EDIT MASTER TITLE STYLE</a:t>
            </a:r>
          </a:p>
        </p:txBody>
      </p:sp>
      <p:cxnSp>
        <p:nvCxnSpPr>
          <p:cNvPr id="14" name="Straight Connector 13"/>
          <p:cNvCxnSpPr/>
          <p:nvPr userDrawn="1"/>
        </p:nvCxnSpPr>
        <p:spPr>
          <a:xfrm>
            <a:off x="240844" y="1062023"/>
            <a:ext cx="8645528"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12"/>
          </p:nvPr>
        </p:nvSpPr>
        <p:spPr>
          <a:xfrm>
            <a:off x="533400" y="6400800"/>
            <a:ext cx="2133600" cy="365125"/>
          </a:xfrm>
        </p:spPr>
        <p:txBody>
          <a:bodyPr/>
          <a:lstStyle>
            <a:lvl1pPr algn="l">
              <a:defRPr sz="900">
                <a:solidFill>
                  <a:schemeClr val="bg1"/>
                </a:solidFill>
                <a:latin typeface="Arial"/>
                <a:cs typeface="Arial"/>
              </a:defRPr>
            </a:lvl1pPr>
          </a:lstStyle>
          <a:p>
            <a:fld id="{6D88D7DD-9B19-7A49-BB06-36BA9927445F}" type="slidenum">
              <a:rPr lang="en-US" smtClean="0"/>
              <a:pPr/>
              <a:t>‹#›</a:t>
            </a:fld>
            <a:endParaRPr lang="en-US" dirty="0"/>
          </a:p>
        </p:txBody>
      </p:sp>
    </p:spTree>
    <p:extLst>
      <p:ext uri="{BB962C8B-B14F-4D97-AF65-F5344CB8AC3E}">
        <p14:creationId xmlns:p14="http://schemas.microsoft.com/office/powerpoint/2010/main" val="3516299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_Blue">
    <p:spTree>
      <p:nvGrpSpPr>
        <p:cNvPr id="1" name=""/>
        <p:cNvGrpSpPr/>
        <p:nvPr/>
      </p:nvGrpSpPr>
      <p:grpSpPr>
        <a:xfrm>
          <a:off x="0" y="0"/>
          <a:ext cx="0" cy="0"/>
          <a:chOff x="0" y="0"/>
          <a:chExt cx="0" cy="0"/>
        </a:xfrm>
      </p:grpSpPr>
      <p:pic>
        <p:nvPicPr>
          <p:cNvPr id="17" name="Picture 16" descr="FSA-4C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04065" y="6319453"/>
            <a:ext cx="4111335" cy="386147"/>
          </a:xfrm>
          <a:prstGeom prst="rect">
            <a:avLst/>
          </a:prstGeom>
        </p:spPr>
      </p:pic>
      <p:sp>
        <p:nvSpPr>
          <p:cNvPr id="18" name="Rectangle 1"/>
          <p:cNvSpPr>
            <a:spLocks/>
          </p:cNvSpPr>
          <p:nvPr userDrawn="1"/>
        </p:nvSpPr>
        <p:spPr bwMode="auto">
          <a:xfrm>
            <a:off x="1650998" y="6172200"/>
            <a:ext cx="2844802" cy="699604"/>
          </a:xfrm>
          <a:prstGeom prst="rect">
            <a:avLst/>
          </a:prstGeom>
          <a:solidFill>
            <a:srgbClr val="95C94E"/>
          </a:solidFill>
          <a:ln>
            <a:noFill/>
          </a:ln>
        </p:spPr>
        <p:txBody>
          <a:bodyPr lIns="0" tIns="0" rIns="0" bIns="0"/>
          <a:lstStyle/>
          <a:p>
            <a:endParaRPr lang="en-US" dirty="0"/>
          </a:p>
        </p:txBody>
      </p:sp>
      <p:sp>
        <p:nvSpPr>
          <p:cNvPr id="19" name="Rectangle 1"/>
          <p:cNvSpPr>
            <a:spLocks/>
          </p:cNvSpPr>
          <p:nvPr userDrawn="1"/>
        </p:nvSpPr>
        <p:spPr bwMode="auto">
          <a:xfrm>
            <a:off x="838200" y="6173668"/>
            <a:ext cx="838200" cy="699604"/>
          </a:xfrm>
          <a:prstGeom prst="rect">
            <a:avLst/>
          </a:prstGeom>
          <a:solidFill>
            <a:srgbClr val="1D81AA"/>
          </a:solidFill>
          <a:ln>
            <a:noFill/>
          </a:ln>
        </p:spPr>
        <p:txBody>
          <a:bodyPr lIns="0" tIns="0" rIns="0" bIns="0"/>
          <a:lstStyle/>
          <a:p>
            <a:endParaRPr lang="en-US" dirty="0">
              <a:solidFill>
                <a:schemeClr val="bg1"/>
              </a:solidFill>
            </a:endParaRPr>
          </a:p>
        </p:txBody>
      </p:sp>
      <p:sp>
        <p:nvSpPr>
          <p:cNvPr id="20" name="Rectangle 1"/>
          <p:cNvSpPr>
            <a:spLocks/>
          </p:cNvSpPr>
          <p:nvPr userDrawn="1"/>
        </p:nvSpPr>
        <p:spPr bwMode="auto">
          <a:xfrm>
            <a:off x="-14597" y="6173668"/>
            <a:ext cx="863938" cy="699604"/>
          </a:xfrm>
          <a:prstGeom prst="rect">
            <a:avLst/>
          </a:prstGeom>
          <a:solidFill>
            <a:schemeClr val="tx1">
              <a:lumMod val="65000"/>
              <a:lumOff val="35000"/>
            </a:schemeClr>
          </a:solidFill>
          <a:ln>
            <a:noFill/>
          </a:ln>
        </p:spPr>
        <p:txBody>
          <a:bodyPr lIns="0" tIns="0" rIns="0" bIns="0"/>
          <a:lstStyle/>
          <a:p>
            <a:r>
              <a:rPr lang="en-US" dirty="0"/>
              <a:t>             </a:t>
            </a:r>
          </a:p>
        </p:txBody>
      </p:sp>
      <p:sp>
        <p:nvSpPr>
          <p:cNvPr id="21" name="Rectangle 1"/>
          <p:cNvSpPr>
            <a:spLocks/>
          </p:cNvSpPr>
          <p:nvPr userDrawn="1"/>
        </p:nvSpPr>
        <p:spPr bwMode="auto">
          <a:xfrm>
            <a:off x="5638800" y="-1160"/>
            <a:ext cx="1848172" cy="457400"/>
          </a:xfrm>
          <a:prstGeom prst="rect">
            <a:avLst/>
          </a:prstGeom>
          <a:solidFill>
            <a:srgbClr val="95C94E"/>
          </a:solidFill>
          <a:ln>
            <a:noFill/>
          </a:ln>
        </p:spPr>
        <p:txBody>
          <a:bodyPr lIns="0" tIns="0" rIns="0" bIns="0"/>
          <a:lstStyle/>
          <a:p>
            <a:endParaRPr lang="en-US" dirty="0"/>
          </a:p>
        </p:txBody>
      </p:sp>
      <p:sp>
        <p:nvSpPr>
          <p:cNvPr id="22" name="Rectangle 1"/>
          <p:cNvSpPr>
            <a:spLocks/>
          </p:cNvSpPr>
          <p:nvPr userDrawn="1"/>
        </p:nvSpPr>
        <p:spPr bwMode="auto">
          <a:xfrm>
            <a:off x="7460257" y="-200"/>
            <a:ext cx="838200" cy="457400"/>
          </a:xfrm>
          <a:prstGeom prst="rect">
            <a:avLst/>
          </a:prstGeom>
          <a:solidFill>
            <a:srgbClr val="1D81AA"/>
          </a:solidFill>
          <a:ln>
            <a:noFill/>
          </a:ln>
        </p:spPr>
        <p:txBody>
          <a:bodyPr lIns="0" tIns="0" rIns="0" bIns="0"/>
          <a:lstStyle/>
          <a:p>
            <a:endParaRPr lang="en-US" dirty="0"/>
          </a:p>
        </p:txBody>
      </p:sp>
      <p:sp>
        <p:nvSpPr>
          <p:cNvPr id="23" name="Rectangle 1"/>
          <p:cNvSpPr>
            <a:spLocks/>
          </p:cNvSpPr>
          <p:nvPr userDrawn="1"/>
        </p:nvSpPr>
        <p:spPr bwMode="auto">
          <a:xfrm>
            <a:off x="8289187" y="-200"/>
            <a:ext cx="863938" cy="457400"/>
          </a:xfrm>
          <a:prstGeom prst="rect">
            <a:avLst/>
          </a:prstGeom>
          <a:solidFill>
            <a:schemeClr val="tx1">
              <a:lumMod val="65000"/>
              <a:lumOff val="35000"/>
            </a:schemeClr>
          </a:solidFill>
          <a:ln>
            <a:noFill/>
          </a:ln>
        </p:spPr>
        <p:txBody>
          <a:bodyPr lIns="0" tIns="0" rIns="0" bIns="0"/>
          <a:lstStyle/>
          <a:p>
            <a:r>
              <a:rPr lang="en-US" dirty="0"/>
              <a:t>             </a:t>
            </a:r>
          </a:p>
        </p:txBody>
      </p:sp>
      <p:sp>
        <p:nvSpPr>
          <p:cNvPr id="11" name="Slide Number Placeholder 5"/>
          <p:cNvSpPr>
            <a:spLocks noGrp="1"/>
          </p:cNvSpPr>
          <p:nvPr>
            <p:ph type="sldNum" sz="quarter" idx="12"/>
          </p:nvPr>
        </p:nvSpPr>
        <p:spPr>
          <a:xfrm>
            <a:off x="533400" y="6400800"/>
            <a:ext cx="2133600" cy="365125"/>
          </a:xfrm>
        </p:spPr>
        <p:txBody>
          <a:bodyPr/>
          <a:lstStyle>
            <a:lvl1pPr algn="l">
              <a:defRPr sz="900">
                <a:solidFill>
                  <a:srgbClr val="F2F2F2"/>
                </a:solidFill>
                <a:latin typeface="Arial"/>
                <a:cs typeface="Arial"/>
              </a:defRPr>
            </a:lvl1pPr>
          </a:lstStyle>
          <a:p>
            <a:fld id="{6D88D7DD-9B19-7A49-BB06-36BA9927445F}" type="slidenum">
              <a:rPr lang="en-US"/>
              <a:pPr/>
              <a:t>‹#›</a:t>
            </a:fld>
            <a:endParaRPr lang="en-US" dirty="0"/>
          </a:p>
        </p:txBody>
      </p:sp>
    </p:spTree>
    <p:extLst>
      <p:ext uri="{BB962C8B-B14F-4D97-AF65-F5344CB8AC3E}">
        <p14:creationId xmlns:p14="http://schemas.microsoft.com/office/powerpoint/2010/main" val="750855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8D7DD-9B19-7A49-BB06-36BA9927445F}" type="slidenum">
              <a:t>‹#›</a:t>
            </a:fld>
            <a:endParaRPr lang="en-US" dirty="0"/>
          </a:p>
        </p:txBody>
      </p:sp>
    </p:spTree>
    <p:extLst>
      <p:ext uri="{BB962C8B-B14F-4D97-AF65-F5344CB8AC3E}">
        <p14:creationId xmlns:p14="http://schemas.microsoft.com/office/powerpoint/2010/main" val="34867067"/>
      </p:ext>
    </p:extLst>
  </p:cSld>
  <p:clrMap bg1="lt1" tx1="dk1" bg2="lt2" tx2="dk2" accent1="accent1" accent2="accent2" accent3="accent3" accent4="accent4" accent5="accent5" accent6="accent6" hlink="hlink" folHlink="folHlink"/>
  <p:sldLayoutIdLst>
    <p:sldLayoutId id="2147483664" r:id="rId1"/>
    <p:sldLayoutId id="2147483657" r:id="rId2"/>
    <p:sldLayoutId id="2147483650" r:id="rId3"/>
    <p:sldLayoutId id="2147483658"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cbfisap.ed.gov/"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hyperlink" Target="http://www.cbfisap.gov/"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Joann.borel@ed.gov"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mailto:Gregory.martin@ed.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PASFAA Annual Conference</a:t>
            </a:r>
            <a:br>
              <a:rPr lang="en-US" b="1" dirty="0" smtClean="0"/>
            </a:br>
            <a:r>
              <a:rPr lang="en-US" b="1" dirty="0" smtClean="0"/>
              <a:t>        </a:t>
            </a:r>
            <a:r>
              <a:rPr lang="en-US" sz="3200" b="1" dirty="0" smtClean="0"/>
              <a:t>October 2012</a:t>
            </a:r>
            <a:endParaRPr lang="en-US" sz="3200" b="1" dirty="0"/>
          </a:p>
        </p:txBody>
      </p:sp>
      <p:sp>
        <p:nvSpPr>
          <p:cNvPr id="3" name="TextBox 2"/>
          <p:cNvSpPr txBox="1"/>
          <p:nvPr/>
        </p:nvSpPr>
        <p:spPr>
          <a:xfrm>
            <a:off x="1238250" y="2541310"/>
            <a:ext cx="6705600" cy="1908215"/>
          </a:xfrm>
          <a:prstGeom prst="rect">
            <a:avLst/>
          </a:prstGeom>
          <a:noFill/>
        </p:spPr>
        <p:txBody>
          <a:bodyPr wrap="square" rtlCol="0">
            <a:spAutoFit/>
          </a:bodyPr>
          <a:lstStyle/>
          <a:p>
            <a:pPr algn="ctr"/>
            <a:r>
              <a:rPr lang="en-US" sz="3600" b="1" u="sng" dirty="0" smtClean="0"/>
              <a:t>Campus-Based Programs: </a:t>
            </a:r>
          </a:p>
          <a:p>
            <a:pPr algn="ctr"/>
            <a:r>
              <a:rPr lang="en-US" sz="3200" dirty="0" smtClean="0"/>
              <a:t>Awarding/Disbursing/Reporting – </a:t>
            </a:r>
          </a:p>
          <a:p>
            <a:pPr algn="ctr"/>
            <a:r>
              <a:rPr lang="en-US" sz="3200" dirty="0" smtClean="0"/>
              <a:t>Tips, Reminders and Insights</a:t>
            </a:r>
          </a:p>
          <a:p>
            <a:r>
              <a:rPr lang="en-US" dirty="0" smtClean="0"/>
              <a:t> </a:t>
            </a:r>
            <a:endParaRPr lang="en-US" dirty="0"/>
          </a:p>
        </p:txBody>
      </p:sp>
      <p:pic>
        <p:nvPicPr>
          <p:cNvPr id="5" name="Picture 4"/>
          <p:cNvPicPr>
            <a:picLocks noChangeAspect="1" noChangeArrowheads="1"/>
          </p:cNvPicPr>
          <p:nvPr/>
        </p:nvPicPr>
        <p:blipFill>
          <a:blip r:embed="rId3" cstate="print"/>
          <a:srcRect/>
          <a:stretch>
            <a:fillRect/>
          </a:stretch>
        </p:blipFill>
        <p:spPr bwMode="auto">
          <a:xfrm>
            <a:off x="7518445" y="2992611"/>
            <a:ext cx="1495425" cy="1456914"/>
          </a:xfrm>
          <a:prstGeom prst="rect">
            <a:avLst/>
          </a:prstGeom>
          <a:ln>
            <a:noFill/>
          </a:ln>
          <a:effectLst>
            <a:outerShdw blurRad="152400" dist="317500" dir="5400000" sx="90000" sy="-19000" rotWithShape="0">
              <a:prstClr val="black">
                <a:alpha val="15000"/>
              </a:prstClr>
            </a:outerShdw>
          </a:effectLst>
          <a:scene3d>
            <a:camera prst="orthographicFront"/>
            <a:lightRig rig="threePt" dir="t"/>
          </a:scene3d>
          <a:sp3d>
            <a:bevelT w="165100" prst="coolSlant"/>
          </a:sp3d>
        </p:spPr>
      </p:pic>
      <p:pic>
        <p:nvPicPr>
          <p:cNvPr id="6" name="Picture 5"/>
          <p:cNvPicPr>
            <a:picLocks noChangeAspect="1" noChangeArrowheads="1"/>
          </p:cNvPicPr>
          <p:nvPr/>
        </p:nvPicPr>
        <p:blipFill>
          <a:blip r:embed="rId3" cstate="print"/>
          <a:srcRect/>
          <a:stretch>
            <a:fillRect/>
          </a:stretch>
        </p:blipFill>
        <p:spPr bwMode="auto">
          <a:xfrm>
            <a:off x="47625" y="3048000"/>
            <a:ext cx="1504950" cy="1466194"/>
          </a:xfrm>
          <a:prstGeom prst="rect">
            <a:avLst/>
          </a:prstGeom>
          <a:ln>
            <a:noFill/>
          </a:ln>
          <a:effectLst>
            <a:outerShdw blurRad="152400" dist="317500" dir="5400000" sx="90000" sy="-19000" rotWithShape="0">
              <a:prstClr val="black">
                <a:alpha val="15000"/>
              </a:prstClr>
            </a:outerShdw>
          </a:effectLst>
          <a:scene3d>
            <a:camera prst="orthographicFront"/>
            <a:lightRig rig="threePt" dir="t"/>
          </a:scene3d>
          <a:sp3d>
            <a:bevelT w="165100" prst="coolSlant"/>
          </a:sp3d>
        </p:spPr>
      </p:pic>
    </p:spTree>
    <p:extLst>
      <p:ext uri="{BB962C8B-B14F-4D97-AF65-F5344CB8AC3E}">
        <p14:creationId xmlns:p14="http://schemas.microsoft.com/office/powerpoint/2010/main" val="3895817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dirty="0" smtClean="0"/>
              <a:t>Awarding FSEOG</a:t>
            </a:r>
          </a:p>
        </p:txBody>
      </p:sp>
      <p:sp>
        <p:nvSpPr>
          <p:cNvPr id="18435" name="Content Placeholder 2"/>
          <p:cNvSpPr>
            <a:spLocks noGrp="1"/>
          </p:cNvSpPr>
          <p:nvPr>
            <p:ph idx="1"/>
          </p:nvPr>
        </p:nvSpPr>
        <p:spPr>
          <a:xfrm>
            <a:off x="152400" y="1371600"/>
            <a:ext cx="8861470" cy="4525963"/>
          </a:xfrm>
        </p:spPr>
        <p:txBody>
          <a:bodyPr/>
          <a:lstStyle/>
          <a:p>
            <a:r>
              <a:rPr lang="en-US" sz="3200" dirty="0" smtClean="0"/>
              <a:t>Selection Prohibitions</a:t>
            </a:r>
          </a:p>
          <a:p>
            <a:pPr lvl="1"/>
            <a:r>
              <a:rPr lang="en-US" sz="2800" dirty="0" smtClean="0"/>
              <a:t>Awarding on a first-come, first-serve basis</a:t>
            </a:r>
          </a:p>
          <a:p>
            <a:pPr lvl="1"/>
            <a:r>
              <a:rPr lang="en-US" sz="2800" dirty="0" smtClean="0"/>
              <a:t>Arbitrary EFC benchmarks (cut-offs)</a:t>
            </a:r>
          </a:p>
          <a:p>
            <a:pPr lvl="1"/>
            <a:r>
              <a:rPr lang="en-US" sz="2800" dirty="0" smtClean="0"/>
              <a:t>Use of professional judgment in awarding</a:t>
            </a:r>
          </a:p>
          <a:p>
            <a:pPr lvl="2"/>
            <a:r>
              <a:rPr lang="en-US" sz="2800" dirty="0" smtClean="0"/>
              <a:t>Applicable only to making adjustment(s) to a data element(s) in the EFC or COA</a:t>
            </a:r>
          </a:p>
          <a:p>
            <a:pPr lvl="2"/>
            <a:r>
              <a:rPr lang="en-US" sz="2800" dirty="0" smtClean="0"/>
              <a:t>May not be used to circumvent selection priority</a:t>
            </a:r>
          </a:p>
          <a:p>
            <a:pPr lvl="1"/>
            <a:r>
              <a:rPr lang="en-US" sz="2800" dirty="0" smtClean="0"/>
              <a:t>Awarding to offset loss of Pell Grant eligibility due to LEU</a:t>
            </a:r>
          </a:p>
          <a:p>
            <a:endParaRPr lang="en-US" sz="2800" dirty="0" smtClean="0"/>
          </a:p>
        </p:txBody>
      </p:sp>
      <p:sp>
        <p:nvSpPr>
          <p:cNvPr id="18436" name="Slide Number Placeholder 3"/>
          <p:cNvSpPr>
            <a:spLocks noGrp="1"/>
          </p:cNvSpPr>
          <p:nvPr>
            <p:ph type="sldNum" sz="quarter" idx="12"/>
          </p:nvPr>
        </p:nvSpPr>
        <p:spPr>
          <a:xfrm>
            <a:off x="0" y="647382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882F74-32F5-463A-A50C-2875CFB73F63}" type="slidenum">
              <a:rPr lang="en-US" smtClean="0">
                <a:solidFill>
                  <a:schemeClr val="bg1"/>
                </a:solidFill>
              </a:rPr>
              <a:pPr eaLnBrk="1" hangingPunct="1"/>
              <a:t>10</a:t>
            </a:fld>
            <a:endParaRPr lang="en-US" dirty="0" smtClean="0">
              <a:solidFill>
                <a:schemeClr val="bg1"/>
              </a:solidFill>
            </a:endParaRPr>
          </a:p>
        </p:txBody>
      </p:sp>
    </p:spTree>
    <p:extLst>
      <p:ext uri="{BB962C8B-B14F-4D97-AF65-F5344CB8AC3E}">
        <p14:creationId xmlns:p14="http://schemas.microsoft.com/office/powerpoint/2010/main" val="457488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b="1" dirty="0" smtClean="0"/>
              <a:t>Awarding FSEOG</a:t>
            </a:r>
          </a:p>
        </p:txBody>
      </p:sp>
      <p:sp>
        <p:nvSpPr>
          <p:cNvPr id="3" name="Content Placeholder 2"/>
          <p:cNvSpPr>
            <a:spLocks noGrp="1"/>
          </p:cNvSpPr>
          <p:nvPr>
            <p:ph idx="1"/>
          </p:nvPr>
        </p:nvSpPr>
        <p:spPr>
          <a:xfrm>
            <a:off x="533400" y="1295400"/>
            <a:ext cx="7924800" cy="4525963"/>
          </a:xfrm>
        </p:spPr>
        <p:txBody>
          <a:bodyPr>
            <a:noAutofit/>
          </a:bodyPr>
          <a:lstStyle/>
          <a:p>
            <a:pPr>
              <a:defRPr/>
            </a:pPr>
            <a:r>
              <a:rPr lang="en-US" sz="3200" dirty="0" smtClean="0"/>
              <a:t>Crossover payment periods</a:t>
            </a:r>
          </a:p>
          <a:p>
            <a:pPr lvl="1">
              <a:defRPr/>
            </a:pPr>
            <a:r>
              <a:rPr lang="en-US" sz="2800" dirty="0" smtClean="0"/>
              <a:t>If receiving Pell during a crossover payment period and among lowest EFCs, student meets first selection group requirements</a:t>
            </a:r>
          </a:p>
          <a:p>
            <a:pPr lvl="1">
              <a:defRPr/>
            </a:pPr>
            <a:r>
              <a:rPr lang="en-US" sz="2800" dirty="0" smtClean="0"/>
              <a:t>Receiving FSEOG but not Pell during crossover period, in first selection group (either award year’s allocation) IF:</a:t>
            </a:r>
          </a:p>
          <a:p>
            <a:pPr lvl="2">
              <a:defRPr/>
            </a:pPr>
            <a:r>
              <a:rPr lang="en-US" sz="2800" dirty="0" smtClean="0"/>
              <a:t>Student will receive a Pell Grant in the award year to which  payment period is assigned</a:t>
            </a:r>
          </a:p>
          <a:p>
            <a:pPr lvl="2">
              <a:defRPr/>
            </a:pPr>
            <a:endParaRPr lang="en-US" sz="3200" dirty="0" smtClean="0"/>
          </a:p>
          <a:p>
            <a:pPr lvl="2">
              <a:defRPr/>
            </a:pPr>
            <a:endParaRPr lang="en-US" sz="3200" dirty="0"/>
          </a:p>
        </p:txBody>
      </p:sp>
      <p:sp>
        <p:nvSpPr>
          <p:cNvPr id="17412" name="Slide Number Placeholder 3"/>
          <p:cNvSpPr>
            <a:spLocks noGrp="1"/>
          </p:cNvSpPr>
          <p:nvPr>
            <p:ph type="sldNum" sz="quarter" idx="12"/>
          </p:nvPr>
        </p:nvSpPr>
        <p:spPr>
          <a:xfrm>
            <a:off x="0" y="64198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05EDE0-A496-4C23-86A8-D8113F167B98}" type="slidenum">
              <a:rPr lang="en-US" smtClean="0">
                <a:solidFill>
                  <a:schemeClr val="bg1"/>
                </a:solidFill>
              </a:rPr>
              <a:pPr eaLnBrk="1" hangingPunct="1"/>
              <a:t>11</a:t>
            </a:fld>
            <a:endParaRPr lang="en-US" dirty="0" smtClean="0">
              <a:solidFill>
                <a:schemeClr val="bg1"/>
              </a:solidFill>
            </a:endParaRPr>
          </a:p>
        </p:txBody>
      </p:sp>
    </p:spTree>
    <p:extLst>
      <p:ext uri="{BB962C8B-B14F-4D97-AF65-F5344CB8AC3E}">
        <p14:creationId xmlns:p14="http://schemas.microsoft.com/office/powerpoint/2010/main" val="491770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dirty="0" smtClean="0"/>
              <a:t>Awarding Perkins Loans</a:t>
            </a:r>
          </a:p>
        </p:txBody>
      </p:sp>
      <p:sp>
        <p:nvSpPr>
          <p:cNvPr id="19459" name="Content Placeholder 2"/>
          <p:cNvSpPr>
            <a:spLocks noGrp="1"/>
          </p:cNvSpPr>
          <p:nvPr>
            <p:ph idx="1"/>
          </p:nvPr>
        </p:nvSpPr>
        <p:spPr>
          <a:xfrm>
            <a:off x="228600" y="1295400"/>
            <a:ext cx="8785270" cy="4525963"/>
          </a:xfrm>
        </p:spPr>
        <p:txBody>
          <a:bodyPr/>
          <a:lstStyle/>
          <a:p>
            <a:r>
              <a:rPr lang="en-US" sz="2800" dirty="0" smtClean="0"/>
              <a:t>Maximum loan amounts </a:t>
            </a:r>
          </a:p>
          <a:p>
            <a:pPr lvl="1"/>
            <a:r>
              <a:rPr lang="en-US" sz="2600" dirty="0" smtClean="0"/>
              <a:t>Per award year</a:t>
            </a:r>
          </a:p>
          <a:p>
            <a:pPr lvl="2"/>
            <a:r>
              <a:rPr lang="en-US" sz="2600" dirty="0" smtClean="0"/>
              <a:t>$5,500 undergraduate</a:t>
            </a:r>
          </a:p>
          <a:p>
            <a:pPr lvl="2"/>
            <a:r>
              <a:rPr lang="en-US" sz="2600" dirty="0" smtClean="0"/>
              <a:t>$8,000 graduate/professional </a:t>
            </a:r>
          </a:p>
          <a:p>
            <a:pPr lvl="1"/>
            <a:r>
              <a:rPr lang="en-US" sz="2800" dirty="0" smtClean="0"/>
              <a:t>Aggregate </a:t>
            </a:r>
            <a:r>
              <a:rPr lang="en-US" sz="2800" dirty="0"/>
              <a:t>(unpaid principal</a:t>
            </a:r>
            <a:r>
              <a:rPr lang="en-US" sz="2800" dirty="0" smtClean="0"/>
              <a:t>)</a:t>
            </a:r>
          </a:p>
          <a:p>
            <a:pPr lvl="2"/>
            <a:r>
              <a:rPr lang="en-US" sz="2600" dirty="0" smtClean="0"/>
              <a:t>$11,000 any student who has not completed 2 years of undergraduate study</a:t>
            </a:r>
          </a:p>
          <a:p>
            <a:pPr lvl="2"/>
            <a:r>
              <a:rPr lang="en-US" sz="2600" dirty="0" smtClean="0"/>
              <a:t>$27,000 undergraduate who has completed 2 academic years and is pursuing a bachelor’s</a:t>
            </a:r>
          </a:p>
          <a:p>
            <a:pPr lvl="2"/>
            <a:r>
              <a:rPr lang="en-US" sz="2600" dirty="0" smtClean="0"/>
              <a:t>$60,000 for a graduate</a:t>
            </a:r>
          </a:p>
          <a:p>
            <a:pPr lvl="1"/>
            <a:endParaRPr lang="en-US" sz="2800" dirty="0" smtClean="0"/>
          </a:p>
        </p:txBody>
      </p:sp>
      <p:sp>
        <p:nvSpPr>
          <p:cNvPr id="19460" name="Slide Number Placeholder 3"/>
          <p:cNvSpPr>
            <a:spLocks noGrp="1"/>
          </p:cNvSpPr>
          <p:nvPr>
            <p:ph type="sldNum" sz="quarter" idx="12"/>
          </p:nvPr>
        </p:nvSpPr>
        <p:spPr>
          <a:xfrm>
            <a:off x="0" y="647382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35AB6E-8DB1-47F9-8AED-B4636C1AED22}" type="slidenum">
              <a:rPr lang="en-US" smtClean="0">
                <a:solidFill>
                  <a:schemeClr val="bg1"/>
                </a:solidFill>
              </a:rPr>
              <a:pPr eaLnBrk="1" hangingPunct="1"/>
              <a:t>12</a:t>
            </a:fld>
            <a:endParaRPr lang="en-US" dirty="0" smtClean="0">
              <a:solidFill>
                <a:schemeClr val="bg1"/>
              </a:solidFill>
            </a:endParaRPr>
          </a:p>
        </p:txBody>
      </p:sp>
    </p:spTree>
    <p:extLst>
      <p:ext uri="{BB962C8B-B14F-4D97-AF65-F5344CB8AC3E}">
        <p14:creationId xmlns:p14="http://schemas.microsoft.com/office/powerpoint/2010/main" val="78870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b="1" dirty="0" smtClean="0"/>
              <a:t>Awarding Perkins Loan</a:t>
            </a:r>
          </a:p>
        </p:txBody>
      </p:sp>
      <p:sp>
        <p:nvSpPr>
          <p:cNvPr id="20483" name="Content Placeholder 2"/>
          <p:cNvSpPr>
            <a:spLocks noGrp="1"/>
          </p:cNvSpPr>
          <p:nvPr>
            <p:ph idx="1"/>
          </p:nvPr>
        </p:nvSpPr>
        <p:spPr>
          <a:xfrm>
            <a:off x="304800" y="1371600"/>
            <a:ext cx="5943600" cy="4754563"/>
          </a:xfrm>
        </p:spPr>
        <p:txBody>
          <a:bodyPr/>
          <a:lstStyle/>
          <a:p>
            <a:r>
              <a:rPr lang="en-US" sz="3200" dirty="0" smtClean="0"/>
              <a:t>Perkins selection criteria</a:t>
            </a:r>
          </a:p>
          <a:p>
            <a:pPr lvl="1"/>
            <a:r>
              <a:rPr lang="en-US" sz="2800" dirty="0" smtClean="0"/>
              <a:t>Priority given to students with exceptional need as defined by the school</a:t>
            </a:r>
          </a:p>
          <a:p>
            <a:pPr lvl="1"/>
            <a:r>
              <a:rPr lang="en-US" sz="2800" dirty="0" smtClean="0"/>
              <a:t>Pell grant eligibility must be determined first</a:t>
            </a:r>
          </a:p>
          <a:p>
            <a:pPr lvl="1"/>
            <a:r>
              <a:rPr lang="en-US" sz="2800" dirty="0" smtClean="0"/>
              <a:t>Selection procedures must be in writing, uniformly applied and kept on file</a:t>
            </a:r>
          </a:p>
          <a:p>
            <a:pPr lvl="1"/>
            <a:endParaRPr lang="en-US" sz="3200" dirty="0" smtClean="0"/>
          </a:p>
        </p:txBody>
      </p:sp>
      <p:sp>
        <p:nvSpPr>
          <p:cNvPr id="20484" name="Slide Number Placeholder 3"/>
          <p:cNvSpPr>
            <a:spLocks noGrp="1"/>
          </p:cNvSpPr>
          <p:nvPr>
            <p:ph type="sldNum" sz="quarter" idx="12"/>
          </p:nvPr>
        </p:nvSpPr>
        <p:spPr>
          <a:xfrm>
            <a:off x="-1905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32B3E3-5B5F-4472-A9EA-1E7A8491F391}" type="slidenum">
              <a:rPr lang="en-US" smtClean="0">
                <a:solidFill>
                  <a:schemeClr val="bg1"/>
                </a:solidFill>
              </a:rPr>
              <a:pPr eaLnBrk="1" hangingPunct="1"/>
              <a:t>13</a:t>
            </a:fld>
            <a:endParaRPr lang="en-US" dirty="0" smtClean="0">
              <a:solidFill>
                <a:schemeClr val="bg1"/>
              </a:solidFill>
            </a:endParaRPr>
          </a:p>
        </p:txBody>
      </p:sp>
      <p:pic>
        <p:nvPicPr>
          <p:cNvPr id="4101" name="Picture 5" descr="C:\Users\David.Bartnicki\AppData\Local\Microsoft\Windows\Temporary Internet Files\Content.IE5\X44T43T4\MP91022091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828800"/>
            <a:ext cx="2288696" cy="3429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722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avid.Bartnicki\AppData\Local\Microsoft\Windows\Temporary Internet Files\Content.IE5\6R1NBHEJ\MC90028548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456" y="1447800"/>
            <a:ext cx="5187544" cy="43628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2634" y="381000"/>
            <a:ext cx="4488729" cy="258532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Disbursing </a:t>
            </a:r>
          </a:p>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Campus-Based</a:t>
            </a:r>
          </a:p>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Funds</a:t>
            </a:r>
          </a:p>
        </p:txBody>
      </p:sp>
      <p:sp>
        <p:nvSpPr>
          <p:cNvPr id="6" name="Slide Number Placeholder 3"/>
          <p:cNvSpPr>
            <a:spLocks noGrp="1"/>
          </p:cNvSpPr>
          <p:nvPr>
            <p:ph type="sldNum" sz="quarter" idx="12"/>
          </p:nvPr>
        </p:nvSpPr>
        <p:spPr>
          <a:xfrm>
            <a:off x="-1905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32B3E3-5B5F-4472-A9EA-1E7A8491F391}" type="slidenum">
              <a:rPr lang="en-US" smtClean="0">
                <a:solidFill>
                  <a:schemeClr val="bg1"/>
                </a:solidFill>
              </a:rPr>
              <a:pPr eaLnBrk="1" hangingPunct="1"/>
              <a:t>14</a:t>
            </a:fld>
            <a:endParaRPr lang="en-US" dirty="0" smtClean="0">
              <a:solidFill>
                <a:schemeClr val="bg1"/>
              </a:solidFill>
            </a:endParaRPr>
          </a:p>
        </p:txBody>
      </p:sp>
    </p:spTree>
    <p:extLst>
      <p:ext uri="{BB962C8B-B14F-4D97-AF65-F5344CB8AC3E}">
        <p14:creationId xmlns:p14="http://schemas.microsoft.com/office/powerpoint/2010/main" val="1229157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dirty="0" smtClean="0"/>
              <a:t>Disbursing CB Awards</a:t>
            </a:r>
          </a:p>
        </p:txBody>
      </p:sp>
      <p:sp>
        <p:nvSpPr>
          <p:cNvPr id="3" name="Content Placeholder 2"/>
          <p:cNvSpPr>
            <a:spLocks noGrp="1"/>
          </p:cNvSpPr>
          <p:nvPr>
            <p:ph idx="1"/>
          </p:nvPr>
        </p:nvSpPr>
        <p:spPr>
          <a:xfrm>
            <a:off x="152400" y="1371600"/>
            <a:ext cx="8861470" cy="4525963"/>
          </a:xfrm>
        </p:spPr>
        <p:txBody>
          <a:bodyPr>
            <a:noAutofit/>
          </a:bodyPr>
          <a:lstStyle/>
          <a:p>
            <a:pPr eaLnBrk="1" hangingPunct="1">
              <a:defRPr/>
            </a:pPr>
            <a:r>
              <a:rPr lang="en-US" sz="3200" dirty="0" smtClean="0"/>
              <a:t>$200 limit on prior award year charges that may be paid from current year CB funds</a:t>
            </a:r>
          </a:p>
          <a:p>
            <a:pPr eaLnBrk="1" hangingPunct="1">
              <a:defRPr/>
            </a:pPr>
            <a:r>
              <a:rPr lang="en-US" sz="3200" dirty="0" smtClean="0"/>
              <a:t>EFT may be made without student authorization</a:t>
            </a:r>
          </a:p>
          <a:p>
            <a:pPr lvl="1" eaLnBrk="1" hangingPunct="1">
              <a:defRPr/>
            </a:pPr>
            <a:r>
              <a:rPr lang="en-US" sz="2800" dirty="0" smtClean="0"/>
              <a:t>Student may refuse but must still be paid</a:t>
            </a:r>
          </a:p>
          <a:p>
            <a:pPr eaLnBrk="1" hangingPunct="1">
              <a:defRPr/>
            </a:pPr>
            <a:r>
              <a:rPr lang="en-US" sz="3200" dirty="0" smtClean="0"/>
              <a:t>Payment may be issued to stored-value card</a:t>
            </a:r>
          </a:p>
          <a:p>
            <a:pPr eaLnBrk="1" hangingPunct="1">
              <a:defRPr/>
            </a:pPr>
            <a:r>
              <a:rPr lang="en-US" sz="3200" dirty="0" smtClean="0"/>
              <a:t>School must obtain student authorization  to credit FWS to student’s account at institution</a:t>
            </a:r>
          </a:p>
        </p:txBody>
      </p:sp>
      <p:sp>
        <p:nvSpPr>
          <p:cNvPr id="4100" name="Slide Number Placeholder 3"/>
          <p:cNvSpPr>
            <a:spLocks noGrp="1"/>
          </p:cNvSpPr>
          <p:nvPr>
            <p:ph type="sldNum" sz="quarter" idx="12"/>
          </p:nvPr>
        </p:nvSpPr>
        <p:spPr>
          <a:xfrm>
            <a:off x="0" y="647382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C45526-C3F1-4BEB-9523-39D1A3ABB7BA}" type="slidenum">
              <a:rPr lang="en-US" smtClean="0">
                <a:solidFill>
                  <a:schemeClr val="bg1"/>
                </a:solidFill>
              </a:rPr>
              <a:pPr eaLnBrk="1" hangingPunct="1"/>
              <a:t>15</a:t>
            </a:fld>
            <a:endParaRPr lang="en-US" dirty="0" smtClean="0">
              <a:solidFill>
                <a:schemeClr val="bg1"/>
              </a:solidFill>
            </a:endParaRPr>
          </a:p>
        </p:txBody>
      </p:sp>
    </p:spTree>
    <p:extLst>
      <p:ext uri="{BB962C8B-B14F-4D97-AF65-F5344CB8AC3E}">
        <p14:creationId xmlns:p14="http://schemas.microsoft.com/office/powerpoint/2010/main" val="2476602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81000" y="457200"/>
            <a:ext cx="9677400" cy="914400"/>
          </a:xfrm>
        </p:spPr>
        <p:txBody>
          <a:bodyPr/>
          <a:lstStyle/>
          <a:p>
            <a:pPr algn="ctr"/>
            <a:r>
              <a:rPr lang="en-US" b="1" dirty="0" smtClean="0"/>
              <a:t>Disbursements – FSEOG &amp; Perkins</a:t>
            </a:r>
          </a:p>
        </p:txBody>
      </p:sp>
      <p:sp>
        <p:nvSpPr>
          <p:cNvPr id="3" name="Content Placeholder 2"/>
          <p:cNvSpPr>
            <a:spLocks noGrp="1"/>
          </p:cNvSpPr>
          <p:nvPr>
            <p:ph idx="1"/>
          </p:nvPr>
        </p:nvSpPr>
        <p:spPr>
          <a:xfrm>
            <a:off x="685800" y="1676400"/>
            <a:ext cx="7924800" cy="4419600"/>
          </a:xfrm>
        </p:spPr>
        <p:txBody>
          <a:bodyPr/>
          <a:lstStyle/>
          <a:p>
            <a:pPr>
              <a:defRPr/>
            </a:pPr>
            <a:r>
              <a:rPr lang="en-US" sz="3200" kern="1200" dirty="0" smtClean="0">
                <a:ea typeface="+mn-ea"/>
                <a:cs typeface="+mn-cs"/>
              </a:rPr>
              <a:t>Award amount divided by the number of payment periods expected to attend in the academic year</a:t>
            </a:r>
          </a:p>
          <a:p>
            <a:pPr>
              <a:defRPr/>
            </a:pPr>
            <a:r>
              <a:rPr lang="en-US" sz="3200" kern="1200" dirty="0" smtClean="0">
                <a:ea typeface="+mn-ea"/>
                <a:cs typeface="+mn-cs"/>
              </a:rPr>
              <a:t>May receive uneven amounts each payment period to cover uneven costs or EFA</a:t>
            </a:r>
          </a:p>
        </p:txBody>
      </p:sp>
      <p:sp>
        <p:nvSpPr>
          <p:cNvPr id="4" name="Slide Number Placeholder 3"/>
          <p:cNvSpPr>
            <a:spLocks noGrp="1"/>
          </p:cNvSpPr>
          <p:nvPr>
            <p:ph type="sldNum" sz="quarter" idx="4294967295"/>
          </p:nvPr>
        </p:nvSpPr>
        <p:spPr>
          <a:xfrm>
            <a:off x="7086600" y="6400800"/>
            <a:ext cx="1905000" cy="457200"/>
          </a:xfrm>
          <a:prstGeom prst="rect">
            <a:avLst/>
          </a:prstGeom>
        </p:spPr>
        <p:txBody>
          <a:bodyPr/>
          <a:lstStyle/>
          <a:p>
            <a:pPr>
              <a:defRPr/>
            </a:pPr>
            <a:fld id="{389D0E53-45D5-4E93-8ADD-B914F7DFABD0}" type="slidenum">
              <a:rPr lang="en-US" smtClean="0"/>
              <a:pPr>
                <a:defRPr/>
              </a:pPr>
              <a:t>16</a:t>
            </a:fld>
            <a:endParaRPr lang="en-US" dirty="0"/>
          </a:p>
        </p:txBody>
      </p:sp>
      <p:sp>
        <p:nvSpPr>
          <p:cNvPr id="5" name="Slide Number Placeholder 3"/>
          <p:cNvSpPr>
            <a:spLocks noGrp="1"/>
          </p:cNvSpPr>
          <p:nvPr>
            <p:ph type="sldNum" sz="quarter" idx="12"/>
          </p:nvPr>
        </p:nvSpPr>
        <p:spPr>
          <a:xfrm>
            <a:off x="-1905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32B3E3-5B5F-4472-A9EA-1E7A8491F391}" type="slidenum">
              <a:rPr lang="en-US" smtClean="0">
                <a:solidFill>
                  <a:schemeClr val="bg1"/>
                </a:solidFill>
              </a:rPr>
              <a:pPr eaLnBrk="1" hangingPunct="1"/>
              <a:t>16</a:t>
            </a:fld>
            <a:endParaRPr lang="en-US" dirty="0" smtClean="0">
              <a:solidFill>
                <a:schemeClr val="bg1"/>
              </a:solidFill>
            </a:endParaRPr>
          </a:p>
        </p:txBody>
      </p:sp>
    </p:spTree>
    <p:extLst>
      <p:ext uri="{BB962C8B-B14F-4D97-AF65-F5344CB8AC3E}">
        <p14:creationId xmlns:p14="http://schemas.microsoft.com/office/powerpoint/2010/main" val="1381112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b="1" dirty="0" smtClean="0"/>
              <a:t>Disbursing FWS Wages</a:t>
            </a:r>
          </a:p>
        </p:txBody>
      </p:sp>
      <p:sp>
        <p:nvSpPr>
          <p:cNvPr id="5124" name="Rectangle 3"/>
          <p:cNvSpPr>
            <a:spLocks noGrp="1" noChangeArrowheads="1"/>
          </p:cNvSpPr>
          <p:nvPr>
            <p:ph idx="1"/>
          </p:nvPr>
        </p:nvSpPr>
        <p:spPr/>
        <p:txBody>
          <a:bodyPr/>
          <a:lstStyle/>
          <a:p>
            <a:pPr eaLnBrk="1" hangingPunct="1"/>
            <a:r>
              <a:rPr lang="en-US" sz="3200" dirty="0" smtClean="0"/>
              <a:t>School has a choice of payroll period</a:t>
            </a:r>
          </a:p>
          <a:p>
            <a:pPr lvl="1" eaLnBrk="1" hangingPunct="1"/>
            <a:r>
              <a:rPr lang="en-US" sz="2800" dirty="0" smtClean="0"/>
              <a:t>Students must be paid at least monthly</a:t>
            </a:r>
          </a:p>
          <a:p>
            <a:pPr eaLnBrk="1" hangingPunct="1"/>
            <a:r>
              <a:rPr lang="en-US" sz="3200" dirty="0" smtClean="0"/>
              <a:t>FWS earned when students perform work</a:t>
            </a:r>
          </a:p>
          <a:p>
            <a:pPr lvl="1" eaLnBrk="1" hangingPunct="1"/>
            <a:r>
              <a:rPr lang="en-US" sz="2800" dirty="0" smtClean="0"/>
              <a:t>Wages earned while attending may be paid after the last day of attendance</a:t>
            </a:r>
          </a:p>
          <a:p>
            <a:pPr lvl="1" eaLnBrk="1" hangingPunct="1"/>
            <a:r>
              <a:rPr lang="en-US" sz="2800" dirty="0" smtClean="0"/>
              <a:t>FWS may not be paid for work performed after student withdrew (if not planning to return)</a:t>
            </a:r>
          </a:p>
        </p:txBody>
      </p:sp>
      <p:sp>
        <p:nvSpPr>
          <p:cNvPr id="5122" name="Slide Number Placeholder 5"/>
          <p:cNvSpPr>
            <a:spLocks noGrp="1"/>
          </p:cNvSpPr>
          <p:nvPr>
            <p:ph type="sldNum" sz="quarter" idx="12"/>
          </p:nvPr>
        </p:nvSpPr>
        <p:spPr>
          <a:xfrm>
            <a:off x="0" y="64008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7F35D3-44A1-4981-9CE2-935166A59C6F}" type="slidenum">
              <a:rPr lang="en-US" smtClean="0">
                <a:solidFill>
                  <a:schemeClr val="bg1"/>
                </a:solidFill>
              </a:rPr>
              <a:pPr eaLnBrk="1" hangingPunct="1"/>
              <a:t>17</a:t>
            </a:fld>
            <a:endParaRPr lang="en-US" dirty="0" smtClean="0">
              <a:solidFill>
                <a:schemeClr val="bg1"/>
              </a:solidFill>
            </a:endParaRPr>
          </a:p>
        </p:txBody>
      </p:sp>
    </p:spTree>
    <p:extLst>
      <p:ext uri="{BB962C8B-B14F-4D97-AF65-F5344CB8AC3E}">
        <p14:creationId xmlns:p14="http://schemas.microsoft.com/office/powerpoint/2010/main" val="3479506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600" y="414325"/>
            <a:ext cx="8554162" cy="647698"/>
          </a:xfrm>
        </p:spPr>
        <p:txBody>
          <a:bodyPr/>
          <a:lstStyle/>
          <a:p>
            <a:pPr eaLnBrk="1" hangingPunct="1"/>
            <a:r>
              <a:rPr lang="en-US" b="1" dirty="0" smtClean="0"/>
              <a:t>Disbursing FWS Wages</a:t>
            </a:r>
          </a:p>
        </p:txBody>
      </p:sp>
      <p:sp>
        <p:nvSpPr>
          <p:cNvPr id="6148" name="Rectangle 3"/>
          <p:cNvSpPr>
            <a:spLocks noGrp="1" noChangeArrowheads="1"/>
          </p:cNvSpPr>
          <p:nvPr>
            <p:ph idx="1"/>
          </p:nvPr>
        </p:nvSpPr>
        <p:spPr>
          <a:xfrm>
            <a:off x="228600" y="1295400"/>
            <a:ext cx="8915400" cy="4754563"/>
          </a:xfrm>
        </p:spPr>
        <p:txBody>
          <a:bodyPr/>
          <a:lstStyle/>
          <a:p>
            <a:pPr eaLnBrk="1" hangingPunct="1">
              <a:lnSpc>
                <a:spcPct val="90000"/>
              </a:lnSpc>
            </a:pPr>
            <a:r>
              <a:rPr lang="en-US" sz="2800" dirty="0" smtClean="0"/>
              <a:t>Crossover Payment Periods</a:t>
            </a:r>
          </a:p>
          <a:p>
            <a:pPr lvl="1" eaLnBrk="1" hangingPunct="1">
              <a:lnSpc>
                <a:spcPct val="90000"/>
              </a:lnSpc>
            </a:pPr>
            <a:r>
              <a:rPr lang="en-US" sz="2400" dirty="0" smtClean="0"/>
              <a:t>Compensation earned through June 30 is paid with funds allocated for first award year</a:t>
            </a:r>
          </a:p>
          <a:p>
            <a:pPr lvl="1" eaLnBrk="1" hangingPunct="1">
              <a:lnSpc>
                <a:spcPct val="90000"/>
              </a:lnSpc>
            </a:pPr>
            <a:r>
              <a:rPr lang="en-US" sz="2400" dirty="0" smtClean="0"/>
              <a:t>Compensation earned starting July 1 is paid with funds allocated for the following year</a:t>
            </a:r>
          </a:p>
          <a:p>
            <a:pPr lvl="1" eaLnBrk="1" hangingPunct="1">
              <a:lnSpc>
                <a:spcPct val="90000"/>
              </a:lnSpc>
            </a:pPr>
            <a:r>
              <a:rPr lang="en-US" sz="2400" dirty="0" smtClean="0"/>
              <a:t>Choice of EFC (must be same as for CB/DL)</a:t>
            </a:r>
          </a:p>
          <a:p>
            <a:pPr eaLnBrk="1" hangingPunct="1">
              <a:lnSpc>
                <a:spcPct val="90000"/>
              </a:lnSpc>
            </a:pPr>
            <a:r>
              <a:rPr lang="en-US" sz="2800" dirty="0" smtClean="0"/>
              <a:t>Holding FWS Funds for the Student</a:t>
            </a:r>
          </a:p>
          <a:p>
            <a:pPr lvl="1" eaLnBrk="1" hangingPunct="1">
              <a:lnSpc>
                <a:spcPct val="90000"/>
              </a:lnSpc>
            </a:pPr>
            <a:r>
              <a:rPr lang="en-US" sz="2400" dirty="0" smtClean="0"/>
              <a:t>Requires written authorization</a:t>
            </a:r>
          </a:p>
          <a:p>
            <a:pPr lvl="1" eaLnBrk="1" hangingPunct="1">
              <a:lnSpc>
                <a:spcPct val="90000"/>
              </a:lnSpc>
            </a:pPr>
            <a:r>
              <a:rPr lang="en-US" sz="2400" dirty="0" smtClean="0"/>
              <a:t>Amounts must be identified in subsidiary ledger </a:t>
            </a:r>
          </a:p>
          <a:p>
            <a:pPr lvl="1" eaLnBrk="1" hangingPunct="1">
              <a:lnSpc>
                <a:spcPct val="90000"/>
              </a:lnSpc>
            </a:pPr>
            <a:r>
              <a:rPr lang="en-US" sz="2400" dirty="0" smtClean="0"/>
              <a:t>Cash equal to amount being held must be maintained</a:t>
            </a:r>
          </a:p>
          <a:p>
            <a:pPr lvl="1" eaLnBrk="1" hangingPunct="1">
              <a:lnSpc>
                <a:spcPct val="90000"/>
              </a:lnSpc>
            </a:pPr>
            <a:r>
              <a:rPr lang="en-US" sz="2400" dirty="0" smtClean="0"/>
              <a:t>Remaining amount must be disbursed by end of the final payroll period for the award year</a:t>
            </a:r>
          </a:p>
          <a:p>
            <a:pPr lvl="1" eaLnBrk="1" hangingPunct="1">
              <a:lnSpc>
                <a:spcPct val="90000"/>
              </a:lnSpc>
            </a:pPr>
            <a:endParaRPr lang="en-US" sz="2800" dirty="0" smtClean="0"/>
          </a:p>
        </p:txBody>
      </p:sp>
      <p:sp>
        <p:nvSpPr>
          <p:cNvPr id="6146" name="Slide Number Placeholder 5"/>
          <p:cNvSpPr>
            <a:spLocks noGrp="1"/>
          </p:cNvSpPr>
          <p:nvPr>
            <p:ph type="sldNum" sz="quarter" idx="12"/>
          </p:nvPr>
        </p:nvSpPr>
        <p:spPr>
          <a:xfrm>
            <a:off x="0" y="64547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806F42-53E9-46A1-9952-B1F5F8AFE0BB}" type="slidenum">
              <a:rPr lang="en-US" smtClean="0">
                <a:solidFill>
                  <a:schemeClr val="bg1"/>
                </a:solidFill>
              </a:rPr>
              <a:pPr eaLnBrk="1" hangingPunct="1"/>
              <a:t>18</a:t>
            </a:fld>
            <a:endParaRPr lang="en-US" dirty="0" smtClean="0">
              <a:solidFill>
                <a:schemeClr val="bg1"/>
              </a:solidFill>
            </a:endParaRPr>
          </a:p>
        </p:txBody>
      </p:sp>
    </p:spTree>
    <p:extLst>
      <p:ext uri="{BB962C8B-B14F-4D97-AF65-F5344CB8AC3E}">
        <p14:creationId xmlns:p14="http://schemas.microsoft.com/office/powerpoint/2010/main" val="2430091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b="1" dirty="0" smtClean="0"/>
              <a:t>Disbursing FWS Wages</a:t>
            </a:r>
          </a:p>
        </p:txBody>
      </p:sp>
      <p:sp>
        <p:nvSpPr>
          <p:cNvPr id="7172" name="Rectangle 3"/>
          <p:cNvSpPr>
            <a:spLocks noGrp="1" noChangeArrowheads="1"/>
          </p:cNvSpPr>
          <p:nvPr>
            <p:ph idx="1"/>
          </p:nvPr>
        </p:nvSpPr>
        <p:spPr>
          <a:xfrm>
            <a:off x="0" y="1371600"/>
            <a:ext cx="9144000" cy="4525963"/>
          </a:xfrm>
        </p:spPr>
        <p:txBody>
          <a:bodyPr/>
          <a:lstStyle/>
          <a:p>
            <a:pPr eaLnBrk="1" hangingPunct="1"/>
            <a:r>
              <a:rPr lang="en-US" sz="2800" dirty="0" smtClean="0"/>
              <a:t>FWS students may be paid overtime in accordance w/applicable labor rules</a:t>
            </a:r>
          </a:p>
          <a:p>
            <a:pPr eaLnBrk="1" hangingPunct="1"/>
            <a:r>
              <a:rPr lang="en-US" sz="2800" dirty="0" smtClean="0"/>
              <a:t>FWS wages may not be paid for hours worked during scheduled class time</a:t>
            </a:r>
          </a:p>
          <a:p>
            <a:pPr eaLnBrk="1" hangingPunct="1"/>
            <a:r>
              <a:rPr lang="en-US" sz="2800" dirty="0" smtClean="0"/>
              <a:t>FWS earnings may only be garnished to pay costs of attendance the student owes  the school during the period of the award</a:t>
            </a:r>
          </a:p>
          <a:p>
            <a:pPr lvl="1" eaLnBrk="1" hangingPunct="1"/>
            <a:r>
              <a:rPr lang="en-US" sz="2600" dirty="0" smtClean="0"/>
              <a:t>School must oppose all other garnishment orders</a:t>
            </a:r>
          </a:p>
          <a:p>
            <a:pPr lvl="1" eaLnBrk="1" hangingPunct="1"/>
            <a:r>
              <a:rPr lang="en-US" sz="2600" dirty="0" smtClean="0"/>
              <a:t>School must inform all off-campus employers that wages may not be garnished</a:t>
            </a:r>
          </a:p>
        </p:txBody>
      </p:sp>
      <p:sp>
        <p:nvSpPr>
          <p:cNvPr id="7170" name="Slide Number Placeholder 5"/>
          <p:cNvSpPr>
            <a:spLocks noGrp="1"/>
          </p:cNvSpPr>
          <p:nvPr>
            <p:ph type="sldNum" sz="quarter" idx="12"/>
          </p:nvPr>
        </p:nvSpPr>
        <p:spPr>
          <a:xfrm>
            <a:off x="0"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58114E-D2EC-4F26-8AA0-6414DCCD91A5}" type="slidenum">
              <a:rPr lang="en-US" smtClean="0">
                <a:solidFill>
                  <a:schemeClr val="bg1"/>
                </a:solidFill>
              </a:rPr>
              <a:pPr eaLnBrk="1" hangingPunct="1"/>
              <a:t>19</a:t>
            </a:fld>
            <a:endParaRPr lang="en-US" dirty="0" smtClean="0">
              <a:solidFill>
                <a:schemeClr val="bg1"/>
              </a:solidFill>
            </a:endParaRPr>
          </a:p>
        </p:txBody>
      </p:sp>
    </p:spTree>
    <p:extLst>
      <p:ext uri="{BB962C8B-B14F-4D97-AF65-F5344CB8AC3E}">
        <p14:creationId xmlns:p14="http://schemas.microsoft.com/office/powerpoint/2010/main" val="495119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xfrm>
            <a:off x="0"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26D473-FD60-434A-87E8-03DFD829C352}" type="slidenum">
              <a:rPr lang="en-US" smtClean="0">
                <a:solidFill>
                  <a:schemeClr val="bg1"/>
                </a:solidFill>
              </a:rPr>
              <a:pPr eaLnBrk="1" hangingPunct="1"/>
              <a:t>2</a:t>
            </a:fld>
            <a:endParaRPr lang="en-US" dirty="0" smtClean="0">
              <a:solidFill>
                <a:schemeClr val="bg1"/>
              </a:solidFill>
            </a:endParaRPr>
          </a:p>
        </p:txBody>
      </p:sp>
      <p:pic>
        <p:nvPicPr>
          <p:cNvPr id="1030" name="Picture 6" descr="C:\Users\David.Bartnicki\AppData\Local\Microsoft\Windows\Temporary Internet Files\Content.IE5\X44T43T4\MP90040050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1" y="3162300"/>
            <a:ext cx="43434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Below"/>
            <a:lightRig rig="threePt" dir="t"/>
          </a:scene3d>
          <a:extLst/>
        </p:spPr>
      </p:pic>
      <p:sp>
        <p:nvSpPr>
          <p:cNvPr id="2" name="Rectangle 1"/>
          <p:cNvSpPr/>
          <p:nvPr/>
        </p:nvSpPr>
        <p:spPr>
          <a:xfrm>
            <a:off x="152399" y="228600"/>
            <a:ext cx="742260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Campus-Based Programs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2607168" y="1378491"/>
            <a:ext cx="3929666" cy="128342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pPr>
            <a:r>
              <a:rPr lang="en-US" sz="3200" dirty="0"/>
              <a:t>***********</a:t>
            </a:r>
          </a:p>
          <a:p>
            <a:pPr algn="ctr">
              <a:lnSpc>
                <a:spcPct val="90000"/>
              </a:lnSpc>
            </a:pPr>
            <a:r>
              <a:rPr lang="en-US" sz="5400" dirty="0"/>
              <a:t>Awarding </a:t>
            </a:r>
            <a:r>
              <a:rPr lang="en-US" sz="5400" dirty="0" smtClean="0"/>
              <a:t>Aid</a:t>
            </a:r>
            <a:endParaRPr lang="en-US" sz="5400" dirty="0"/>
          </a:p>
        </p:txBody>
      </p:sp>
    </p:spTree>
    <p:extLst>
      <p:ext uri="{BB962C8B-B14F-4D97-AF65-F5344CB8AC3E}">
        <p14:creationId xmlns:p14="http://schemas.microsoft.com/office/powerpoint/2010/main" val="894270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414325"/>
            <a:ext cx="9144000" cy="647698"/>
          </a:xfrm>
        </p:spPr>
        <p:txBody>
          <a:bodyPr>
            <a:noAutofit/>
          </a:bodyPr>
          <a:lstStyle/>
          <a:p>
            <a:pPr eaLnBrk="1" hangingPunct="1"/>
            <a:r>
              <a:rPr lang="en-US" sz="3400" b="1" dirty="0" smtClean="0"/>
              <a:t>FWS Payments: Disaster Affected Students</a:t>
            </a:r>
          </a:p>
        </p:txBody>
      </p:sp>
      <p:sp>
        <p:nvSpPr>
          <p:cNvPr id="8196" name="Rectangle 3"/>
          <p:cNvSpPr>
            <a:spLocks noGrp="1" noChangeArrowheads="1"/>
          </p:cNvSpPr>
          <p:nvPr>
            <p:ph idx="1"/>
          </p:nvPr>
        </p:nvSpPr>
        <p:spPr>
          <a:xfrm>
            <a:off x="0" y="1219200"/>
            <a:ext cx="9144000" cy="4678363"/>
          </a:xfrm>
        </p:spPr>
        <p:txBody>
          <a:bodyPr/>
          <a:lstStyle/>
          <a:p>
            <a:pPr eaLnBrk="1" hangingPunct="1"/>
            <a:r>
              <a:rPr lang="en-US" sz="3200" dirty="0" smtClean="0"/>
              <a:t>School in a major disaster area (FEMA designated) may make payments to affected students for a period of time when they were unable to fulfill work obligations</a:t>
            </a:r>
          </a:p>
          <a:p>
            <a:pPr lvl="1" eaLnBrk="1" hangingPunct="1"/>
            <a:r>
              <a:rPr lang="en-US" sz="2800" dirty="0" smtClean="0"/>
              <a:t>Period may not exceed one academic year</a:t>
            </a:r>
          </a:p>
          <a:p>
            <a:pPr lvl="1" eaLnBrk="1" hangingPunct="1"/>
            <a:r>
              <a:rPr lang="en-US" sz="2800" dirty="0" smtClean="0"/>
              <a:t>Payments may be = or &lt; than amount they would have received if working</a:t>
            </a:r>
          </a:p>
          <a:p>
            <a:pPr lvl="1" eaLnBrk="1" hangingPunct="1"/>
            <a:r>
              <a:rPr lang="en-US" sz="2800" dirty="0" smtClean="0"/>
              <a:t>Payments may not be made to students not eligible for FWS or completing a work obligation prior to disaster</a:t>
            </a:r>
          </a:p>
          <a:p>
            <a:pPr lvl="1" eaLnBrk="1" hangingPunct="1">
              <a:buFontTx/>
              <a:buNone/>
            </a:pPr>
            <a:endParaRPr lang="en-US" sz="2400" dirty="0" smtClean="0"/>
          </a:p>
        </p:txBody>
      </p:sp>
      <p:sp>
        <p:nvSpPr>
          <p:cNvPr id="8194" name="Slide Number Placeholder 5"/>
          <p:cNvSpPr>
            <a:spLocks noGrp="1"/>
          </p:cNvSpPr>
          <p:nvPr>
            <p:ph type="sldNum" sz="quarter" idx="12"/>
          </p:nvPr>
        </p:nvSpPr>
        <p:spPr>
          <a:xfrm>
            <a:off x="0" y="64008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67EA20-7D4F-4851-AFD8-528C5E6EFAAE}" type="slidenum">
              <a:rPr lang="en-US" smtClean="0">
                <a:solidFill>
                  <a:schemeClr val="bg1"/>
                </a:solidFill>
              </a:rPr>
              <a:pPr eaLnBrk="1" hangingPunct="1"/>
              <a:t>20</a:t>
            </a:fld>
            <a:endParaRPr lang="en-US" dirty="0" smtClean="0">
              <a:solidFill>
                <a:schemeClr val="bg1"/>
              </a:solidFill>
            </a:endParaRPr>
          </a:p>
        </p:txBody>
      </p:sp>
    </p:spTree>
    <p:extLst>
      <p:ext uri="{BB962C8B-B14F-4D97-AF65-F5344CB8AC3E}">
        <p14:creationId xmlns:p14="http://schemas.microsoft.com/office/powerpoint/2010/main" val="2124030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3821" y="1308080"/>
            <a:ext cx="6590266" cy="34163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Campus-Based Funds</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Transfers </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&amp; </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Carry Forward/Back</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C:\Users\David.Bartnicki\AppData\Local\Microsoft\Windows\Temporary Internet Files\Content.IE5\OWNFVQ2B\MC90044197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085" y="4724400"/>
            <a:ext cx="1438305" cy="14383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David.Bartnicki\AppData\Local\Microsoft\Windows\Temporary Internet Files\Content.IE5\OWNFVQ2B\MC90044197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7926"/>
            <a:ext cx="1438305" cy="143830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12"/>
          </p:nvPr>
        </p:nvSpPr>
        <p:spPr>
          <a:xfrm>
            <a:off x="-1905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32B3E3-5B5F-4472-A9EA-1E7A8491F391}" type="slidenum">
              <a:rPr lang="en-US" smtClean="0">
                <a:solidFill>
                  <a:schemeClr val="bg1"/>
                </a:solidFill>
              </a:rPr>
              <a:pPr eaLnBrk="1" hangingPunct="1"/>
              <a:t>21</a:t>
            </a:fld>
            <a:endParaRPr lang="en-US" dirty="0" smtClean="0">
              <a:solidFill>
                <a:schemeClr val="bg1"/>
              </a:solidFill>
            </a:endParaRPr>
          </a:p>
        </p:txBody>
      </p:sp>
    </p:spTree>
    <p:extLst>
      <p:ext uri="{BB962C8B-B14F-4D97-AF65-F5344CB8AC3E}">
        <p14:creationId xmlns:p14="http://schemas.microsoft.com/office/powerpoint/2010/main" val="1276763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8100" y="381000"/>
            <a:ext cx="8458200" cy="762000"/>
          </a:xfrm>
        </p:spPr>
        <p:txBody>
          <a:bodyPr/>
          <a:lstStyle/>
          <a:p>
            <a:r>
              <a:rPr lang="en-US" sz="4400" b="1" dirty="0" smtClean="0"/>
              <a:t>Fund Transfers</a:t>
            </a:r>
          </a:p>
        </p:txBody>
      </p:sp>
      <p:sp>
        <p:nvSpPr>
          <p:cNvPr id="29699" name="Content Placeholder 2"/>
          <p:cNvSpPr>
            <a:spLocks noGrp="1"/>
          </p:cNvSpPr>
          <p:nvPr>
            <p:ph idx="1"/>
          </p:nvPr>
        </p:nvSpPr>
        <p:spPr>
          <a:xfrm>
            <a:off x="0" y="1371600"/>
            <a:ext cx="9144000" cy="4343400"/>
          </a:xfrm>
        </p:spPr>
        <p:txBody>
          <a:bodyPr/>
          <a:lstStyle/>
          <a:p>
            <a:pPr algn="ctr">
              <a:buFontTx/>
              <a:buNone/>
              <a:defRPr/>
            </a:pPr>
            <a:r>
              <a:rPr lang="en-US" sz="3200" dirty="0" smtClean="0"/>
              <a:t>Flexibility to transfer funds between programs under certain circumstances</a:t>
            </a:r>
          </a:p>
          <a:p>
            <a:pPr>
              <a:defRPr/>
            </a:pPr>
            <a:endParaRPr lang="en-US" sz="800" dirty="0" smtClean="0"/>
          </a:p>
          <a:p>
            <a:pPr>
              <a:defRPr/>
            </a:pPr>
            <a:r>
              <a:rPr lang="en-US" sz="3200" dirty="0" smtClean="0"/>
              <a:t>FWS</a:t>
            </a:r>
          </a:p>
          <a:p>
            <a:pPr lvl="1">
              <a:defRPr/>
            </a:pPr>
            <a:r>
              <a:rPr lang="en-US" sz="2800" dirty="0" smtClean="0">
                <a:ea typeface="+mn-ea"/>
                <a:cs typeface="+mn-cs"/>
              </a:rPr>
              <a:t>May transfer up to a total of 25% of its federal FWS allocation (initial plus supplemental) for an award year to its revolving Perkins fund or federal FSEOG allocation, or both</a:t>
            </a:r>
          </a:p>
          <a:p>
            <a:pPr lvl="2">
              <a:defRPr/>
            </a:pPr>
            <a:r>
              <a:rPr lang="en-US" sz="2400" dirty="0" smtClean="0">
                <a:ea typeface="+mn-ea"/>
                <a:cs typeface="+mn-cs"/>
              </a:rPr>
              <a:t>Does not need to receive Perkins FCC but must have a Perkins Level of Expenditure (LOE)</a:t>
            </a:r>
          </a:p>
          <a:p>
            <a:pPr>
              <a:defRPr/>
            </a:pPr>
            <a:endParaRPr lang="en-US" sz="3000" dirty="0" smtClean="0"/>
          </a:p>
        </p:txBody>
      </p:sp>
      <p:sp>
        <p:nvSpPr>
          <p:cNvPr id="5" name="Slide Number Placeholder 4"/>
          <p:cNvSpPr>
            <a:spLocks noGrp="1"/>
          </p:cNvSpPr>
          <p:nvPr>
            <p:ph type="sldNum" sz="quarter" idx="4294967295"/>
          </p:nvPr>
        </p:nvSpPr>
        <p:spPr>
          <a:xfrm>
            <a:off x="7086600" y="6400800"/>
            <a:ext cx="1905000" cy="457200"/>
          </a:xfrm>
          <a:prstGeom prst="rect">
            <a:avLst/>
          </a:prstGeom>
        </p:spPr>
        <p:txBody>
          <a:bodyPr/>
          <a:lstStyle/>
          <a:p>
            <a:pPr>
              <a:defRPr/>
            </a:pPr>
            <a:fld id="{B26AB65C-9F05-4324-A30D-08D7381184F3}" type="slidenum">
              <a:rPr lang="en-US" smtClean="0"/>
              <a:pPr>
                <a:defRPr/>
              </a:pPr>
              <a:t>22</a:t>
            </a:fld>
            <a:endParaRPr lang="en-US" dirty="0"/>
          </a:p>
        </p:txBody>
      </p:sp>
      <p:sp>
        <p:nvSpPr>
          <p:cNvPr id="6" name="Slide Number Placeholder 3"/>
          <p:cNvSpPr>
            <a:spLocks noGrp="1"/>
          </p:cNvSpPr>
          <p:nvPr>
            <p:ph type="sldNum" sz="quarter" idx="12"/>
          </p:nvPr>
        </p:nvSpPr>
        <p:spPr>
          <a:xfrm>
            <a:off x="-1905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32B3E3-5B5F-4472-A9EA-1E7A8491F391}" type="slidenum">
              <a:rPr lang="en-US" smtClean="0">
                <a:solidFill>
                  <a:schemeClr val="bg1"/>
                </a:solidFill>
              </a:rPr>
              <a:pPr eaLnBrk="1" hangingPunct="1"/>
              <a:t>22</a:t>
            </a:fld>
            <a:endParaRPr lang="en-US" dirty="0" smtClean="0">
              <a:solidFill>
                <a:schemeClr val="bg1"/>
              </a:solidFill>
            </a:endParaRPr>
          </a:p>
        </p:txBody>
      </p:sp>
    </p:spTree>
    <p:extLst>
      <p:ext uri="{BB962C8B-B14F-4D97-AF65-F5344CB8AC3E}">
        <p14:creationId xmlns:p14="http://schemas.microsoft.com/office/powerpoint/2010/main" val="8581876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04800" y="381000"/>
            <a:ext cx="8458200" cy="762000"/>
          </a:xfrm>
        </p:spPr>
        <p:txBody>
          <a:bodyPr/>
          <a:lstStyle/>
          <a:p>
            <a:r>
              <a:rPr lang="en-US" sz="4400" b="1" dirty="0" smtClean="0"/>
              <a:t>Fund Transfers</a:t>
            </a:r>
          </a:p>
        </p:txBody>
      </p:sp>
      <p:sp>
        <p:nvSpPr>
          <p:cNvPr id="29699" name="Content Placeholder 2"/>
          <p:cNvSpPr>
            <a:spLocks noGrp="1"/>
          </p:cNvSpPr>
          <p:nvPr>
            <p:ph idx="1"/>
          </p:nvPr>
        </p:nvSpPr>
        <p:spPr>
          <a:xfrm>
            <a:off x="533400" y="1524000"/>
            <a:ext cx="8001000" cy="4343400"/>
          </a:xfrm>
        </p:spPr>
        <p:txBody>
          <a:bodyPr/>
          <a:lstStyle/>
          <a:p>
            <a:pPr>
              <a:defRPr/>
            </a:pPr>
            <a:r>
              <a:rPr lang="en-US" sz="3200" dirty="0" smtClean="0"/>
              <a:t>FSEOG</a:t>
            </a:r>
          </a:p>
          <a:p>
            <a:pPr lvl="1">
              <a:defRPr/>
            </a:pPr>
            <a:r>
              <a:rPr lang="en-US" sz="2800" dirty="0" smtClean="0">
                <a:ea typeface="+mn-ea"/>
                <a:cs typeface="+mn-cs"/>
              </a:rPr>
              <a:t>A school may transfer up to 25% of its federal FSEOG allocation to its federal FWS allocation</a:t>
            </a:r>
          </a:p>
          <a:p>
            <a:pPr>
              <a:defRPr/>
            </a:pPr>
            <a:r>
              <a:rPr lang="en-US" sz="3200" dirty="0" smtClean="0"/>
              <a:t>Perkins*</a:t>
            </a:r>
          </a:p>
          <a:p>
            <a:pPr lvl="1">
              <a:defRPr/>
            </a:pPr>
            <a:r>
              <a:rPr lang="en-US" sz="2800" dirty="0" smtClean="0">
                <a:ea typeface="+mn-ea"/>
                <a:cs typeface="+mn-cs"/>
              </a:rPr>
              <a:t>Since no Federal Capital Contribution available, no ability to transfer funds to other programs </a:t>
            </a:r>
          </a:p>
          <a:p>
            <a:pPr lvl="1">
              <a:buFontTx/>
              <a:buNone/>
              <a:defRPr/>
            </a:pPr>
            <a:endParaRPr lang="en-US" sz="2800" dirty="0" smtClean="0">
              <a:ea typeface="+mn-ea"/>
              <a:cs typeface="+mn-cs"/>
            </a:endParaRPr>
          </a:p>
          <a:p>
            <a:pPr lvl="1">
              <a:defRPr/>
            </a:pPr>
            <a:endParaRPr lang="en-US" sz="2800" dirty="0" smtClean="0">
              <a:ea typeface="+mn-ea"/>
              <a:cs typeface="+mn-cs"/>
            </a:endParaRPr>
          </a:p>
        </p:txBody>
      </p:sp>
      <p:sp>
        <p:nvSpPr>
          <p:cNvPr id="5" name="Slide Number Placeholder 4"/>
          <p:cNvSpPr>
            <a:spLocks noGrp="1"/>
          </p:cNvSpPr>
          <p:nvPr>
            <p:ph type="sldNum" sz="quarter" idx="4294967295"/>
          </p:nvPr>
        </p:nvSpPr>
        <p:spPr>
          <a:xfrm>
            <a:off x="7086600" y="6400800"/>
            <a:ext cx="1905000" cy="457200"/>
          </a:xfrm>
          <a:prstGeom prst="rect">
            <a:avLst/>
          </a:prstGeom>
        </p:spPr>
        <p:txBody>
          <a:bodyPr/>
          <a:lstStyle/>
          <a:p>
            <a:pPr>
              <a:defRPr/>
            </a:pPr>
            <a:fld id="{00A42C06-C23C-411A-8ADD-5CC9FFB1B375}" type="slidenum">
              <a:rPr lang="en-US" smtClean="0"/>
              <a:pPr>
                <a:defRPr/>
              </a:pPr>
              <a:t>23</a:t>
            </a:fld>
            <a:endParaRPr lang="en-US" dirty="0"/>
          </a:p>
        </p:txBody>
      </p:sp>
      <p:sp>
        <p:nvSpPr>
          <p:cNvPr id="6" name="Slide Number Placeholder 3"/>
          <p:cNvSpPr>
            <a:spLocks noGrp="1"/>
          </p:cNvSpPr>
          <p:nvPr>
            <p:ph type="sldNum" sz="quarter" idx="12"/>
          </p:nvPr>
        </p:nvSpPr>
        <p:spPr>
          <a:xfrm>
            <a:off x="-1905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32B3E3-5B5F-4472-A9EA-1E7A8491F391}" type="slidenum">
              <a:rPr lang="en-US" smtClean="0">
                <a:solidFill>
                  <a:schemeClr val="bg1"/>
                </a:solidFill>
              </a:rPr>
              <a:pPr eaLnBrk="1" hangingPunct="1"/>
              <a:t>23</a:t>
            </a:fld>
            <a:endParaRPr lang="en-US" dirty="0" smtClean="0">
              <a:solidFill>
                <a:schemeClr val="bg1"/>
              </a:solidFill>
            </a:endParaRPr>
          </a:p>
        </p:txBody>
      </p:sp>
    </p:spTree>
    <p:extLst>
      <p:ext uri="{BB962C8B-B14F-4D97-AF65-F5344CB8AC3E}">
        <p14:creationId xmlns:p14="http://schemas.microsoft.com/office/powerpoint/2010/main" val="334955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04800" y="381000"/>
            <a:ext cx="8458200" cy="762000"/>
          </a:xfrm>
        </p:spPr>
        <p:txBody>
          <a:bodyPr/>
          <a:lstStyle/>
          <a:p>
            <a:r>
              <a:rPr lang="en-US" sz="4400" b="1" dirty="0" smtClean="0"/>
              <a:t>Fund Transfers: General Rules</a:t>
            </a:r>
          </a:p>
        </p:txBody>
      </p:sp>
      <p:sp>
        <p:nvSpPr>
          <p:cNvPr id="29699" name="Content Placeholder 2"/>
          <p:cNvSpPr>
            <a:spLocks noGrp="1"/>
          </p:cNvSpPr>
          <p:nvPr>
            <p:ph idx="1"/>
          </p:nvPr>
        </p:nvSpPr>
        <p:spPr>
          <a:xfrm>
            <a:off x="0" y="1295400"/>
            <a:ext cx="9144000" cy="4686300"/>
          </a:xfrm>
        </p:spPr>
        <p:txBody>
          <a:bodyPr/>
          <a:lstStyle/>
          <a:p>
            <a:pPr lvl="1">
              <a:defRPr/>
            </a:pPr>
            <a:r>
              <a:rPr lang="en-US" sz="2800" dirty="0" smtClean="0">
                <a:ea typeface="+mn-ea"/>
                <a:cs typeface="+mn-cs"/>
              </a:rPr>
              <a:t>Award transferred funds according to the requirements of the program to which they are transferred</a:t>
            </a:r>
          </a:p>
          <a:p>
            <a:pPr lvl="1">
              <a:defRPr/>
            </a:pPr>
            <a:r>
              <a:rPr lang="en-US" sz="2800" dirty="0" smtClean="0">
                <a:ea typeface="+mn-ea"/>
                <a:cs typeface="+mn-cs"/>
              </a:rPr>
              <a:t>Report the transfer of funds on the Fiscal Operations Report portion of the FISAP</a:t>
            </a:r>
          </a:p>
          <a:p>
            <a:pPr lvl="1">
              <a:defRPr/>
            </a:pPr>
            <a:r>
              <a:rPr lang="en-US" sz="2800" dirty="0" smtClean="0">
                <a:ea typeface="+mn-ea"/>
                <a:cs typeface="+mn-cs"/>
              </a:rPr>
              <a:t>Any transferred funds that are unexpended must be transferred back to the original program at the end of the award year</a:t>
            </a:r>
          </a:p>
          <a:p>
            <a:pPr lvl="1">
              <a:defRPr/>
            </a:pPr>
            <a:r>
              <a:rPr lang="en-US" sz="2800" dirty="0"/>
              <a:t>The program that the school wants to transfer funds to must also have an allocation for that same award year</a:t>
            </a:r>
          </a:p>
          <a:p>
            <a:pPr lvl="1">
              <a:defRPr/>
            </a:pPr>
            <a:endParaRPr lang="en-US" sz="2800" dirty="0" smtClean="0"/>
          </a:p>
        </p:txBody>
      </p:sp>
      <p:sp>
        <p:nvSpPr>
          <p:cNvPr id="5" name="Slide Number Placeholder 4"/>
          <p:cNvSpPr>
            <a:spLocks noGrp="1"/>
          </p:cNvSpPr>
          <p:nvPr>
            <p:ph type="sldNum" sz="quarter" idx="4294967295"/>
          </p:nvPr>
        </p:nvSpPr>
        <p:spPr>
          <a:xfrm>
            <a:off x="7086600" y="6400800"/>
            <a:ext cx="1905000" cy="457200"/>
          </a:xfrm>
          <a:prstGeom prst="rect">
            <a:avLst/>
          </a:prstGeom>
        </p:spPr>
        <p:txBody>
          <a:bodyPr/>
          <a:lstStyle/>
          <a:p>
            <a:pPr>
              <a:defRPr/>
            </a:pPr>
            <a:fld id="{0BD1C67F-B1C7-40E0-8048-208F635049C6}" type="slidenum">
              <a:rPr lang="en-US" smtClean="0"/>
              <a:pPr>
                <a:defRPr/>
              </a:pPr>
              <a:t>24</a:t>
            </a:fld>
            <a:endParaRPr lang="en-US" dirty="0"/>
          </a:p>
        </p:txBody>
      </p:sp>
      <p:sp>
        <p:nvSpPr>
          <p:cNvPr id="6" name="Slide Number Placeholder 3"/>
          <p:cNvSpPr>
            <a:spLocks noGrp="1"/>
          </p:cNvSpPr>
          <p:nvPr>
            <p:ph type="sldNum" sz="quarter" idx="12"/>
          </p:nvPr>
        </p:nvSpPr>
        <p:spPr>
          <a:xfrm>
            <a:off x="-1905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32B3E3-5B5F-4472-A9EA-1E7A8491F391}" type="slidenum">
              <a:rPr lang="en-US" smtClean="0">
                <a:solidFill>
                  <a:schemeClr val="bg1"/>
                </a:solidFill>
              </a:rPr>
              <a:pPr eaLnBrk="1" hangingPunct="1"/>
              <a:t>24</a:t>
            </a:fld>
            <a:endParaRPr lang="en-US" dirty="0" smtClean="0">
              <a:solidFill>
                <a:schemeClr val="bg1"/>
              </a:solidFill>
            </a:endParaRPr>
          </a:p>
        </p:txBody>
      </p:sp>
    </p:spTree>
    <p:extLst>
      <p:ext uri="{BB962C8B-B14F-4D97-AF65-F5344CB8AC3E}">
        <p14:creationId xmlns:p14="http://schemas.microsoft.com/office/powerpoint/2010/main" val="1801670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4400" b="1" dirty="0" smtClean="0"/>
              <a:t>Carry Forward</a:t>
            </a:r>
          </a:p>
        </p:txBody>
      </p:sp>
      <p:sp>
        <p:nvSpPr>
          <p:cNvPr id="31747" name="Rectangle 3"/>
          <p:cNvSpPr>
            <a:spLocks noGrp="1" noChangeArrowheads="1"/>
          </p:cNvSpPr>
          <p:nvPr>
            <p:ph idx="1"/>
          </p:nvPr>
        </p:nvSpPr>
        <p:spPr>
          <a:xfrm>
            <a:off x="304800" y="1752600"/>
            <a:ext cx="8534400" cy="4114800"/>
          </a:xfrm>
        </p:spPr>
        <p:txBody>
          <a:bodyPr/>
          <a:lstStyle/>
          <a:p>
            <a:pPr>
              <a:defRPr/>
            </a:pPr>
            <a:r>
              <a:rPr lang="en-US" sz="3200" dirty="0" smtClean="0"/>
              <a:t>May spend up to 10% of its current year’s FWS or FSEOG allocation (initial and supplemental) in the </a:t>
            </a:r>
            <a:r>
              <a:rPr lang="en-US" sz="3200" i="1" dirty="0" smtClean="0"/>
              <a:t>following award year (carry </a:t>
            </a:r>
            <a:r>
              <a:rPr lang="en-US" sz="3200" dirty="0" smtClean="0"/>
              <a:t>forward) </a:t>
            </a:r>
          </a:p>
          <a:p>
            <a:pPr lvl="1">
              <a:defRPr/>
            </a:pPr>
            <a:r>
              <a:rPr lang="en-US" sz="2800" dirty="0" smtClean="0">
                <a:ea typeface="+mn-ea"/>
                <a:cs typeface="+mn-cs"/>
              </a:rPr>
              <a:t>Before a school may spend its current year’s allocation, it must spend any funds carried forward from the previous year</a:t>
            </a:r>
          </a:p>
          <a:p>
            <a:pPr>
              <a:defRPr/>
            </a:pPr>
            <a:endParaRPr lang="en-US" sz="2800" dirty="0" smtClean="0"/>
          </a:p>
        </p:txBody>
      </p:sp>
      <p:sp>
        <p:nvSpPr>
          <p:cNvPr id="4" name="Slide Number Placeholder 3"/>
          <p:cNvSpPr>
            <a:spLocks noGrp="1"/>
          </p:cNvSpPr>
          <p:nvPr>
            <p:ph type="sldNum" sz="quarter" idx="4294967295"/>
          </p:nvPr>
        </p:nvSpPr>
        <p:spPr>
          <a:xfrm>
            <a:off x="7086600" y="6400800"/>
            <a:ext cx="1905000" cy="457200"/>
          </a:xfrm>
          <a:prstGeom prst="rect">
            <a:avLst/>
          </a:prstGeom>
        </p:spPr>
        <p:txBody>
          <a:bodyPr/>
          <a:lstStyle/>
          <a:p>
            <a:pPr>
              <a:defRPr/>
            </a:pPr>
            <a:fld id="{F14D41AA-B505-4DAF-ACF3-BE15B8191961}" type="slidenum">
              <a:rPr lang="en-US" smtClean="0"/>
              <a:pPr>
                <a:defRPr/>
              </a:pPr>
              <a:t>25</a:t>
            </a:fld>
            <a:endParaRPr lang="en-US" dirty="0"/>
          </a:p>
        </p:txBody>
      </p:sp>
      <p:sp>
        <p:nvSpPr>
          <p:cNvPr id="5" name="Slide Number Placeholder 3"/>
          <p:cNvSpPr>
            <a:spLocks noGrp="1"/>
          </p:cNvSpPr>
          <p:nvPr>
            <p:ph type="sldNum" sz="quarter" idx="12"/>
          </p:nvPr>
        </p:nvSpPr>
        <p:spPr>
          <a:xfrm>
            <a:off x="-1905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32B3E3-5B5F-4472-A9EA-1E7A8491F391}" type="slidenum">
              <a:rPr lang="en-US" smtClean="0">
                <a:solidFill>
                  <a:schemeClr val="bg1"/>
                </a:solidFill>
              </a:rPr>
              <a:pPr eaLnBrk="1" hangingPunct="1"/>
              <a:t>25</a:t>
            </a:fld>
            <a:endParaRPr lang="en-US" dirty="0" smtClean="0">
              <a:solidFill>
                <a:schemeClr val="bg1"/>
              </a:solidFill>
            </a:endParaRPr>
          </a:p>
        </p:txBody>
      </p:sp>
    </p:spTree>
    <p:extLst>
      <p:ext uri="{BB962C8B-B14F-4D97-AF65-F5344CB8AC3E}">
        <p14:creationId xmlns:p14="http://schemas.microsoft.com/office/powerpoint/2010/main" val="156053321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4400" b="1" dirty="0" smtClean="0"/>
              <a:t>Carry Back</a:t>
            </a:r>
          </a:p>
        </p:txBody>
      </p:sp>
      <p:sp>
        <p:nvSpPr>
          <p:cNvPr id="40963" name="Rectangle 3"/>
          <p:cNvSpPr>
            <a:spLocks noGrp="1" noChangeArrowheads="1"/>
          </p:cNvSpPr>
          <p:nvPr>
            <p:ph idx="1"/>
          </p:nvPr>
        </p:nvSpPr>
        <p:spPr>
          <a:xfrm>
            <a:off x="304800" y="1752600"/>
            <a:ext cx="8534400" cy="4114800"/>
          </a:xfrm>
        </p:spPr>
        <p:txBody>
          <a:bodyPr/>
          <a:lstStyle/>
          <a:p>
            <a:r>
              <a:rPr lang="en-US" sz="3200" dirty="0" smtClean="0"/>
              <a:t>Your school is also permitted to spend up to 10% of its current year’s FWS or FSEOG allocation (initial and supplemental) for expenses incurred in the </a:t>
            </a:r>
            <a:r>
              <a:rPr lang="en-US" sz="3200" i="1" dirty="0" smtClean="0"/>
              <a:t>previous award year (carry back)</a:t>
            </a:r>
            <a:endParaRPr lang="en-US" sz="2800" dirty="0" smtClean="0"/>
          </a:p>
        </p:txBody>
      </p:sp>
      <p:sp>
        <p:nvSpPr>
          <p:cNvPr id="4" name="Slide Number Placeholder 3"/>
          <p:cNvSpPr>
            <a:spLocks noGrp="1"/>
          </p:cNvSpPr>
          <p:nvPr>
            <p:ph type="sldNum" sz="quarter" idx="4294967295"/>
          </p:nvPr>
        </p:nvSpPr>
        <p:spPr>
          <a:xfrm>
            <a:off x="7086600" y="6400800"/>
            <a:ext cx="1905000" cy="457200"/>
          </a:xfrm>
          <a:prstGeom prst="rect">
            <a:avLst/>
          </a:prstGeom>
        </p:spPr>
        <p:txBody>
          <a:bodyPr/>
          <a:lstStyle/>
          <a:p>
            <a:pPr>
              <a:defRPr/>
            </a:pPr>
            <a:fld id="{8EA40054-B38C-472A-A648-F6C84428DA40}" type="slidenum">
              <a:rPr lang="en-US" smtClean="0"/>
              <a:pPr>
                <a:defRPr/>
              </a:pPr>
              <a:t>26</a:t>
            </a:fld>
            <a:endParaRPr lang="en-US" dirty="0"/>
          </a:p>
        </p:txBody>
      </p:sp>
      <p:pic>
        <p:nvPicPr>
          <p:cNvPr id="2050" name="Picture 2" descr="C:\Users\David.Bartnicki\AppData\Local\Microsoft\Windows\Temporary Internet Files\Content.IE5\1MGJEHW0\MC90044196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257800" y="4016581"/>
            <a:ext cx="2168525" cy="185081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12"/>
          </p:nvPr>
        </p:nvSpPr>
        <p:spPr>
          <a:xfrm>
            <a:off x="-1905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32B3E3-5B5F-4472-A9EA-1E7A8491F391}" type="slidenum">
              <a:rPr lang="en-US" smtClean="0">
                <a:solidFill>
                  <a:schemeClr val="bg1"/>
                </a:solidFill>
              </a:rPr>
              <a:pPr eaLnBrk="1" hangingPunct="1"/>
              <a:t>26</a:t>
            </a:fld>
            <a:endParaRPr lang="en-US" dirty="0" smtClean="0">
              <a:solidFill>
                <a:schemeClr val="bg1"/>
              </a:solidFill>
            </a:endParaRPr>
          </a:p>
        </p:txBody>
      </p:sp>
    </p:spTree>
    <p:extLst>
      <p:ext uri="{BB962C8B-B14F-4D97-AF65-F5344CB8AC3E}">
        <p14:creationId xmlns:p14="http://schemas.microsoft.com/office/powerpoint/2010/main" val="147064999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381000"/>
            <a:ext cx="9144000" cy="609600"/>
          </a:xfrm>
        </p:spPr>
        <p:txBody>
          <a:bodyPr/>
          <a:lstStyle/>
          <a:p>
            <a:pPr eaLnBrk="1" hangingPunct="1"/>
            <a:r>
              <a:rPr lang="en-US" sz="4400" b="1" dirty="0" smtClean="0"/>
              <a:t>Carry Forward/Carry Back</a:t>
            </a:r>
          </a:p>
        </p:txBody>
      </p:sp>
      <p:sp>
        <p:nvSpPr>
          <p:cNvPr id="31747" name="Rectangle 3"/>
          <p:cNvSpPr>
            <a:spLocks noGrp="1" noChangeArrowheads="1"/>
          </p:cNvSpPr>
          <p:nvPr>
            <p:ph idx="1"/>
          </p:nvPr>
        </p:nvSpPr>
        <p:spPr>
          <a:xfrm>
            <a:off x="304800" y="1219200"/>
            <a:ext cx="8610600" cy="4876800"/>
          </a:xfrm>
        </p:spPr>
        <p:txBody>
          <a:bodyPr/>
          <a:lstStyle/>
          <a:p>
            <a:pPr>
              <a:defRPr/>
            </a:pPr>
            <a:r>
              <a:rPr lang="en-US" sz="3200" dirty="0" smtClean="0"/>
              <a:t>FWS Limitations</a:t>
            </a:r>
            <a:r>
              <a:rPr lang="en-US" sz="2800" dirty="0" smtClean="0"/>
              <a:t>:</a:t>
            </a:r>
          </a:p>
          <a:p>
            <a:pPr lvl="1">
              <a:defRPr/>
            </a:pPr>
            <a:r>
              <a:rPr lang="en-US" sz="2800" dirty="0" smtClean="0">
                <a:ea typeface="+mn-ea"/>
                <a:cs typeface="+mn-cs"/>
              </a:rPr>
              <a:t>Not permitted to add funds that are carried forward or back to the total FWS allocation for an award year when determining the maximum percentage of available funds that may be used in that award year for – </a:t>
            </a:r>
          </a:p>
          <a:p>
            <a:pPr lvl="2">
              <a:defRPr/>
            </a:pPr>
            <a:r>
              <a:rPr lang="en-US" sz="2400" dirty="0" smtClean="0">
                <a:ea typeface="+mn-ea"/>
                <a:cs typeface="+mn-cs"/>
              </a:rPr>
              <a:t>Transferring FWS funds to FSEOG</a:t>
            </a:r>
          </a:p>
          <a:p>
            <a:pPr lvl="2">
              <a:defRPr/>
            </a:pPr>
            <a:r>
              <a:rPr lang="en-US" sz="2400" dirty="0" smtClean="0">
                <a:ea typeface="+mn-ea"/>
                <a:cs typeface="+mn-cs"/>
              </a:rPr>
              <a:t>Providing the federal share of wages in private for-profit sector jobs;</a:t>
            </a:r>
          </a:p>
          <a:p>
            <a:pPr lvl="2">
              <a:defRPr/>
            </a:pPr>
            <a:r>
              <a:rPr lang="en-US" sz="2400" dirty="0" smtClean="0">
                <a:ea typeface="+mn-ea"/>
                <a:cs typeface="+mn-cs"/>
              </a:rPr>
              <a:t>The Job Location and Development (JLD) Program</a:t>
            </a:r>
            <a:endParaRPr lang="en-US" sz="2400" dirty="0" smtClean="0"/>
          </a:p>
        </p:txBody>
      </p:sp>
      <p:sp>
        <p:nvSpPr>
          <p:cNvPr id="4" name="Slide Number Placeholder 3"/>
          <p:cNvSpPr>
            <a:spLocks noGrp="1"/>
          </p:cNvSpPr>
          <p:nvPr>
            <p:ph type="sldNum" sz="quarter" idx="4294967295"/>
          </p:nvPr>
        </p:nvSpPr>
        <p:spPr>
          <a:xfrm>
            <a:off x="7086600" y="6400800"/>
            <a:ext cx="1905000" cy="457200"/>
          </a:xfrm>
          <a:prstGeom prst="rect">
            <a:avLst/>
          </a:prstGeom>
        </p:spPr>
        <p:txBody>
          <a:bodyPr/>
          <a:lstStyle/>
          <a:p>
            <a:pPr>
              <a:defRPr/>
            </a:pPr>
            <a:fld id="{3CF3E3D9-54B8-465B-962A-AE7829B64FD6}" type="slidenum">
              <a:rPr lang="en-US" smtClean="0"/>
              <a:pPr>
                <a:defRPr/>
              </a:pPr>
              <a:t>27</a:t>
            </a:fld>
            <a:endParaRPr lang="en-US" dirty="0"/>
          </a:p>
        </p:txBody>
      </p:sp>
      <p:sp>
        <p:nvSpPr>
          <p:cNvPr id="5" name="Slide Number Placeholder 3"/>
          <p:cNvSpPr>
            <a:spLocks noGrp="1"/>
          </p:cNvSpPr>
          <p:nvPr>
            <p:ph type="sldNum" sz="quarter" idx="12"/>
          </p:nvPr>
        </p:nvSpPr>
        <p:spPr>
          <a:xfrm>
            <a:off x="-1905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32B3E3-5B5F-4472-A9EA-1E7A8491F391}" type="slidenum">
              <a:rPr lang="en-US" smtClean="0">
                <a:solidFill>
                  <a:schemeClr val="bg1"/>
                </a:solidFill>
              </a:rPr>
              <a:pPr eaLnBrk="1" hangingPunct="1"/>
              <a:t>27</a:t>
            </a:fld>
            <a:endParaRPr lang="en-US" dirty="0" smtClean="0">
              <a:solidFill>
                <a:schemeClr val="bg1"/>
              </a:solidFill>
            </a:endParaRPr>
          </a:p>
        </p:txBody>
      </p:sp>
    </p:spTree>
    <p:extLst>
      <p:ext uri="{BB962C8B-B14F-4D97-AF65-F5344CB8AC3E}">
        <p14:creationId xmlns:p14="http://schemas.microsoft.com/office/powerpoint/2010/main" val="295296794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381000"/>
            <a:ext cx="8458200" cy="762000"/>
          </a:xfrm>
        </p:spPr>
        <p:txBody>
          <a:bodyPr/>
          <a:lstStyle/>
          <a:p>
            <a:pPr eaLnBrk="1" hangingPunct="1"/>
            <a:r>
              <a:rPr lang="en-US" sz="4400" b="1" dirty="0" smtClean="0"/>
              <a:t>Carry Back for Summer</a:t>
            </a:r>
          </a:p>
        </p:txBody>
      </p:sp>
      <p:sp>
        <p:nvSpPr>
          <p:cNvPr id="41987" name="Rectangle 3"/>
          <p:cNvSpPr>
            <a:spLocks noGrp="1" noChangeArrowheads="1"/>
          </p:cNvSpPr>
          <p:nvPr>
            <p:ph idx="1"/>
          </p:nvPr>
        </p:nvSpPr>
        <p:spPr>
          <a:xfrm>
            <a:off x="0" y="1295400"/>
            <a:ext cx="9144000" cy="4572000"/>
          </a:xfrm>
        </p:spPr>
        <p:txBody>
          <a:bodyPr/>
          <a:lstStyle/>
          <a:p>
            <a:r>
              <a:rPr lang="en-US" sz="2800" dirty="0" smtClean="0"/>
              <a:t>May use any portion of initial/supplemental FWS allocations for the current award year to pay student wages earned on or after May 1 of the previous award year but prior to the beginning of the current award year</a:t>
            </a:r>
          </a:p>
          <a:p>
            <a:endParaRPr lang="en-US" sz="800" dirty="0" smtClean="0"/>
          </a:p>
          <a:p>
            <a:r>
              <a:rPr lang="en-US" sz="2800" dirty="0" smtClean="0"/>
              <a:t>May spend any portion of its current award year’s initial/supplemental FSEOG allocations to make FSEOG awards to students for payment periods that begin on or after May 1st of the prior award year but end prior to the start of the current award year</a:t>
            </a:r>
          </a:p>
        </p:txBody>
      </p:sp>
      <p:sp>
        <p:nvSpPr>
          <p:cNvPr id="4" name="Slide Number Placeholder 3"/>
          <p:cNvSpPr>
            <a:spLocks noGrp="1"/>
          </p:cNvSpPr>
          <p:nvPr>
            <p:ph type="sldNum" sz="quarter" idx="4294967295"/>
          </p:nvPr>
        </p:nvSpPr>
        <p:spPr>
          <a:xfrm>
            <a:off x="7086600" y="6400800"/>
            <a:ext cx="1905000" cy="457200"/>
          </a:xfrm>
          <a:prstGeom prst="rect">
            <a:avLst/>
          </a:prstGeom>
        </p:spPr>
        <p:txBody>
          <a:bodyPr/>
          <a:lstStyle/>
          <a:p>
            <a:pPr>
              <a:defRPr/>
            </a:pPr>
            <a:fld id="{9698F471-D27C-4596-93BD-155A73BABC22}" type="slidenum">
              <a:rPr lang="en-US" smtClean="0"/>
              <a:pPr>
                <a:defRPr/>
              </a:pPr>
              <a:t>28</a:t>
            </a:fld>
            <a:endParaRPr lang="en-US" dirty="0"/>
          </a:p>
        </p:txBody>
      </p:sp>
      <p:sp>
        <p:nvSpPr>
          <p:cNvPr id="5" name="Slide Number Placeholder 3"/>
          <p:cNvSpPr>
            <a:spLocks noGrp="1"/>
          </p:cNvSpPr>
          <p:nvPr>
            <p:ph type="sldNum" sz="quarter" idx="12"/>
          </p:nvPr>
        </p:nvSpPr>
        <p:spPr>
          <a:xfrm>
            <a:off x="-1905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32B3E3-5B5F-4472-A9EA-1E7A8491F391}" type="slidenum">
              <a:rPr lang="en-US" smtClean="0">
                <a:solidFill>
                  <a:schemeClr val="bg1"/>
                </a:solidFill>
              </a:rPr>
              <a:pPr eaLnBrk="1" hangingPunct="1"/>
              <a:t>28</a:t>
            </a:fld>
            <a:endParaRPr lang="en-US" dirty="0" smtClean="0">
              <a:solidFill>
                <a:schemeClr val="bg1"/>
              </a:solidFill>
            </a:endParaRPr>
          </a:p>
        </p:txBody>
      </p:sp>
    </p:spTree>
    <p:extLst>
      <p:ext uri="{BB962C8B-B14F-4D97-AF65-F5344CB8AC3E}">
        <p14:creationId xmlns:p14="http://schemas.microsoft.com/office/powerpoint/2010/main" val="364990046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381000"/>
            <a:ext cx="9601200" cy="914400"/>
          </a:xfrm>
        </p:spPr>
        <p:txBody>
          <a:bodyPr/>
          <a:lstStyle/>
          <a:p>
            <a:pPr eaLnBrk="1" hangingPunct="1"/>
            <a:r>
              <a:rPr lang="en-US" b="1" dirty="0" smtClean="0"/>
              <a:t>Carry Forward/Back: General Rules</a:t>
            </a:r>
          </a:p>
        </p:txBody>
      </p:sp>
      <p:sp>
        <p:nvSpPr>
          <p:cNvPr id="31747" name="Rectangle 3"/>
          <p:cNvSpPr>
            <a:spLocks noGrp="1" noChangeArrowheads="1"/>
          </p:cNvSpPr>
          <p:nvPr>
            <p:ph idx="1"/>
          </p:nvPr>
        </p:nvSpPr>
        <p:spPr>
          <a:xfrm>
            <a:off x="0" y="1295400"/>
            <a:ext cx="9144000" cy="4572000"/>
          </a:xfrm>
        </p:spPr>
        <p:txBody>
          <a:bodyPr/>
          <a:lstStyle/>
          <a:p>
            <a:pPr lvl="1">
              <a:defRPr/>
            </a:pPr>
            <a:r>
              <a:rPr lang="en-US" sz="2800" dirty="0" smtClean="0">
                <a:ea typeface="+mn-ea"/>
                <a:cs typeface="+mn-cs"/>
              </a:rPr>
              <a:t>Must match FWS or FSEOG funds carried forward or carried back in the award year that they are spent</a:t>
            </a:r>
          </a:p>
          <a:p>
            <a:pPr lvl="1">
              <a:defRPr/>
            </a:pPr>
            <a:r>
              <a:rPr lang="en-US" sz="2800" dirty="0"/>
              <a:t>Report funds carried </a:t>
            </a:r>
            <a:r>
              <a:rPr lang="en-US" sz="2800" dirty="0" smtClean="0"/>
              <a:t>forward/back </a:t>
            </a:r>
            <a:r>
              <a:rPr lang="en-US" sz="2800" dirty="0"/>
              <a:t>on the FISAP</a:t>
            </a:r>
          </a:p>
          <a:p>
            <a:pPr lvl="1">
              <a:defRPr/>
            </a:pPr>
            <a:r>
              <a:rPr lang="en-US" sz="2800" dirty="0"/>
              <a:t>May not carry forward or carry back any funds to any award year in which there is no specific program allocation</a:t>
            </a:r>
          </a:p>
          <a:p>
            <a:pPr lvl="1">
              <a:defRPr/>
            </a:pPr>
            <a:r>
              <a:rPr lang="en-US" sz="2800" dirty="0"/>
              <a:t>Not permitted to add funds carried forward or back to the total FWS or FSEOG allocation for an award year when determining the maximum percentage of available funds that may transfer</a:t>
            </a:r>
          </a:p>
          <a:p>
            <a:pPr lvl="1">
              <a:defRPr/>
            </a:pPr>
            <a:endParaRPr lang="en-US" sz="2800" dirty="0" smtClean="0"/>
          </a:p>
        </p:txBody>
      </p:sp>
      <p:sp>
        <p:nvSpPr>
          <p:cNvPr id="4" name="Slide Number Placeholder 3"/>
          <p:cNvSpPr>
            <a:spLocks noGrp="1"/>
          </p:cNvSpPr>
          <p:nvPr>
            <p:ph type="sldNum" sz="quarter" idx="4294967295"/>
          </p:nvPr>
        </p:nvSpPr>
        <p:spPr>
          <a:xfrm>
            <a:off x="7086600" y="6400800"/>
            <a:ext cx="1905000" cy="457200"/>
          </a:xfrm>
          <a:prstGeom prst="rect">
            <a:avLst/>
          </a:prstGeom>
        </p:spPr>
        <p:txBody>
          <a:bodyPr/>
          <a:lstStyle/>
          <a:p>
            <a:pPr>
              <a:defRPr/>
            </a:pPr>
            <a:fld id="{3EA4CA09-5C88-44BD-B08A-D4116911510B}" type="slidenum">
              <a:rPr lang="en-US" smtClean="0"/>
              <a:pPr>
                <a:defRPr/>
              </a:pPr>
              <a:t>29</a:t>
            </a:fld>
            <a:endParaRPr lang="en-US" dirty="0"/>
          </a:p>
        </p:txBody>
      </p:sp>
      <p:sp>
        <p:nvSpPr>
          <p:cNvPr id="5" name="Slide Number Placeholder 3"/>
          <p:cNvSpPr>
            <a:spLocks noGrp="1"/>
          </p:cNvSpPr>
          <p:nvPr>
            <p:ph type="sldNum" sz="quarter" idx="12"/>
          </p:nvPr>
        </p:nvSpPr>
        <p:spPr>
          <a:xfrm>
            <a:off x="-1905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32B3E3-5B5F-4472-A9EA-1E7A8491F391}" type="slidenum">
              <a:rPr lang="en-US" smtClean="0">
                <a:solidFill>
                  <a:schemeClr val="bg1"/>
                </a:solidFill>
              </a:rPr>
              <a:pPr eaLnBrk="1" hangingPunct="1"/>
              <a:t>29</a:t>
            </a:fld>
            <a:endParaRPr lang="en-US" dirty="0" smtClean="0">
              <a:solidFill>
                <a:schemeClr val="bg1"/>
              </a:solidFill>
            </a:endParaRPr>
          </a:p>
        </p:txBody>
      </p:sp>
    </p:spTree>
    <p:extLst>
      <p:ext uri="{BB962C8B-B14F-4D97-AF65-F5344CB8AC3E}">
        <p14:creationId xmlns:p14="http://schemas.microsoft.com/office/powerpoint/2010/main" val="123152765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b="1" dirty="0" smtClean="0"/>
              <a:t>Awarding FWS</a:t>
            </a:r>
          </a:p>
        </p:txBody>
      </p:sp>
      <p:sp>
        <p:nvSpPr>
          <p:cNvPr id="11268" name="Rectangle 3"/>
          <p:cNvSpPr>
            <a:spLocks noGrp="1" noChangeArrowheads="1"/>
          </p:cNvSpPr>
          <p:nvPr>
            <p:ph idx="1"/>
          </p:nvPr>
        </p:nvSpPr>
        <p:spPr>
          <a:xfrm>
            <a:off x="459708" y="1371600"/>
            <a:ext cx="8074692" cy="4678363"/>
          </a:xfrm>
        </p:spPr>
        <p:txBody>
          <a:bodyPr/>
          <a:lstStyle/>
          <a:p>
            <a:pPr eaLnBrk="1" hangingPunct="1">
              <a:lnSpc>
                <a:spcPct val="90000"/>
              </a:lnSpc>
            </a:pPr>
            <a:r>
              <a:rPr lang="en-US" sz="3200" dirty="0" smtClean="0"/>
              <a:t>Must be made reasonably available to all eligible students</a:t>
            </a:r>
          </a:p>
          <a:p>
            <a:pPr eaLnBrk="1" hangingPunct="1">
              <a:lnSpc>
                <a:spcPct val="90000"/>
              </a:lnSpc>
            </a:pPr>
            <a:r>
              <a:rPr lang="en-US" sz="3200" dirty="0" smtClean="0"/>
              <a:t>No award limits but may not exceed need</a:t>
            </a:r>
          </a:p>
          <a:p>
            <a:pPr eaLnBrk="1" hangingPunct="1">
              <a:lnSpc>
                <a:spcPct val="90000"/>
              </a:lnSpc>
            </a:pPr>
            <a:r>
              <a:rPr lang="en-US" sz="3200" dirty="0" smtClean="0"/>
              <a:t>Student’s academic workload should be considered</a:t>
            </a:r>
          </a:p>
          <a:p>
            <a:pPr eaLnBrk="1" hangingPunct="1">
              <a:lnSpc>
                <a:spcPct val="90000"/>
              </a:lnSpc>
            </a:pPr>
            <a:r>
              <a:rPr lang="en-US" sz="3200" dirty="0" smtClean="0"/>
              <a:t>Net earnings should be used for awarding and packaging</a:t>
            </a:r>
          </a:p>
          <a:p>
            <a:pPr lvl="1" eaLnBrk="1" hangingPunct="1">
              <a:lnSpc>
                <a:spcPct val="90000"/>
              </a:lnSpc>
            </a:pPr>
            <a:r>
              <a:rPr lang="en-US" sz="2800" dirty="0" smtClean="0"/>
              <a:t>Gross amount excluding job-related expenses and non-refundable taxes</a:t>
            </a:r>
          </a:p>
        </p:txBody>
      </p:sp>
      <p:sp>
        <p:nvSpPr>
          <p:cNvPr id="11266" name="Slide Number Placeholder 5"/>
          <p:cNvSpPr>
            <a:spLocks noGrp="1"/>
          </p:cNvSpPr>
          <p:nvPr>
            <p:ph type="sldNum" sz="quarter" idx="12"/>
          </p:nvPr>
        </p:nvSpPr>
        <p:spPr>
          <a:xfrm>
            <a:off x="-19050"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26D473-FD60-434A-87E8-03DFD829C352}" type="slidenum">
              <a:rPr lang="en-US" smtClean="0">
                <a:solidFill>
                  <a:schemeClr val="bg1"/>
                </a:solidFill>
              </a:rPr>
              <a:pPr eaLnBrk="1" hangingPunct="1"/>
              <a:t>3</a:t>
            </a:fld>
            <a:endParaRPr lang="en-US" dirty="0" smtClean="0">
              <a:solidFill>
                <a:schemeClr val="bg1"/>
              </a:solidFill>
            </a:endParaRPr>
          </a:p>
        </p:txBody>
      </p:sp>
    </p:spTree>
    <p:extLst>
      <p:ext uri="{BB962C8B-B14F-4D97-AF65-F5344CB8AC3E}">
        <p14:creationId xmlns:p14="http://schemas.microsoft.com/office/powerpoint/2010/main" val="23582964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sz="4000" b="1" dirty="0" smtClean="0"/>
              <a:t>G5  Issues</a:t>
            </a:r>
          </a:p>
        </p:txBody>
      </p:sp>
      <p:sp>
        <p:nvSpPr>
          <p:cNvPr id="19460" name="Rectangle 3"/>
          <p:cNvSpPr>
            <a:spLocks noGrp="1" noChangeArrowheads="1"/>
          </p:cNvSpPr>
          <p:nvPr>
            <p:ph idx="1"/>
          </p:nvPr>
        </p:nvSpPr>
        <p:spPr>
          <a:xfrm>
            <a:off x="152400" y="1371600"/>
            <a:ext cx="8861470" cy="4525963"/>
          </a:xfrm>
        </p:spPr>
        <p:txBody>
          <a:bodyPr>
            <a:noAutofit/>
          </a:bodyPr>
          <a:lstStyle/>
          <a:p>
            <a:pPr eaLnBrk="1" hangingPunct="1">
              <a:lnSpc>
                <a:spcPct val="90000"/>
              </a:lnSpc>
              <a:defRPr/>
            </a:pPr>
            <a:r>
              <a:rPr lang="en-US" sz="3200" dirty="0" smtClean="0"/>
              <a:t>CB funds transferred from one program to another must be entered in G5 as an expenditure against the program from which they were transferred.</a:t>
            </a:r>
          </a:p>
          <a:p>
            <a:pPr eaLnBrk="1" hangingPunct="1">
              <a:lnSpc>
                <a:spcPct val="90000"/>
              </a:lnSpc>
              <a:defRPr/>
            </a:pPr>
            <a:r>
              <a:rPr lang="en-US" sz="3200" dirty="0" smtClean="0"/>
              <a:t>FWS or FSEOG funds carried forward or back must be entered in G5 as an expenditure against the authorization for the award year from which they were taken</a:t>
            </a:r>
          </a:p>
          <a:p>
            <a:pPr eaLnBrk="1" hangingPunct="1">
              <a:lnSpc>
                <a:spcPct val="90000"/>
              </a:lnSpc>
              <a:defRPr/>
            </a:pPr>
            <a:r>
              <a:rPr lang="en-US" sz="3200" b="1" u="sng" dirty="0" smtClean="0"/>
              <a:t>Do not </a:t>
            </a:r>
            <a:r>
              <a:rPr lang="en-US" sz="3200" dirty="0" smtClean="0"/>
              <a:t>attempt to transfer CB funds in G5</a:t>
            </a:r>
            <a:endParaRPr lang="en-US" sz="3200" b="1" u="sng" dirty="0" smtClean="0"/>
          </a:p>
          <a:p>
            <a:pPr marL="0" indent="0" eaLnBrk="1" hangingPunct="1">
              <a:lnSpc>
                <a:spcPct val="90000"/>
              </a:lnSpc>
              <a:buFontTx/>
              <a:buNone/>
              <a:defRPr/>
            </a:pPr>
            <a:endParaRPr lang="en-US" sz="3200" dirty="0" smtClean="0"/>
          </a:p>
          <a:p>
            <a:pPr lvl="1" eaLnBrk="1" hangingPunct="1">
              <a:lnSpc>
                <a:spcPct val="90000"/>
              </a:lnSpc>
              <a:buFontTx/>
              <a:buNone/>
              <a:defRPr/>
            </a:pPr>
            <a:endParaRPr lang="en-US" sz="3200" dirty="0" smtClean="0"/>
          </a:p>
          <a:p>
            <a:pPr eaLnBrk="1" hangingPunct="1">
              <a:lnSpc>
                <a:spcPct val="90000"/>
              </a:lnSpc>
              <a:defRPr/>
            </a:pPr>
            <a:endParaRPr lang="en-US" sz="3200" dirty="0" smtClean="0"/>
          </a:p>
        </p:txBody>
      </p:sp>
      <p:sp>
        <p:nvSpPr>
          <p:cNvPr id="27650" name="Slide Number Placeholder 5"/>
          <p:cNvSpPr>
            <a:spLocks noGrp="1"/>
          </p:cNvSpPr>
          <p:nvPr>
            <p:ph type="sldNum" sz="quarter" idx="12"/>
          </p:nvPr>
        </p:nvSpPr>
        <p:spPr>
          <a:xfrm>
            <a:off x="0"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C47980-12AE-49F0-9379-E11895CE4E83}" type="slidenum">
              <a:rPr lang="en-US" smtClean="0">
                <a:solidFill>
                  <a:schemeClr val="bg1"/>
                </a:solidFill>
              </a:rPr>
              <a:pPr eaLnBrk="1" hangingPunct="1"/>
              <a:t>30</a:t>
            </a:fld>
            <a:endParaRPr lang="en-US" dirty="0" smtClean="0">
              <a:solidFill>
                <a:schemeClr val="bg1"/>
              </a:solidFill>
            </a:endParaRPr>
          </a:p>
        </p:txBody>
      </p:sp>
    </p:spTree>
    <p:extLst>
      <p:ext uri="{BB962C8B-B14F-4D97-AF65-F5344CB8AC3E}">
        <p14:creationId xmlns:p14="http://schemas.microsoft.com/office/powerpoint/2010/main" val="1390764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5363"/>
            <a:ext cx="6038850"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Matching Requirements </a:t>
            </a:r>
          </a:p>
        </p:txBody>
      </p:sp>
      <p:pic>
        <p:nvPicPr>
          <p:cNvPr id="3076" name="Picture 4" descr="C:\Users\David.Bartnicki\AppData\Local\Microsoft\Windows\Temporary Internet Files\Content.IE5\OWNFVQ2B\MC90044216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876300"/>
            <a:ext cx="3352343" cy="3352343"/>
          </a:xfrm>
          <a:prstGeom prst="rect">
            <a:avLst/>
          </a:prstGeom>
          <a:ln>
            <a:noFill/>
          </a:ln>
          <a:effectLst>
            <a:outerShdw blurRad="152400" dist="317500" dir="5400000" sx="90000" sy="-19000" rotWithShape="0">
              <a:prstClr val="black">
                <a:alpha val="15000"/>
              </a:prstClr>
            </a:outerShdw>
            <a:softEdge rad="112500"/>
          </a:effectLst>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12"/>
          </p:nvPr>
        </p:nvSpPr>
        <p:spPr>
          <a:xfrm>
            <a:off x="-1905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32B3E3-5B5F-4472-A9EA-1E7A8491F391}" type="slidenum">
              <a:rPr lang="en-US" smtClean="0">
                <a:solidFill>
                  <a:schemeClr val="bg1"/>
                </a:solidFill>
              </a:rPr>
              <a:pPr eaLnBrk="1" hangingPunct="1"/>
              <a:t>31</a:t>
            </a:fld>
            <a:endParaRPr lang="en-US" dirty="0" smtClean="0">
              <a:solidFill>
                <a:schemeClr val="bg1"/>
              </a:solidFill>
            </a:endParaRPr>
          </a:p>
        </p:txBody>
      </p:sp>
    </p:spTree>
    <p:extLst>
      <p:ext uri="{BB962C8B-B14F-4D97-AF65-F5344CB8AC3E}">
        <p14:creationId xmlns:p14="http://schemas.microsoft.com/office/powerpoint/2010/main" val="32575616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304800"/>
            <a:ext cx="9144000" cy="1066800"/>
          </a:xfrm>
        </p:spPr>
        <p:txBody>
          <a:bodyPr/>
          <a:lstStyle/>
          <a:p>
            <a:pPr eaLnBrk="1" hangingPunct="1"/>
            <a:r>
              <a:rPr lang="en-US" sz="4400" b="1" dirty="0" smtClean="0"/>
              <a:t>Federal Share Limitation</a:t>
            </a:r>
          </a:p>
        </p:txBody>
      </p:sp>
      <p:sp>
        <p:nvSpPr>
          <p:cNvPr id="31747" name="Rectangle 3"/>
          <p:cNvSpPr>
            <a:spLocks noGrp="1" noChangeArrowheads="1"/>
          </p:cNvSpPr>
          <p:nvPr>
            <p:ph idx="1"/>
          </p:nvPr>
        </p:nvSpPr>
        <p:spPr>
          <a:xfrm>
            <a:off x="457200" y="1447800"/>
            <a:ext cx="8153400" cy="4648200"/>
          </a:xfrm>
        </p:spPr>
        <p:txBody>
          <a:bodyPr/>
          <a:lstStyle/>
          <a:p>
            <a:pPr>
              <a:defRPr/>
            </a:pPr>
            <a:r>
              <a:rPr lang="en-US" sz="3200" dirty="0" smtClean="0"/>
              <a:t>FWS Limits</a:t>
            </a:r>
          </a:p>
          <a:p>
            <a:pPr lvl="1">
              <a:defRPr/>
            </a:pPr>
            <a:r>
              <a:rPr lang="en-US" sz="3000" i="1" dirty="0" smtClean="0">
                <a:cs typeface="+mn-cs"/>
              </a:rPr>
              <a:t>In general, the federal share of FWS wages paid to a student may not exceed 75% of the student’s total wages</a:t>
            </a:r>
          </a:p>
          <a:p>
            <a:pPr lvl="1">
              <a:defRPr/>
            </a:pPr>
            <a:r>
              <a:rPr lang="en-US" sz="3000" dirty="0" smtClean="0">
                <a:cs typeface="+mn-cs"/>
              </a:rPr>
              <a:t>If student working for a private for-profit organization, the federal share of the student’s wages may not exceed 50%</a:t>
            </a:r>
            <a:endParaRPr lang="en-US" sz="3000" dirty="0" smtClean="0"/>
          </a:p>
        </p:txBody>
      </p:sp>
      <p:sp>
        <p:nvSpPr>
          <p:cNvPr id="4" name="Slide Number Placeholder 3"/>
          <p:cNvSpPr>
            <a:spLocks noGrp="1"/>
          </p:cNvSpPr>
          <p:nvPr>
            <p:ph type="sldNum" sz="quarter" idx="4294967295"/>
          </p:nvPr>
        </p:nvSpPr>
        <p:spPr>
          <a:xfrm>
            <a:off x="7086600" y="6400800"/>
            <a:ext cx="1905000" cy="457200"/>
          </a:xfrm>
          <a:prstGeom prst="rect">
            <a:avLst/>
          </a:prstGeom>
        </p:spPr>
        <p:txBody>
          <a:bodyPr/>
          <a:lstStyle/>
          <a:p>
            <a:pPr>
              <a:defRPr/>
            </a:pPr>
            <a:fld id="{E947C31E-06D8-4F09-98F4-8C584DCEC472}" type="slidenum">
              <a:rPr lang="en-US" smtClean="0"/>
              <a:pPr>
                <a:defRPr/>
              </a:pPr>
              <a:t>32</a:t>
            </a:fld>
            <a:endParaRPr lang="en-US" dirty="0"/>
          </a:p>
        </p:txBody>
      </p:sp>
      <p:sp>
        <p:nvSpPr>
          <p:cNvPr id="5" name="Slide Number Placeholder 3"/>
          <p:cNvSpPr>
            <a:spLocks noGrp="1"/>
          </p:cNvSpPr>
          <p:nvPr>
            <p:ph type="sldNum" sz="quarter" idx="12"/>
          </p:nvPr>
        </p:nvSpPr>
        <p:spPr>
          <a:xfrm>
            <a:off x="-1905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32B3E3-5B5F-4472-A9EA-1E7A8491F391}" type="slidenum">
              <a:rPr lang="en-US" smtClean="0">
                <a:solidFill>
                  <a:schemeClr val="bg1"/>
                </a:solidFill>
              </a:rPr>
              <a:pPr eaLnBrk="1" hangingPunct="1"/>
              <a:t>32</a:t>
            </a:fld>
            <a:endParaRPr lang="en-US" dirty="0" smtClean="0">
              <a:solidFill>
                <a:schemeClr val="bg1"/>
              </a:solidFill>
            </a:endParaRPr>
          </a:p>
        </p:txBody>
      </p:sp>
    </p:spTree>
    <p:extLst>
      <p:ext uri="{BB962C8B-B14F-4D97-AF65-F5344CB8AC3E}">
        <p14:creationId xmlns:p14="http://schemas.microsoft.com/office/powerpoint/2010/main" val="174878583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304800"/>
            <a:ext cx="9144000" cy="1066800"/>
          </a:xfrm>
        </p:spPr>
        <p:txBody>
          <a:bodyPr/>
          <a:lstStyle/>
          <a:p>
            <a:pPr eaLnBrk="1" hangingPunct="1"/>
            <a:r>
              <a:rPr lang="en-US" sz="4400" b="1" dirty="0" smtClean="0"/>
              <a:t>Federal Share Limitation</a:t>
            </a:r>
          </a:p>
        </p:txBody>
      </p:sp>
      <p:sp>
        <p:nvSpPr>
          <p:cNvPr id="31747" name="Rectangle 3"/>
          <p:cNvSpPr>
            <a:spLocks noGrp="1" noChangeArrowheads="1"/>
          </p:cNvSpPr>
          <p:nvPr>
            <p:ph idx="1"/>
          </p:nvPr>
        </p:nvSpPr>
        <p:spPr>
          <a:xfrm>
            <a:off x="0" y="1066800"/>
            <a:ext cx="9144000" cy="4953000"/>
          </a:xfrm>
        </p:spPr>
        <p:txBody>
          <a:bodyPr/>
          <a:lstStyle/>
          <a:p>
            <a:pPr>
              <a:defRPr/>
            </a:pPr>
            <a:r>
              <a:rPr lang="en-US" sz="3200" dirty="0" smtClean="0"/>
              <a:t>FWS Limits:</a:t>
            </a:r>
          </a:p>
          <a:p>
            <a:pPr lvl="1">
              <a:defRPr/>
            </a:pPr>
            <a:r>
              <a:rPr lang="en-US" sz="2800" dirty="0" smtClean="0">
                <a:ea typeface="+mn-ea"/>
                <a:cs typeface="+mn-cs"/>
              </a:rPr>
              <a:t>May use the federal share to pay up to 100% of the FWS wages paid to a student who is - </a:t>
            </a:r>
          </a:p>
          <a:p>
            <a:pPr lvl="2">
              <a:defRPr/>
            </a:pPr>
            <a:r>
              <a:rPr lang="en-US" sz="2400" dirty="0" smtClean="0">
                <a:ea typeface="+mn-ea"/>
                <a:cs typeface="+mn-cs"/>
              </a:rPr>
              <a:t>performing civic education and participation activities in community service projects,</a:t>
            </a:r>
          </a:p>
          <a:p>
            <a:pPr lvl="2">
              <a:defRPr/>
            </a:pPr>
            <a:r>
              <a:rPr lang="en-US" sz="2400" dirty="0" smtClean="0">
                <a:ea typeface="+mn-ea"/>
                <a:cs typeface="+mn-cs"/>
              </a:rPr>
              <a:t>employed as a reading tutor for preschool-age children or elementary school children,</a:t>
            </a:r>
          </a:p>
          <a:p>
            <a:pPr lvl="2">
              <a:defRPr/>
            </a:pPr>
            <a:r>
              <a:rPr lang="en-US" sz="2400" dirty="0" smtClean="0">
                <a:ea typeface="+mn-ea"/>
                <a:cs typeface="+mn-cs"/>
              </a:rPr>
              <a:t>employed as a mathematics tutor for children in elementary school through ninth grade, </a:t>
            </a:r>
          </a:p>
          <a:p>
            <a:pPr lvl="2">
              <a:defRPr/>
            </a:pPr>
            <a:r>
              <a:rPr lang="en-US" sz="2400" dirty="0" smtClean="0">
                <a:ea typeface="+mn-ea"/>
                <a:cs typeface="+mn-cs"/>
              </a:rPr>
              <a:t>performing family literacy activities in a family literacy project that provides services to families with preschool or elementary age children.</a:t>
            </a:r>
            <a:endParaRPr lang="en-US" sz="2400" dirty="0" smtClean="0"/>
          </a:p>
        </p:txBody>
      </p:sp>
      <p:sp>
        <p:nvSpPr>
          <p:cNvPr id="4" name="Slide Number Placeholder 3"/>
          <p:cNvSpPr>
            <a:spLocks noGrp="1"/>
          </p:cNvSpPr>
          <p:nvPr>
            <p:ph type="sldNum" sz="quarter" idx="4294967295"/>
          </p:nvPr>
        </p:nvSpPr>
        <p:spPr>
          <a:xfrm>
            <a:off x="7086600" y="6400800"/>
            <a:ext cx="1905000" cy="457200"/>
          </a:xfrm>
          <a:prstGeom prst="rect">
            <a:avLst/>
          </a:prstGeom>
        </p:spPr>
        <p:txBody>
          <a:bodyPr/>
          <a:lstStyle/>
          <a:p>
            <a:pPr>
              <a:defRPr/>
            </a:pPr>
            <a:fld id="{366EC3A2-9FC8-45D5-9C71-E6BB36C41B3F}" type="slidenum">
              <a:rPr lang="en-US" smtClean="0"/>
              <a:pPr>
                <a:defRPr/>
              </a:pPr>
              <a:t>33</a:t>
            </a:fld>
            <a:endParaRPr lang="en-US" dirty="0"/>
          </a:p>
        </p:txBody>
      </p:sp>
      <p:sp>
        <p:nvSpPr>
          <p:cNvPr id="5" name="Slide Number Placeholder 3"/>
          <p:cNvSpPr>
            <a:spLocks noGrp="1"/>
          </p:cNvSpPr>
          <p:nvPr>
            <p:ph type="sldNum" sz="quarter" idx="12"/>
          </p:nvPr>
        </p:nvSpPr>
        <p:spPr>
          <a:xfrm>
            <a:off x="-1905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32B3E3-5B5F-4472-A9EA-1E7A8491F391}" type="slidenum">
              <a:rPr lang="en-US" smtClean="0">
                <a:solidFill>
                  <a:schemeClr val="bg1"/>
                </a:solidFill>
              </a:rPr>
              <a:pPr eaLnBrk="1" hangingPunct="1"/>
              <a:t>33</a:t>
            </a:fld>
            <a:endParaRPr lang="en-US" dirty="0" smtClean="0">
              <a:solidFill>
                <a:schemeClr val="bg1"/>
              </a:solidFill>
            </a:endParaRPr>
          </a:p>
        </p:txBody>
      </p:sp>
    </p:spTree>
    <p:extLst>
      <p:ext uri="{BB962C8B-B14F-4D97-AF65-F5344CB8AC3E}">
        <p14:creationId xmlns:p14="http://schemas.microsoft.com/office/powerpoint/2010/main" val="394869276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304800"/>
            <a:ext cx="9144000" cy="1066800"/>
          </a:xfrm>
        </p:spPr>
        <p:txBody>
          <a:bodyPr/>
          <a:lstStyle/>
          <a:p>
            <a:pPr eaLnBrk="1" hangingPunct="1"/>
            <a:r>
              <a:rPr lang="en-US" sz="4400" b="1" dirty="0" smtClean="0"/>
              <a:t>Federal Share Limitation</a:t>
            </a:r>
          </a:p>
        </p:txBody>
      </p:sp>
      <p:sp>
        <p:nvSpPr>
          <p:cNvPr id="31747" name="Rectangle 3"/>
          <p:cNvSpPr>
            <a:spLocks noGrp="1" noChangeArrowheads="1"/>
          </p:cNvSpPr>
          <p:nvPr>
            <p:ph idx="1"/>
          </p:nvPr>
        </p:nvSpPr>
        <p:spPr>
          <a:xfrm>
            <a:off x="0" y="990600"/>
            <a:ext cx="9144000" cy="5257800"/>
          </a:xfrm>
        </p:spPr>
        <p:txBody>
          <a:bodyPr/>
          <a:lstStyle/>
          <a:p>
            <a:pPr>
              <a:defRPr/>
            </a:pPr>
            <a:r>
              <a:rPr lang="en-US" sz="3200" dirty="0" smtClean="0"/>
              <a:t>FWS Limits:</a:t>
            </a:r>
          </a:p>
          <a:p>
            <a:pPr lvl="1">
              <a:defRPr/>
            </a:pPr>
            <a:r>
              <a:rPr lang="en-US" sz="2800" dirty="0" smtClean="0">
                <a:ea typeface="+mn-ea"/>
                <a:cs typeface="+mn-cs"/>
              </a:rPr>
              <a:t>May use the federal share of FWS wages to pay up to 90% of a student’s wages if:</a:t>
            </a:r>
          </a:p>
          <a:p>
            <a:pPr lvl="2">
              <a:defRPr/>
            </a:pPr>
            <a:r>
              <a:rPr lang="en-US" sz="2400" dirty="0" smtClean="0">
                <a:ea typeface="+mn-ea"/>
                <a:cs typeface="+mn-cs"/>
              </a:rPr>
              <a:t>Student employed at private nonprofit organization or federal/state/local public agency</a:t>
            </a:r>
          </a:p>
          <a:p>
            <a:pPr lvl="2">
              <a:defRPr/>
            </a:pPr>
            <a:r>
              <a:rPr lang="en-US" sz="2400" dirty="0" smtClean="0">
                <a:ea typeface="+mn-ea"/>
                <a:cs typeface="+mn-cs"/>
              </a:rPr>
              <a:t>School does not own, operate, or control the organization or agency</a:t>
            </a:r>
          </a:p>
          <a:p>
            <a:pPr lvl="2">
              <a:defRPr/>
            </a:pPr>
            <a:r>
              <a:rPr lang="en-US" sz="2400" dirty="0" smtClean="0">
                <a:ea typeface="+mn-ea"/>
                <a:cs typeface="+mn-cs"/>
              </a:rPr>
              <a:t>The school selects the organization or agency on an individual, case-by-case basis</a:t>
            </a:r>
          </a:p>
          <a:p>
            <a:pPr lvl="2">
              <a:defRPr/>
            </a:pPr>
            <a:r>
              <a:rPr lang="en-US" sz="2400" dirty="0" smtClean="0">
                <a:ea typeface="+mn-ea"/>
                <a:cs typeface="+mn-cs"/>
              </a:rPr>
              <a:t>Entity unable to pay the regular nonfederal share</a:t>
            </a:r>
          </a:p>
          <a:p>
            <a:pPr lvl="2">
              <a:defRPr/>
            </a:pPr>
            <a:r>
              <a:rPr lang="en-US" sz="2400" i="1" dirty="0" smtClean="0">
                <a:ea typeface="+mn-ea"/>
                <a:cs typeface="+mn-cs"/>
              </a:rPr>
              <a:t>90% federal share is </a:t>
            </a:r>
            <a:r>
              <a:rPr lang="en-US" sz="2400" i="1" u="sng" dirty="0" smtClean="0">
                <a:ea typeface="+mn-ea"/>
                <a:cs typeface="+mn-cs"/>
              </a:rPr>
              <a:t>limited to no more than 10% of the students paid under the FWS Program</a:t>
            </a:r>
            <a:endParaRPr lang="en-US" sz="2400" i="1" u="sng" dirty="0" smtClean="0"/>
          </a:p>
        </p:txBody>
      </p:sp>
      <p:sp>
        <p:nvSpPr>
          <p:cNvPr id="4" name="Slide Number Placeholder 3"/>
          <p:cNvSpPr>
            <a:spLocks noGrp="1"/>
          </p:cNvSpPr>
          <p:nvPr>
            <p:ph type="sldNum" sz="quarter" idx="4294967295"/>
          </p:nvPr>
        </p:nvSpPr>
        <p:spPr>
          <a:xfrm>
            <a:off x="7086600" y="6400800"/>
            <a:ext cx="1905000" cy="457200"/>
          </a:xfrm>
          <a:prstGeom prst="rect">
            <a:avLst/>
          </a:prstGeom>
        </p:spPr>
        <p:txBody>
          <a:bodyPr/>
          <a:lstStyle/>
          <a:p>
            <a:pPr>
              <a:defRPr/>
            </a:pPr>
            <a:fld id="{DF2B2D14-FC2D-4F74-9751-F1C04D1AEAA6}" type="slidenum">
              <a:rPr lang="en-US" smtClean="0"/>
              <a:pPr>
                <a:defRPr/>
              </a:pPr>
              <a:t>34</a:t>
            </a:fld>
            <a:endParaRPr lang="en-US" dirty="0"/>
          </a:p>
        </p:txBody>
      </p:sp>
      <p:sp>
        <p:nvSpPr>
          <p:cNvPr id="5" name="Slide Number Placeholder 3"/>
          <p:cNvSpPr>
            <a:spLocks noGrp="1"/>
          </p:cNvSpPr>
          <p:nvPr>
            <p:ph type="sldNum" sz="quarter" idx="12"/>
          </p:nvPr>
        </p:nvSpPr>
        <p:spPr>
          <a:xfrm>
            <a:off x="-1905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32B3E3-5B5F-4472-A9EA-1E7A8491F391}" type="slidenum">
              <a:rPr lang="en-US" smtClean="0">
                <a:solidFill>
                  <a:schemeClr val="bg1"/>
                </a:solidFill>
              </a:rPr>
              <a:pPr eaLnBrk="1" hangingPunct="1"/>
              <a:t>34</a:t>
            </a:fld>
            <a:endParaRPr lang="en-US" dirty="0" smtClean="0">
              <a:solidFill>
                <a:schemeClr val="bg1"/>
              </a:solidFill>
            </a:endParaRPr>
          </a:p>
        </p:txBody>
      </p:sp>
    </p:spTree>
    <p:extLst>
      <p:ext uri="{BB962C8B-B14F-4D97-AF65-F5344CB8AC3E}">
        <p14:creationId xmlns:p14="http://schemas.microsoft.com/office/powerpoint/2010/main" val="276118954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304800"/>
            <a:ext cx="9144000" cy="1066800"/>
          </a:xfrm>
        </p:spPr>
        <p:txBody>
          <a:bodyPr/>
          <a:lstStyle/>
          <a:p>
            <a:pPr eaLnBrk="1" hangingPunct="1"/>
            <a:r>
              <a:rPr lang="en-US" sz="4400" b="1" dirty="0" smtClean="0"/>
              <a:t>Federal Share Limitation</a:t>
            </a:r>
          </a:p>
        </p:txBody>
      </p:sp>
      <p:sp>
        <p:nvSpPr>
          <p:cNvPr id="31747" name="Rectangle 3"/>
          <p:cNvSpPr>
            <a:spLocks noGrp="1" noChangeArrowheads="1"/>
          </p:cNvSpPr>
          <p:nvPr>
            <p:ph idx="1"/>
          </p:nvPr>
        </p:nvSpPr>
        <p:spPr>
          <a:xfrm>
            <a:off x="457200" y="1524000"/>
            <a:ext cx="8382000" cy="4724400"/>
          </a:xfrm>
        </p:spPr>
        <p:txBody>
          <a:bodyPr/>
          <a:lstStyle/>
          <a:p>
            <a:pPr>
              <a:defRPr/>
            </a:pPr>
            <a:r>
              <a:rPr lang="en-US" sz="3200" dirty="0" smtClean="0"/>
              <a:t>FSEOG Limits</a:t>
            </a:r>
          </a:p>
          <a:p>
            <a:pPr lvl="1">
              <a:defRPr/>
            </a:pPr>
            <a:r>
              <a:rPr lang="en-US" sz="3000" dirty="0" smtClean="0">
                <a:cs typeface="+mn-cs"/>
              </a:rPr>
              <a:t>The federal share of FSEOGs made by a school may not exceed 75% of the total FSEOGs</a:t>
            </a:r>
          </a:p>
          <a:p>
            <a:pPr>
              <a:defRPr/>
            </a:pPr>
            <a:r>
              <a:rPr lang="en-US" sz="3200" dirty="0" smtClean="0"/>
              <a:t> Perkins Limits*</a:t>
            </a:r>
          </a:p>
          <a:p>
            <a:pPr lvl="1">
              <a:defRPr/>
            </a:pPr>
            <a:r>
              <a:rPr lang="en-US" sz="3000" dirty="0" smtClean="0">
                <a:cs typeface="+mn-cs"/>
              </a:rPr>
              <a:t>Congress has not allocated any Federal Capital Contributions in several years</a:t>
            </a:r>
            <a:endParaRPr lang="en-US" sz="3000" dirty="0" smtClean="0"/>
          </a:p>
        </p:txBody>
      </p:sp>
      <p:sp>
        <p:nvSpPr>
          <p:cNvPr id="4" name="Slide Number Placeholder 3"/>
          <p:cNvSpPr>
            <a:spLocks noGrp="1"/>
          </p:cNvSpPr>
          <p:nvPr>
            <p:ph type="sldNum" sz="quarter" idx="4294967295"/>
          </p:nvPr>
        </p:nvSpPr>
        <p:spPr>
          <a:xfrm>
            <a:off x="7086600" y="6400800"/>
            <a:ext cx="1905000" cy="457200"/>
          </a:xfrm>
          <a:prstGeom prst="rect">
            <a:avLst/>
          </a:prstGeom>
        </p:spPr>
        <p:txBody>
          <a:bodyPr/>
          <a:lstStyle/>
          <a:p>
            <a:pPr>
              <a:defRPr/>
            </a:pPr>
            <a:fld id="{FA2ACBBC-B329-4B6E-9E4D-1FF3E7D33587}" type="slidenum">
              <a:rPr lang="en-US" smtClean="0"/>
              <a:pPr>
                <a:defRPr/>
              </a:pPr>
              <a:t>35</a:t>
            </a:fld>
            <a:endParaRPr lang="en-US" dirty="0"/>
          </a:p>
        </p:txBody>
      </p:sp>
      <p:sp>
        <p:nvSpPr>
          <p:cNvPr id="5" name="Slide Number Placeholder 3"/>
          <p:cNvSpPr>
            <a:spLocks noGrp="1"/>
          </p:cNvSpPr>
          <p:nvPr>
            <p:ph type="sldNum" sz="quarter" idx="12"/>
          </p:nvPr>
        </p:nvSpPr>
        <p:spPr>
          <a:xfrm>
            <a:off x="-1905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32B3E3-5B5F-4472-A9EA-1E7A8491F391}" type="slidenum">
              <a:rPr lang="en-US" smtClean="0">
                <a:solidFill>
                  <a:schemeClr val="bg1"/>
                </a:solidFill>
              </a:rPr>
              <a:pPr eaLnBrk="1" hangingPunct="1"/>
              <a:t>35</a:t>
            </a:fld>
            <a:endParaRPr lang="en-US" dirty="0" smtClean="0">
              <a:solidFill>
                <a:schemeClr val="bg1"/>
              </a:solidFill>
            </a:endParaRPr>
          </a:p>
        </p:txBody>
      </p:sp>
    </p:spTree>
    <p:extLst>
      <p:ext uri="{BB962C8B-B14F-4D97-AF65-F5344CB8AC3E}">
        <p14:creationId xmlns:p14="http://schemas.microsoft.com/office/powerpoint/2010/main" val="185317396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8100" y="457200"/>
            <a:ext cx="8991600" cy="914400"/>
          </a:xfrm>
        </p:spPr>
        <p:txBody>
          <a:bodyPr/>
          <a:lstStyle/>
          <a:p>
            <a:pPr eaLnBrk="1" hangingPunct="1"/>
            <a:r>
              <a:rPr lang="en-US" sz="4200" b="1" dirty="0" smtClean="0"/>
              <a:t>NonFederal Share: FWS</a:t>
            </a:r>
          </a:p>
        </p:txBody>
      </p:sp>
      <p:sp>
        <p:nvSpPr>
          <p:cNvPr id="31747" name="Rectangle 3"/>
          <p:cNvSpPr>
            <a:spLocks noGrp="1" noChangeArrowheads="1"/>
          </p:cNvSpPr>
          <p:nvPr>
            <p:ph idx="1"/>
          </p:nvPr>
        </p:nvSpPr>
        <p:spPr>
          <a:xfrm>
            <a:off x="38100" y="1066800"/>
            <a:ext cx="9144000" cy="5410200"/>
          </a:xfrm>
        </p:spPr>
        <p:txBody>
          <a:bodyPr/>
          <a:lstStyle/>
          <a:p>
            <a:pPr lvl="1">
              <a:defRPr/>
            </a:pPr>
            <a:r>
              <a:rPr lang="en-US" sz="3200" dirty="0" smtClean="0">
                <a:cs typeface="+mn-cs"/>
              </a:rPr>
              <a:t>Nonfederal share of a student’s FWS wages must be at least 25% each award year  (unless specific exception noted) </a:t>
            </a:r>
          </a:p>
          <a:p>
            <a:pPr lvl="1">
              <a:defRPr/>
            </a:pPr>
            <a:r>
              <a:rPr lang="en-US" sz="3200" dirty="0" smtClean="0">
                <a:cs typeface="+mn-cs"/>
              </a:rPr>
              <a:t>School’s share may come from its own funds, from outside funds, or from both.</a:t>
            </a:r>
          </a:p>
          <a:p>
            <a:pPr lvl="2">
              <a:defRPr/>
            </a:pPr>
            <a:r>
              <a:rPr lang="en-US" sz="2800" dirty="0" smtClean="0">
                <a:cs typeface="+mn-cs"/>
              </a:rPr>
              <a:t>If a student is employed by a private, for-profit organization, that organization must provide the nonfederal share</a:t>
            </a:r>
          </a:p>
          <a:p>
            <a:pPr lvl="1">
              <a:defRPr/>
            </a:pPr>
            <a:r>
              <a:rPr lang="en-US" sz="3200" dirty="0" smtClean="0">
                <a:cs typeface="+mn-cs"/>
              </a:rPr>
              <a:t>School may also pay the institutional share with noncash contributions</a:t>
            </a:r>
            <a:endParaRPr lang="en-US" sz="3200" dirty="0" smtClean="0"/>
          </a:p>
        </p:txBody>
      </p:sp>
      <p:sp>
        <p:nvSpPr>
          <p:cNvPr id="4" name="Slide Number Placeholder 3"/>
          <p:cNvSpPr>
            <a:spLocks noGrp="1"/>
          </p:cNvSpPr>
          <p:nvPr>
            <p:ph type="sldNum" sz="quarter" idx="4294967295"/>
          </p:nvPr>
        </p:nvSpPr>
        <p:spPr>
          <a:xfrm>
            <a:off x="7086600" y="6400800"/>
            <a:ext cx="1905000" cy="457200"/>
          </a:xfrm>
          <a:prstGeom prst="rect">
            <a:avLst/>
          </a:prstGeom>
        </p:spPr>
        <p:txBody>
          <a:bodyPr/>
          <a:lstStyle/>
          <a:p>
            <a:pPr>
              <a:defRPr/>
            </a:pPr>
            <a:fld id="{47F64AAA-A885-4A40-A3EE-4FB782878984}" type="slidenum">
              <a:rPr lang="en-US" smtClean="0"/>
              <a:pPr>
                <a:defRPr/>
              </a:pPr>
              <a:t>36</a:t>
            </a:fld>
            <a:endParaRPr lang="en-US" dirty="0"/>
          </a:p>
        </p:txBody>
      </p:sp>
      <p:sp>
        <p:nvSpPr>
          <p:cNvPr id="5" name="Slide Number Placeholder 3"/>
          <p:cNvSpPr>
            <a:spLocks noGrp="1"/>
          </p:cNvSpPr>
          <p:nvPr>
            <p:ph type="sldNum" sz="quarter" idx="12"/>
          </p:nvPr>
        </p:nvSpPr>
        <p:spPr>
          <a:xfrm>
            <a:off x="-1905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32B3E3-5B5F-4472-A9EA-1E7A8491F391}" type="slidenum">
              <a:rPr lang="en-US" smtClean="0">
                <a:solidFill>
                  <a:schemeClr val="bg1"/>
                </a:solidFill>
              </a:rPr>
              <a:pPr eaLnBrk="1" hangingPunct="1"/>
              <a:t>36</a:t>
            </a:fld>
            <a:endParaRPr lang="en-US" dirty="0" smtClean="0">
              <a:solidFill>
                <a:schemeClr val="bg1"/>
              </a:solidFill>
            </a:endParaRPr>
          </a:p>
        </p:txBody>
      </p:sp>
    </p:spTree>
    <p:extLst>
      <p:ext uri="{BB962C8B-B14F-4D97-AF65-F5344CB8AC3E}">
        <p14:creationId xmlns:p14="http://schemas.microsoft.com/office/powerpoint/2010/main" val="230478383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b="1" dirty="0" smtClean="0"/>
              <a:t>NonFederal Share: FSEOG</a:t>
            </a:r>
          </a:p>
        </p:txBody>
      </p:sp>
      <p:sp>
        <p:nvSpPr>
          <p:cNvPr id="3" name="Content Placeholder 2"/>
          <p:cNvSpPr>
            <a:spLocks noGrp="1"/>
          </p:cNvSpPr>
          <p:nvPr>
            <p:ph idx="1"/>
          </p:nvPr>
        </p:nvSpPr>
        <p:spPr>
          <a:xfrm>
            <a:off x="533400" y="1295400"/>
            <a:ext cx="8229600" cy="4525963"/>
          </a:xfrm>
        </p:spPr>
        <p:txBody>
          <a:bodyPr/>
          <a:lstStyle/>
          <a:p>
            <a:pPr lvl="1">
              <a:defRPr/>
            </a:pPr>
            <a:r>
              <a:rPr lang="en-US" sz="3200" dirty="0"/>
              <a:t>The 25% nonfederal share of </a:t>
            </a:r>
            <a:r>
              <a:rPr lang="en-US" sz="3200" dirty="0" smtClean="0"/>
              <a:t>FSEOGs </a:t>
            </a:r>
            <a:r>
              <a:rPr lang="en-US" sz="3200" dirty="0"/>
              <a:t>made from the school’s own resources (unless received a waiver) may include:</a:t>
            </a:r>
          </a:p>
          <a:p>
            <a:pPr lvl="2">
              <a:defRPr/>
            </a:pPr>
            <a:r>
              <a:rPr lang="en-US" sz="2800" dirty="0"/>
              <a:t>institutional scholarships and grants;</a:t>
            </a:r>
          </a:p>
          <a:p>
            <a:pPr lvl="2">
              <a:defRPr/>
            </a:pPr>
            <a:r>
              <a:rPr lang="en-US" sz="2800" dirty="0"/>
              <a:t>waivers of tuition or fees;</a:t>
            </a:r>
          </a:p>
          <a:p>
            <a:pPr lvl="2">
              <a:defRPr/>
            </a:pPr>
            <a:r>
              <a:rPr lang="en-US" sz="2800" dirty="0"/>
              <a:t>state scholarships and grants; and</a:t>
            </a:r>
          </a:p>
          <a:p>
            <a:pPr lvl="2">
              <a:defRPr/>
            </a:pPr>
            <a:r>
              <a:rPr lang="en-US" sz="2800" dirty="0"/>
              <a:t>funds from foundations or other charitable organizations</a:t>
            </a:r>
          </a:p>
          <a:p>
            <a:pPr marL="457200" lvl="1" indent="0">
              <a:buFontTx/>
              <a:buNone/>
              <a:defRPr/>
            </a:pPr>
            <a:endParaRPr lang="en-US" sz="3200" dirty="0"/>
          </a:p>
        </p:txBody>
      </p:sp>
      <p:sp>
        <p:nvSpPr>
          <p:cNvPr id="34820" name="Slide Number Placeholder 3"/>
          <p:cNvSpPr>
            <a:spLocks noGrp="1"/>
          </p:cNvSpPr>
          <p:nvPr>
            <p:ph type="sldNum" sz="quarter" idx="12"/>
          </p:nvPr>
        </p:nvSpPr>
        <p:spPr>
          <a:xfrm>
            <a:off x="0" y="647382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DCBCF8-A1E4-497E-84A5-649455A21C22}" type="slidenum">
              <a:rPr lang="en-US" smtClean="0">
                <a:solidFill>
                  <a:schemeClr val="bg1"/>
                </a:solidFill>
              </a:rPr>
              <a:pPr eaLnBrk="1" hangingPunct="1"/>
              <a:t>37</a:t>
            </a:fld>
            <a:endParaRPr lang="en-US" dirty="0" smtClean="0">
              <a:solidFill>
                <a:schemeClr val="bg1"/>
              </a:solidFill>
            </a:endParaRPr>
          </a:p>
        </p:txBody>
      </p:sp>
    </p:spTree>
    <p:extLst>
      <p:ext uri="{BB962C8B-B14F-4D97-AF65-F5344CB8AC3E}">
        <p14:creationId xmlns:p14="http://schemas.microsoft.com/office/powerpoint/2010/main" val="2889487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b="1" dirty="0" smtClean="0"/>
              <a:t>FSEOG Matching Options</a:t>
            </a:r>
          </a:p>
        </p:txBody>
      </p:sp>
      <p:sp>
        <p:nvSpPr>
          <p:cNvPr id="3" name="Content Placeholder 2"/>
          <p:cNvSpPr>
            <a:spLocks noGrp="1"/>
          </p:cNvSpPr>
          <p:nvPr>
            <p:ph idx="1"/>
          </p:nvPr>
        </p:nvSpPr>
        <p:spPr>
          <a:xfrm>
            <a:off x="0" y="1219200"/>
            <a:ext cx="9144000" cy="4830763"/>
          </a:xfrm>
        </p:spPr>
        <p:txBody>
          <a:bodyPr>
            <a:noAutofit/>
          </a:bodyPr>
          <a:lstStyle/>
          <a:p>
            <a:pPr>
              <a:defRPr/>
            </a:pPr>
            <a:r>
              <a:rPr lang="en-US" sz="3200" dirty="0" smtClean="0"/>
              <a:t>(1) Fund-Specific basis</a:t>
            </a:r>
          </a:p>
          <a:p>
            <a:pPr lvl="1">
              <a:defRPr/>
            </a:pPr>
            <a:r>
              <a:rPr lang="en-US" sz="2800" dirty="0" smtClean="0"/>
              <a:t>School establishes FSEOG fund into which it deposits FSEOG federal funds and the required 25% nonfederal share</a:t>
            </a:r>
          </a:p>
          <a:p>
            <a:pPr lvl="1">
              <a:defRPr/>
            </a:pPr>
            <a:r>
              <a:rPr lang="en-US" sz="2800" dirty="0" smtClean="0"/>
              <a:t>Awards are made from the fund</a:t>
            </a:r>
          </a:p>
          <a:p>
            <a:pPr marL="457200" lvl="1" indent="0">
              <a:buFontTx/>
              <a:buNone/>
              <a:defRPr/>
            </a:pPr>
            <a:r>
              <a:rPr lang="en-US" sz="2800" dirty="0" smtClean="0"/>
              <a:t>Example:  </a:t>
            </a:r>
          </a:p>
          <a:p>
            <a:pPr marL="457200" lvl="1" indent="0">
              <a:buFontTx/>
              <a:buNone/>
              <a:defRPr/>
            </a:pPr>
            <a:r>
              <a:rPr lang="en-US" sz="2400" dirty="0" smtClean="0"/>
              <a:t>FSEOG allocation is $57,000, total available for awards* $76,000, nonfederal share is $19,000</a:t>
            </a:r>
          </a:p>
          <a:p>
            <a:pPr marL="457200" lvl="1" indent="0">
              <a:buFontTx/>
              <a:buNone/>
              <a:defRPr/>
            </a:pPr>
            <a:r>
              <a:rPr lang="en-US" sz="2400" dirty="0" smtClean="0"/>
              <a:t>Both the federal and nonfederal share are deposited into the FSEOG fund as required for disbursing awards</a:t>
            </a:r>
          </a:p>
          <a:p>
            <a:pPr marL="457200" lvl="1" indent="0">
              <a:buFontTx/>
              <a:buNone/>
              <a:defRPr/>
            </a:pPr>
            <a:r>
              <a:rPr lang="en-US" sz="2400" dirty="0" smtClean="0"/>
              <a:t>* </a:t>
            </a:r>
            <a:r>
              <a:rPr lang="en-US" sz="2400" i="1" dirty="0" smtClean="0"/>
              <a:t>Assumes no ACA taken from FSEOG </a:t>
            </a:r>
            <a:endParaRPr lang="en-US" sz="2400" dirty="0" smtClean="0"/>
          </a:p>
          <a:p>
            <a:pPr marL="457200" lvl="1" indent="0">
              <a:buFontTx/>
              <a:buNone/>
              <a:defRPr/>
            </a:pPr>
            <a:endParaRPr lang="en-US" sz="3200" dirty="0"/>
          </a:p>
        </p:txBody>
      </p:sp>
      <p:sp>
        <p:nvSpPr>
          <p:cNvPr id="35844" name="Slide Number Placeholder 3"/>
          <p:cNvSpPr>
            <a:spLocks noGrp="1"/>
          </p:cNvSpPr>
          <p:nvPr>
            <p:ph type="sldNum" sz="quarter" idx="12"/>
          </p:nvPr>
        </p:nvSpPr>
        <p:spPr>
          <a:xfrm>
            <a:off x="38100" y="647382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FC3FE7-BB99-43A9-944B-430B38199C4C}" type="slidenum">
              <a:rPr lang="en-US" smtClean="0">
                <a:solidFill>
                  <a:schemeClr val="bg1"/>
                </a:solidFill>
              </a:rPr>
              <a:pPr eaLnBrk="1" hangingPunct="1"/>
              <a:t>38</a:t>
            </a:fld>
            <a:endParaRPr lang="en-US" dirty="0" smtClean="0">
              <a:solidFill>
                <a:schemeClr val="bg1"/>
              </a:solidFill>
            </a:endParaRPr>
          </a:p>
        </p:txBody>
      </p:sp>
    </p:spTree>
    <p:extLst>
      <p:ext uri="{BB962C8B-B14F-4D97-AF65-F5344CB8AC3E}">
        <p14:creationId xmlns:p14="http://schemas.microsoft.com/office/powerpoint/2010/main" val="11978004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b="1" dirty="0" smtClean="0"/>
              <a:t>FSEOG Matching Options</a:t>
            </a:r>
          </a:p>
        </p:txBody>
      </p:sp>
      <p:sp>
        <p:nvSpPr>
          <p:cNvPr id="3" name="Content Placeholder 2"/>
          <p:cNvSpPr>
            <a:spLocks noGrp="1"/>
          </p:cNvSpPr>
          <p:nvPr>
            <p:ph idx="1"/>
          </p:nvPr>
        </p:nvSpPr>
        <p:spPr>
          <a:xfrm>
            <a:off x="0" y="1219200"/>
            <a:ext cx="9144000" cy="4830763"/>
          </a:xfrm>
        </p:spPr>
        <p:txBody>
          <a:bodyPr>
            <a:noAutofit/>
          </a:bodyPr>
          <a:lstStyle/>
          <a:p>
            <a:pPr>
              <a:defRPr/>
            </a:pPr>
            <a:r>
              <a:rPr lang="en-US" sz="3200" dirty="0" smtClean="0"/>
              <a:t>(2) Individual recipient basis</a:t>
            </a:r>
          </a:p>
          <a:p>
            <a:pPr lvl="1">
              <a:defRPr/>
            </a:pPr>
            <a:r>
              <a:rPr lang="en-US" sz="2800" dirty="0" smtClean="0"/>
              <a:t>School provides its share to an individual recipient together with the federal share</a:t>
            </a:r>
          </a:p>
          <a:p>
            <a:pPr lvl="1">
              <a:defRPr/>
            </a:pPr>
            <a:r>
              <a:rPr lang="en-US" sz="2800" dirty="0" smtClean="0"/>
              <a:t>Each student’s total award consists of 25% nonfederal resources and 75% federal dollars</a:t>
            </a:r>
          </a:p>
          <a:p>
            <a:pPr marL="457200" lvl="1" indent="0">
              <a:buFontTx/>
              <a:buNone/>
              <a:defRPr/>
            </a:pPr>
            <a:r>
              <a:rPr lang="en-US" sz="2800" dirty="0" smtClean="0"/>
              <a:t>Example:</a:t>
            </a:r>
          </a:p>
          <a:p>
            <a:pPr marL="457200" lvl="1" indent="0">
              <a:buFontTx/>
              <a:buNone/>
              <a:defRPr/>
            </a:pPr>
            <a:r>
              <a:rPr lang="en-US" sz="2600" dirty="0" smtClean="0"/>
              <a:t>Fred the Student is awarded $1,000 of FSEOG </a:t>
            </a:r>
          </a:p>
          <a:p>
            <a:pPr marL="457200" lvl="1" indent="0">
              <a:buFontTx/>
              <a:buNone/>
              <a:defRPr/>
            </a:pPr>
            <a:r>
              <a:rPr lang="en-US" sz="2600" dirty="0" smtClean="0"/>
              <a:t>His individual award consists of $250 in state grant funds and $750 in federal dollars</a:t>
            </a:r>
          </a:p>
          <a:p>
            <a:pPr marL="457200" lvl="1" indent="0">
              <a:buFontTx/>
              <a:buNone/>
              <a:defRPr/>
            </a:pPr>
            <a:endParaRPr lang="en-US" sz="2800" dirty="0" smtClean="0"/>
          </a:p>
          <a:p>
            <a:pPr lvl="1">
              <a:defRPr/>
            </a:pPr>
            <a:endParaRPr lang="en-US" sz="3200" dirty="0"/>
          </a:p>
        </p:txBody>
      </p:sp>
      <p:sp>
        <p:nvSpPr>
          <p:cNvPr id="36868" name="Slide Number Placeholder 3"/>
          <p:cNvSpPr>
            <a:spLocks noGrp="1"/>
          </p:cNvSpPr>
          <p:nvPr>
            <p:ph type="sldNum" sz="quarter" idx="12"/>
          </p:nvPr>
        </p:nvSpPr>
        <p:spPr>
          <a:xfrm>
            <a:off x="0"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1E519-3B3D-4371-9EEF-39105779DFA6}" type="slidenum">
              <a:rPr lang="en-US" smtClean="0">
                <a:solidFill>
                  <a:schemeClr val="bg1"/>
                </a:solidFill>
              </a:rPr>
              <a:pPr eaLnBrk="1" hangingPunct="1"/>
              <a:t>39</a:t>
            </a:fld>
            <a:endParaRPr lang="en-US" dirty="0" smtClean="0">
              <a:solidFill>
                <a:schemeClr val="bg1"/>
              </a:solidFill>
            </a:endParaRPr>
          </a:p>
        </p:txBody>
      </p:sp>
    </p:spTree>
    <p:extLst>
      <p:ext uri="{BB962C8B-B14F-4D97-AF65-F5344CB8AC3E}">
        <p14:creationId xmlns:p14="http://schemas.microsoft.com/office/powerpoint/2010/main" val="1714458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0" y="414325"/>
            <a:ext cx="9144000" cy="647698"/>
          </a:xfrm>
        </p:spPr>
        <p:txBody>
          <a:bodyPr/>
          <a:lstStyle/>
          <a:p>
            <a:pPr eaLnBrk="1" hangingPunct="1"/>
            <a:r>
              <a:rPr lang="en-US" b="1" dirty="0" smtClean="0"/>
              <a:t>    FWS - Periods of Non-Attendance</a:t>
            </a:r>
          </a:p>
        </p:txBody>
      </p:sp>
      <p:sp>
        <p:nvSpPr>
          <p:cNvPr id="12292" name="Rectangle 3"/>
          <p:cNvSpPr>
            <a:spLocks noGrp="1" noChangeArrowheads="1"/>
          </p:cNvSpPr>
          <p:nvPr>
            <p:ph idx="1"/>
          </p:nvPr>
        </p:nvSpPr>
        <p:spPr>
          <a:xfrm>
            <a:off x="537148" y="1524000"/>
            <a:ext cx="8229600" cy="4525963"/>
          </a:xfrm>
        </p:spPr>
        <p:txBody>
          <a:bodyPr/>
          <a:lstStyle/>
          <a:p>
            <a:pPr eaLnBrk="1" hangingPunct="1">
              <a:lnSpc>
                <a:spcPct val="90000"/>
              </a:lnSpc>
            </a:pPr>
            <a:r>
              <a:rPr lang="en-US" sz="2800" dirty="0" smtClean="0"/>
              <a:t>Student may be employed during periods of non-attendance</a:t>
            </a:r>
          </a:p>
          <a:p>
            <a:pPr lvl="1" eaLnBrk="1" hangingPunct="1">
              <a:lnSpc>
                <a:spcPct val="90000"/>
              </a:lnSpc>
            </a:pPr>
            <a:r>
              <a:rPr lang="en-US" sz="2800" dirty="0" smtClean="0"/>
              <a:t>Summer, vacation, period of co-op education or unattended term</a:t>
            </a:r>
          </a:p>
          <a:p>
            <a:pPr eaLnBrk="1" hangingPunct="1">
              <a:lnSpc>
                <a:spcPct val="90000"/>
              </a:lnSpc>
            </a:pPr>
            <a:r>
              <a:rPr lang="en-US" sz="2800" dirty="0" smtClean="0"/>
              <a:t>Student must be planning to enroll for the next period of enrollment</a:t>
            </a:r>
          </a:p>
          <a:p>
            <a:pPr lvl="1" eaLnBrk="1" hangingPunct="1">
              <a:lnSpc>
                <a:spcPct val="90000"/>
              </a:lnSpc>
            </a:pPr>
            <a:r>
              <a:rPr lang="en-US" sz="2800" dirty="0" smtClean="0"/>
              <a:t>Financial need must exist for that period</a:t>
            </a:r>
          </a:p>
          <a:p>
            <a:pPr lvl="1" eaLnBrk="1" hangingPunct="1">
              <a:lnSpc>
                <a:spcPct val="90000"/>
              </a:lnSpc>
            </a:pPr>
            <a:r>
              <a:rPr lang="en-US" sz="2800" dirty="0" smtClean="0"/>
              <a:t>Net earnings must be used to cover expenses related to financial need for that period</a:t>
            </a:r>
          </a:p>
          <a:p>
            <a:pPr eaLnBrk="1" hangingPunct="1">
              <a:lnSpc>
                <a:spcPct val="90000"/>
              </a:lnSpc>
            </a:pPr>
            <a:endParaRPr lang="en-US" sz="2800" dirty="0" smtClean="0"/>
          </a:p>
        </p:txBody>
      </p:sp>
      <p:sp>
        <p:nvSpPr>
          <p:cNvPr id="12290" name="Slide Number Placeholder 5"/>
          <p:cNvSpPr>
            <a:spLocks noGrp="1"/>
          </p:cNvSpPr>
          <p:nvPr>
            <p:ph type="sldNum" sz="quarter" idx="12"/>
          </p:nvPr>
        </p:nvSpPr>
        <p:spPr>
          <a:xfrm>
            <a:off x="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7BFDF9-9B89-46B6-8018-95237C6FF357}" type="slidenum">
              <a:rPr lang="en-US" smtClean="0">
                <a:solidFill>
                  <a:schemeClr val="bg1"/>
                </a:solidFill>
              </a:rPr>
              <a:pPr eaLnBrk="1" hangingPunct="1"/>
              <a:t>4</a:t>
            </a:fld>
            <a:endParaRPr lang="en-US" dirty="0" smtClean="0">
              <a:solidFill>
                <a:schemeClr val="bg1"/>
              </a:solidFill>
            </a:endParaRPr>
          </a:p>
        </p:txBody>
      </p:sp>
    </p:spTree>
    <p:extLst>
      <p:ext uri="{BB962C8B-B14F-4D97-AF65-F5344CB8AC3E}">
        <p14:creationId xmlns:p14="http://schemas.microsoft.com/office/powerpoint/2010/main" val="8494224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b="1" dirty="0" smtClean="0"/>
              <a:t>FSEOG Matching Options</a:t>
            </a:r>
          </a:p>
        </p:txBody>
      </p:sp>
      <p:sp>
        <p:nvSpPr>
          <p:cNvPr id="3" name="Content Placeholder 2"/>
          <p:cNvSpPr>
            <a:spLocks noGrp="1"/>
          </p:cNvSpPr>
          <p:nvPr>
            <p:ph idx="1"/>
          </p:nvPr>
        </p:nvSpPr>
        <p:spPr>
          <a:xfrm>
            <a:off x="0" y="1062024"/>
            <a:ext cx="9144000" cy="4987940"/>
          </a:xfrm>
        </p:spPr>
        <p:txBody>
          <a:bodyPr>
            <a:noAutofit/>
          </a:bodyPr>
          <a:lstStyle/>
          <a:p>
            <a:pPr>
              <a:defRPr/>
            </a:pPr>
            <a:r>
              <a:rPr lang="en-US" sz="2800" dirty="0" smtClean="0"/>
              <a:t>(3) Aggregate basis</a:t>
            </a:r>
          </a:p>
          <a:p>
            <a:pPr lvl="1">
              <a:defRPr/>
            </a:pPr>
            <a:r>
              <a:rPr lang="en-US" sz="2400" dirty="0" smtClean="0"/>
              <a:t>School ensures sum of all funds awarded comprises 75% FSEOG funds and 25% nonfederal resources</a:t>
            </a:r>
          </a:p>
          <a:p>
            <a:pPr lvl="1">
              <a:defRPr/>
            </a:pPr>
            <a:r>
              <a:rPr lang="en-US" sz="2400" dirty="0" smtClean="0"/>
              <a:t>Each recipient must receive some FSEOG funds</a:t>
            </a:r>
          </a:p>
          <a:p>
            <a:pPr marL="457200" lvl="1" indent="0">
              <a:buFontTx/>
              <a:buNone/>
              <a:defRPr/>
            </a:pPr>
            <a:r>
              <a:rPr lang="en-US" sz="2400" dirty="0" smtClean="0"/>
              <a:t>Example:</a:t>
            </a:r>
          </a:p>
          <a:p>
            <a:pPr marL="457200" lvl="1" indent="0">
              <a:buFontTx/>
              <a:buNone/>
              <a:defRPr/>
            </a:pPr>
            <a:r>
              <a:rPr lang="en-US" sz="2400" dirty="0" smtClean="0"/>
              <a:t>FSEOG allocation is $57,000, total available for awards* $76,000, nonfederal share is $19,000</a:t>
            </a:r>
          </a:p>
          <a:p>
            <a:pPr marL="457200" lvl="1" indent="0">
              <a:buFontTx/>
              <a:buNone/>
              <a:defRPr/>
            </a:pPr>
            <a:r>
              <a:rPr lang="en-US" sz="2400" dirty="0" smtClean="0"/>
              <a:t>School will match using state grant funds</a:t>
            </a:r>
          </a:p>
          <a:p>
            <a:pPr marL="457200" lvl="1" indent="0">
              <a:buFontTx/>
              <a:buNone/>
              <a:defRPr/>
            </a:pPr>
            <a:r>
              <a:rPr lang="en-US" sz="2400" dirty="0" smtClean="0"/>
              <a:t>$1,000 is posted to the accounts of 57 recipients</a:t>
            </a:r>
          </a:p>
          <a:p>
            <a:pPr marL="457200" lvl="1" indent="0">
              <a:buFontTx/>
              <a:buNone/>
              <a:defRPr/>
            </a:pPr>
            <a:r>
              <a:rPr lang="en-US" sz="2400" dirty="0" smtClean="0"/>
              <a:t>School must ensure recipients received state grants in an amount necessary to meet required $19,000 nonfederal share </a:t>
            </a:r>
          </a:p>
          <a:p>
            <a:pPr marL="457200" lvl="1" indent="0">
              <a:buFontTx/>
              <a:buNone/>
              <a:defRPr/>
            </a:pPr>
            <a:r>
              <a:rPr lang="en-US" sz="2400" dirty="0" smtClean="0"/>
              <a:t>*</a:t>
            </a:r>
            <a:r>
              <a:rPr lang="en-US" sz="2400" i="1" dirty="0" smtClean="0"/>
              <a:t>Assumes no ACA taken from FSEOG</a:t>
            </a:r>
            <a:endParaRPr lang="en-US" sz="2400" dirty="0" smtClean="0"/>
          </a:p>
        </p:txBody>
      </p:sp>
      <p:sp>
        <p:nvSpPr>
          <p:cNvPr id="37892" name="Slide Number Placeholder 3"/>
          <p:cNvSpPr>
            <a:spLocks noGrp="1"/>
          </p:cNvSpPr>
          <p:nvPr>
            <p:ph type="sldNum" sz="quarter" idx="12"/>
          </p:nvPr>
        </p:nvSpPr>
        <p:spPr>
          <a:xfrm>
            <a:off x="-19050" y="64547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701FD2-975E-4375-9A26-D07887DDF54C}" type="slidenum">
              <a:rPr lang="en-US" smtClean="0">
                <a:solidFill>
                  <a:schemeClr val="bg1"/>
                </a:solidFill>
              </a:rPr>
              <a:pPr eaLnBrk="1" hangingPunct="1"/>
              <a:t>40</a:t>
            </a:fld>
            <a:endParaRPr lang="en-US" dirty="0" smtClean="0">
              <a:solidFill>
                <a:schemeClr val="bg1"/>
              </a:solidFill>
            </a:endParaRPr>
          </a:p>
        </p:txBody>
      </p:sp>
    </p:spTree>
    <p:extLst>
      <p:ext uri="{BB962C8B-B14F-4D97-AF65-F5344CB8AC3E}">
        <p14:creationId xmlns:p14="http://schemas.microsoft.com/office/powerpoint/2010/main" val="16808676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8600" y="304800"/>
            <a:ext cx="8915400" cy="1066800"/>
          </a:xfrm>
        </p:spPr>
        <p:txBody>
          <a:bodyPr/>
          <a:lstStyle/>
          <a:p>
            <a:pPr eaLnBrk="1" hangingPunct="1"/>
            <a:r>
              <a:rPr lang="en-US" sz="4400" b="1" dirty="0" smtClean="0"/>
              <a:t>NonFederal Share Waiver</a:t>
            </a:r>
          </a:p>
        </p:txBody>
      </p:sp>
      <p:sp>
        <p:nvSpPr>
          <p:cNvPr id="31747" name="Rectangle 3"/>
          <p:cNvSpPr>
            <a:spLocks noGrp="1" noChangeArrowheads="1"/>
          </p:cNvSpPr>
          <p:nvPr>
            <p:ph idx="1"/>
          </p:nvPr>
        </p:nvSpPr>
        <p:spPr>
          <a:xfrm>
            <a:off x="228600" y="1371600"/>
            <a:ext cx="8763000" cy="4953000"/>
          </a:xfrm>
        </p:spPr>
        <p:txBody>
          <a:bodyPr/>
          <a:lstStyle/>
          <a:p>
            <a:pPr>
              <a:defRPr/>
            </a:pPr>
            <a:r>
              <a:rPr lang="en-US" sz="3200" dirty="0" smtClean="0"/>
              <a:t>ED may waive the nonfederal share requirement for FSEOG and FWS for a school designated as an eligible school under 34 CFR parts 606, 607, 608 or 609 (FWS only)</a:t>
            </a:r>
          </a:p>
          <a:p>
            <a:pPr lvl="1">
              <a:defRPr/>
            </a:pPr>
            <a:r>
              <a:rPr lang="en-US" sz="3200" dirty="0" smtClean="0">
                <a:cs typeface="+mn-cs"/>
              </a:rPr>
              <a:t>Under FWS, the institutional share requirements for employment provided by a private for-profit organization or the administration of the JLD Program are never waived</a:t>
            </a:r>
            <a:endParaRPr lang="en-US" sz="3200" dirty="0" smtClean="0"/>
          </a:p>
        </p:txBody>
      </p:sp>
      <p:sp>
        <p:nvSpPr>
          <p:cNvPr id="4" name="Slide Number Placeholder 3"/>
          <p:cNvSpPr>
            <a:spLocks noGrp="1"/>
          </p:cNvSpPr>
          <p:nvPr>
            <p:ph type="sldNum" sz="quarter" idx="4294967295"/>
          </p:nvPr>
        </p:nvSpPr>
        <p:spPr>
          <a:xfrm>
            <a:off x="7086600" y="6400800"/>
            <a:ext cx="1905000" cy="457200"/>
          </a:xfrm>
          <a:prstGeom prst="rect">
            <a:avLst/>
          </a:prstGeom>
        </p:spPr>
        <p:txBody>
          <a:bodyPr/>
          <a:lstStyle/>
          <a:p>
            <a:pPr>
              <a:defRPr/>
            </a:pPr>
            <a:fld id="{6E28C6FF-1017-4C96-9E19-4E58EE7029DF}" type="slidenum">
              <a:rPr lang="en-US" smtClean="0"/>
              <a:pPr>
                <a:defRPr/>
              </a:pPr>
              <a:t>41</a:t>
            </a:fld>
            <a:endParaRPr lang="en-US" dirty="0"/>
          </a:p>
        </p:txBody>
      </p:sp>
      <p:sp>
        <p:nvSpPr>
          <p:cNvPr id="5" name="Slide Number Placeholder 3"/>
          <p:cNvSpPr>
            <a:spLocks noGrp="1"/>
          </p:cNvSpPr>
          <p:nvPr>
            <p:ph type="sldNum" sz="quarter" idx="12"/>
          </p:nvPr>
        </p:nvSpPr>
        <p:spPr>
          <a:xfrm>
            <a:off x="-1905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32B3E3-5B5F-4472-A9EA-1E7A8491F391}" type="slidenum">
              <a:rPr lang="en-US" smtClean="0">
                <a:solidFill>
                  <a:schemeClr val="bg1"/>
                </a:solidFill>
              </a:rPr>
              <a:pPr eaLnBrk="1" hangingPunct="1"/>
              <a:t>41</a:t>
            </a:fld>
            <a:endParaRPr lang="en-US" dirty="0" smtClean="0">
              <a:solidFill>
                <a:schemeClr val="bg1"/>
              </a:solidFill>
            </a:endParaRPr>
          </a:p>
        </p:txBody>
      </p:sp>
    </p:spTree>
    <p:extLst>
      <p:ext uri="{BB962C8B-B14F-4D97-AF65-F5344CB8AC3E}">
        <p14:creationId xmlns:p14="http://schemas.microsoft.com/office/powerpoint/2010/main" val="411430375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304800"/>
            <a:ext cx="9144000" cy="1219200"/>
          </a:xfrm>
        </p:spPr>
        <p:txBody>
          <a:bodyPr/>
          <a:lstStyle/>
          <a:p>
            <a:pPr eaLnBrk="1" hangingPunct="1"/>
            <a:r>
              <a:rPr lang="en-US" sz="4400" b="1" dirty="0" smtClean="0"/>
              <a:t>NonFederal Share: Perkins</a:t>
            </a:r>
          </a:p>
        </p:txBody>
      </p:sp>
      <p:sp>
        <p:nvSpPr>
          <p:cNvPr id="31747" name="Rectangle 3"/>
          <p:cNvSpPr>
            <a:spLocks noGrp="1" noChangeArrowheads="1"/>
          </p:cNvSpPr>
          <p:nvPr>
            <p:ph idx="1"/>
          </p:nvPr>
        </p:nvSpPr>
        <p:spPr>
          <a:xfrm>
            <a:off x="0" y="1524000"/>
            <a:ext cx="9144000" cy="4724400"/>
          </a:xfrm>
        </p:spPr>
        <p:txBody>
          <a:bodyPr/>
          <a:lstStyle/>
          <a:p>
            <a:pPr>
              <a:defRPr/>
            </a:pPr>
            <a:r>
              <a:rPr lang="en-US" sz="3200" dirty="0" smtClean="0"/>
              <a:t>Perkins</a:t>
            </a:r>
            <a:r>
              <a:rPr lang="en-US" sz="2800" dirty="0" smtClean="0"/>
              <a:t>	</a:t>
            </a:r>
          </a:p>
          <a:p>
            <a:pPr lvl="1">
              <a:defRPr/>
            </a:pPr>
            <a:r>
              <a:rPr lang="en-US" sz="2800" dirty="0" smtClean="0"/>
              <a:t>Nonfederal share is called Institutional Capital Contribution (ICC)</a:t>
            </a:r>
          </a:p>
          <a:p>
            <a:pPr lvl="2">
              <a:defRPr/>
            </a:pPr>
            <a:r>
              <a:rPr lang="en-US" sz="2800" dirty="0" smtClean="0">
                <a:ea typeface="+mn-ea"/>
                <a:cs typeface="+mn-cs"/>
              </a:rPr>
              <a:t>Since Congress has not allocated any Federal Capital Contribution, there is currently no ICC requirement</a:t>
            </a:r>
          </a:p>
          <a:p>
            <a:pPr lvl="3">
              <a:defRPr/>
            </a:pPr>
            <a:r>
              <a:rPr lang="en-US" sz="2400" dirty="0" smtClean="0"/>
              <a:t>However - </a:t>
            </a:r>
            <a:r>
              <a:rPr lang="en-US" sz="2400" dirty="0" smtClean="0">
                <a:ea typeface="+mn-ea"/>
                <a:cs typeface="+mn-cs"/>
              </a:rPr>
              <a:t>school may elect to make its own contributions to the Perkins revolving fund</a:t>
            </a:r>
            <a:endParaRPr lang="en-US" sz="2400" dirty="0" smtClean="0"/>
          </a:p>
        </p:txBody>
      </p:sp>
      <p:sp>
        <p:nvSpPr>
          <p:cNvPr id="4" name="Slide Number Placeholder 3"/>
          <p:cNvSpPr>
            <a:spLocks noGrp="1"/>
          </p:cNvSpPr>
          <p:nvPr>
            <p:ph type="sldNum" sz="quarter" idx="4294967295"/>
          </p:nvPr>
        </p:nvSpPr>
        <p:spPr>
          <a:xfrm>
            <a:off x="7086600" y="6400800"/>
            <a:ext cx="1905000" cy="457200"/>
          </a:xfrm>
          <a:prstGeom prst="rect">
            <a:avLst/>
          </a:prstGeom>
        </p:spPr>
        <p:txBody>
          <a:bodyPr/>
          <a:lstStyle/>
          <a:p>
            <a:pPr>
              <a:defRPr/>
            </a:pPr>
            <a:fld id="{A5CCC515-53CF-4106-8245-135C6BCBCDED}" type="slidenum">
              <a:rPr lang="en-US" smtClean="0"/>
              <a:pPr>
                <a:defRPr/>
              </a:pPr>
              <a:t>42</a:t>
            </a:fld>
            <a:endParaRPr lang="en-US" dirty="0"/>
          </a:p>
        </p:txBody>
      </p:sp>
      <p:sp>
        <p:nvSpPr>
          <p:cNvPr id="5" name="Slide Number Placeholder 3"/>
          <p:cNvSpPr>
            <a:spLocks noGrp="1"/>
          </p:cNvSpPr>
          <p:nvPr>
            <p:ph type="sldNum" sz="quarter" idx="12"/>
          </p:nvPr>
        </p:nvSpPr>
        <p:spPr>
          <a:xfrm>
            <a:off x="-1905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32B3E3-5B5F-4472-A9EA-1E7A8491F391}" type="slidenum">
              <a:rPr lang="en-US" smtClean="0">
                <a:solidFill>
                  <a:schemeClr val="bg1"/>
                </a:solidFill>
              </a:rPr>
              <a:pPr eaLnBrk="1" hangingPunct="1"/>
              <a:t>42</a:t>
            </a:fld>
            <a:endParaRPr lang="en-US" dirty="0" smtClean="0">
              <a:solidFill>
                <a:schemeClr val="bg1"/>
              </a:solidFill>
            </a:endParaRPr>
          </a:p>
        </p:txBody>
      </p:sp>
    </p:spTree>
    <p:extLst>
      <p:ext uri="{BB962C8B-B14F-4D97-AF65-F5344CB8AC3E}">
        <p14:creationId xmlns:p14="http://schemas.microsoft.com/office/powerpoint/2010/main" val="228559936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 y="609600"/>
            <a:ext cx="914400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FWS: </a:t>
            </a:r>
          </a:p>
          <a:p>
            <a:pPr algn="ctr"/>
            <a:r>
              <a:rPr lang="en-US" sz="5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Use of Funds Stipulations</a:t>
            </a:r>
          </a:p>
        </p:txBody>
      </p:sp>
      <p:pic>
        <p:nvPicPr>
          <p:cNvPr id="5128" name="Picture 8" descr="C:\Users\David.Bartnicki\AppData\Local\Microsoft\Windows\Temporary Internet Files\Content.IE5\OWNFVQ2B\MP90042759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895600"/>
            <a:ext cx="5181600" cy="268605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12"/>
          </p:nvPr>
        </p:nvSpPr>
        <p:spPr>
          <a:xfrm>
            <a:off x="-1905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32B3E3-5B5F-4472-A9EA-1E7A8491F391}" type="slidenum">
              <a:rPr lang="en-US" smtClean="0">
                <a:solidFill>
                  <a:schemeClr val="bg1"/>
                </a:solidFill>
              </a:rPr>
              <a:pPr eaLnBrk="1" hangingPunct="1"/>
              <a:t>43</a:t>
            </a:fld>
            <a:endParaRPr lang="en-US" dirty="0" smtClean="0">
              <a:solidFill>
                <a:schemeClr val="bg1"/>
              </a:solidFill>
            </a:endParaRPr>
          </a:p>
        </p:txBody>
      </p:sp>
    </p:spTree>
    <p:extLst>
      <p:ext uri="{BB962C8B-B14F-4D97-AF65-F5344CB8AC3E}">
        <p14:creationId xmlns:p14="http://schemas.microsoft.com/office/powerpoint/2010/main" val="10992699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r>
              <a:rPr lang="en-US" b="1" dirty="0" smtClean="0"/>
              <a:t>Releasing Unused Funds</a:t>
            </a:r>
          </a:p>
        </p:txBody>
      </p:sp>
      <p:sp>
        <p:nvSpPr>
          <p:cNvPr id="45060" name="Rectangle 3"/>
          <p:cNvSpPr>
            <a:spLocks noGrp="1" noChangeArrowheads="1"/>
          </p:cNvSpPr>
          <p:nvPr>
            <p:ph idx="1"/>
          </p:nvPr>
        </p:nvSpPr>
        <p:spPr>
          <a:xfrm>
            <a:off x="0" y="1295400"/>
            <a:ext cx="9013870" cy="4754563"/>
          </a:xfrm>
        </p:spPr>
        <p:txBody>
          <a:bodyPr/>
          <a:lstStyle/>
          <a:p>
            <a:pPr eaLnBrk="1" hangingPunct="1"/>
            <a:r>
              <a:rPr lang="en-US" sz="3200" dirty="0" smtClean="0"/>
              <a:t>If school returns more than 10% of its allocated funds for </a:t>
            </a:r>
            <a:r>
              <a:rPr lang="en-US" sz="3200" u="sng" dirty="0" smtClean="0"/>
              <a:t>any</a:t>
            </a:r>
            <a:r>
              <a:rPr lang="en-US" sz="3200" dirty="0" smtClean="0"/>
              <a:t> CB program, ED will reduce allocation for second succeeding year by the amount returned</a:t>
            </a:r>
          </a:p>
          <a:p>
            <a:pPr lvl="1" eaLnBrk="1" hangingPunct="1"/>
            <a:r>
              <a:rPr lang="en-US" sz="3200" dirty="0" smtClean="0"/>
              <a:t>ED may waive upon request </a:t>
            </a:r>
          </a:p>
          <a:p>
            <a:pPr lvl="2" eaLnBrk="1" hangingPunct="1"/>
            <a:r>
              <a:rPr lang="en-US" sz="2800" dirty="0" smtClean="0"/>
              <a:t>Waiver is requested when FISAP is filed by submitting an explanation per FISAP Instruction Booklet</a:t>
            </a:r>
          </a:p>
          <a:p>
            <a:pPr lvl="2" eaLnBrk="1" hangingPunct="1"/>
            <a:r>
              <a:rPr lang="en-US" sz="2800" dirty="0" smtClean="0"/>
              <a:t>Must be a circumstance beyond the school’s control</a:t>
            </a:r>
          </a:p>
        </p:txBody>
      </p:sp>
      <p:sp>
        <p:nvSpPr>
          <p:cNvPr id="45058" name="Slide Number Placeholder 5"/>
          <p:cNvSpPr>
            <a:spLocks noGrp="1"/>
          </p:cNvSpPr>
          <p:nvPr>
            <p:ph type="sldNum" sz="quarter" idx="12"/>
          </p:nvPr>
        </p:nvSpPr>
        <p:spPr>
          <a:xfrm>
            <a:off x="-19050" y="643572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745104-F925-4A3F-9018-A9ABBCA4D92F}" type="slidenum">
              <a:rPr lang="en-US" smtClean="0">
                <a:solidFill>
                  <a:schemeClr val="bg1"/>
                </a:solidFill>
              </a:rPr>
              <a:pPr eaLnBrk="1" hangingPunct="1"/>
              <a:t>44</a:t>
            </a:fld>
            <a:endParaRPr lang="en-US" dirty="0" smtClean="0">
              <a:solidFill>
                <a:schemeClr val="bg1"/>
              </a:solidFill>
            </a:endParaRPr>
          </a:p>
        </p:txBody>
      </p:sp>
    </p:spTree>
    <p:extLst>
      <p:ext uri="{BB962C8B-B14F-4D97-AF65-F5344CB8AC3E}">
        <p14:creationId xmlns:p14="http://schemas.microsoft.com/office/powerpoint/2010/main" val="28381714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b="1" dirty="0" smtClean="0"/>
              <a:t>FWS Use of Funds Tips</a:t>
            </a:r>
          </a:p>
        </p:txBody>
      </p:sp>
      <p:sp>
        <p:nvSpPr>
          <p:cNvPr id="3" name="Content Placeholder 2"/>
          <p:cNvSpPr>
            <a:spLocks noGrp="1"/>
          </p:cNvSpPr>
          <p:nvPr>
            <p:ph idx="1"/>
          </p:nvPr>
        </p:nvSpPr>
        <p:spPr>
          <a:xfrm>
            <a:off x="533400" y="1371600"/>
            <a:ext cx="8229600" cy="4525963"/>
          </a:xfrm>
        </p:spPr>
        <p:txBody>
          <a:bodyPr>
            <a:noAutofit/>
          </a:bodyPr>
          <a:lstStyle/>
          <a:p>
            <a:pPr>
              <a:defRPr/>
            </a:pPr>
            <a:r>
              <a:rPr lang="en-US" sz="3200" dirty="0" smtClean="0"/>
              <a:t>Are we avoiding penalty for underuse of funds?</a:t>
            </a:r>
          </a:p>
          <a:p>
            <a:pPr lvl="1">
              <a:defRPr/>
            </a:pPr>
            <a:r>
              <a:rPr lang="en-US" sz="2800" dirty="0" smtClean="0"/>
              <a:t>Do not request more funding than can be used</a:t>
            </a:r>
          </a:p>
          <a:p>
            <a:pPr lvl="1">
              <a:defRPr/>
            </a:pPr>
            <a:r>
              <a:rPr lang="en-US" sz="2800" dirty="0" smtClean="0"/>
              <a:t>Transfer funds to FSEOG</a:t>
            </a:r>
          </a:p>
          <a:p>
            <a:pPr lvl="1">
              <a:defRPr/>
            </a:pPr>
            <a:r>
              <a:rPr lang="en-US" sz="2800" dirty="0" smtClean="0"/>
              <a:t>Carry-forward</a:t>
            </a:r>
          </a:p>
          <a:p>
            <a:pPr lvl="1">
              <a:defRPr/>
            </a:pPr>
            <a:r>
              <a:rPr lang="en-US" sz="2800" dirty="0" smtClean="0"/>
              <a:t>Take Campus-Based ACA from FWS</a:t>
            </a:r>
          </a:p>
          <a:p>
            <a:pPr lvl="1">
              <a:defRPr/>
            </a:pPr>
            <a:r>
              <a:rPr lang="en-US" sz="2800" dirty="0" smtClean="0"/>
              <a:t>Up to 10% or $75,000 of FWS allocation may be used for job location and development under the JLD program</a:t>
            </a:r>
          </a:p>
          <a:p>
            <a:pPr lvl="1">
              <a:defRPr/>
            </a:pPr>
            <a:endParaRPr lang="en-US" sz="3200" dirty="0" smtClean="0"/>
          </a:p>
          <a:p>
            <a:pPr>
              <a:defRPr/>
            </a:pPr>
            <a:endParaRPr lang="en-US" sz="3200" dirty="0" smtClean="0"/>
          </a:p>
          <a:p>
            <a:pPr>
              <a:defRPr/>
            </a:pPr>
            <a:endParaRPr lang="en-US" sz="3200" dirty="0"/>
          </a:p>
        </p:txBody>
      </p:sp>
      <p:sp>
        <p:nvSpPr>
          <p:cNvPr id="47108" name="Slide Number Placeholder 3"/>
          <p:cNvSpPr>
            <a:spLocks noGrp="1"/>
          </p:cNvSpPr>
          <p:nvPr>
            <p:ph type="sldNum" sz="quarter" idx="12"/>
          </p:nvPr>
        </p:nvSpPr>
        <p:spPr>
          <a:xfrm>
            <a:off x="38100"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B331F8-7B08-489F-876E-02F139A45311}" type="slidenum">
              <a:rPr lang="en-US" smtClean="0">
                <a:solidFill>
                  <a:schemeClr val="bg1"/>
                </a:solidFill>
              </a:rPr>
              <a:pPr eaLnBrk="1" hangingPunct="1"/>
              <a:t>45</a:t>
            </a:fld>
            <a:endParaRPr lang="en-US" dirty="0" smtClean="0">
              <a:solidFill>
                <a:schemeClr val="bg1"/>
              </a:solidFill>
            </a:endParaRPr>
          </a:p>
        </p:txBody>
      </p:sp>
    </p:spTree>
    <p:extLst>
      <p:ext uri="{BB962C8B-B14F-4D97-AF65-F5344CB8AC3E}">
        <p14:creationId xmlns:p14="http://schemas.microsoft.com/office/powerpoint/2010/main" val="9771581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b="1" dirty="0" smtClean="0"/>
              <a:t>Reallocation </a:t>
            </a:r>
          </a:p>
        </p:txBody>
      </p:sp>
      <p:sp>
        <p:nvSpPr>
          <p:cNvPr id="45059" name="Rectangle 3"/>
          <p:cNvSpPr>
            <a:spLocks noGrp="1" noChangeArrowheads="1"/>
          </p:cNvSpPr>
          <p:nvPr>
            <p:ph idx="1"/>
          </p:nvPr>
        </p:nvSpPr>
        <p:spPr>
          <a:xfrm>
            <a:off x="0" y="1295400"/>
            <a:ext cx="9144000" cy="4754563"/>
          </a:xfrm>
        </p:spPr>
        <p:txBody>
          <a:bodyPr>
            <a:noAutofit/>
          </a:bodyPr>
          <a:lstStyle/>
          <a:p>
            <a:pPr eaLnBrk="1" hangingPunct="1">
              <a:defRPr/>
            </a:pPr>
            <a:r>
              <a:rPr lang="en-US" sz="3200" dirty="0" smtClean="0"/>
              <a:t>Reallocation form (</a:t>
            </a:r>
            <a:r>
              <a:rPr lang="en-US" sz="3200" dirty="0" smtClean="0">
                <a:hlinkClick r:id="rId3"/>
              </a:rPr>
              <a:t>www.cbfisap.ed.gov</a:t>
            </a:r>
            <a:r>
              <a:rPr lang="en-US" sz="3200" dirty="0" smtClean="0"/>
              <a:t> ) must be completed in the following situations</a:t>
            </a:r>
          </a:p>
          <a:p>
            <a:pPr lvl="1" eaLnBrk="1" hangingPunct="1">
              <a:defRPr/>
            </a:pPr>
            <a:r>
              <a:rPr lang="en-US" sz="2800" dirty="0" smtClean="0"/>
              <a:t>School will not spend entire 2011-12 FWS allocation</a:t>
            </a:r>
          </a:p>
          <a:p>
            <a:pPr lvl="1" eaLnBrk="1" hangingPunct="1">
              <a:defRPr/>
            </a:pPr>
            <a:r>
              <a:rPr lang="en-US" sz="2800" dirty="0" smtClean="0"/>
              <a:t>School is requesting supplemental 2012-13 FWS funds to pay students in community service jobs</a:t>
            </a:r>
          </a:p>
          <a:p>
            <a:pPr lvl="2" eaLnBrk="1" hangingPunct="1">
              <a:defRPr/>
            </a:pPr>
            <a:r>
              <a:rPr lang="en-US" sz="2400" dirty="0" smtClean="0"/>
              <a:t>Must have spent at least 5% of 2011-12 allocation to pay students employed as reading tutors of children or in family literacy activities as part of community service</a:t>
            </a:r>
          </a:p>
          <a:p>
            <a:pPr lvl="2" eaLnBrk="1" hangingPunct="1">
              <a:defRPr/>
            </a:pPr>
            <a:r>
              <a:rPr lang="en-US" sz="2400" dirty="0" smtClean="0"/>
              <a:t>Must have an FWS fair share shortfall as shown on line 28 of the  2011-12 final allocation letter</a:t>
            </a:r>
          </a:p>
          <a:p>
            <a:pPr lvl="1" eaLnBrk="1" hangingPunct="1">
              <a:defRPr/>
            </a:pPr>
            <a:r>
              <a:rPr lang="en-US" sz="2400" dirty="0" smtClean="0"/>
              <a:t>August 17, 2012 deadline</a:t>
            </a:r>
          </a:p>
        </p:txBody>
      </p:sp>
      <p:sp>
        <p:nvSpPr>
          <p:cNvPr id="44034" name="Slide Number Placeholder 5"/>
          <p:cNvSpPr>
            <a:spLocks noGrp="1"/>
          </p:cNvSpPr>
          <p:nvPr>
            <p:ph type="sldNum" sz="quarter" idx="12"/>
          </p:nvPr>
        </p:nvSpPr>
        <p:spPr>
          <a:xfrm>
            <a:off x="0" y="64008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376138-ED3F-4212-9CF4-5E10B1474BFD}" type="slidenum">
              <a:rPr lang="en-US" smtClean="0">
                <a:solidFill>
                  <a:schemeClr val="bg1"/>
                </a:solidFill>
              </a:rPr>
              <a:pPr eaLnBrk="1" hangingPunct="1"/>
              <a:t>46</a:t>
            </a:fld>
            <a:endParaRPr lang="en-US" dirty="0" smtClean="0">
              <a:solidFill>
                <a:schemeClr val="bg1"/>
              </a:solidFill>
            </a:endParaRPr>
          </a:p>
        </p:txBody>
      </p:sp>
    </p:spTree>
    <p:extLst>
      <p:ext uri="{BB962C8B-B14F-4D97-AF65-F5344CB8AC3E}">
        <p14:creationId xmlns:p14="http://schemas.microsoft.com/office/powerpoint/2010/main" val="22724261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04800" y="381000"/>
            <a:ext cx="8458200" cy="914400"/>
          </a:xfrm>
        </p:spPr>
        <p:txBody>
          <a:bodyPr/>
          <a:lstStyle/>
          <a:p>
            <a:pPr algn="ctr"/>
            <a:r>
              <a:rPr lang="en-US" b="1" dirty="0" smtClean="0"/>
              <a:t>Special FWS Allocation Requirements</a:t>
            </a:r>
          </a:p>
        </p:txBody>
      </p:sp>
      <p:sp>
        <p:nvSpPr>
          <p:cNvPr id="3" name="Content Placeholder 2"/>
          <p:cNvSpPr>
            <a:spLocks noGrp="1"/>
          </p:cNvSpPr>
          <p:nvPr>
            <p:ph idx="1"/>
          </p:nvPr>
        </p:nvSpPr>
        <p:spPr>
          <a:xfrm>
            <a:off x="0" y="1676400"/>
            <a:ext cx="9144000" cy="4648200"/>
          </a:xfrm>
        </p:spPr>
        <p:txBody>
          <a:bodyPr/>
          <a:lstStyle/>
          <a:p>
            <a:pPr>
              <a:defRPr/>
            </a:pPr>
            <a:r>
              <a:rPr lang="en-US" sz="3000" dirty="0" smtClean="0"/>
              <a:t>Community service expenditure obligations:</a:t>
            </a:r>
          </a:p>
          <a:p>
            <a:pPr lvl="1">
              <a:defRPr/>
            </a:pPr>
            <a:r>
              <a:rPr lang="en-US" sz="2800" dirty="0" smtClean="0">
                <a:ea typeface="+mn-ea"/>
                <a:cs typeface="+mn-cs"/>
              </a:rPr>
              <a:t>Must use at least 7% of its FWS federal allocation for an award year to pay the federal share of wages to students employed in community service jobs for that year</a:t>
            </a:r>
          </a:p>
          <a:p>
            <a:pPr lvl="1">
              <a:defRPr/>
            </a:pPr>
            <a:r>
              <a:rPr lang="en-US" sz="2800" dirty="0" smtClean="0">
                <a:ea typeface="+mn-ea"/>
                <a:cs typeface="+mn-cs"/>
              </a:rPr>
              <a:t>One or more of the school’s FWS students must be employed as a reading tutor for children in a reading tutoring project or performing family literacy activities in a family literacy project.</a:t>
            </a:r>
            <a:endParaRPr lang="en-US" sz="2800" kern="1200" dirty="0" smtClean="0">
              <a:ea typeface="+mn-ea"/>
              <a:cs typeface="+mn-cs"/>
            </a:endParaRPr>
          </a:p>
        </p:txBody>
      </p:sp>
      <p:sp>
        <p:nvSpPr>
          <p:cNvPr id="4" name="Slide Number Placeholder 3"/>
          <p:cNvSpPr>
            <a:spLocks noGrp="1"/>
          </p:cNvSpPr>
          <p:nvPr>
            <p:ph type="sldNum" sz="quarter" idx="4294967295"/>
          </p:nvPr>
        </p:nvSpPr>
        <p:spPr>
          <a:xfrm>
            <a:off x="0" y="6400800"/>
            <a:ext cx="1905000" cy="457200"/>
          </a:xfrm>
          <a:prstGeom prst="rect">
            <a:avLst/>
          </a:prstGeom>
        </p:spPr>
        <p:txBody>
          <a:bodyPr/>
          <a:lstStyle/>
          <a:p>
            <a:pPr algn="l">
              <a:defRPr/>
            </a:pPr>
            <a:fld id="{2D07EDA3-8F22-4382-9ADE-F57029F34D29}" type="slidenum">
              <a:rPr lang="en-US" sz="1000" smtClean="0">
                <a:solidFill>
                  <a:schemeClr val="bg1"/>
                </a:solidFill>
              </a:rPr>
              <a:pPr algn="l">
                <a:defRPr/>
              </a:pPr>
              <a:t>47</a:t>
            </a:fld>
            <a:endParaRPr lang="en-US" sz="1000" dirty="0">
              <a:solidFill>
                <a:schemeClr val="bg1"/>
              </a:solidFill>
            </a:endParaRPr>
          </a:p>
        </p:txBody>
      </p:sp>
    </p:spTree>
    <p:extLst>
      <p:ext uri="{BB962C8B-B14F-4D97-AF65-F5344CB8AC3E}">
        <p14:creationId xmlns:p14="http://schemas.microsoft.com/office/powerpoint/2010/main" val="34406943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04800" y="457200"/>
            <a:ext cx="8458200" cy="914400"/>
          </a:xfrm>
        </p:spPr>
        <p:txBody>
          <a:bodyPr/>
          <a:lstStyle/>
          <a:p>
            <a:pPr algn="ctr"/>
            <a:r>
              <a:rPr lang="en-US" b="1" dirty="0" smtClean="0"/>
              <a:t>Special FWS Allocation Requirements</a:t>
            </a:r>
          </a:p>
        </p:txBody>
      </p:sp>
      <p:sp>
        <p:nvSpPr>
          <p:cNvPr id="3" name="Content Placeholder 2"/>
          <p:cNvSpPr>
            <a:spLocks noGrp="1"/>
          </p:cNvSpPr>
          <p:nvPr>
            <p:ph idx="1"/>
          </p:nvPr>
        </p:nvSpPr>
        <p:spPr>
          <a:xfrm>
            <a:off x="0" y="1828800"/>
            <a:ext cx="9144000" cy="4495800"/>
          </a:xfrm>
        </p:spPr>
        <p:txBody>
          <a:bodyPr/>
          <a:lstStyle/>
          <a:p>
            <a:pPr>
              <a:defRPr/>
            </a:pPr>
            <a:r>
              <a:rPr lang="en-US" sz="3200" dirty="0" smtClean="0"/>
              <a:t>Community service expenditure waiver:</a:t>
            </a:r>
          </a:p>
          <a:p>
            <a:pPr lvl="1">
              <a:defRPr/>
            </a:pPr>
            <a:r>
              <a:rPr lang="en-US" sz="2800" dirty="0" smtClean="0">
                <a:ea typeface="+mn-ea"/>
                <a:cs typeface="+mn-cs"/>
              </a:rPr>
              <a:t>May request a waiver of one or both of the community service expenditure requirements by the annual deadline </a:t>
            </a:r>
          </a:p>
          <a:p>
            <a:pPr lvl="2">
              <a:defRPr/>
            </a:pPr>
            <a:r>
              <a:rPr lang="en-US" sz="2600" dirty="0" smtClean="0">
                <a:ea typeface="+mn-ea"/>
                <a:cs typeface="+mn-cs"/>
              </a:rPr>
              <a:t>Electronic announcement comes out in March with submission due date in April</a:t>
            </a:r>
          </a:p>
          <a:p>
            <a:pPr lvl="1">
              <a:defRPr/>
            </a:pPr>
            <a:r>
              <a:rPr lang="en-US" sz="2800" dirty="0" smtClean="0">
                <a:ea typeface="+mn-ea"/>
                <a:cs typeface="+mn-cs"/>
              </a:rPr>
              <a:t>The school should include detailed information that demonstrates that the requirement would cause a hardship for students at the school</a:t>
            </a:r>
            <a:endParaRPr lang="en-US" sz="2800" kern="1200" dirty="0" smtClean="0">
              <a:ea typeface="+mn-ea"/>
              <a:cs typeface="+mn-cs"/>
            </a:endParaRPr>
          </a:p>
        </p:txBody>
      </p:sp>
      <p:sp>
        <p:nvSpPr>
          <p:cNvPr id="4" name="Slide Number Placeholder 3"/>
          <p:cNvSpPr>
            <a:spLocks noGrp="1"/>
          </p:cNvSpPr>
          <p:nvPr>
            <p:ph type="sldNum" sz="quarter" idx="4294967295"/>
          </p:nvPr>
        </p:nvSpPr>
        <p:spPr>
          <a:xfrm>
            <a:off x="7086600" y="6400800"/>
            <a:ext cx="1905000" cy="457200"/>
          </a:xfrm>
          <a:prstGeom prst="rect">
            <a:avLst/>
          </a:prstGeom>
        </p:spPr>
        <p:txBody>
          <a:bodyPr/>
          <a:lstStyle/>
          <a:p>
            <a:pPr>
              <a:defRPr/>
            </a:pPr>
            <a:fld id="{AEAF35E0-96CF-4C91-A6DA-0BC9F576F9CA}" type="slidenum">
              <a:rPr lang="en-US" smtClean="0"/>
              <a:pPr>
                <a:defRPr/>
              </a:pPr>
              <a:t>48</a:t>
            </a:fld>
            <a:endParaRPr lang="en-US" dirty="0"/>
          </a:p>
        </p:txBody>
      </p:sp>
      <p:sp>
        <p:nvSpPr>
          <p:cNvPr id="5" name="Slide Number Placeholder 3"/>
          <p:cNvSpPr>
            <a:spLocks noGrp="1"/>
          </p:cNvSpPr>
          <p:nvPr>
            <p:ph type="sldNum" sz="quarter" idx="12"/>
          </p:nvPr>
        </p:nvSpPr>
        <p:spPr>
          <a:xfrm>
            <a:off x="-1905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32B3E3-5B5F-4472-A9EA-1E7A8491F391}" type="slidenum">
              <a:rPr lang="en-US" smtClean="0">
                <a:solidFill>
                  <a:schemeClr val="bg1"/>
                </a:solidFill>
              </a:rPr>
              <a:pPr eaLnBrk="1" hangingPunct="1"/>
              <a:t>48</a:t>
            </a:fld>
            <a:endParaRPr lang="en-US" dirty="0" smtClean="0">
              <a:solidFill>
                <a:schemeClr val="bg1"/>
              </a:solidFill>
            </a:endParaRPr>
          </a:p>
        </p:txBody>
      </p:sp>
    </p:spTree>
    <p:extLst>
      <p:ext uri="{BB962C8B-B14F-4D97-AF65-F5344CB8AC3E}">
        <p14:creationId xmlns:p14="http://schemas.microsoft.com/office/powerpoint/2010/main" val="35213566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b="1" dirty="0" smtClean="0"/>
              <a:t>FWS Use of Funds Tips</a:t>
            </a:r>
          </a:p>
        </p:txBody>
      </p:sp>
      <p:sp>
        <p:nvSpPr>
          <p:cNvPr id="3" name="Content Placeholder 2"/>
          <p:cNvSpPr>
            <a:spLocks noGrp="1"/>
          </p:cNvSpPr>
          <p:nvPr>
            <p:ph idx="1"/>
          </p:nvPr>
        </p:nvSpPr>
        <p:spPr>
          <a:xfrm>
            <a:off x="0" y="1219200"/>
            <a:ext cx="9144000" cy="4368786"/>
          </a:xfrm>
        </p:spPr>
        <p:txBody>
          <a:bodyPr>
            <a:noAutofit/>
          </a:bodyPr>
          <a:lstStyle/>
          <a:p>
            <a:pPr>
              <a:defRPr/>
            </a:pPr>
            <a:r>
              <a:rPr lang="en-US" sz="2800" dirty="0" smtClean="0"/>
              <a:t>Are we meeting 7% community service requirement?</a:t>
            </a:r>
          </a:p>
          <a:p>
            <a:pPr lvl="1">
              <a:defRPr/>
            </a:pPr>
            <a:r>
              <a:rPr lang="en-US" sz="2400" dirty="0" smtClean="0"/>
              <a:t>Adjust pay rate for community service jobs where warranted </a:t>
            </a:r>
          </a:p>
          <a:p>
            <a:pPr lvl="2">
              <a:defRPr/>
            </a:pPr>
            <a:r>
              <a:rPr lang="en-US" sz="2400" dirty="0" smtClean="0"/>
              <a:t>Jobs requiring certain skills may merit more than minimum wage</a:t>
            </a:r>
          </a:p>
          <a:p>
            <a:pPr lvl="1">
              <a:defRPr/>
            </a:pPr>
            <a:r>
              <a:rPr lang="en-US" sz="2400" dirty="0" smtClean="0"/>
              <a:t>Allocate more than 7% to ensure threshold is actually met</a:t>
            </a:r>
          </a:p>
          <a:p>
            <a:pPr lvl="1">
              <a:defRPr/>
            </a:pPr>
            <a:r>
              <a:rPr lang="en-US" sz="2400" dirty="0" smtClean="0"/>
              <a:t>Jobs assisting students with disabilities are considered community service</a:t>
            </a:r>
          </a:p>
          <a:p>
            <a:pPr lvl="1">
              <a:defRPr/>
            </a:pPr>
            <a:r>
              <a:rPr lang="en-US" sz="2400" dirty="0" smtClean="0"/>
              <a:t>Certain jobs in tutoring/family literacy and civic education can be community service and allow 100% Federal share of wages</a:t>
            </a:r>
          </a:p>
          <a:p>
            <a:pPr>
              <a:defRPr/>
            </a:pPr>
            <a:r>
              <a:rPr lang="en-US" sz="2400" dirty="0" smtClean="0"/>
              <a:t>Is as least one student employed as a reading tutor/family literacy project?</a:t>
            </a:r>
          </a:p>
          <a:p>
            <a:pPr lvl="1">
              <a:defRPr/>
            </a:pPr>
            <a:endParaRPr lang="en-US" sz="2800" dirty="0"/>
          </a:p>
        </p:txBody>
      </p:sp>
      <p:sp>
        <p:nvSpPr>
          <p:cNvPr id="48132" name="Slide Number Placeholder 3"/>
          <p:cNvSpPr>
            <a:spLocks noGrp="1"/>
          </p:cNvSpPr>
          <p:nvPr>
            <p:ph type="sldNum" sz="quarter" idx="12"/>
          </p:nvPr>
        </p:nvSpPr>
        <p:spPr>
          <a:xfrm>
            <a:off x="19050" y="64008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216C74-8A01-451F-A259-4E87BEF85A1F}" type="slidenum">
              <a:rPr lang="en-US" smtClean="0">
                <a:solidFill>
                  <a:schemeClr val="bg1"/>
                </a:solidFill>
              </a:rPr>
              <a:pPr eaLnBrk="1" hangingPunct="1"/>
              <a:t>49</a:t>
            </a:fld>
            <a:endParaRPr lang="en-US" dirty="0" smtClean="0">
              <a:solidFill>
                <a:schemeClr val="bg1"/>
              </a:solidFill>
            </a:endParaRPr>
          </a:p>
        </p:txBody>
      </p:sp>
    </p:spTree>
    <p:extLst>
      <p:ext uri="{BB962C8B-B14F-4D97-AF65-F5344CB8AC3E}">
        <p14:creationId xmlns:p14="http://schemas.microsoft.com/office/powerpoint/2010/main" val="980055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21330" y="423916"/>
            <a:ext cx="8554162" cy="647698"/>
          </a:xfrm>
        </p:spPr>
        <p:txBody>
          <a:bodyPr/>
          <a:lstStyle/>
          <a:p>
            <a:pPr algn="ctr" eaLnBrk="1" hangingPunct="1"/>
            <a:r>
              <a:rPr lang="en-US" sz="4000" b="1" dirty="0" smtClean="0"/>
              <a:t>FWS: Period of Non-Attendance – </a:t>
            </a:r>
            <a:br>
              <a:rPr lang="en-US" sz="4000" b="1" dirty="0" smtClean="0"/>
            </a:br>
            <a:r>
              <a:rPr lang="en-US" sz="4000" b="1" dirty="0" smtClean="0"/>
              <a:t>Failure to Return</a:t>
            </a:r>
          </a:p>
        </p:txBody>
      </p:sp>
      <p:sp>
        <p:nvSpPr>
          <p:cNvPr id="13316" name="Rectangle 3"/>
          <p:cNvSpPr>
            <a:spLocks noGrp="1" noChangeArrowheads="1"/>
          </p:cNvSpPr>
          <p:nvPr>
            <p:ph idx="1"/>
          </p:nvPr>
        </p:nvSpPr>
        <p:spPr>
          <a:xfrm>
            <a:off x="0" y="1752600"/>
            <a:ext cx="9144000" cy="4462255"/>
          </a:xfrm>
        </p:spPr>
        <p:txBody>
          <a:bodyPr/>
          <a:lstStyle/>
          <a:p>
            <a:pPr eaLnBrk="1" hangingPunct="1">
              <a:lnSpc>
                <a:spcPct val="90000"/>
              </a:lnSpc>
            </a:pPr>
            <a:r>
              <a:rPr lang="en-US" sz="2800" dirty="0" smtClean="0"/>
              <a:t>School must be able to demonstrate:</a:t>
            </a:r>
          </a:p>
          <a:p>
            <a:pPr lvl="1" eaLnBrk="1" hangingPunct="1">
              <a:lnSpc>
                <a:spcPct val="90000"/>
              </a:lnSpc>
            </a:pPr>
            <a:r>
              <a:rPr lang="en-US" sz="2400" dirty="0" smtClean="0"/>
              <a:t>Student was eligible for employment</a:t>
            </a:r>
          </a:p>
          <a:p>
            <a:pPr lvl="1" eaLnBrk="1" hangingPunct="1">
              <a:lnSpc>
                <a:spcPct val="90000"/>
              </a:lnSpc>
            </a:pPr>
            <a:r>
              <a:rPr lang="en-US" sz="2400" dirty="0" smtClean="0"/>
              <a:t>School had reason to believe, at the time FWS was awarded, that student would return</a:t>
            </a:r>
          </a:p>
          <a:p>
            <a:pPr eaLnBrk="1" hangingPunct="1">
              <a:lnSpc>
                <a:spcPct val="90000"/>
              </a:lnSpc>
            </a:pPr>
            <a:r>
              <a:rPr lang="en-US" sz="2800" dirty="0" smtClean="0"/>
              <a:t>Documentation</a:t>
            </a:r>
          </a:p>
          <a:p>
            <a:pPr lvl="1" eaLnBrk="1" hangingPunct="1">
              <a:lnSpc>
                <a:spcPct val="90000"/>
              </a:lnSpc>
            </a:pPr>
            <a:r>
              <a:rPr lang="en-US" sz="2400" dirty="0" smtClean="0"/>
              <a:t>Written record showing student’s acceptance of offer of admittance for next period</a:t>
            </a:r>
          </a:p>
          <a:p>
            <a:pPr eaLnBrk="1" hangingPunct="1">
              <a:lnSpc>
                <a:spcPct val="90000"/>
              </a:lnSpc>
            </a:pPr>
            <a:r>
              <a:rPr lang="en-US" sz="2800" dirty="0" smtClean="0"/>
              <a:t>Student must immediately cease FWS employment if, during period of non-attendance, school learns student  will no longer enroll for the next period of enrollment</a:t>
            </a:r>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p:txBody>
      </p:sp>
      <p:sp>
        <p:nvSpPr>
          <p:cNvPr id="13314" name="Slide Number Placeholder 5"/>
          <p:cNvSpPr>
            <a:spLocks noGrp="1"/>
          </p:cNvSpPr>
          <p:nvPr>
            <p:ph type="sldNum" sz="quarter" idx="12"/>
          </p:nvPr>
        </p:nvSpPr>
        <p:spPr>
          <a:xfrm>
            <a:off x="0"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3BF20C-F86B-47B1-889C-0F1777D87FFA}" type="slidenum">
              <a:rPr lang="en-US" smtClean="0">
                <a:solidFill>
                  <a:schemeClr val="bg1"/>
                </a:solidFill>
              </a:rPr>
              <a:pPr eaLnBrk="1" hangingPunct="1"/>
              <a:t>5</a:t>
            </a:fld>
            <a:endParaRPr lang="en-US" dirty="0" smtClean="0">
              <a:solidFill>
                <a:schemeClr val="bg1"/>
              </a:solidFill>
            </a:endParaRPr>
          </a:p>
        </p:txBody>
      </p:sp>
    </p:spTree>
    <p:extLst>
      <p:ext uri="{BB962C8B-B14F-4D97-AF65-F5344CB8AC3E}">
        <p14:creationId xmlns:p14="http://schemas.microsoft.com/office/powerpoint/2010/main" val="1220417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David.Bartnicki\AppData\Local\Microsoft\Windows\Temporary Internet Files\Content.IE5\1MGJEHW0\MP90042773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89" y="228600"/>
            <a:ext cx="4800422" cy="32027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95211" y="2514600"/>
            <a:ext cx="9144000" cy="34163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FWS: </a:t>
            </a:r>
          </a:p>
          <a:p>
            <a:pPr algn="ctr"/>
            <a:r>
              <a:rPr lang="en-US" sz="5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General Employment &amp; </a:t>
            </a:r>
          </a:p>
          <a:p>
            <a:pPr algn="ctr"/>
            <a:r>
              <a:rPr lang="en-US" sz="5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Community Service Requirements</a:t>
            </a:r>
          </a:p>
        </p:txBody>
      </p:sp>
      <p:sp>
        <p:nvSpPr>
          <p:cNvPr id="6" name="Slide Number Placeholder 3"/>
          <p:cNvSpPr>
            <a:spLocks noGrp="1"/>
          </p:cNvSpPr>
          <p:nvPr>
            <p:ph type="sldNum" sz="quarter" idx="12"/>
          </p:nvPr>
        </p:nvSpPr>
        <p:spPr>
          <a:xfrm>
            <a:off x="-1905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32B3E3-5B5F-4472-A9EA-1E7A8491F391}" type="slidenum">
              <a:rPr lang="en-US" smtClean="0">
                <a:solidFill>
                  <a:schemeClr val="bg1"/>
                </a:solidFill>
              </a:rPr>
              <a:pPr eaLnBrk="1" hangingPunct="1"/>
              <a:t>50</a:t>
            </a:fld>
            <a:endParaRPr lang="en-US" dirty="0" smtClean="0">
              <a:solidFill>
                <a:schemeClr val="bg1"/>
              </a:solidFill>
            </a:endParaRPr>
          </a:p>
        </p:txBody>
      </p:sp>
    </p:spTree>
    <p:extLst>
      <p:ext uri="{BB962C8B-B14F-4D97-AF65-F5344CB8AC3E}">
        <p14:creationId xmlns:p14="http://schemas.microsoft.com/office/powerpoint/2010/main" val="11074423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r>
              <a:rPr lang="en-US" b="1" dirty="0" smtClean="0"/>
              <a:t>Assigning FWS Jobs</a:t>
            </a:r>
          </a:p>
        </p:txBody>
      </p:sp>
      <p:sp>
        <p:nvSpPr>
          <p:cNvPr id="63492" name="Rectangle 3"/>
          <p:cNvSpPr>
            <a:spLocks noGrp="1" noChangeArrowheads="1"/>
          </p:cNvSpPr>
          <p:nvPr>
            <p:ph idx="1"/>
          </p:nvPr>
        </p:nvSpPr>
        <p:spPr>
          <a:xfrm>
            <a:off x="0" y="1219200"/>
            <a:ext cx="9144000" cy="4678363"/>
          </a:xfrm>
        </p:spPr>
        <p:txBody>
          <a:bodyPr/>
          <a:lstStyle/>
          <a:p>
            <a:pPr eaLnBrk="1" hangingPunct="1">
              <a:lnSpc>
                <a:spcPct val="80000"/>
              </a:lnSpc>
            </a:pPr>
            <a:r>
              <a:rPr lang="en-US" sz="3200" dirty="0" smtClean="0"/>
              <a:t>Establish and maintain job descriptions</a:t>
            </a:r>
          </a:p>
          <a:p>
            <a:pPr eaLnBrk="1" hangingPunct="1">
              <a:lnSpc>
                <a:spcPct val="80000"/>
              </a:lnSpc>
            </a:pPr>
            <a:r>
              <a:rPr lang="en-US" sz="3200" dirty="0" smtClean="0"/>
              <a:t>May be on or off-campus</a:t>
            </a:r>
          </a:p>
          <a:p>
            <a:pPr lvl="1" eaLnBrk="1" hangingPunct="1">
              <a:lnSpc>
                <a:spcPct val="80000"/>
              </a:lnSpc>
            </a:pPr>
            <a:r>
              <a:rPr lang="en-US" sz="2600" dirty="0" smtClean="0"/>
              <a:t>Off-campus jobs with federal, state/local public agencies or private non-profits must be in the public interest</a:t>
            </a:r>
          </a:p>
          <a:p>
            <a:pPr lvl="1" eaLnBrk="1" hangingPunct="1">
              <a:lnSpc>
                <a:spcPct val="80000"/>
              </a:lnSpc>
            </a:pPr>
            <a:r>
              <a:rPr lang="en-US" sz="2600" dirty="0" smtClean="0"/>
              <a:t>Off-campus jobs with private, for-profit orgs. must be academically relevant to extent possible</a:t>
            </a:r>
          </a:p>
          <a:p>
            <a:pPr eaLnBrk="1" hangingPunct="1">
              <a:lnSpc>
                <a:spcPct val="80000"/>
              </a:lnSpc>
            </a:pPr>
            <a:r>
              <a:rPr lang="en-US" sz="3200" dirty="0" smtClean="0"/>
              <a:t>Must consider:</a:t>
            </a:r>
          </a:p>
          <a:p>
            <a:pPr lvl="1" eaLnBrk="1" hangingPunct="1">
              <a:lnSpc>
                <a:spcPct val="80000"/>
              </a:lnSpc>
            </a:pPr>
            <a:r>
              <a:rPr lang="en-US" sz="2600" dirty="0" smtClean="0"/>
              <a:t>Financial need</a:t>
            </a:r>
          </a:p>
          <a:p>
            <a:pPr lvl="1" eaLnBrk="1" hangingPunct="1">
              <a:lnSpc>
                <a:spcPct val="80000"/>
              </a:lnSpc>
            </a:pPr>
            <a:r>
              <a:rPr lang="en-US" sz="2600" dirty="0" smtClean="0"/>
              <a:t>Number of hours student can work</a:t>
            </a:r>
          </a:p>
          <a:p>
            <a:pPr lvl="1" eaLnBrk="1" hangingPunct="1">
              <a:lnSpc>
                <a:spcPct val="80000"/>
              </a:lnSpc>
            </a:pPr>
            <a:r>
              <a:rPr lang="en-US" sz="2600" dirty="0" smtClean="0"/>
              <a:t>Period of employment</a:t>
            </a:r>
          </a:p>
          <a:p>
            <a:pPr lvl="1" eaLnBrk="1" hangingPunct="1">
              <a:lnSpc>
                <a:spcPct val="80000"/>
              </a:lnSpc>
            </a:pPr>
            <a:r>
              <a:rPr lang="en-US" sz="2600" dirty="0" smtClean="0"/>
              <a:t>Anticipated wage rate</a:t>
            </a:r>
          </a:p>
          <a:p>
            <a:pPr lvl="1" eaLnBrk="1" hangingPunct="1">
              <a:lnSpc>
                <a:spcPct val="80000"/>
              </a:lnSpc>
            </a:pPr>
            <a:r>
              <a:rPr lang="en-US" sz="2600" dirty="0" smtClean="0"/>
              <a:t>Amount of other assistance available to student</a:t>
            </a:r>
          </a:p>
          <a:p>
            <a:pPr eaLnBrk="1" hangingPunct="1">
              <a:lnSpc>
                <a:spcPct val="80000"/>
              </a:lnSpc>
              <a:buFontTx/>
              <a:buNone/>
            </a:pPr>
            <a:endParaRPr lang="en-US" sz="3200" dirty="0" smtClean="0"/>
          </a:p>
        </p:txBody>
      </p:sp>
      <p:sp>
        <p:nvSpPr>
          <p:cNvPr id="63490" name="Slide Number Placeholder 5"/>
          <p:cNvSpPr>
            <a:spLocks noGrp="1"/>
          </p:cNvSpPr>
          <p:nvPr>
            <p:ph type="sldNum" sz="quarter" idx="12"/>
          </p:nvPr>
        </p:nvSpPr>
        <p:spPr>
          <a:xfrm>
            <a:off x="0" y="64008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54CBD4-9242-4EBB-87F7-94660E8500E6}" type="slidenum">
              <a:rPr lang="en-US" smtClean="0">
                <a:solidFill>
                  <a:schemeClr val="bg1"/>
                </a:solidFill>
              </a:rPr>
              <a:pPr eaLnBrk="1" hangingPunct="1"/>
              <a:t>51</a:t>
            </a:fld>
            <a:endParaRPr lang="en-US" dirty="0" smtClean="0">
              <a:solidFill>
                <a:schemeClr val="bg1"/>
              </a:solidFill>
            </a:endParaRPr>
          </a:p>
        </p:txBody>
      </p:sp>
    </p:spTree>
    <p:extLst>
      <p:ext uri="{BB962C8B-B14F-4D97-AF65-F5344CB8AC3E}">
        <p14:creationId xmlns:p14="http://schemas.microsoft.com/office/powerpoint/2010/main" val="25408064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pPr eaLnBrk="1" hangingPunct="1"/>
            <a:r>
              <a:rPr lang="en-US" b="1" dirty="0" smtClean="0"/>
              <a:t>FWS Conditions/Limitations</a:t>
            </a:r>
          </a:p>
        </p:txBody>
      </p:sp>
      <p:sp>
        <p:nvSpPr>
          <p:cNvPr id="64516" name="Rectangle 3"/>
          <p:cNvSpPr>
            <a:spLocks noGrp="1" noChangeArrowheads="1"/>
          </p:cNvSpPr>
          <p:nvPr>
            <p:ph idx="1"/>
          </p:nvPr>
        </p:nvSpPr>
        <p:spPr>
          <a:xfrm>
            <a:off x="0" y="1524000"/>
            <a:ext cx="9144000" cy="4525963"/>
          </a:xfrm>
        </p:spPr>
        <p:txBody>
          <a:bodyPr/>
          <a:lstStyle/>
          <a:p>
            <a:pPr eaLnBrk="1" hangingPunct="1"/>
            <a:r>
              <a:rPr lang="en-US" sz="3200" dirty="0" smtClean="0"/>
              <a:t>FWS governed by applicable employment law</a:t>
            </a:r>
          </a:p>
          <a:p>
            <a:pPr eaLnBrk="1" hangingPunct="1"/>
            <a:r>
              <a:rPr lang="en-US" sz="3200" dirty="0" smtClean="0"/>
              <a:t>Federal minimum wage required </a:t>
            </a:r>
          </a:p>
          <a:p>
            <a:pPr lvl="1" eaLnBrk="1" hangingPunct="1"/>
            <a:r>
              <a:rPr lang="en-US" sz="2800" dirty="0" smtClean="0"/>
              <a:t>Currently $7.25</a:t>
            </a:r>
          </a:p>
          <a:p>
            <a:pPr lvl="1" eaLnBrk="1" hangingPunct="1"/>
            <a:r>
              <a:rPr lang="en-US" sz="2800" dirty="0" smtClean="0"/>
              <a:t>If state or local minimum wage is higher, employer must pay at least that amount</a:t>
            </a:r>
          </a:p>
          <a:p>
            <a:pPr eaLnBrk="1" hangingPunct="1"/>
            <a:r>
              <a:rPr lang="en-US" sz="3200" dirty="0" smtClean="0"/>
              <a:t>FWS students may not displace employees</a:t>
            </a:r>
          </a:p>
          <a:p>
            <a:pPr eaLnBrk="1" hangingPunct="1"/>
            <a:r>
              <a:rPr lang="en-US" sz="3200" dirty="0" smtClean="0"/>
              <a:t>FWS jobs may not involve constructing, operating or maintaining religious facilities</a:t>
            </a:r>
          </a:p>
          <a:p>
            <a:pPr eaLnBrk="1" hangingPunct="1"/>
            <a:endParaRPr lang="en-US" sz="3200" dirty="0" smtClean="0"/>
          </a:p>
        </p:txBody>
      </p:sp>
      <p:sp>
        <p:nvSpPr>
          <p:cNvPr id="64514" name="Slide Number Placeholder 5"/>
          <p:cNvSpPr>
            <a:spLocks noGrp="1"/>
          </p:cNvSpPr>
          <p:nvPr>
            <p:ph type="sldNum" sz="quarter" idx="12"/>
          </p:nvPr>
        </p:nvSpPr>
        <p:spPr>
          <a:xfrm>
            <a:off x="0" y="64008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4830EE-A13E-4472-ABFE-F7239B43CBA9}" type="slidenum">
              <a:rPr lang="en-US" smtClean="0">
                <a:solidFill>
                  <a:schemeClr val="bg1"/>
                </a:solidFill>
              </a:rPr>
              <a:pPr eaLnBrk="1" hangingPunct="1"/>
              <a:t>52</a:t>
            </a:fld>
            <a:endParaRPr lang="en-US" dirty="0" smtClean="0">
              <a:solidFill>
                <a:schemeClr val="bg1"/>
              </a:solidFill>
            </a:endParaRPr>
          </a:p>
        </p:txBody>
      </p:sp>
    </p:spTree>
    <p:extLst>
      <p:ext uri="{BB962C8B-B14F-4D97-AF65-F5344CB8AC3E}">
        <p14:creationId xmlns:p14="http://schemas.microsoft.com/office/powerpoint/2010/main" val="26023205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p:txBody>
          <a:bodyPr/>
          <a:lstStyle/>
          <a:p>
            <a:pPr eaLnBrk="1" hangingPunct="1"/>
            <a:r>
              <a:rPr lang="en-US" b="1" dirty="0" smtClean="0"/>
              <a:t>On-Campus Employment</a:t>
            </a:r>
          </a:p>
        </p:txBody>
      </p:sp>
      <p:sp>
        <p:nvSpPr>
          <p:cNvPr id="76804" name="Rectangle 3"/>
          <p:cNvSpPr>
            <a:spLocks noGrp="1" noChangeArrowheads="1"/>
          </p:cNvSpPr>
          <p:nvPr>
            <p:ph idx="1"/>
          </p:nvPr>
        </p:nvSpPr>
        <p:spPr>
          <a:xfrm>
            <a:off x="533400" y="1295400"/>
            <a:ext cx="8229600" cy="4754563"/>
          </a:xfrm>
        </p:spPr>
        <p:txBody>
          <a:bodyPr/>
          <a:lstStyle/>
          <a:p>
            <a:pPr eaLnBrk="1" hangingPunct="1">
              <a:lnSpc>
                <a:spcPct val="90000"/>
              </a:lnSpc>
            </a:pPr>
            <a:r>
              <a:rPr lang="en-US" sz="3200" dirty="0" smtClean="0"/>
              <a:t>Student may be employed on campus at any type of school (including proprietary)</a:t>
            </a:r>
          </a:p>
          <a:p>
            <a:pPr eaLnBrk="1" hangingPunct="1">
              <a:lnSpc>
                <a:spcPct val="90000"/>
              </a:lnSpc>
            </a:pPr>
            <a:r>
              <a:rPr lang="en-US" sz="3200" dirty="0" smtClean="0"/>
              <a:t>FWS student may be assigned to assist a professor </a:t>
            </a:r>
          </a:p>
          <a:p>
            <a:pPr lvl="1" eaLnBrk="1" hangingPunct="1">
              <a:lnSpc>
                <a:spcPct val="90000"/>
              </a:lnSpc>
            </a:pPr>
            <a:r>
              <a:rPr lang="en-US" sz="2800" dirty="0" smtClean="0"/>
              <a:t>Student must be performing work the school would normally support under its own employment program</a:t>
            </a:r>
          </a:p>
          <a:p>
            <a:pPr lvl="1" eaLnBrk="1" hangingPunct="1">
              <a:lnSpc>
                <a:spcPct val="90000"/>
              </a:lnSpc>
            </a:pPr>
            <a:r>
              <a:rPr lang="en-US" sz="2800" dirty="0" smtClean="0"/>
              <a:t>Student may serve as a research assistant </a:t>
            </a:r>
          </a:p>
          <a:p>
            <a:pPr lvl="2" eaLnBrk="1" hangingPunct="1">
              <a:lnSpc>
                <a:spcPct val="90000"/>
              </a:lnSpc>
            </a:pPr>
            <a:r>
              <a:rPr lang="en-US" sz="2800" dirty="0" smtClean="0"/>
              <a:t>Work must be in line with profs. official duties</a:t>
            </a:r>
          </a:p>
          <a:p>
            <a:pPr lvl="2" eaLnBrk="1" hangingPunct="1">
              <a:lnSpc>
                <a:spcPct val="90000"/>
              </a:lnSpc>
            </a:pPr>
            <a:r>
              <a:rPr lang="en-US" sz="2800" dirty="0" smtClean="0"/>
              <a:t>Must be considered work for the school itself</a:t>
            </a:r>
          </a:p>
        </p:txBody>
      </p:sp>
      <p:sp>
        <p:nvSpPr>
          <p:cNvPr id="76802" name="Slide Number Placeholder 5"/>
          <p:cNvSpPr>
            <a:spLocks noGrp="1"/>
          </p:cNvSpPr>
          <p:nvPr>
            <p:ph type="sldNum" sz="quarter" idx="12"/>
          </p:nvPr>
        </p:nvSpPr>
        <p:spPr>
          <a:xfrm>
            <a:off x="19050" y="64008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7C6475-2462-4539-A0D0-DDA87AD36C8D}" type="slidenum">
              <a:rPr lang="en-US" smtClean="0">
                <a:solidFill>
                  <a:schemeClr val="bg1"/>
                </a:solidFill>
              </a:rPr>
              <a:pPr eaLnBrk="1" hangingPunct="1"/>
              <a:t>53</a:t>
            </a:fld>
            <a:endParaRPr lang="en-US" dirty="0" smtClean="0">
              <a:solidFill>
                <a:schemeClr val="bg1"/>
              </a:solidFill>
            </a:endParaRPr>
          </a:p>
        </p:txBody>
      </p:sp>
    </p:spTree>
    <p:extLst>
      <p:ext uri="{BB962C8B-B14F-4D97-AF65-F5344CB8AC3E}">
        <p14:creationId xmlns:p14="http://schemas.microsoft.com/office/powerpoint/2010/main" val="14762387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pPr eaLnBrk="1" hangingPunct="1"/>
            <a:r>
              <a:rPr lang="en-US" b="1" dirty="0" smtClean="0"/>
              <a:t>FWS and Academic Credit</a:t>
            </a:r>
          </a:p>
        </p:txBody>
      </p:sp>
      <p:sp>
        <p:nvSpPr>
          <p:cNvPr id="65540" name="Rectangle 3"/>
          <p:cNvSpPr>
            <a:spLocks noGrp="1" noChangeArrowheads="1"/>
          </p:cNvSpPr>
          <p:nvPr>
            <p:ph idx="1"/>
          </p:nvPr>
        </p:nvSpPr>
        <p:spPr/>
        <p:txBody>
          <a:bodyPr/>
          <a:lstStyle/>
          <a:p>
            <a:pPr eaLnBrk="1" hangingPunct="1"/>
            <a:r>
              <a:rPr lang="en-US" sz="3200" dirty="0" smtClean="0"/>
              <a:t>Students may earn academic credit and FWS compensation but may not be:</a:t>
            </a:r>
          </a:p>
          <a:p>
            <a:pPr lvl="1" eaLnBrk="1" hangingPunct="1"/>
            <a:r>
              <a:rPr lang="en-US" sz="3000" dirty="0" smtClean="0"/>
              <a:t>Paid less than if no credit were given</a:t>
            </a:r>
          </a:p>
          <a:p>
            <a:pPr lvl="1" eaLnBrk="1" hangingPunct="1"/>
            <a:r>
              <a:rPr lang="en-US" sz="3000" dirty="0" smtClean="0"/>
              <a:t>Paid for time receiving instruction</a:t>
            </a:r>
          </a:p>
          <a:p>
            <a:pPr lvl="1" eaLnBrk="1" hangingPunct="1"/>
            <a:r>
              <a:rPr lang="en-US" sz="3000" dirty="0" smtClean="0"/>
              <a:t>Paid unless the employer would normally pay a non-FWS person for the same job</a:t>
            </a:r>
          </a:p>
          <a:p>
            <a:pPr lvl="1" eaLnBrk="1" hangingPunct="1"/>
            <a:endParaRPr lang="en-US" sz="3200" dirty="0" smtClean="0"/>
          </a:p>
        </p:txBody>
      </p:sp>
      <p:sp>
        <p:nvSpPr>
          <p:cNvPr id="65538" name="Slide Number Placeholder 5"/>
          <p:cNvSpPr>
            <a:spLocks noGrp="1"/>
          </p:cNvSpPr>
          <p:nvPr>
            <p:ph type="sldNum" sz="quarter" idx="12"/>
          </p:nvPr>
        </p:nvSpPr>
        <p:spPr>
          <a:xfrm>
            <a:off x="21558" y="64008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436D70-36BE-4F07-8A32-F6C86501DD91}" type="slidenum">
              <a:rPr lang="en-US" smtClean="0">
                <a:solidFill>
                  <a:schemeClr val="bg1"/>
                </a:solidFill>
              </a:rPr>
              <a:pPr eaLnBrk="1" hangingPunct="1"/>
              <a:t>54</a:t>
            </a:fld>
            <a:endParaRPr lang="en-US" dirty="0" smtClean="0">
              <a:solidFill>
                <a:schemeClr val="bg1"/>
              </a:solidFill>
            </a:endParaRPr>
          </a:p>
        </p:txBody>
      </p:sp>
    </p:spTree>
    <p:extLst>
      <p:ext uri="{BB962C8B-B14F-4D97-AF65-F5344CB8AC3E}">
        <p14:creationId xmlns:p14="http://schemas.microsoft.com/office/powerpoint/2010/main" val="36916491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p:txBody>
          <a:bodyPr/>
          <a:lstStyle/>
          <a:p>
            <a:pPr eaLnBrk="1" hangingPunct="1"/>
            <a:r>
              <a:rPr lang="en-US" b="1" dirty="0" smtClean="0"/>
              <a:t>Work for Proprietary School</a:t>
            </a:r>
          </a:p>
        </p:txBody>
      </p:sp>
      <p:sp>
        <p:nvSpPr>
          <p:cNvPr id="77828" name="Rectangle 3"/>
          <p:cNvSpPr>
            <a:spLocks noGrp="1" noChangeArrowheads="1"/>
          </p:cNvSpPr>
          <p:nvPr>
            <p:ph idx="1"/>
          </p:nvPr>
        </p:nvSpPr>
        <p:spPr/>
        <p:txBody>
          <a:bodyPr/>
          <a:lstStyle/>
          <a:p>
            <a:pPr eaLnBrk="1" hangingPunct="1"/>
            <a:r>
              <a:rPr lang="en-US" sz="3200" dirty="0" smtClean="0"/>
              <a:t>FWS students may not work in non-community service jobs that are not student services</a:t>
            </a:r>
          </a:p>
          <a:p>
            <a:pPr lvl="1" eaLnBrk="1" hangingPunct="1"/>
            <a:r>
              <a:rPr lang="en-US" sz="3200" dirty="0" smtClean="0"/>
              <a:t>Jobs primarily benefiting the school are not student services</a:t>
            </a:r>
          </a:p>
          <a:p>
            <a:pPr eaLnBrk="1" hangingPunct="1"/>
            <a:r>
              <a:rPr lang="en-US" sz="3200" dirty="0" smtClean="0"/>
              <a:t>Non-community service job must provide student services that are directly related to the student’s training or education</a:t>
            </a:r>
          </a:p>
        </p:txBody>
      </p:sp>
      <p:sp>
        <p:nvSpPr>
          <p:cNvPr id="77826" name="Slide Number Placeholder 5"/>
          <p:cNvSpPr>
            <a:spLocks noGrp="1"/>
          </p:cNvSpPr>
          <p:nvPr>
            <p:ph type="sldNum" sz="quarter" idx="12"/>
          </p:nvPr>
        </p:nvSpPr>
        <p:spPr>
          <a:xfrm>
            <a:off x="7620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A6F89B-CAE7-4F00-B4F4-37C4D7862404}" type="slidenum">
              <a:rPr lang="en-US" smtClean="0">
                <a:solidFill>
                  <a:schemeClr val="bg1"/>
                </a:solidFill>
              </a:rPr>
              <a:pPr eaLnBrk="1" hangingPunct="1"/>
              <a:t>55</a:t>
            </a:fld>
            <a:endParaRPr lang="en-US" dirty="0" smtClean="0">
              <a:solidFill>
                <a:schemeClr val="bg1"/>
              </a:solidFill>
            </a:endParaRPr>
          </a:p>
        </p:txBody>
      </p:sp>
    </p:spTree>
    <p:extLst>
      <p:ext uri="{BB962C8B-B14F-4D97-AF65-F5344CB8AC3E}">
        <p14:creationId xmlns:p14="http://schemas.microsoft.com/office/powerpoint/2010/main" val="13468007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p:txBody>
          <a:bodyPr/>
          <a:lstStyle/>
          <a:p>
            <a:pPr eaLnBrk="1" hangingPunct="1"/>
            <a:r>
              <a:rPr lang="en-US" b="1" dirty="0" smtClean="0"/>
              <a:t>Work Off-Campus</a:t>
            </a:r>
          </a:p>
        </p:txBody>
      </p:sp>
      <p:sp>
        <p:nvSpPr>
          <p:cNvPr id="78852" name="Rectangle 3"/>
          <p:cNvSpPr>
            <a:spLocks noGrp="1" noChangeArrowheads="1"/>
          </p:cNvSpPr>
          <p:nvPr>
            <p:ph idx="1"/>
          </p:nvPr>
        </p:nvSpPr>
        <p:spPr>
          <a:xfrm>
            <a:off x="0" y="1219200"/>
            <a:ext cx="9144000" cy="4830763"/>
          </a:xfrm>
        </p:spPr>
        <p:txBody>
          <a:bodyPr/>
          <a:lstStyle/>
          <a:p>
            <a:pPr eaLnBrk="1" hangingPunct="1"/>
            <a:r>
              <a:rPr lang="en-US" sz="3200" dirty="0" smtClean="0"/>
              <a:t>Non-profit or government agency</a:t>
            </a:r>
          </a:p>
          <a:p>
            <a:pPr lvl="1" eaLnBrk="1" hangingPunct="1"/>
            <a:r>
              <a:rPr lang="en-US" sz="2800" dirty="0" smtClean="0"/>
              <a:t>Work performed must be in public interest</a:t>
            </a:r>
          </a:p>
          <a:p>
            <a:pPr lvl="1" eaLnBrk="1" hangingPunct="1"/>
            <a:r>
              <a:rPr lang="en-US" sz="2800" dirty="0" smtClean="0"/>
              <a:t>Work not in the public interest</a:t>
            </a:r>
          </a:p>
          <a:p>
            <a:pPr lvl="2" eaLnBrk="1" hangingPunct="1"/>
            <a:r>
              <a:rPr lang="en-US" sz="2400" dirty="0" smtClean="0"/>
              <a:t>Primarily benefiting the members of an organization that has membership limits </a:t>
            </a:r>
          </a:p>
          <a:p>
            <a:pPr lvl="2" eaLnBrk="1" hangingPunct="1"/>
            <a:r>
              <a:rPr lang="en-US" sz="2400" dirty="0" smtClean="0"/>
              <a:t>Involving political activity </a:t>
            </a:r>
          </a:p>
          <a:p>
            <a:pPr lvl="2" eaLnBrk="1" hangingPunct="1"/>
            <a:r>
              <a:rPr lang="en-US" sz="2400" dirty="0" smtClean="0"/>
              <a:t>Is for an elected official unless that official is responsible for regular administration of federal, state or local government</a:t>
            </a:r>
          </a:p>
          <a:p>
            <a:pPr lvl="2" eaLnBrk="1" hangingPunct="1"/>
            <a:r>
              <a:rPr lang="en-US" sz="2400" dirty="0" smtClean="0"/>
              <a:t>Is as a political aid to an elected official</a:t>
            </a:r>
          </a:p>
          <a:p>
            <a:pPr lvl="2" eaLnBrk="1" hangingPunct="1"/>
            <a:r>
              <a:rPr lang="en-US" sz="2400" dirty="0" smtClean="0"/>
              <a:t>Takes into account party affiliation</a:t>
            </a:r>
          </a:p>
          <a:p>
            <a:pPr lvl="2" eaLnBrk="1" hangingPunct="1"/>
            <a:r>
              <a:rPr lang="en-US" sz="2400" dirty="0" smtClean="0"/>
              <a:t>Involves lobbying</a:t>
            </a:r>
          </a:p>
        </p:txBody>
      </p:sp>
      <p:sp>
        <p:nvSpPr>
          <p:cNvPr id="78850" name="Slide Number Placeholder 5"/>
          <p:cNvSpPr>
            <a:spLocks noGrp="1"/>
          </p:cNvSpPr>
          <p:nvPr>
            <p:ph type="sldNum" sz="quarter" idx="12"/>
          </p:nvPr>
        </p:nvSpPr>
        <p:spPr>
          <a:xfrm>
            <a:off x="57150" y="64008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0C68EB-979E-4F6D-A739-D762FA2299FE}" type="slidenum">
              <a:rPr lang="en-US" smtClean="0">
                <a:solidFill>
                  <a:schemeClr val="bg1"/>
                </a:solidFill>
              </a:rPr>
              <a:pPr eaLnBrk="1" hangingPunct="1"/>
              <a:t>56</a:t>
            </a:fld>
            <a:endParaRPr lang="en-US" dirty="0" smtClean="0">
              <a:solidFill>
                <a:schemeClr val="bg1"/>
              </a:solidFill>
            </a:endParaRPr>
          </a:p>
        </p:txBody>
      </p:sp>
    </p:spTree>
    <p:extLst>
      <p:ext uri="{BB962C8B-B14F-4D97-AF65-F5344CB8AC3E}">
        <p14:creationId xmlns:p14="http://schemas.microsoft.com/office/powerpoint/2010/main" val="28794582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p:txBody>
          <a:bodyPr/>
          <a:lstStyle/>
          <a:p>
            <a:pPr eaLnBrk="1" hangingPunct="1"/>
            <a:r>
              <a:rPr lang="en-US" b="1" dirty="0" smtClean="0"/>
              <a:t>Work Off-Campus</a:t>
            </a:r>
          </a:p>
        </p:txBody>
      </p:sp>
      <p:sp>
        <p:nvSpPr>
          <p:cNvPr id="79876" name="Rectangle 3"/>
          <p:cNvSpPr>
            <a:spLocks noGrp="1" noChangeArrowheads="1"/>
          </p:cNvSpPr>
          <p:nvPr>
            <p:ph idx="1"/>
          </p:nvPr>
        </p:nvSpPr>
        <p:spPr>
          <a:xfrm>
            <a:off x="116808" y="1295400"/>
            <a:ext cx="4798092" cy="4525963"/>
          </a:xfrm>
        </p:spPr>
        <p:txBody>
          <a:bodyPr/>
          <a:lstStyle/>
          <a:p>
            <a:pPr eaLnBrk="1" hangingPunct="1"/>
            <a:r>
              <a:rPr lang="en-US" sz="3200" dirty="0" smtClean="0"/>
              <a:t>Off-campus private for profit employers</a:t>
            </a:r>
          </a:p>
          <a:p>
            <a:pPr lvl="1" eaLnBrk="1" hangingPunct="1"/>
            <a:r>
              <a:rPr lang="en-US" sz="2800" dirty="0" smtClean="0"/>
              <a:t>Jobs must be academically relevant</a:t>
            </a:r>
          </a:p>
          <a:p>
            <a:pPr lvl="1" eaLnBrk="1" hangingPunct="1"/>
            <a:r>
              <a:rPr lang="en-US" sz="2800" dirty="0" smtClean="0"/>
              <a:t>Never qualifies as community service</a:t>
            </a:r>
          </a:p>
          <a:p>
            <a:pPr lvl="1" eaLnBrk="1" hangingPunct="1"/>
            <a:r>
              <a:rPr lang="en-US" sz="2800" dirty="0" smtClean="0"/>
              <a:t>May not hire FWS students to replace employees</a:t>
            </a:r>
          </a:p>
        </p:txBody>
      </p:sp>
      <p:sp>
        <p:nvSpPr>
          <p:cNvPr id="79874" name="Slide Number Placeholder 5"/>
          <p:cNvSpPr>
            <a:spLocks noGrp="1"/>
          </p:cNvSpPr>
          <p:nvPr>
            <p:ph type="sldNum" sz="quarter" idx="12"/>
          </p:nvPr>
        </p:nvSpPr>
        <p:spPr>
          <a:xfrm>
            <a:off x="38100" y="64008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2492B7-D038-4C9D-80C6-1B82207224FB}" type="slidenum">
              <a:rPr lang="en-US" smtClean="0">
                <a:solidFill>
                  <a:schemeClr val="bg1"/>
                </a:solidFill>
              </a:rPr>
              <a:pPr eaLnBrk="1" hangingPunct="1"/>
              <a:t>57</a:t>
            </a:fld>
            <a:endParaRPr lang="en-US" dirty="0" smtClean="0">
              <a:solidFill>
                <a:schemeClr val="bg1"/>
              </a:solidFill>
            </a:endParaRPr>
          </a:p>
        </p:txBody>
      </p:sp>
      <p:pic>
        <p:nvPicPr>
          <p:cNvPr id="2053" name="Picture 5" descr="C:\Users\David.Bartnicki\AppData\Local\Microsoft\Windows\Temporary Internet Files\Content.IE5\6R1NBHEJ\MP9004004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0"/>
            <a:ext cx="4097170" cy="40497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3463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p:txBody>
          <a:bodyPr/>
          <a:lstStyle/>
          <a:p>
            <a:pPr eaLnBrk="1" hangingPunct="1"/>
            <a:r>
              <a:rPr lang="en-US" b="1" dirty="0" smtClean="0"/>
              <a:t>Off-Campus Agreements</a:t>
            </a:r>
          </a:p>
        </p:txBody>
      </p:sp>
      <p:sp>
        <p:nvSpPr>
          <p:cNvPr id="80900" name="Rectangle 3"/>
          <p:cNvSpPr>
            <a:spLocks noGrp="1" noChangeArrowheads="1"/>
          </p:cNvSpPr>
          <p:nvPr>
            <p:ph idx="1"/>
          </p:nvPr>
        </p:nvSpPr>
        <p:spPr>
          <a:xfrm>
            <a:off x="459708" y="1524000"/>
            <a:ext cx="8229600" cy="4525963"/>
          </a:xfrm>
        </p:spPr>
        <p:txBody>
          <a:bodyPr/>
          <a:lstStyle/>
          <a:p>
            <a:pPr eaLnBrk="1" hangingPunct="1">
              <a:lnSpc>
                <a:spcPct val="80000"/>
              </a:lnSpc>
            </a:pPr>
            <a:r>
              <a:rPr lang="en-US" sz="2800" dirty="0" smtClean="0"/>
              <a:t>Written agreement with organization required for off-campus employment</a:t>
            </a:r>
          </a:p>
          <a:p>
            <a:pPr lvl="1" eaLnBrk="1" hangingPunct="1">
              <a:lnSpc>
                <a:spcPct val="80000"/>
              </a:lnSpc>
            </a:pPr>
            <a:r>
              <a:rPr lang="en-US" sz="2400" dirty="0" smtClean="0"/>
              <a:t>Appendix A of FSA Handbook Vol. 6 Chpt. 2 contains a sample written agreement</a:t>
            </a:r>
          </a:p>
          <a:p>
            <a:pPr eaLnBrk="1" hangingPunct="1">
              <a:lnSpc>
                <a:spcPct val="80000"/>
              </a:lnSpc>
            </a:pPr>
            <a:r>
              <a:rPr lang="en-US" sz="2800" dirty="0" smtClean="0"/>
              <a:t>Agreement must specify what share of student compensation/other costs will be paid the off-campus organization</a:t>
            </a:r>
          </a:p>
          <a:p>
            <a:pPr lvl="1" eaLnBrk="1" hangingPunct="1">
              <a:lnSpc>
                <a:spcPct val="80000"/>
              </a:lnSpc>
            </a:pPr>
            <a:r>
              <a:rPr lang="en-US" sz="2400" dirty="0" smtClean="0"/>
              <a:t>For profit organizations must pay the nonfederal share of student earnings</a:t>
            </a:r>
          </a:p>
          <a:p>
            <a:pPr lvl="1" eaLnBrk="1" hangingPunct="1">
              <a:lnSpc>
                <a:spcPct val="80000"/>
              </a:lnSpc>
            </a:pPr>
            <a:r>
              <a:rPr lang="en-US" sz="2400" dirty="0" smtClean="0"/>
              <a:t>Any off-campus organization may pay: nonfederal share of earnings, required employer costs, school admin. costs not already paid from ACA</a:t>
            </a:r>
          </a:p>
        </p:txBody>
      </p:sp>
      <p:sp>
        <p:nvSpPr>
          <p:cNvPr id="80898" name="Slide Number Placeholder 5"/>
          <p:cNvSpPr>
            <a:spLocks noGrp="1"/>
          </p:cNvSpPr>
          <p:nvPr>
            <p:ph type="sldNum" sz="quarter" idx="12"/>
          </p:nvPr>
        </p:nvSpPr>
        <p:spPr>
          <a:xfrm>
            <a:off x="0" y="64008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A58F2B-55D7-4BE5-AACE-E32A66E638B7}" type="slidenum">
              <a:rPr lang="en-US" smtClean="0">
                <a:solidFill>
                  <a:schemeClr val="bg1"/>
                </a:solidFill>
              </a:rPr>
              <a:pPr eaLnBrk="1" hangingPunct="1"/>
              <a:t>58</a:t>
            </a:fld>
            <a:endParaRPr lang="en-US" dirty="0" smtClean="0">
              <a:solidFill>
                <a:schemeClr val="bg1"/>
              </a:solidFill>
            </a:endParaRPr>
          </a:p>
        </p:txBody>
      </p:sp>
    </p:spTree>
    <p:extLst>
      <p:ext uri="{BB962C8B-B14F-4D97-AF65-F5344CB8AC3E}">
        <p14:creationId xmlns:p14="http://schemas.microsoft.com/office/powerpoint/2010/main" val="35388530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pPr eaLnBrk="1" hangingPunct="1"/>
            <a:r>
              <a:rPr lang="en-US" b="1" dirty="0" smtClean="0"/>
              <a:t>Community Service Jobs</a:t>
            </a:r>
          </a:p>
        </p:txBody>
      </p:sp>
      <p:sp>
        <p:nvSpPr>
          <p:cNvPr id="66564" name="Rectangle 3"/>
          <p:cNvSpPr>
            <a:spLocks noGrp="1" noChangeArrowheads="1"/>
          </p:cNvSpPr>
          <p:nvPr>
            <p:ph idx="1"/>
          </p:nvPr>
        </p:nvSpPr>
        <p:spPr/>
        <p:txBody>
          <a:bodyPr/>
          <a:lstStyle/>
          <a:p>
            <a:pPr eaLnBrk="1" hangingPunct="1">
              <a:lnSpc>
                <a:spcPct val="80000"/>
              </a:lnSpc>
            </a:pPr>
            <a:r>
              <a:rPr lang="en-US" sz="2800" dirty="0" smtClean="0"/>
              <a:t>School is required to make community service jobs available in the local community</a:t>
            </a:r>
          </a:p>
          <a:p>
            <a:pPr eaLnBrk="1" hangingPunct="1">
              <a:lnSpc>
                <a:spcPct val="80000"/>
              </a:lnSpc>
            </a:pPr>
            <a:r>
              <a:rPr lang="en-US" sz="2800" dirty="0" smtClean="0"/>
              <a:t>School must use at least 7% of its FWS allocation for community service jobs</a:t>
            </a:r>
          </a:p>
          <a:p>
            <a:pPr eaLnBrk="1" hangingPunct="1">
              <a:lnSpc>
                <a:spcPct val="80000"/>
              </a:lnSpc>
            </a:pPr>
            <a:r>
              <a:rPr lang="en-US" sz="2800" dirty="0" smtClean="0"/>
              <a:t>Family literacy requirement – must employ at least one student in a literacy project (in fulfilling community service requirement)</a:t>
            </a:r>
          </a:p>
          <a:p>
            <a:pPr lvl="1" eaLnBrk="1" hangingPunct="1">
              <a:lnSpc>
                <a:spcPct val="80000"/>
              </a:lnSpc>
            </a:pPr>
            <a:r>
              <a:rPr lang="en-US" sz="2400" dirty="0" smtClean="0"/>
              <a:t>Performing family literacy activities in a family literacy project that provides services to families w/preschool age or elementary school children; or</a:t>
            </a:r>
          </a:p>
          <a:p>
            <a:pPr lvl="1" eaLnBrk="1" hangingPunct="1">
              <a:lnSpc>
                <a:spcPct val="80000"/>
              </a:lnSpc>
            </a:pPr>
            <a:r>
              <a:rPr lang="en-US" sz="2400" dirty="0" smtClean="0"/>
              <a:t>Serving as a reading tutor for children who are preschool age or in elementary school</a:t>
            </a:r>
          </a:p>
        </p:txBody>
      </p:sp>
      <p:sp>
        <p:nvSpPr>
          <p:cNvPr id="66562" name="Slide Number Placeholder 5"/>
          <p:cNvSpPr>
            <a:spLocks noGrp="1"/>
          </p:cNvSpPr>
          <p:nvPr>
            <p:ph type="sldNum" sz="quarter" idx="12"/>
          </p:nvPr>
        </p:nvSpPr>
        <p:spPr>
          <a:xfrm>
            <a:off x="57150" y="64008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891C68-D87C-432F-A104-922E74B636A6}" type="slidenum">
              <a:rPr lang="en-US" smtClean="0">
                <a:solidFill>
                  <a:schemeClr val="bg1"/>
                </a:solidFill>
              </a:rPr>
              <a:pPr eaLnBrk="1" hangingPunct="1"/>
              <a:t>59</a:t>
            </a:fld>
            <a:endParaRPr lang="en-US" dirty="0" smtClean="0">
              <a:solidFill>
                <a:schemeClr val="bg1"/>
              </a:solidFill>
            </a:endParaRPr>
          </a:p>
        </p:txBody>
      </p:sp>
    </p:spTree>
    <p:extLst>
      <p:ext uri="{BB962C8B-B14F-4D97-AF65-F5344CB8AC3E}">
        <p14:creationId xmlns:p14="http://schemas.microsoft.com/office/powerpoint/2010/main" val="2376326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b="1" dirty="0" smtClean="0"/>
              <a:t>FWS and Modules</a:t>
            </a:r>
          </a:p>
        </p:txBody>
      </p:sp>
      <p:sp>
        <p:nvSpPr>
          <p:cNvPr id="14340" name="Rectangle 3"/>
          <p:cNvSpPr>
            <a:spLocks noGrp="1" noChangeArrowheads="1"/>
          </p:cNvSpPr>
          <p:nvPr>
            <p:ph idx="1"/>
          </p:nvPr>
        </p:nvSpPr>
        <p:spPr/>
        <p:txBody>
          <a:bodyPr/>
          <a:lstStyle/>
          <a:p>
            <a:pPr eaLnBrk="1" hangingPunct="1"/>
            <a:r>
              <a:rPr lang="en-US" sz="3200" dirty="0" smtClean="0"/>
              <a:t>School combines modules into a term</a:t>
            </a:r>
          </a:p>
          <a:p>
            <a:pPr lvl="1" eaLnBrk="1" hangingPunct="1"/>
            <a:r>
              <a:rPr lang="en-US" sz="2800" dirty="0" smtClean="0"/>
              <a:t>FWS student attending any module may earn FWS throughout the term</a:t>
            </a:r>
          </a:p>
          <a:p>
            <a:pPr lvl="1" eaLnBrk="1" hangingPunct="1"/>
            <a:r>
              <a:rPr lang="en-US" sz="2800" dirty="0" smtClean="0"/>
              <a:t>Earnings may be applied toward financial need for the mini-session attended and/or the next period of enrollment</a:t>
            </a:r>
          </a:p>
          <a:p>
            <a:pPr lvl="1" eaLnBrk="1" hangingPunct="1"/>
            <a:r>
              <a:rPr lang="en-US" sz="2800" dirty="0" smtClean="0"/>
              <a:t>Financial need must be based on the period when student is actually enrolled in modules</a:t>
            </a:r>
          </a:p>
        </p:txBody>
      </p:sp>
      <p:sp>
        <p:nvSpPr>
          <p:cNvPr id="14338" name="Slide Number Placeholder 5"/>
          <p:cNvSpPr>
            <a:spLocks noGrp="1"/>
          </p:cNvSpPr>
          <p:nvPr>
            <p:ph type="sldNum" sz="quarter" idx="12"/>
          </p:nvPr>
        </p:nvSpPr>
        <p:spPr>
          <a:xfrm>
            <a:off x="-19050"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7D8497-5C7D-42D2-9822-A7F4E360C960}" type="slidenum">
              <a:rPr lang="en-US" smtClean="0">
                <a:solidFill>
                  <a:schemeClr val="bg1"/>
                </a:solidFill>
              </a:rPr>
              <a:pPr eaLnBrk="1" hangingPunct="1"/>
              <a:t>6</a:t>
            </a:fld>
            <a:endParaRPr lang="en-US" dirty="0" smtClean="0">
              <a:solidFill>
                <a:schemeClr val="bg1"/>
              </a:solidFill>
            </a:endParaRPr>
          </a:p>
        </p:txBody>
      </p:sp>
    </p:spTree>
    <p:extLst>
      <p:ext uri="{BB962C8B-B14F-4D97-AF65-F5344CB8AC3E}">
        <p14:creationId xmlns:p14="http://schemas.microsoft.com/office/powerpoint/2010/main" val="14772869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pPr eaLnBrk="1" hangingPunct="1"/>
            <a:r>
              <a:rPr lang="en-US" b="1" dirty="0" smtClean="0"/>
              <a:t>Community Service</a:t>
            </a:r>
          </a:p>
        </p:txBody>
      </p:sp>
      <p:sp>
        <p:nvSpPr>
          <p:cNvPr id="67588" name="Rectangle 3"/>
          <p:cNvSpPr>
            <a:spLocks noGrp="1" noChangeArrowheads="1"/>
          </p:cNvSpPr>
          <p:nvPr>
            <p:ph idx="1"/>
          </p:nvPr>
        </p:nvSpPr>
        <p:spPr>
          <a:xfrm>
            <a:off x="533400" y="1371600"/>
            <a:ext cx="8229600" cy="4525963"/>
          </a:xfrm>
        </p:spPr>
        <p:txBody>
          <a:bodyPr/>
          <a:lstStyle/>
          <a:p>
            <a:pPr eaLnBrk="1" hangingPunct="1"/>
            <a:r>
              <a:rPr lang="en-US" sz="2800" dirty="0" smtClean="0"/>
              <a:t>Defined as services that improve the quality of life for community residents</a:t>
            </a:r>
          </a:p>
          <a:p>
            <a:pPr eaLnBrk="1" hangingPunct="1"/>
            <a:r>
              <a:rPr lang="en-US" sz="2800" dirty="0" smtClean="0"/>
              <a:t>Community services must be open and accessible to the community</a:t>
            </a:r>
          </a:p>
          <a:p>
            <a:pPr lvl="1" eaLnBrk="1" hangingPunct="1"/>
            <a:r>
              <a:rPr lang="en-US" sz="2400" dirty="0" smtClean="0"/>
              <a:t>Support services for students w/disabilities who are enrolled at the school is the only exception to this requirement </a:t>
            </a:r>
          </a:p>
          <a:p>
            <a:pPr eaLnBrk="1" hangingPunct="1"/>
            <a:r>
              <a:rPr lang="en-US" sz="2800" dirty="0" smtClean="0"/>
              <a:t>Direct service is not required</a:t>
            </a:r>
          </a:p>
          <a:p>
            <a:pPr lvl="1" eaLnBrk="1" hangingPunct="1"/>
            <a:r>
              <a:rPr lang="en-US" sz="2400" dirty="0" smtClean="0"/>
              <a:t>Indirect services may qualify </a:t>
            </a:r>
          </a:p>
          <a:p>
            <a:pPr eaLnBrk="1" hangingPunct="1"/>
            <a:r>
              <a:rPr lang="en-US" sz="2800" dirty="0" smtClean="0"/>
              <a:t>Private, for profit organizations do not qualify</a:t>
            </a:r>
          </a:p>
        </p:txBody>
      </p:sp>
      <p:sp>
        <p:nvSpPr>
          <p:cNvPr id="67586" name="Slide Number Placeholder 5"/>
          <p:cNvSpPr>
            <a:spLocks noGrp="1"/>
          </p:cNvSpPr>
          <p:nvPr>
            <p:ph type="sldNum" sz="quarter" idx="12"/>
          </p:nvPr>
        </p:nvSpPr>
        <p:spPr>
          <a:xfrm>
            <a:off x="0" y="64008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E99FA4-CD36-41BA-B0FC-D01680D8BE4D}" type="slidenum">
              <a:rPr lang="en-US" smtClean="0">
                <a:solidFill>
                  <a:schemeClr val="bg1"/>
                </a:solidFill>
              </a:rPr>
              <a:pPr eaLnBrk="1" hangingPunct="1"/>
              <a:t>60</a:t>
            </a:fld>
            <a:endParaRPr lang="en-US" dirty="0" smtClean="0">
              <a:solidFill>
                <a:schemeClr val="bg1"/>
              </a:solidFill>
            </a:endParaRPr>
          </a:p>
        </p:txBody>
      </p:sp>
    </p:spTree>
    <p:extLst>
      <p:ext uri="{BB962C8B-B14F-4D97-AF65-F5344CB8AC3E}">
        <p14:creationId xmlns:p14="http://schemas.microsoft.com/office/powerpoint/2010/main" val="17271786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a:xfrm>
            <a:off x="0" y="414325"/>
            <a:ext cx="9013870" cy="647698"/>
          </a:xfrm>
        </p:spPr>
        <p:txBody>
          <a:bodyPr/>
          <a:lstStyle/>
          <a:p>
            <a:pPr eaLnBrk="1" hangingPunct="1"/>
            <a:r>
              <a:rPr lang="en-US" sz="4000" b="1" dirty="0" smtClean="0"/>
              <a:t>Employing FWS Students as Tutors</a:t>
            </a:r>
          </a:p>
        </p:txBody>
      </p:sp>
      <p:sp>
        <p:nvSpPr>
          <p:cNvPr id="71684" name="Rectangle 3"/>
          <p:cNvSpPr>
            <a:spLocks noGrp="1" noChangeArrowheads="1"/>
          </p:cNvSpPr>
          <p:nvPr>
            <p:ph idx="1"/>
          </p:nvPr>
        </p:nvSpPr>
        <p:spPr/>
        <p:txBody>
          <a:bodyPr/>
          <a:lstStyle/>
          <a:p>
            <a:pPr eaLnBrk="1" hangingPunct="1">
              <a:lnSpc>
                <a:spcPct val="80000"/>
              </a:lnSpc>
            </a:pPr>
            <a:r>
              <a:rPr lang="en-US" sz="2800" dirty="0" smtClean="0"/>
              <a:t>No limit on the amount of FWS funds that can be spent to pay reading/math tutors</a:t>
            </a:r>
          </a:p>
          <a:p>
            <a:pPr eaLnBrk="1" hangingPunct="1">
              <a:lnSpc>
                <a:spcPct val="80000"/>
              </a:lnSpc>
            </a:pPr>
            <a:r>
              <a:rPr lang="en-US" sz="2800" dirty="0" smtClean="0"/>
              <a:t>Placement priority (to extent) possible must be given to schools participating in a reading reform project that is:</a:t>
            </a:r>
          </a:p>
          <a:p>
            <a:pPr lvl="1" eaLnBrk="1" hangingPunct="1">
              <a:lnSpc>
                <a:spcPct val="80000"/>
              </a:lnSpc>
            </a:pPr>
            <a:r>
              <a:rPr lang="en-US" sz="2400" dirty="0" smtClean="0"/>
              <a:t>Designed to train teachers to teach reading on basis of scientific research on reading</a:t>
            </a:r>
          </a:p>
          <a:p>
            <a:pPr lvl="1" eaLnBrk="1" hangingPunct="1">
              <a:lnSpc>
                <a:spcPct val="80000"/>
              </a:lnSpc>
            </a:pPr>
            <a:r>
              <a:rPr lang="en-US" sz="2400" dirty="0" smtClean="0"/>
              <a:t>Funded under the Elem. And Secondary Education Act of 1965</a:t>
            </a:r>
          </a:p>
          <a:p>
            <a:pPr eaLnBrk="1" hangingPunct="1">
              <a:lnSpc>
                <a:spcPct val="80000"/>
              </a:lnSpc>
            </a:pPr>
            <a:r>
              <a:rPr lang="en-US" sz="2800" dirty="0" smtClean="0"/>
              <a:t>School must ensure that tutors receive training from the employing school in instructional practices used by that school</a:t>
            </a:r>
          </a:p>
          <a:p>
            <a:pPr lvl="1" eaLnBrk="1" hangingPunct="1">
              <a:lnSpc>
                <a:spcPct val="80000"/>
              </a:lnSpc>
            </a:pPr>
            <a:endParaRPr lang="en-US" sz="2400" dirty="0" smtClean="0"/>
          </a:p>
          <a:p>
            <a:pPr eaLnBrk="1" hangingPunct="1">
              <a:lnSpc>
                <a:spcPct val="80000"/>
              </a:lnSpc>
              <a:buFontTx/>
              <a:buNone/>
            </a:pPr>
            <a:endParaRPr lang="en-US" sz="2800" dirty="0" smtClean="0"/>
          </a:p>
        </p:txBody>
      </p:sp>
      <p:sp>
        <p:nvSpPr>
          <p:cNvPr id="71682" name="Slide Number Placeholder 5"/>
          <p:cNvSpPr>
            <a:spLocks noGrp="1"/>
          </p:cNvSpPr>
          <p:nvPr>
            <p:ph type="sldNum" sz="quarter" idx="12"/>
          </p:nvPr>
        </p:nvSpPr>
        <p:spPr>
          <a:xfrm>
            <a:off x="0" y="64547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47DD97-C181-4BEF-90CD-88D4A7D59E1B}" type="slidenum">
              <a:rPr lang="en-US" smtClean="0">
                <a:solidFill>
                  <a:schemeClr val="bg1"/>
                </a:solidFill>
              </a:rPr>
              <a:pPr eaLnBrk="1" hangingPunct="1"/>
              <a:t>61</a:t>
            </a:fld>
            <a:endParaRPr lang="en-US" dirty="0" smtClean="0">
              <a:solidFill>
                <a:schemeClr val="bg1"/>
              </a:solidFill>
            </a:endParaRPr>
          </a:p>
        </p:txBody>
      </p:sp>
    </p:spTree>
    <p:extLst>
      <p:ext uri="{BB962C8B-B14F-4D97-AF65-F5344CB8AC3E}">
        <p14:creationId xmlns:p14="http://schemas.microsoft.com/office/powerpoint/2010/main" val="10972227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0" y="414325"/>
            <a:ext cx="9144000" cy="647698"/>
          </a:xfrm>
        </p:spPr>
        <p:txBody>
          <a:bodyPr/>
          <a:lstStyle/>
          <a:p>
            <a:pPr eaLnBrk="1" hangingPunct="1"/>
            <a:r>
              <a:rPr lang="en-US" sz="4000" b="1" dirty="0" smtClean="0"/>
              <a:t>Training Tutors</a:t>
            </a:r>
          </a:p>
        </p:txBody>
      </p:sp>
      <p:sp>
        <p:nvSpPr>
          <p:cNvPr id="73732" name="Rectangle 3"/>
          <p:cNvSpPr>
            <a:spLocks noGrp="1" noChangeArrowheads="1"/>
          </p:cNvSpPr>
          <p:nvPr>
            <p:ph idx="1"/>
          </p:nvPr>
        </p:nvSpPr>
        <p:spPr>
          <a:xfrm>
            <a:off x="0" y="1371600"/>
            <a:ext cx="9144000" cy="4525963"/>
          </a:xfrm>
        </p:spPr>
        <p:txBody>
          <a:bodyPr/>
          <a:lstStyle/>
          <a:p>
            <a:pPr lvl="1" eaLnBrk="1" hangingPunct="1">
              <a:lnSpc>
                <a:spcPct val="90000"/>
              </a:lnSpc>
            </a:pPr>
            <a:r>
              <a:rPr lang="en-US" sz="2800" dirty="0" smtClean="0"/>
              <a:t>ED recommends that tutors be trained</a:t>
            </a:r>
          </a:p>
          <a:p>
            <a:pPr lvl="1" eaLnBrk="1" hangingPunct="1">
              <a:lnSpc>
                <a:spcPct val="90000"/>
              </a:lnSpc>
            </a:pPr>
            <a:r>
              <a:rPr lang="en-US" sz="2800" dirty="0" smtClean="0"/>
              <a:t>FWS tutor may receive wages while training</a:t>
            </a:r>
          </a:p>
          <a:p>
            <a:pPr lvl="2" eaLnBrk="1" hangingPunct="1">
              <a:lnSpc>
                <a:spcPct val="90000"/>
              </a:lnSpc>
            </a:pPr>
            <a:r>
              <a:rPr lang="en-US" sz="2600" dirty="0" smtClean="0"/>
              <a:t>Limited and reasonable time </a:t>
            </a:r>
          </a:p>
          <a:p>
            <a:pPr lvl="2" eaLnBrk="1" hangingPunct="1">
              <a:lnSpc>
                <a:spcPct val="90000"/>
              </a:lnSpc>
            </a:pPr>
            <a:r>
              <a:rPr lang="en-US" sz="2600" dirty="0" smtClean="0"/>
              <a:t>Reasonable training period would not exceed approx. 20 hours</a:t>
            </a:r>
          </a:p>
          <a:p>
            <a:pPr lvl="2" eaLnBrk="1" hangingPunct="1">
              <a:lnSpc>
                <a:spcPct val="90000"/>
              </a:lnSpc>
            </a:pPr>
            <a:r>
              <a:rPr lang="en-US" sz="2600" dirty="0" smtClean="0"/>
              <a:t>No wages may be paid for taking an academic course developed to provide tutoring training</a:t>
            </a:r>
          </a:p>
          <a:p>
            <a:pPr lvl="1" eaLnBrk="1" hangingPunct="1">
              <a:lnSpc>
                <a:spcPct val="90000"/>
              </a:lnSpc>
            </a:pPr>
            <a:r>
              <a:rPr lang="en-US" sz="2800" dirty="0" smtClean="0"/>
              <a:t>FWS tutor may receive wages for preparation and evaluation time</a:t>
            </a:r>
          </a:p>
          <a:p>
            <a:pPr lvl="2" eaLnBrk="1" hangingPunct="1">
              <a:lnSpc>
                <a:spcPct val="90000"/>
              </a:lnSpc>
            </a:pPr>
            <a:r>
              <a:rPr lang="en-US" sz="2600" dirty="0" smtClean="0"/>
              <a:t>Must be a reasonable amount of time – ED sees 1 hour per week as reasonable</a:t>
            </a:r>
          </a:p>
          <a:p>
            <a:pPr lvl="1" eaLnBrk="1" hangingPunct="1">
              <a:lnSpc>
                <a:spcPct val="90000"/>
              </a:lnSpc>
              <a:buFontTx/>
              <a:buNone/>
            </a:pPr>
            <a:endParaRPr lang="en-US" sz="2800" dirty="0" smtClean="0"/>
          </a:p>
        </p:txBody>
      </p:sp>
      <p:sp>
        <p:nvSpPr>
          <p:cNvPr id="73730" name="Slide Number Placeholder 5"/>
          <p:cNvSpPr>
            <a:spLocks noGrp="1"/>
          </p:cNvSpPr>
          <p:nvPr>
            <p:ph type="sldNum" sz="quarter" idx="12"/>
          </p:nvPr>
        </p:nvSpPr>
        <p:spPr>
          <a:xfrm>
            <a:off x="0" y="643572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61CDFF-CB14-4A3F-8477-B12F1618E8CC}" type="slidenum">
              <a:rPr lang="en-US" smtClean="0">
                <a:solidFill>
                  <a:schemeClr val="bg1"/>
                </a:solidFill>
              </a:rPr>
              <a:pPr eaLnBrk="1" hangingPunct="1"/>
              <a:t>62</a:t>
            </a:fld>
            <a:endParaRPr lang="en-US" dirty="0" smtClean="0">
              <a:solidFill>
                <a:schemeClr val="bg1"/>
              </a:solidFill>
            </a:endParaRPr>
          </a:p>
        </p:txBody>
      </p:sp>
    </p:spTree>
    <p:extLst>
      <p:ext uri="{BB962C8B-B14F-4D97-AF65-F5344CB8AC3E}">
        <p14:creationId xmlns:p14="http://schemas.microsoft.com/office/powerpoint/2010/main" val="25915894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a:xfrm>
            <a:off x="0" y="414325"/>
            <a:ext cx="9144000" cy="647698"/>
          </a:xfrm>
        </p:spPr>
        <p:txBody>
          <a:bodyPr/>
          <a:lstStyle/>
          <a:p>
            <a:pPr eaLnBrk="1" hangingPunct="1"/>
            <a:r>
              <a:rPr lang="en-US" sz="4000" b="1" dirty="0" smtClean="0"/>
              <a:t>Employing FWS Students as Tutors</a:t>
            </a:r>
          </a:p>
        </p:txBody>
      </p:sp>
      <p:sp>
        <p:nvSpPr>
          <p:cNvPr id="74756" name="Rectangle 3"/>
          <p:cNvSpPr>
            <a:spLocks noGrp="1" noChangeArrowheads="1"/>
          </p:cNvSpPr>
          <p:nvPr>
            <p:ph idx="1"/>
          </p:nvPr>
        </p:nvSpPr>
        <p:spPr>
          <a:xfrm>
            <a:off x="304800" y="1371600"/>
            <a:ext cx="8382000" cy="4678363"/>
          </a:xfrm>
        </p:spPr>
        <p:txBody>
          <a:bodyPr/>
          <a:lstStyle/>
          <a:p>
            <a:pPr eaLnBrk="1" hangingPunct="1"/>
            <a:r>
              <a:rPr lang="en-US" sz="3200" dirty="0" smtClean="0"/>
              <a:t>Tutoring and Community service </a:t>
            </a:r>
          </a:p>
          <a:p>
            <a:pPr lvl="1" eaLnBrk="1" hangingPunct="1"/>
            <a:r>
              <a:rPr lang="en-US" sz="2800" dirty="0" smtClean="0"/>
              <a:t>FWS tutor job may qualify 100% federal share but not qualify as part of the 7% requirement</a:t>
            </a:r>
          </a:p>
          <a:p>
            <a:pPr lvl="2" eaLnBrk="1" hangingPunct="1"/>
            <a:r>
              <a:rPr lang="en-US" sz="2800" dirty="0" smtClean="0"/>
              <a:t>Example would be tutoring children in school’s daycare facility that is not open to the community</a:t>
            </a:r>
          </a:p>
          <a:p>
            <a:pPr lvl="1" eaLnBrk="1" hangingPunct="1"/>
            <a:r>
              <a:rPr lang="en-US" sz="2800" dirty="0" smtClean="0"/>
              <a:t>Qualifying as community and 100% federal share</a:t>
            </a:r>
          </a:p>
          <a:p>
            <a:pPr lvl="2" eaLnBrk="1" hangingPunct="1"/>
            <a:r>
              <a:rPr lang="en-US" sz="2800" dirty="0" smtClean="0"/>
              <a:t>Job must meet the requirements for both FWS tutors and community service</a:t>
            </a:r>
          </a:p>
        </p:txBody>
      </p:sp>
      <p:sp>
        <p:nvSpPr>
          <p:cNvPr id="74754" name="Slide Number Placeholder 5"/>
          <p:cNvSpPr>
            <a:spLocks noGrp="1"/>
          </p:cNvSpPr>
          <p:nvPr>
            <p:ph type="sldNum" sz="quarter" idx="12"/>
          </p:nvPr>
        </p:nvSpPr>
        <p:spPr>
          <a:xfrm>
            <a:off x="19050" y="64008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F6D88F-0438-4F84-9D9A-DD3A5D0508A0}" type="slidenum">
              <a:rPr lang="en-US" smtClean="0">
                <a:solidFill>
                  <a:schemeClr val="bg1"/>
                </a:solidFill>
              </a:rPr>
              <a:pPr eaLnBrk="1" hangingPunct="1"/>
              <a:t>63</a:t>
            </a:fld>
            <a:endParaRPr lang="en-US" dirty="0" smtClean="0">
              <a:solidFill>
                <a:schemeClr val="bg1"/>
              </a:solidFill>
            </a:endParaRPr>
          </a:p>
        </p:txBody>
      </p:sp>
    </p:spTree>
    <p:extLst>
      <p:ext uri="{BB962C8B-B14F-4D97-AF65-F5344CB8AC3E}">
        <p14:creationId xmlns:p14="http://schemas.microsoft.com/office/powerpoint/2010/main" val="4531121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419100"/>
            <a:ext cx="9144000"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Perkins Loan Fund: </a:t>
            </a:r>
          </a:p>
          <a:p>
            <a:pPr algn="ctr"/>
            <a:r>
              <a:rPr lang="en-US" sz="5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Liquidation &amp; </a:t>
            </a:r>
          </a:p>
          <a:p>
            <a:pPr algn="ctr"/>
            <a:r>
              <a:rPr lang="en-US" sz="5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Assignment</a:t>
            </a:r>
          </a:p>
        </p:txBody>
      </p:sp>
      <p:pic>
        <p:nvPicPr>
          <p:cNvPr id="8196" name="Picture 4" descr="C:\Users\David.Bartnicki\AppData\Local\Microsoft\Windows\Temporary Internet Files\Content.IE5\OWNFVQ2B\MC90015053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438400"/>
            <a:ext cx="3276600" cy="3276600"/>
          </a:xfrm>
          <a:prstGeom prst="rect">
            <a:avLst/>
          </a:prstGeom>
          <a:ln>
            <a:noFill/>
          </a:ln>
          <a:effectLst>
            <a:outerShdw blurRad="292100" dist="139700" dir="2700000" algn="tl" rotWithShape="0">
              <a:srgbClr val="333333">
                <a:alpha val="65000"/>
              </a:srgbClr>
            </a:outerShdw>
          </a:effectLst>
          <a:scene3d>
            <a:camera prst="perspectiveAbove"/>
            <a:lightRig rig="threePt" dir="t"/>
          </a:scene3d>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12"/>
          </p:nvPr>
        </p:nvSpPr>
        <p:spPr>
          <a:xfrm>
            <a:off x="-1905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32B3E3-5B5F-4472-A9EA-1E7A8491F391}" type="slidenum">
              <a:rPr lang="en-US" smtClean="0">
                <a:solidFill>
                  <a:schemeClr val="bg1"/>
                </a:solidFill>
              </a:rPr>
              <a:pPr eaLnBrk="1" hangingPunct="1"/>
              <a:t>64</a:t>
            </a:fld>
            <a:endParaRPr lang="en-US" dirty="0" smtClean="0">
              <a:solidFill>
                <a:schemeClr val="bg1"/>
              </a:solidFill>
            </a:endParaRPr>
          </a:p>
        </p:txBody>
      </p:sp>
    </p:spTree>
    <p:extLst>
      <p:ext uri="{BB962C8B-B14F-4D97-AF65-F5344CB8AC3E}">
        <p14:creationId xmlns:p14="http://schemas.microsoft.com/office/powerpoint/2010/main" val="27334938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414325"/>
            <a:ext cx="9144000" cy="647698"/>
          </a:xfrm>
        </p:spPr>
        <p:txBody>
          <a:bodyPr/>
          <a:lstStyle/>
          <a:p>
            <a:r>
              <a:rPr lang="en-US" b="1" dirty="0" smtClean="0"/>
              <a:t>Perkins: Liquidation and Assignment</a:t>
            </a:r>
          </a:p>
        </p:txBody>
      </p:sp>
      <p:sp>
        <p:nvSpPr>
          <p:cNvPr id="3" name="Content Placeholder 2"/>
          <p:cNvSpPr>
            <a:spLocks noGrp="1"/>
          </p:cNvSpPr>
          <p:nvPr>
            <p:ph idx="1"/>
          </p:nvPr>
        </p:nvSpPr>
        <p:spPr>
          <a:xfrm>
            <a:off x="381000" y="1371600"/>
            <a:ext cx="8763000" cy="4800600"/>
          </a:xfrm>
        </p:spPr>
        <p:txBody>
          <a:bodyPr>
            <a:noAutofit/>
          </a:bodyPr>
          <a:lstStyle/>
          <a:p>
            <a:pPr>
              <a:defRPr/>
            </a:pPr>
            <a:r>
              <a:rPr lang="en-US" sz="3200" dirty="0" smtClean="0"/>
              <a:t>Updated procedures in August 5, 2011 EA</a:t>
            </a:r>
          </a:p>
          <a:p>
            <a:pPr lvl="1">
              <a:defRPr/>
            </a:pPr>
            <a:r>
              <a:rPr lang="en-US" sz="2800" dirty="0" smtClean="0"/>
              <a:t>Contains details on liquidation &amp; assignment procedures</a:t>
            </a:r>
          </a:p>
          <a:p>
            <a:pPr lvl="1">
              <a:defRPr/>
            </a:pPr>
            <a:endParaRPr lang="en-US" sz="1200" dirty="0" smtClean="0"/>
          </a:p>
          <a:p>
            <a:pPr>
              <a:defRPr/>
            </a:pPr>
            <a:r>
              <a:rPr lang="en-US" sz="3200" dirty="0" smtClean="0"/>
              <a:t>Liquidation of portfolio required when:</a:t>
            </a:r>
          </a:p>
          <a:p>
            <a:pPr lvl="1">
              <a:defRPr/>
            </a:pPr>
            <a:r>
              <a:rPr lang="en-US" sz="2800" dirty="0" smtClean="0"/>
              <a:t>School voluntarily withdraws from program</a:t>
            </a:r>
          </a:p>
          <a:p>
            <a:pPr lvl="1">
              <a:defRPr/>
            </a:pPr>
            <a:r>
              <a:rPr lang="en-US" sz="2800" dirty="0" smtClean="0"/>
              <a:t>School no longer advancing loans to students</a:t>
            </a:r>
          </a:p>
          <a:p>
            <a:pPr lvl="1">
              <a:defRPr/>
            </a:pPr>
            <a:r>
              <a:rPr lang="en-US" sz="2800" dirty="0" smtClean="0"/>
              <a:t>School participation is terminated by ED</a:t>
            </a:r>
          </a:p>
          <a:p>
            <a:pPr marL="0" indent="0" algn="ctr">
              <a:buNone/>
              <a:defRPr/>
            </a:pPr>
            <a:r>
              <a:rPr lang="en-US" sz="3000" b="1" dirty="0" smtClean="0"/>
              <a:t>perkinsliquid@ed.gov</a:t>
            </a:r>
          </a:p>
        </p:txBody>
      </p:sp>
      <p:sp>
        <p:nvSpPr>
          <p:cNvPr id="50180" name="Slide Number Placeholder 3"/>
          <p:cNvSpPr>
            <a:spLocks noGrp="1"/>
          </p:cNvSpPr>
          <p:nvPr>
            <p:ph type="sldNum" sz="quarter" idx="12"/>
          </p:nvPr>
        </p:nvSpPr>
        <p:spPr>
          <a:xfrm>
            <a:off x="0" y="64008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555F3C-1021-4C51-B6CB-65A50411A74B}" type="slidenum">
              <a:rPr lang="en-US" smtClean="0">
                <a:solidFill>
                  <a:schemeClr val="bg1"/>
                </a:solidFill>
              </a:rPr>
              <a:pPr eaLnBrk="1" hangingPunct="1"/>
              <a:t>65</a:t>
            </a:fld>
            <a:endParaRPr lang="en-US" dirty="0" smtClean="0">
              <a:solidFill>
                <a:schemeClr val="bg1"/>
              </a:solidFill>
            </a:endParaRPr>
          </a:p>
        </p:txBody>
      </p:sp>
    </p:spTree>
    <p:extLst>
      <p:ext uri="{BB962C8B-B14F-4D97-AF65-F5344CB8AC3E}">
        <p14:creationId xmlns:p14="http://schemas.microsoft.com/office/powerpoint/2010/main" val="41052184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414325"/>
            <a:ext cx="9144000" cy="647698"/>
          </a:xfrm>
        </p:spPr>
        <p:txBody>
          <a:bodyPr/>
          <a:lstStyle/>
          <a:p>
            <a:r>
              <a:rPr lang="en-US" b="1" dirty="0" smtClean="0"/>
              <a:t>Perkins: Liquidation and Assignment</a:t>
            </a:r>
          </a:p>
        </p:txBody>
      </p:sp>
      <p:sp>
        <p:nvSpPr>
          <p:cNvPr id="3" name="Content Placeholder 2"/>
          <p:cNvSpPr>
            <a:spLocks noGrp="1"/>
          </p:cNvSpPr>
          <p:nvPr>
            <p:ph idx="1"/>
          </p:nvPr>
        </p:nvSpPr>
        <p:spPr>
          <a:xfrm>
            <a:off x="0" y="1447800"/>
            <a:ext cx="6248400" cy="4754563"/>
          </a:xfrm>
        </p:spPr>
        <p:txBody>
          <a:bodyPr>
            <a:noAutofit/>
          </a:bodyPr>
          <a:lstStyle/>
          <a:p>
            <a:pPr>
              <a:defRPr/>
            </a:pPr>
            <a:r>
              <a:rPr lang="en-US" sz="3200" dirty="0" smtClean="0"/>
              <a:t>Perkins Loans assignment:</a:t>
            </a:r>
          </a:p>
          <a:p>
            <a:pPr lvl="1">
              <a:defRPr/>
            </a:pPr>
            <a:r>
              <a:rPr lang="en-US" sz="2800" dirty="0" smtClean="0"/>
              <a:t>School chooses to assign loans after due diligence still results in default</a:t>
            </a:r>
          </a:p>
          <a:p>
            <a:pPr lvl="1">
              <a:defRPr/>
            </a:pPr>
            <a:r>
              <a:rPr lang="en-US" sz="2800" dirty="0" smtClean="0"/>
              <a:t>After initial determination of T&amp;P disability</a:t>
            </a:r>
          </a:p>
          <a:p>
            <a:pPr lvl="1">
              <a:defRPr/>
            </a:pPr>
            <a:r>
              <a:rPr lang="en-US" sz="2800" dirty="0" smtClean="0"/>
              <a:t>Perkins Loan portfolio is being liquidated</a:t>
            </a:r>
          </a:p>
          <a:p>
            <a:pPr>
              <a:defRPr/>
            </a:pPr>
            <a:endParaRPr lang="en-US" sz="3200" dirty="0"/>
          </a:p>
        </p:txBody>
      </p:sp>
      <p:sp>
        <p:nvSpPr>
          <p:cNvPr id="50180" name="Slide Number Placeholder 3"/>
          <p:cNvSpPr>
            <a:spLocks noGrp="1"/>
          </p:cNvSpPr>
          <p:nvPr>
            <p:ph type="sldNum" sz="quarter" idx="12"/>
          </p:nvPr>
        </p:nvSpPr>
        <p:spPr>
          <a:xfrm>
            <a:off x="0" y="63817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555F3C-1021-4C51-B6CB-65A50411A74B}" type="slidenum">
              <a:rPr lang="en-US" smtClean="0">
                <a:solidFill>
                  <a:schemeClr val="bg1"/>
                </a:solidFill>
              </a:rPr>
              <a:pPr eaLnBrk="1" hangingPunct="1"/>
              <a:t>66</a:t>
            </a:fld>
            <a:endParaRPr lang="en-US" dirty="0" smtClean="0">
              <a:solidFill>
                <a:schemeClr val="bg1"/>
              </a:solidFill>
            </a:endParaRPr>
          </a:p>
        </p:txBody>
      </p:sp>
      <p:pic>
        <p:nvPicPr>
          <p:cNvPr id="1028" name="Picture 4" descr="C:\Users\David.Bartnicki\AppData\Local\Microsoft\Windows\Temporary Internet Files\Content.IE5\1MGJEHW0\MP90030576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52600"/>
            <a:ext cx="3657600" cy="35052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6581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609600"/>
            <a:ext cx="914400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Administrative </a:t>
            </a:r>
          </a:p>
          <a:p>
            <a:pPr algn="ctr"/>
            <a:r>
              <a:rPr lang="en-US" sz="5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Cost Allowance</a:t>
            </a:r>
          </a:p>
        </p:txBody>
      </p:sp>
      <p:pic>
        <p:nvPicPr>
          <p:cNvPr id="4098" name="Picture 2" descr="C:\Users\David.Bartnicki\AppData\Local\Microsoft\Windows\Temporary Internet Files\Content.IE5\6R1NBHEJ\MC90044039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590800"/>
            <a:ext cx="3505200" cy="3505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12"/>
          </p:nvPr>
        </p:nvSpPr>
        <p:spPr>
          <a:xfrm>
            <a:off x="0" y="643572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F38B35-789A-4F80-B465-C2968858046B}" type="slidenum">
              <a:rPr lang="en-US" smtClean="0">
                <a:solidFill>
                  <a:schemeClr val="bg1"/>
                </a:solidFill>
              </a:rPr>
              <a:pPr eaLnBrk="1" hangingPunct="1"/>
              <a:t>67</a:t>
            </a:fld>
            <a:endParaRPr lang="en-US" dirty="0" smtClean="0">
              <a:solidFill>
                <a:schemeClr val="bg1"/>
              </a:solidFill>
            </a:endParaRPr>
          </a:p>
        </p:txBody>
      </p:sp>
    </p:spTree>
    <p:extLst>
      <p:ext uri="{BB962C8B-B14F-4D97-AF65-F5344CB8AC3E}">
        <p14:creationId xmlns:p14="http://schemas.microsoft.com/office/powerpoint/2010/main" val="39641368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250825" y="1295400"/>
            <a:ext cx="8763000" cy="5105400"/>
          </a:xfrm>
        </p:spPr>
        <p:txBody>
          <a:bodyPr>
            <a:normAutofit/>
          </a:bodyPr>
          <a:lstStyle/>
          <a:p>
            <a:pPr eaLnBrk="1" hangingPunct="1">
              <a:lnSpc>
                <a:spcPct val="90000"/>
              </a:lnSpc>
              <a:defRPr/>
            </a:pPr>
            <a:r>
              <a:rPr lang="en-US" sz="3200" dirty="0" smtClean="0"/>
              <a:t>School is entitled to ACA for an award year IF for that award year: </a:t>
            </a:r>
          </a:p>
          <a:p>
            <a:pPr lvl="1" eaLnBrk="1" hangingPunct="1">
              <a:lnSpc>
                <a:spcPct val="90000"/>
              </a:lnSpc>
              <a:defRPr/>
            </a:pPr>
            <a:r>
              <a:rPr lang="en-US" sz="2800" dirty="0" smtClean="0"/>
              <a:t>Provides FWS employment; </a:t>
            </a:r>
          </a:p>
          <a:p>
            <a:pPr lvl="1">
              <a:defRPr/>
            </a:pPr>
            <a:r>
              <a:rPr lang="en-US" sz="2800" dirty="0" smtClean="0">
                <a:ea typeface="+mn-ea"/>
                <a:cs typeface="+mn-cs"/>
              </a:rPr>
              <a:t>Advances funds under the Perkins Loan Program; or</a:t>
            </a:r>
          </a:p>
          <a:p>
            <a:pPr lvl="1">
              <a:defRPr/>
            </a:pPr>
            <a:r>
              <a:rPr lang="en-US" sz="2800" dirty="0" smtClean="0"/>
              <a:t>Awards grants under the FSEOG Program</a:t>
            </a:r>
          </a:p>
          <a:p>
            <a:pPr eaLnBrk="1" hangingPunct="1">
              <a:lnSpc>
                <a:spcPct val="90000"/>
              </a:lnSpc>
              <a:defRPr/>
            </a:pPr>
            <a:endParaRPr lang="en-US" sz="2400" dirty="0" smtClean="0"/>
          </a:p>
          <a:p>
            <a:pPr eaLnBrk="1" hangingPunct="1">
              <a:lnSpc>
                <a:spcPct val="90000"/>
              </a:lnSpc>
              <a:defRPr/>
            </a:pPr>
            <a:r>
              <a:rPr lang="en-US" sz="2800" dirty="0" smtClean="0"/>
              <a:t>Shall be used to offset administrative costs in the Campus-Based </a:t>
            </a:r>
            <a:r>
              <a:rPr lang="en-US" sz="2800" i="1" dirty="0" smtClean="0"/>
              <a:t>and</a:t>
            </a:r>
            <a:r>
              <a:rPr lang="en-US" sz="2800" dirty="0" smtClean="0"/>
              <a:t> Pell Grant programs</a:t>
            </a:r>
          </a:p>
          <a:p>
            <a:pPr lvl="1" eaLnBrk="1" hangingPunct="1">
              <a:lnSpc>
                <a:spcPct val="90000"/>
              </a:lnSpc>
              <a:defRPr/>
            </a:pPr>
            <a:r>
              <a:rPr lang="en-US" sz="2600" dirty="0" smtClean="0"/>
              <a:t>Including consumer information requirements</a:t>
            </a:r>
          </a:p>
          <a:p>
            <a:pPr lvl="1" eaLnBrk="1" hangingPunct="1">
              <a:lnSpc>
                <a:spcPct val="90000"/>
              </a:lnSpc>
              <a:defRPr/>
            </a:pPr>
            <a:endParaRPr lang="en-US" sz="2400" dirty="0" smtClean="0"/>
          </a:p>
        </p:txBody>
      </p:sp>
      <p:sp>
        <p:nvSpPr>
          <p:cNvPr id="25602" name="Slide Number Placeholder 5"/>
          <p:cNvSpPr>
            <a:spLocks noGrp="1"/>
          </p:cNvSpPr>
          <p:nvPr>
            <p:ph type="sldNum" sz="quarter" idx="4294967295"/>
          </p:nvPr>
        </p:nvSpPr>
        <p:spPr>
          <a:xfrm>
            <a:off x="8458200" y="6408738"/>
            <a:ext cx="555625" cy="449262"/>
          </a:xfrm>
          <a:prstGeom prst="rect">
            <a:avLst/>
          </a:prstGeom>
        </p:spPr>
        <p:txBody>
          <a:bodyPr/>
          <a:lstStyle/>
          <a:p>
            <a:pPr>
              <a:defRPr/>
            </a:pPr>
            <a:fld id="{3CBF7E4E-FFB2-4233-AEB3-C2512ACBE244}" type="slidenum">
              <a:rPr lang="en-US" smtClean="0"/>
              <a:pPr>
                <a:defRPr/>
              </a:pPr>
              <a:t>68</a:t>
            </a:fld>
            <a:endParaRPr lang="en-US" dirty="0" smtClean="0"/>
          </a:p>
        </p:txBody>
      </p:sp>
      <p:sp>
        <p:nvSpPr>
          <p:cNvPr id="25603" name="Rectangle 2"/>
          <p:cNvSpPr>
            <a:spLocks noGrp="1" noChangeArrowheads="1"/>
          </p:cNvSpPr>
          <p:nvPr>
            <p:ph type="title"/>
          </p:nvPr>
        </p:nvSpPr>
        <p:spPr>
          <a:xfrm>
            <a:off x="0" y="457200"/>
            <a:ext cx="9144000" cy="838200"/>
          </a:xfrm>
        </p:spPr>
        <p:txBody>
          <a:bodyPr>
            <a:normAutofit fontScale="90000"/>
          </a:bodyPr>
          <a:lstStyle/>
          <a:p>
            <a:pPr eaLnBrk="1" hangingPunct="1">
              <a:defRPr/>
            </a:pPr>
            <a:r>
              <a:rPr lang="en-US" b="1" dirty="0" smtClean="0"/>
              <a:t>Administrative Cost Allowance</a:t>
            </a:r>
            <a:r>
              <a:rPr lang="en-US" b="1" dirty="0"/>
              <a:t> </a:t>
            </a:r>
            <a:r>
              <a:rPr lang="en-US" b="1" dirty="0" smtClean="0"/>
              <a:t>(ACA)</a:t>
            </a:r>
          </a:p>
        </p:txBody>
      </p:sp>
      <p:sp>
        <p:nvSpPr>
          <p:cNvPr id="5" name="Slide Number Placeholder 3"/>
          <p:cNvSpPr>
            <a:spLocks noGrp="1"/>
          </p:cNvSpPr>
          <p:nvPr>
            <p:ph type="sldNum" sz="quarter" idx="12"/>
          </p:nvPr>
        </p:nvSpPr>
        <p:spPr>
          <a:xfrm>
            <a:off x="0" y="643572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F38B35-789A-4F80-B465-C2968858046B}" type="slidenum">
              <a:rPr lang="en-US" smtClean="0">
                <a:solidFill>
                  <a:schemeClr val="bg1"/>
                </a:solidFill>
              </a:rPr>
              <a:pPr eaLnBrk="1" hangingPunct="1"/>
              <a:t>68</a:t>
            </a:fld>
            <a:endParaRPr lang="en-US" dirty="0" smtClean="0">
              <a:solidFill>
                <a:schemeClr val="bg1"/>
              </a:solidFill>
            </a:endParaRPr>
          </a:p>
        </p:txBody>
      </p:sp>
    </p:spTree>
    <p:extLst>
      <p:ext uri="{BB962C8B-B14F-4D97-AF65-F5344CB8AC3E}">
        <p14:creationId xmlns:p14="http://schemas.microsoft.com/office/powerpoint/2010/main" val="13468249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590800"/>
            <a:ext cx="9144000" cy="2286000"/>
          </a:xfrm>
          <a:prstGeom prst="rect">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9637" name="Title 1"/>
          <p:cNvSpPr>
            <a:spLocks noGrp="1"/>
          </p:cNvSpPr>
          <p:nvPr>
            <p:ph type="title"/>
          </p:nvPr>
        </p:nvSpPr>
        <p:spPr>
          <a:xfrm>
            <a:off x="304800" y="381000"/>
            <a:ext cx="8458200" cy="914400"/>
          </a:xfrm>
        </p:spPr>
        <p:txBody>
          <a:bodyPr/>
          <a:lstStyle/>
          <a:p>
            <a:r>
              <a:rPr lang="en-US" b="1" dirty="0" smtClean="0"/>
              <a:t>ACA Calculation</a:t>
            </a:r>
            <a:br>
              <a:rPr lang="en-US" b="1" dirty="0" smtClean="0"/>
            </a:br>
            <a:endParaRPr lang="en-US" b="1" dirty="0" smtClean="0"/>
          </a:p>
        </p:txBody>
      </p:sp>
      <p:sp>
        <p:nvSpPr>
          <p:cNvPr id="69638" name="Content Placeholder 2"/>
          <p:cNvSpPr>
            <a:spLocks noGrp="1"/>
          </p:cNvSpPr>
          <p:nvPr>
            <p:ph idx="1"/>
          </p:nvPr>
        </p:nvSpPr>
        <p:spPr>
          <a:xfrm>
            <a:off x="0" y="1143000"/>
            <a:ext cx="9144000" cy="4648200"/>
          </a:xfrm>
        </p:spPr>
        <p:txBody>
          <a:bodyPr/>
          <a:lstStyle/>
          <a:p>
            <a:pPr algn="ctr">
              <a:buFontTx/>
              <a:buNone/>
            </a:pPr>
            <a:r>
              <a:rPr lang="en-US" sz="2800" dirty="0" smtClean="0"/>
              <a:t>ACA is calculated as a percentage of the school’s expenditures to students for an award year under the Campus-Based Programs</a:t>
            </a:r>
          </a:p>
          <a:p>
            <a:pPr algn="ctr">
              <a:buFontTx/>
              <a:buNone/>
            </a:pPr>
            <a:endParaRPr lang="en-US" sz="800" dirty="0" smtClean="0"/>
          </a:p>
          <a:p>
            <a:pPr algn="ctr">
              <a:buFontTx/>
              <a:buNone/>
            </a:pPr>
            <a:r>
              <a:rPr lang="en-US" sz="2400" dirty="0" smtClean="0"/>
              <a:t>5% of first $2,750,000 of CB expenditures</a:t>
            </a:r>
          </a:p>
          <a:p>
            <a:pPr>
              <a:buFontTx/>
              <a:buNone/>
            </a:pPr>
            <a:r>
              <a:rPr lang="en-US" sz="2400" dirty="0" smtClean="0"/>
              <a:t>						+</a:t>
            </a:r>
          </a:p>
          <a:p>
            <a:pPr algn="ctr">
              <a:buFontTx/>
              <a:buNone/>
            </a:pPr>
            <a:r>
              <a:rPr lang="en-US" sz="2400" dirty="0" smtClean="0"/>
              <a:t>4% of expenditures &gt; $2,750,000 but &lt; $5,500,000</a:t>
            </a:r>
          </a:p>
          <a:p>
            <a:pPr>
              <a:buFontTx/>
              <a:buNone/>
            </a:pPr>
            <a:r>
              <a:rPr lang="en-US" sz="2400" dirty="0" smtClean="0"/>
              <a:t>						+</a:t>
            </a:r>
          </a:p>
          <a:p>
            <a:pPr algn="ctr">
              <a:buFontTx/>
              <a:buNone/>
            </a:pPr>
            <a:r>
              <a:rPr lang="en-US" sz="2400" dirty="0" smtClean="0"/>
              <a:t>3% of expenditures </a:t>
            </a:r>
            <a:r>
              <a:rPr lang="en-US" sz="2400" u="sng" dirty="0" smtClean="0"/>
              <a:t>&gt;</a:t>
            </a:r>
            <a:r>
              <a:rPr lang="en-US" sz="2400" dirty="0" smtClean="0"/>
              <a:t> $5,500,000</a:t>
            </a:r>
          </a:p>
          <a:p>
            <a:endParaRPr lang="en-US" sz="800" dirty="0" smtClean="0"/>
          </a:p>
          <a:p>
            <a:r>
              <a:rPr lang="en-US" sz="2600" dirty="0" smtClean="0"/>
              <a:t>ACA comes out of the annual FSEOG and FWS authorizations and from the available cash on hand in the Perkins Loan fund</a:t>
            </a:r>
          </a:p>
        </p:txBody>
      </p:sp>
      <p:sp>
        <p:nvSpPr>
          <p:cNvPr id="4" name="Slide Number Placeholder 3"/>
          <p:cNvSpPr>
            <a:spLocks noGrp="1"/>
          </p:cNvSpPr>
          <p:nvPr>
            <p:ph type="sldNum" sz="quarter" idx="4294967295"/>
          </p:nvPr>
        </p:nvSpPr>
        <p:spPr>
          <a:xfrm>
            <a:off x="7086600" y="6400800"/>
            <a:ext cx="1905000" cy="457200"/>
          </a:xfrm>
          <a:prstGeom prst="rect">
            <a:avLst/>
          </a:prstGeom>
        </p:spPr>
        <p:txBody>
          <a:bodyPr/>
          <a:lstStyle/>
          <a:p>
            <a:pPr>
              <a:defRPr/>
            </a:pPr>
            <a:fld id="{63C34964-4A40-401B-9C3C-C9AE476CC212}" type="slidenum">
              <a:rPr lang="en-US" smtClean="0"/>
              <a:pPr>
                <a:defRPr/>
              </a:pPr>
              <a:t>69</a:t>
            </a:fld>
            <a:endParaRPr lang="en-US" dirty="0"/>
          </a:p>
        </p:txBody>
      </p:sp>
      <p:sp>
        <p:nvSpPr>
          <p:cNvPr id="6" name="Slide Number Placeholder 3"/>
          <p:cNvSpPr>
            <a:spLocks noGrp="1"/>
          </p:cNvSpPr>
          <p:nvPr>
            <p:ph type="sldNum" sz="quarter" idx="12"/>
          </p:nvPr>
        </p:nvSpPr>
        <p:spPr>
          <a:xfrm>
            <a:off x="0" y="643572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F38B35-789A-4F80-B465-C2968858046B}" type="slidenum">
              <a:rPr lang="en-US" smtClean="0">
                <a:solidFill>
                  <a:schemeClr val="bg1"/>
                </a:solidFill>
              </a:rPr>
              <a:pPr eaLnBrk="1" hangingPunct="1"/>
              <a:t>69</a:t>
            </a:fld>
            <a:endParaRPr lang="en-US" dirty="0" smtClean="0">
              <a:solidFill>
                <a:schemeClr val="bg1"/>
              </a:solidFill>
            </a:endParaRPr>
          </a:p>
        </p:txBody>
      </p:sp>
    </p:spTree>
    <p:extLst>
      <p:ext uri="{BB962C8B-B14F-4D97-AF65-F5344CB8AC3E}">
        <p14:creationId xmlns:p14="http://schemas.microsoft.com/office/powerpoint/2010/main" val="1432347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b="1" dirty="0" smtClean="0"/>
              <a:t>Awarding FSEOG</a:t>
            </a:r>
          </a:p>
        </p:txBody>
      </p:sp>
      <p:sp>
        <p:nvSpPr>
          <p:cNvPr id="3" name="Content Placeholder 2"/>
          <p:cNvSpPr>
            <a:spLocks noGrp="1"/>
          </p:cNvSpPr>
          <p:nvPr>
            <p:ph idx="1"/>
          </p:nvPr>
        </p:nvSpPr>
        <p:spPr>
          <a:xfrm>
            <a:off x="304800" y="1295400"/>
            <a:ext cx="8480470" cy="4678363"/>
          </a:xfrm>
        </p:spPr>
        <p:txBody>
          <a:bodyPr>
            <a:noAutofit/>
          </a:bodyPr>
          <a:lstStyle/>
          <a:p>
            <a:pPr lvl="1"/>
            <a:r>
              <a:rPr lang="en-US" sz="3200" dirty="0"/>
              <a:t>Award cannot </a:t>
            </a:r>
            <a:r>
              <a:rPr lang="en-US" sz="3200" dirty="0" smtClean="0"/>
              <a:t>exceed minimum/maximums</a:t>
            </a:r>
            <a:endParaRPr lang="en-US" sz="3200" dirty="0"/>
          </a:p>
          <a:p>
            <a:pPr lvl="2"/>
            <a:r>
              <a:rPr lang="en-US" sz="2800" dirty="0"/>
              <a:t>Minimum - $100</a:t>
            </a:r>
          </a:p>
          <a:p>
            <a:pPr lvl="2"/>
            <a:r>
              <a:rPr lang="en-US" sz="2800" dirty="0"/>
              <a:t>Maximum - $</a:t>
            </a:r>
            <a:r>
              <a:rPr lang="en-US" sz="2800" dirty="0" smtClean="0"/>
              <a:t>4,000</a:t>
            </a:r>
          </a:p>
          <a:p>
            <a:pPr lvl="3"/>
            <a:r>
              <a:rPr lang="en-US" sz="2700" dirty="0" smtClean="0"/>
              <a:t>Up </a:t>
            </a:r>
            <a:r>
              <a:rPr lang="en-US" sz="2700" dirty="0"/>
              <a:t>to $4,400 in a study abroad program</a:t>
            </a:r>
          </a:p>
          <a:p>
            <a:pPr>
              <a:defRPr/>
            </a:pPr>
            <a:endParaRPr lang="en-US" sz="3200" dirty="0" smtClean="0"/>
          </a:p>
          <a:p>
            <a:pPr lvl="1">
              <a:defRPr/>
            </a:pPr>
            <a:endParaRPr lang="en-US" sz="3200" dirty="0"/>
          </a:p>
        </p:txBody>
      </p:sp>
      <p:sp>
        <p:nvSpPr>
          <p:cNvPr id="15364" name="Slide Number Placeholder 3"/>
          <p:cNvSpPr>
            <a:spLocks noGrp="1"/>
          </p:cNvSpPr>
          <p:nvPr>
            <p:ph type="sldNum" sz="quarter" idx="12"/>
          </p:nvPr>
        </p:nvSpPr>
        <p:spPr>
          <a:xfrm>
            <a:off x="0" y="643572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F38B35-789A-4F80-B465-C2968858046B}" type="slidenum">
              <a:rPr lang="en-US" smtClean="0">
                <a:solidFill>
                  <a:schemeClr val="bg1"/>
                </a:solidFill>
              </a:rPr>
              <a:pPr eaLnBrk="1" hangingPunct="1"/>
              <a:t>7</a:t>
            </a:fld>
            <a:endParaRPr lang="en-US" dirty="0" smtClean="0">
              <a:solidFill>
                <a:schemeClr val="bg1"/>
              </a:solidFill>
            </a:endParaRPr>
          </a:p>
        </p:txBody>
      </p:sp>
      <p:pic>
        <p:nvPicPr>
          <p:cNvPr id="2053" name="Picture 5" descr="C:\Users\David.Bartnicki\AppData\Local\Microsoft\Windows\Temporary Internet Files\Content.IE5\6R1NBHEJ\MP90034187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080" y="3733800"/>
            <a:ext cx="5867400" cy="2075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7145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427610"/>
            <a:ext cx="9144000"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Resources </a:t>
            </a:r>
          </a:p>
          <a:p>
            <a:pPr algn="ctr"/>
            <a:r>
              <a:rPr lang="en-US" sz="5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&amp; </a:t>
            </a:r>
          </a:p>
          <a:p>
            <a:pPr algn="ctr"/>
            <a:r>
              <a:rPr lang="en-US" sz="5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References</a:t>
            </a:r>
          </a:p>
        </p:txBody>
      </p:sp>
      <p:pic>
        <p:nvPicPr>
          <p:cNvPr id="11269" name="Picture 5" descr="C:\Users\David.Bartnicki\AppData\Local\Microsoft\Windows\Temporary Internet Files\Content.IE5\OWNFVQ2B\MP90044829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304800"/>
            <a:ext cx="3827928" cy="575882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12"/>
          </p:nvPr>
        </p:nvSpPr>
        <p:spPr>
          <a:xfrm>
            <a:off x="-1905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32B3E3-5B5F-4472-A9EA-1E7A8491F391}" type="slidenum">
              <a:rPr lang="en-US" smtClean="0">
                <a:solidFill>
                  <a:schemeClr val="bg1"/>
                </a:solidFill>
              </a:rPr>
              <a:pPr eaLnBrk="1" hangingPunct="1"/>
              <a:t>70</a:t>
            </a:fld>
            <a:endParaRPr lang="en-US" dirty="0" smtClean="0">
              <a:solidFill>
                <a:schemeClr val="bg1"/>
              </a:solidFill>
            </a:endParaRPr>
          </a:p>
        </p:txBody>
      </p:sp>
    </p:spTree>
    <p:extLst>
      <p:ext uri="{BB962C8B-B14F-4D97-AF65-F5344CB8AC3E}">
        <p14:creationId xmlns:p14="http://schemas.microsoft.com/office/powerpoint/2010/main" val="24175080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381000" y="381000"/>
            <a:ext cx="8763000" cy="838200"/>
          </a:xfrm>
        </p:spPr>
        <p:txBody>
          <a:bodyPr/>
          <a:lstStyle/>
          <a:p>
            <a:r>
              <a:rPr lang="en-US" b="1" dirty="0" smtClean="0"/>
              <a:t>Resources</a:t>
            </a:r>
          </a:p>
        </p:txBody>
      </p:sp>
      <p:sp>
        <p:nvSpPr>
          <p:cNvPr id="80899" name="Content Placeholder 2"/>
          <p:cNvSpPr>
            <a:spLocks noGrp="1"/>
          </p:cNvSpPr>
          <p:nvPr>
            <p:ph idx="1"/>
          </p:nvPr>
        </p:nvSpPr>
        <p:spPr>
          <a:xfrm>
            <a:off x="381000" y="1371600"/>
            <a:ext cx="8743950" cy="3810000"/>
          </a:xfrm>
        </p:spPr>
        <p:txBody>
          <a:bodyPr/>
          <a:lstStyle/>
          <a:p>
            <a:r>
              <a:rPr lang="en-US" sz="2800" dirty="0" smtClean="0"/>
              <a:t>IFAP.ed.gov website </a:t>
            </a:r>
          </a:p>
          <a:p>
            <a:pPr lvl="1"/>
            <a:r>
              <a:rPr lang="en-US" sz="2400" dirty="0" smtClean="0"/>
              <a:t>Publications; links; contacts</a:t>
            </a:r>
          </a:p>
          <a:p>
            <a:r>
              <a:rPr lang="en-US" sz="2800" dirty="0" smtClean="0"/>
              <a:t>FSA HDBK Vol. 6 – Campus-Based Programs</a:t>
            </a:r>
          </a:p>
          <a:p>
            <a:r>
              <a:rPr lang="en-US" sz="2800" dirty="0" smtClean="0"/>
              <a:t>Electronic Announcement - August 5, 2011</a:t>
            </a:r>
          </a:p>
          <a:p>
            <a:pPr lvl="1"/>
            <a:r>
              <a:rPr lang="en-US" sz="2800" dirty="0" smtClean="0"/>
              <a:t> </a:t>
            </a:r>
            <a:r>
              <a:rPr lang="en-US" sz="2600" dirty="0" smtClean="0"/>
              <a:t>Perkins Liquidation/Assignments</a:t>
            </a:r>
          </a:p>
          <a:p>
            <a:r>
              <a:rPr lang="en-US" sz="2800" dirty="0" smtClean="0">
                <a:hlinkClick r:id="rId3"/>
              </a:rPr>
              <a:t>FISAP website - www.cbfisap.gov</a:t>
            </a:r>
            <a:endParaRPr lang="en-US" sz="2800" dirty="0" smtClean="0"/>
          </a:p>
          <a:p>
            <a:r>
              <a:rPr lang="en-US" sz="2800" dirty="0" smtClean="0"/>
              <a:t>FISAP Instruction Guide</a:t>
            </a:r>
          </a:p>
          <a:p>
            <a:r>
              <a:rPr lang="en-US" sz="2800" dirty="0" smtClean="0"/>
              <a:t>Campus-Based Call Center</a:t>
            </a:r>
          </a:p>
          <a:p>
            <a:pPr lvl="1"/>
            <a:r>
              <a:rPr lang="en-US" sz="2600" dirty="0" smtClean="0"/>
              <a:t>877-801-7168; cbfob@ed.gov</a:t>
            </a:r>
          </a:p>
          <a:p>
            <a:pPr lvl="1"/>
            <a:endParaRPr lang="en-US" sz="2800" dirty="0" smtClean="0"/>
          </a:p>
        </p:txBody>
      </p:sp>
      <p:sp>
        <p:nvSpPr>
          <p:cNvPr id="4" name="Slide Number Placeholder 3"/>
          <p:cNvSpPr>
            <a:spLocks noGrp="1"/>
          </p:cNvSpPr>
          <p:nvPr>
            <p:ph type="sldNum" sz="quarter" idx="4294967295"/>
          </p:nvPr>
        </p:nvSpPr>
        <p:spPr>
          <a:xfrm>
            <a:off x="7086600" y="6400800"/>
            <a:ext cx="1905000" cy="457200"/>
          </a:xfrm>
          <a:prstGeom prst="rect">
            <a:avLst/>
          </a:prstGeom>
        </p:spPr>
        <p:txBody>
          <a:bodyPr/>
          <a:lstStyle/>
          <a:p>
            <a:pPr>
              <a:defRPr/>
            </a:pPr>
            <a:fld id="{ECBB579A-5817-4AB6-ADB6-0E820496B208}" type="slidenum">
              <a:rPr lang="en-US"/>
              <a:pPr>
                <a:defRPr/>
              </a:pPr>
              <a:t>71</a:t>
            </a:fld>
            <a:endParaRPr lang="en-US" dirty="0"/>
          </a:p>
        </p:txBody>
      </p:sp>
      <p:sp>
        <p:nvSpPr>
          <p:cNvPr id="5" name="Slide Number Placeholder 3"/>
          <p:cNvSpPr>
            <a:spLocks noGrp="1"/>
          </p:cNvSpPr>
          <p:nvPr>
            <p:ph type="sldNum" sz="quarter" idx="12"/>
          </p:nvPr>
        </p:nvSpPr>
        <p:spPr>
          <a:xfrm>
            <a:off x="-1905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32B3E3-5B5F-4472-A9EA-1E7A8491F391}" type="slidenum">
              <a:rPr lang="en-US" smtClean="0">
                <a:solidFill>
                  <a:schemeClr val="bg1"/>
                </a:solidFill>
              </a:rPr>
              <a:pPr eaLnBrk="1" hangingPunct="1"/>
              <a:t>71</a:t>
            </a:fld>
            <a:endParaRPr lang="en-US" dirty="0" smtClean="0">
              <a:solidFill>
                <a:schemeClr val="bg1"/>
              </a:solidFill>
            </a:endParaRPr>
          </a:p>
        </p:txBody>
      </p:sp>
    </p:spTree>
    <p:extLst>
      <p:ext uri="{BB962C8B-B14F-4D97-AF65-F5344CB8AC3E}">
        <p14:creationId xmlns:p14="http://schemas.microsoft.com/office/powerpoint/2010/main" val="158126634"/>
      </p:ext>
    </p:extLst>
  </p:cSld>
  <p:clrMapOvr>
    <a:masterClrMapping/>
  </p:clrMapOvr>
  <p:transition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86600" y="6400800"/>
            <a:ext cx="1905000" cy="457200"/>
          </a:xfrm>
          <a:prstGeom prst="rect">
            <a:avLst/>
          </a:prstGeom>
        </p:spPr>
        <p:txBody>
          <a:bodyPr/>
          <a:lstStyle/>
          <a:p>
            <a:pPr>
              <a:defRPr/>
            </a:pPr>
            <a:fld id="{ECBB579A-5817-4AB6-ADB6-0E820496B208}" type="slidenum">
              <a:rPr lang="en-US"/>
              <a:pPr>
                <a:defRPr/>
              </a:pPr>
              <a:t>72</a:t>
            </a:fld>
            <a:endParaRPr lang="en-US" dirty="0"/>
          </a:p>
        </p:txBody>
      </p:sp>
      <p:sp>
        <p:nvSpPr>
          <p:cNvPr id="8" name="Rectangle 7"/>
          <p:cNvSpPr/>
          <p:nvPr/>
        </p:nvSpPr>
        <p:spPr>
          <a:xfrm>
            <a:off x="762000" y="1229320"/>
            <a:ext cx="7848600" cy="923330"/>
          </a:xfrm>
          <a:prstGeom prst="rect">
            <a:avLst/>
          </a:prstGeom>
          <a:noFill/>
        </p:spPr>
        <p:txBody>
          <a:bodyPr>
            <a:spAutoFit/>
          </a:bodyPr>
          <a:lstStyle/>
          <a:p>
            <a:pPr algn="ctr">
              <a:defRPr/>
            </a:pP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charset="0"/>
              </a:rPr>
              <a:t>Thank you </a:t>
            </a:r>
            <a:endPar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charset="0"/>
            </a:endParaRPr>
          </a:p>
        </p:txBody>
      </p:sp>
      <p:sp>
        <p:nvSpPr>
          <p:cNvPr id="5" name="Slide Number Placeholder 3"/>
          <p:cNvSpPr>
            <a:spLocks noGrp="1"/>
          </p:cNvSpPr>
          <p:nvPr>
            <p:ph type="sldNum" sz="quarter" idx="12"/>
          </p:nvPr>
        </p:nvSpPr>
        <p:spPr>
          <a:xfrm>
            <a:off x="-19050" y="64389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32B3E3-5B5F-4472-A9EA-1E7A8491F391}" type="slidenum">
              <a:rPr lang="en-US" smtClean="0">
                <a:solidFill>
                  <a:schemeClr val="bg1"/>
                </a:solidFill>
              </a:rPr>
              <a:pPr eaLnBrk="1" hangingPunct="1"/>
              <a:t>72</a:t>
            </a:fld>
            <a:endParaRPr lang="en-US" dirty="0" smtClean="0">
              <a:solidFill>
                <a:schemeClr val="bg1"/>
              </a:solidFill>
            </a:endParaRPr>
          </a:p>
        </p:txBody>
      </p:sp>
      <p:sp>
        <p:nvSpPr>
          <p:cNvPr id="2" name="TextBox 1"/>
          <p:cNvSpPr txBox="1"/>
          <p:nvPr/>
        </p:nvSpPr>
        <p:spPr>
          <a:xfrm>
            <a:off x="609600" y="3581400"/>
            <a:ext cx="7646965" cy="2246769"/>
          </a:xfrm>
          <a:prstGeom prst="rect">
            <a:avLst/>
          </a:prstGeom>
          <a:noFill/>
        </p:spPr>
        <p:txBody>
          <a:bodyPr wrap="none" rtlCol="0">
            <a:spAutoFit/>
          </a:bodyPr>
          <a:lstStyle/>
          <a:p>
            <a:r>
              <a:rPr lang="en-US" sz="2800" dirty="0" smtClean="0"/>
              <a:t>Comments on this presentation of my performance</a:t>
            </a:r>
          </a:p>
          <a:p>
            <a:r>
              <a:rPr lang="en-US" sz="2800" dirty="0" smtClean="0"/>
              <a:t>  should be directed </a:t>
            </a:r>
          </a:p>
          <a:p>
            <a:r>
              <a:rPr lang="en-US" sz="2800" dirty="0" smtClean="0"/>
              <a:t>to Jo Ann Borel:</a:t>
            </a:r>
          </a:p>
          <a:p>
            <a:r>
              <a:rPr lang="en-US" sz="2800" dirty="0" smtClean="0">
                <a:hlinkClick r:id="rId3"/>
              </a:rPr>
              <a:t>Joann.borel@ed.gov</a:t>
            </a:r>
            <a:r>
              <a:rPr lang="en-US" sz="2800" dirty="0" smtClean="0"/>
              <a:t> </a:t>
            </a:r>
          </a:p>
          <a:p>
            <a:r>
              <a:rPr lang="en-US" sz="2800" dirty="0" smtClean="0"/>
              <a:t>202-595-4385</a:t>
            </a:r>
            <a:endParaRPr lang="en-US" sz="2800" dirty="0"/>
          </a:p>
        </p:txBody>
      </p:sp>
      <p:sp>
        <p:nvSpPr>
          <p:cNvPr id="3" name="TextBox 2"/>
          <p:cNvSpPr txBox="1"/>
          <p:nvPr/>
        </p:nvSpPr>
        <p:spPr>
          <a:xfrm>
            <a:off x="3211209" y="2205335"/>
            <a:ext cx="2443746" cy="1200329"/>
          </a:xfrm>
          <a:prstGeom prst="rect">
            <a:avLst/>
          </a:prstGeom>
          <a:noFill/>
        </p:spPr>
        <p:txBody>
          <a:bodyPr wrap="none" rtlCol="0">
            <a:spAutoFit/>
          </a:bodyPr>
          <a:lstStyle/>
          <a:p>
            <a:r>
              <a:rPr lang="en-US" dirty="0" smtClean="0"/>
              <a:t>Greg Martin</a:t>
            </a:r>
          </a:p>
          <a:p>
            <a:r>
              <a:rPr lang="en-US" dirty="0" smtClean="0">
                <a:hlinkClick r:id="rId4"/>
              </a:rPr>
              <a:t>Gregory.martin@ed.gov</a:t>
            </a:r>
            <a:endParaRPr lang="en-US" dirty="0" smtClean="0"/>
          </a:p>
          <a:p>
            <a:r>
              <a:rPr lang="en-US" dirty="0" smtClean="0"/>
              <a:t>215-656-6452</a:t>
            </a:r>
          </a:p>
          <a:p>
            <a:endParaRPr lang="en-US" dirty="0"/>
          </a:p>
        </p:txBody>
      </p:sp>
    </p:spTree>
    <p:extLst>
      <p:ext uri="{BB962C8B-B14F-4D97-AF65-F5344CB8AC3E}">
        <p14:creationId xmlns:p14="http://schemas.microsoft.com/office/powerpoint/2010/main" val="2380307655"/>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b="1" dirty="0" smtClean="0"/>
              <a:t>Awarding FSEOG</a:t>
            </a:r>
          </a:p>
        </p:txBody>
      </p:sp>
      <p:sp>
        <p:nvSpPr>
          <p:cNvPr id="3" name="Content Placeholder 2"/>
          <p:cNvSpPr>
            <a:spLocks noGrp="1"/>
          </p:cNvSpPr>
          <p:nvPr>
            <p:ph idx="1"/>
          </p:nvPr>
        </p:nvSpPr>
        <p:spPr>
          <a:xfrm>
            <a:off x="0" y="1295400"/>
            <a:ext cx="9144000" cy="4525963"/>
          </a:xfrm>
        </p:spPr>
        <p:txBody>
          <a:bodyPr>
            <a:noAutofit/>
          </a:bodyPr>
          <a:lstStyle/>
          <a:p>
            <a:pPr>
              <a:defRPr/>
            </a:pPr>
            <a:r>
              <a:rPr lang="en-US" sz="2800" dirty="0" smtClean="0"/>
              <a:t>Pell Grant recipients with lowest EFCs </a:t>
            </a:r>
          </a:p>
          <a:p>
            <a:pPr lvl="1">
              <a:defRPr/>
            </a:pPr>
            <a:r>
              <a:rPr lang="en-US" sz="2400" dirty="0" smtClean="0"/>
              <a:t>Known as FSEOG first selection group</a:t>
            </a:r>
          </a:p>
          <a:p>
            <a:pPr lvl="1">
              <a:defRPr/>
            </a:pPr>
            <a:r>
              <a:rPr lang="en-US" sz="2400" dirty="0" smtClean="0"/>
              <a:t>Not necessary to receive a Pell Grant in the same payment period as FSEOG </a:t>
            </a:r>
          </a:p>
          <a:p>
            <a:pPr lvl="2">
              <a:defRPr/>
            </a:pPr>
            <a:r>
              <a:rPr lang="en-US" sz="2400" dirty="0" smtClean="0"/>
              <a:t>Must be received in same award year</a:t>
            </a:r>
          </a:p>
          <a:p>
            <a:pPr lvl="2">
              <a:defRPr/>
            </a:pPr>
            <a:r>
              <a:rPr lang="en-US" sz="2400" dirty="0" smtClean="0"/>
              <a:t>Example: student only receives Pell Grant in Fall due to reaching Pell LEU</a:t>
            </a:r>
          </a:p>
          <a:p>
            <a:pPr>
              <a:defRPr/>
            </a:pPr>
            <a:r>
              <a:rPr lang="en-US" sz="2800" dirty="0" smtClean="0"/>
              <a:t>Not receiving Pell Grant with lowest EFCs</a:t>
            </a:r>
          </a:p>
          <a:p>
            <a:pPr lvl="1">
              <a:defRPr/>
            </a:pPr>
            <a:r>
              <a:rPr lang="en-US" sz="2400" dirty="0" smtClean="0"/>
              <a:t>Known as FSEOG second selection group</a:t>
            </a:r>
          </a:p>
          <a:p>
            <a:pPr lvl="1">
              <a:defRPr/>
            </a:pPr>
            <a:r>
              <a:rPr lang="en-US" sz="2400" dirty="0" smtClean="0"/>
              <a:t>May be selected after all Pell recipients have been awarded</a:t>
            </a:r>
          </a:p>
          <a:p>
            <a:pPr lvl="2">
              <a:defRPr/>
            </a:pPr>
            <a:r>
              <a:rPr lang="en-US" sz="2400" i="1" dirty="0" smtClean="0"/>
              <a:t>Includes students who exceed Pell LEU for entire award year</a:t>
            </a:r>
          </a:p>
          <a:p>
            <a:pPr>
              <a:defRPr/>
            </a:pPr>
            <a:endParaRPr lang="en-US" sz="2800" dirty="0" smtClean="0"/>
          </a:p>
          <a:p>
            <a:pPr lvl="1">
              <a:defRPr/>
            </a:pPr>
            <a:endParaRPr lang="en-US" sz="2800" dirty="0"/>
          </a:p>
        </p:txBody>
      </p:sp>
      <p:sp>
        <p:nvSpPr>
          <p:cNvPr id="15364" name="Slide Number Placeholder 3"/>
          <p:cNvSpPr>
            <a:spLocks noGrp="1"/>
          </p:cNvSpPr>
          <p:nvPr>
            <p:ph type="sldNum" sz="quarter" idx="12"/>
          </p:nvPr>
        </p:nvSpPr>
        <p:spPr>
          <a:xfrm>
            <a:off x="0"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F38B35-789A-4F80-B465-C2968858046B}" type="slidenum">
              <a:rPr lang="en-US" smtClean="0">
                <a:solidFill>
                  <a:schemeClr val="bg1"/>
                </a:solidFill>
              </a:rPr>
              <a:pPr eaLnBrk="1" hangingPunct="1"/>
              <a:t>8</a:t>
            </a:fld>
            <a:endParaRPr lang="en-US" dirty="0" smtClean="0">
              <a:solidFill>
                <a:schemeClr val="bg1"/>
              </a:solidFill>
            </a:endParaRPr>
          </a:p>
        </p:txBody>
      </p:sp>
    </p:spTree>
    <p:extLst>
      <p:ext uri="{BB962C8B-B14F-4D97-AF65-F5344CB8AC3E}">
        <p14:creationId xmlns:p14="http://schemas.microsoft.com/office/powerpoint/2010/main" val="4189521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b="1" dirty="0" smtClean="0"/>
              <a:t>Awarding FSEOG</a:t>
            </a:r>
          </a:p>
        </p:txBody>
      </p:sp>
      <p:sp>
        <p:nvSpPr>
          <p:cNvPr id="3" name="Content Placeholder 2"/>
          <p:cNvSpPr>
            <a:spLocks noGrp="1"/>
          </p:cNvSpPr>
          <p:nvPr>
            <p:ph idx="1"/>
          </p:nvPr>
        </p:nvSpPr>
        <p:spPr>
          <a:xfrm>
            <a:off x="2498" y="1295400"/>
            <a:ext cx="9144000" cy="4754563"/>
          </a:xfrm>
        </p:spPr>
        <p:txBody>
          <a:bodyPr>
            <a:noAutofit/>
          </a:bodyPr>
          <a:lstStyle/>
          <a:p>
            <a:pPr>
              <a:defRPr/>
            </a:pPr>
            <a:r>
              <a:rPr lang="en-US" sz="2800" dirty="0" smtClean="0"/>
              <a:t>Establishing categories of students</a:t>
            </a:r>
          </a:p>
          <a:p>
            <a:pPr lvl="1">
              <a:defRPr/>
            </a:pPr>
            <a:r>
              <a:rPr lang="en-US" sz="2600" dirty="0" smtClean="0"/>
              <a:t>Selection procedures may establish categories of students</a:t>
            </a:r>
          </a:p>
          <a:p>
            <a:pPr lvl="2">
              <a:defRPr/>
            </a:pPr>
            <a:r>
              <a:rPr lang="en-US" sz="2600" dirty="0" smtClean="0"/>
              <a:t>Class standing, enrollment status, program, etc.</a:t>
            </a:r>
          </a:p>
          <a:p>
            <a:pPr lvl="1">
              <a:defRPr/>
            </a:pPr>
            <a:r>
              <a:rPr lang="en-US" sz="2600" dirty="0" smtClean="0"/>
              <a:t>May assign a percentage or dollar amount of funds to each category</a:t>
            </a:r>
          </a:p>
          <a:p>
            <a:pPr lvl="1">
              <a:defRPr/>
            </a:pPr>
            <a:r>
              <a:rPr lang="en-US" sz="2600" dirty="0" smtClean="0"/>
              <a:t>May not be used to exclude certain groups</a:t>
            </a:r>
          </a:p>
          <a:p>
            <a:pPr lvl="1">
              <a:defRPr/>
            </a:pPr>
            <a:r>
              <a:rPr lang="en-US" sz="2600" dirty="0" smtClean="0"/>
              <a:t>Within each category must first award to Pell recipients, lowest EFCs</a:t>
            </a:r>
          </a:p>
          <a:p>
            <a:pPr>
              <a:defRPr/>
            </a:pPr>
            <a:r>
              <a:rPr lang="en-US" sz="2800" dirty="0" smtClean="0"/>
              <a:t>Funds must be made reasonably available for all starts in an award year (subsequ</a:t>
            </a:r>
            <a:r>
              <a:rPr lang="en-US" sz="2600" dirty="0" smtClean="0"/>
              <a:t>ent terms or payment periods)</a:t>
            </a:r>
            <a:endParaRPr lang="en-US" sz="2600" dirty="0"/>
          </a:p>
        </p:txBody>
      </p:sp>
      <p:sp>
        <p:nvSpPr>
          <p:cNvPr id="16388" name="Slide Number Placeholder 3"/>
          <p:cNvSpPr>
            <a:spLocks noGrp="1"/>
          </p:cNvSpPr>
          <p:nvPr>
            <p:ph type="sldNum" sz="quarter" idx="12"/>
          </p:nvPr>
        </p:nvSpPr>
        <p:spPr>
          <a:xfrm>
            <a:off x="-19050"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16295F-2C06-4D83-99FE-9BDE3F4B729E}" type="slidenum">
              <a:rPr lang="en-US" smtClean="0">
                <a:solidFill>
                  <a:schemeClr val="bg1"/>
                </a:solidFill>
              </a:rPr>
              <a:pPr eaLnBrk="1" hangingPunct="1"/>
              <a:t>9</a:t>
            </a:fld>
            <a:endParaRPr lang="en-US" dirty="0" smtClean="0">
              <a:solidFill>
                <a:schemeClr val="bg1"/>
              </a:solidFill>
            </a:endParaRPr>
          </a:p>
        </p:txBody>
      </p:sp>
    </p:spTree>
    <p:extLst>
      <p:ext uri="{BB962C8B-B14F-4D97-AF65-F5344CB8AC3E}">
        <p14:creationId xmlns:p14="http://schemas.microsoft.com/office/powerpoint/2010/main" val="828970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337D63EE5034904FBE124CE4C93FC8B0" ma:contentTypeVersion="0" ma:contentTypeDescription="Create a new document." ma:contentTypeScope="" ma:versionID="3f4cfbe723a6cbfb77b4f5b96168ebe0">
  <xsd:schema xmlns:xsd="http://www.w3.org/2001/XMLSchema" xmlns:xs="http://www.w3.org/2001/XMLSchema" xmlns:p="http://schemas.microsoft.com/office/2006/metadata/properties" xmlns:ns2="8f29d4d0-5528-4115-a002-02e36f812ef4" targetNamespace="http://schemas.microsoft.com/office/2006/metadata/properties" ma:root="true" ma:fieldsID="e77b9b358753b7aa374985d1d03930aa" ns2:_="">
    <xsd:import namespace="8f29d4d0-5528-4115-a002-02e36f812ef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9d4d0-5528-4115-a002-02e36f812ef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8f29d4d0-5528-4115-a002-02e36f812ef4">ZQHRFS737ZVJ-391-10</_dlc_DocId>
    <_dlc_DocIdUrl xmlns="8f29d4d0-5528-4115-a002-02e36f812ef4">
      <Url>https://fsa.share.ed.gov/as/comm/_layouts/DocIdRedir.aspx?ID=ZQHRFS737ZVJ-391-10</Url>
      <Description>ZQHRFS737ZVJ-391-10</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F33429-E067-401A-B4C5-67A267C8355C}">
  <ds:schemaRefs>
    <ds:schemaRef ds:uri="http://schemas.microsoft.com/sharepoint/events"/>
  </ds:schemaRefs>
</ds:datastoreItem>
</file>

<file path=customXml/itemProps2.xml><?xml version="1.0" encoding="utf-8"?>
<ds:datastoreItem xmlns:ds="http://schemas.openxmlformats.org/officeDocument/2006/customXml" ds:itemID="{A5A7D89C-130B-4515-B20F-CA086899D7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9d4d0-5528-4115-a002-02e36f812e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B129E2-8069-4502-BB12-B34491477EEB}">
  <ds:schemaRefs>
    <ds:schemaRef ds:uri="http://purl.org/dc/dcmitype/"/>
    <ds:schemaRef ds:uri="http://schemas.openxmlformats.org/package/2006/metadata/core-properties"/>
    <ds:schemaRef ds:uri="http://www.w3.org/XML/1998/namespace"/>
    <ds:schemaRef ds:uri="8f29d4d0-5528-4115-a002-02e36f812ef4"/>
    <ds:schemaRef ds:uri="http://schemas.microsoft.com/office/infopath/2007/PartnerControls"/>
    <ds:schemaRef ds:uri="http://schemas.microsoft.com/office/2006/metadata/properties"/>
    <ds:schemaRef ds:uri="http://purl.org/dc/terms/"/>
    <ds:schemaRef ds:uri="http://schemas.microsoft.com/office/2006/documentManagement/types"/>
    <ds:schemaRef ds:uri="http://purl.org/dc/elements/1.1/"/>
  </ds:schemaRefs>
</ds:datastoreItem>
</file>

<file path=customXml/itemProps4.xml><?xml version="1.0" encoding="utf-8"?>
<ds:datastoreItem xmlns:ds="http://schemas.openxmlformats.org/officeDocument/2006/customXml" ds:itemID="{04A9C635-80D1-4163-AB24-31FAC7BD0A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1666</TotalTime>
  <Words>3922</Words>
  <Application>Microsoft Office PowerPoint</Application>
  <PresentationFormat>On-screen Show (4:3)</PresentationFormat>
  <Paragraphs>592</Paragraphs>
  <Slides>72</Slides>
  <Notes>72</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PASFAA Annual Conference         October 2012</vt:lpstr>
      <vt:lpstr>PowerPoint Presentation</vt:lpstr>
      <vt:lpstr>Awarding FWS</vt:lpstr>
      <vt:lpstr>    FWS - Periods of Non-Attendance</vt:lpstr>
      <vt:lpstr>FWS: Period of Non-Attendance –  Failure to Return</vt:lpstr>
      <vt:lpstr>FWS and Modules</vt:lpstr>
      <vt:lpstr>Awarding FSEOG</vt:lpstr>
      <vt:lpstr>Awarding FSEOG</vt:lpstr>
      <vt:lpstr>Awarding FSEOG</vt:lpstr>
      <vt:lpstr>Awarding FSEOG</vt:lpstr>
      <vt:lpstr>Awarding FSEOG</vt:lpstr>
      <vt:lpstr>Awarding Perkins Loans</vt:lpstr>
      <vt:lpstr>Awarding Perkins Loan</vt:lpstr>
      <vt:lpstr>PowerPoint Presentation</vt:lpstr>
      <vt:lpstr>Disbursing CB Awards</vt:lpstr>
      <vt:lpstr>Disbursements – FSEOG &amp; Perkins</vt:lpstr>
      <vt:lpstr>Disbursing FWS Wages</vt:lpstr>
      <vt:lpstr>Disbursing FWS Wages</vt:lpstr>
      <vt:lpstr>Disbursing FWS Wages</vt:lpstr>
      <vt:lpstr>FWS Payments: Disaster Affected Students</vt:lpstr>
      <vt:lpstr>PowerPoint Presentation</vt:lpstr>
      <vt:lpstr>Fund Transfers</vt:lpstr>
      <vt:lpstr>Fund Transfers</vt:lpstr>
      <vt:lpstr>Fund Transfers: General Rules</vt:lpstr>
      <vt:lpstr>Carry Forward</vt:lpstr>
      <vt:lpstr>Carry Back</vt:lpstr>
      <vt:lpstr>Carry Forward/Carry Back</vt:lpstr>
      <vt:lpstr>Carry Back for Summer</vt:lpstr>
      <vt:lpstr>Carry Forward/Back: General Rules</vt:lpstr>
      <vt:lpstr>G5  Issues</vt:lpstr>
      <vt:lpstr>PowerPoint Presentation</vt:lpstr>
      <vt:lpstr>Federal Share Limitation</vt:lpstr>
      <vt:lpstr>Federal Share Limitation</vt:lpstr>
      <vt:lpstr>Federal Share Limitation</vt:lpstr>
      <vt:lpstr>Federal Share Limitation</vt:lpstr>
      <vt:lpstr>NonFederal Share: FWS</vt:lpstr>
      <vt:lpstr>NonFederal Share: FSEOG</vt:lpstr>
      <vt:lpstr>FSEOG Matching Options</vt:lpstr>
      <vt:lpstr>FSEOG Matching Options</vt:lpstr>
      <vt:lpstr>FSEOG Matching Options</vt:lpstr>
      <vt:lpstr>NonFederal Share Waiver</vt:lpstr>
      <vt:lpstr>NonFederal Share: Perkins</vt:lpstr>
      <vt:lpstr>PowerPoint Presentation</vt:lpstr>
      <vt:lpstr>Releasing Unused Funds</vt:lpstr>
      <vt:lpstr>FWS Use of Funds Tips</vt:lpstr>
      <vt:lpstr>Reallocation </vt:lpstr>
      <vt:lpstr>Special FWS Allocation Requirements</vt:lpstr>
      <vt:lpstr>Special FWS Allocation Requirements</vt:lpstr>
      <vt:lpstr>FWS Use of Funds Tips</vt:lpstr>
      <vt:lpstr>PowerPoint Presentation</vt:lpstr>
      <vt:lpstr>Assigning FWS Jobs</vt:lpstr>
      <vt:lpstr>FWS Conditions/Limitations</vt:lpstr>
      <vt:lpstr>On-Campus Employment</vt:lpstr>
      <vt:lpstr>FWS and Academic Credit</vt:lpstr>
      <vt:lpstr>Work for Proprietary School</vt:lpstr>
      <vt:lpstr>Work Off-Campus</vt:lpstr>
      <vt:lpstr>Work Off-Campus</vt:lpstr>
      <vt:lpstr>Off-Campus Agreements</vt:lpstr>
      <vt:lpstr>Community Service Jobs</vt:lpstr>
      <vt:lpstr>Community Service</vt:lpstr>
      <vt:lpstr>Employing FWS Students as Tutors</vt:lpstr>
      <vt:lpstr>Training Tutors</vt:lpstr>
      <vt:lpstr>Employing FWS Students as Tutors</vt:lpstr>
      <vt:lpstr>PowerPoint Presentation</vt:lpstr>
      <vt:lpstr>Perkins: Liquidation and Assignment</vt:lpstr>
      <vt:lpstr>Perkins: Liquidation and Assignment</vt:lpstr>
      <vt:lpstr>PowerPoint Presentation</vt:lpstr>
      <vt:lpstr>Administrative Cost Allowance (ACA)</vt:lpstr>
      <vt:lpstr>ACA Calculation </vt:lpstr>
      <vt:lpstr>PowerPoint Presentation</vt:lpstr>
      <vt:lpstr>Resources</vt:lpstr>
      <vt:lpstr>PowerPoint Presentation</vt:lpstr>
    </vt:vector>
  </TitlesOfParts>
  <Company>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ce</dc:creator>
  <cp:lastModifiedBy>Tanya Hsiung</cp:lastModifiedBy>
  <cp:revision>163</cp:revision>
  <cp:lastPrinted>2012-10-23T16:47:08Z</cp:lastPrinted>
  <dcterms:created xsi:type="dcterms:W3CDTF">2012-06-11T19:08:42Z</dcterms:created>
  <dcterms:modified xsi:type="dcterms:W3CDTF">2012-10-23T19:28:27Z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0x010100337D63EE5034904FBE124CE4C93FC8B0</vt:lpwstr>
  </property>
  <property fmtid="{D5CDD505-2E9C-101B-9397-08002B2CF9AE}" pid="3" name="_dlc_DocIdItemGuid">
    <vt:lpwstr>89973b8a-4d21-48be-913e-2eeb409cb758</vt:lpwstr>
  </property>
</Properties>
</file>