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8" r:id="rId2"/>
  </p:sldMasterIdLst>
  <p:notesMasterIdLst>
    <p:notesMasterId r:id="rId37"/>
  </p:notesMasterIdLst>
  <p:handoutMasterIdLst>
    <p:handoutMasterId r:id="rId38"/>
  </p:handoutMasterIdLst>
  <p:sldIdLst>
    <p:sldId id="259" r:id="rId3"/>
    <p:sldId id="262"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6" y="1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921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9220"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9221"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F147A12-D028-49BC-85B3-27373CE03838}" type="slidenum">
              <a:rPr lang="en-US"/>
              <a:pPr>
                <a:defRPr/>
              </a:pPr>
              <a:t>‹#›</a:t>
            </a:fld>
            <a:endParaRPr lang="en-US"/>
          </a:p>
        </p:txBody>
      </p:sp>
    </p:spTree>
    <p:extLst>
      <p:ext uri="{BB962C8B-B14F-4D97-AF65-F5344CB8AC3E}">
        <p14:creationId xmlns:p14="http://schemas.microsoft.com/office/powerpoint/2010/main" val="1529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6CF36B1-6549-468F-A919-D3C9117CF54E}" type="slidenum">
              <a:rPr lang="en-US"/>
              <a:pPr>
                <a:defRPr/>
              </a:pPr>
              <a:t>‹#›</a:t>
            </a:fld>
            <a:endParaRPr lang="en-US"/>
          </a:p>
        </p:txBody>
      </p:sp>
    </p:spTree>
    <p:extLst>
      <p:ext uri="{BB962C8B-B14F-4D97-AF65-F5344CB8AC3E}">
        <p14:creationId xmlns:p14="http://schemas.microsoft.com/office/powerpoint/2010/main" val="1099268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FB6900-F030-4753-B19E-688A325E6DA4}" type="slidenum">
              <a:rPr lang="en-US"/>
              <a:pPr>
                <a:defRPr/>
              </a:pPr>
              <a:t>‹#›</a:t>
            </a:fld>
            <a:endParaRPr lang="en-US"/>
          </a:p>
        </p:txBody>
      </p:sp>
    </p:spTree>
    <p:extLst>
      <p:ext uri="{BB962C8B-B14F-4D97-AF65-F5344CB8AC3E}">
        <p14:creationId xmlns:p14="http://schemas.microsoft.com/office/powerpoint/2010/main" val="268069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4D9791-0863-476F-AC0C-31AADFD1D379}" type="slidenum">
              <a:rPr lang="en-US"/>
              <a:pPr>
                <a:defRPr/>
              </a:pPr>
              <a:t>‹#›</a:t>
            </a:fld>
            <a:endParaRPr lang="en-US"/>
          </a:p>
        </p:txBody>
      </p:sp>
    </p:spTree>
    <p:extLst>
      <p:ext uri="{BB962C8B-B14F-4D97-AF65-F5344CB8AC3E}">
        <p14:creationId xmlns:p14="http://schemas.microsoft.com/office/powerpoint/2010/main" val="135994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4F3546-8255-4AB7-8BA2-B4009289C156}" type="slidenum">
              <a:rPr lang="en-US"/>
              <a:pPr>
                <a:defRPr/>
              </a:pPr>
              <a:t>‹#›</a:t>
            </a:fld>
            <a:endParaRPr lang="en-US"/>
          </a:p>
        </p:txBody>
      </p:sp>
    </p:spTree>
    <p:extLst>
      <p:ext uri="{BB962C8B-B14F-4D97-AF65-F5344CB8AC3E}">
        <p14:creationId xmlns:p14="http://schemas.microsoft.com/office/powerpoint/2010/main" val="132994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E71C63-3025-44D9-A829-F4C644E8F10D}" type="slidenum">
              <a:rPr lang="en-US"/>
              <a:pPr>
                <a:defRPr/>
              </a:pPr>
              <a:t>‹#›</a:t>
            </a:fld>
            <a:endParaRPr lang="en-US"/>
          </a:p>
        </p:txBody>
      </p:sp>
    </p:spTree>
    <p:extLst>
      <p:ext uri="{BB962C8B-B14F-4D97-AF65-F5344CB8AC3E}">
        <p14:creationId xmlns:p14="http://schemas.microsoft.com/office/powerpoint/2010/main" val="371424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28CB9D-076F-4A17-9D83-2C30E01D999E}" type="slidenum">
              <a:rPr lang="en-US"/>
              <a:pPr>
                <a:defRPr/>
              </a:pPr>
              <a:t>‹#›</a:t>
            </a:fld>
            <a:endParaRPr lang="en-US"/>
          </a:p>
        </p:txBody>
      </p:sp>
    </p:spTree>
    <p:extLst>
      <p:ext uri="{BB962C8B-B14F-4D97-AF65-F5344CB8AC3E}">
        <p14:creationId xmlns:p14="http://schemas.microsoft.com/office/powerpoint/2010/main" val="247686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7D01FC-26B4-4E5E-B24B-C5354F6D82DA}" type="slidenum">
              <a:rPr lang="en-US"/>
              <a:pPr>
                <a:defRPr/>
              </a:pPr>
              <a:t>‹#›</a:t>
            </a:fld>
            <a:endParaRPr lang="en-US"/>
          </a:p>
        </p:txBody>
      </p:sp>
    </p:spTree>
    <p:extLst>
      <p:ext uri="{BB962C8B-B14F-4D97-AF65-F5344CB8AC3E}">
        <p14:creationId xmlns:p14="http://schemas.microsoft.com/office/powerpoint/2010/main" val="394170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0BF11C-8887-45C8-A7B8-F939AA2B6ED6}" type="slidenum">
              <a:rPr lang="en-US"/>
              <a:pPr>
                <a:defRPr/>
              </a:pPr>
              <a:t>‹#›</a:t>
            </a:fld>
            <a:endParaRPr lang="en-US"/>
          </a:p>
        </p:txBody>
      </p:sp>
    </p:spTree>
    <p:extLst>
      <p:ext uri="{BB962C8B-B14F-4D97-AF65-F5344CB8AC3E}">
        <p14:creationId xmlns:p14="http://schemas.microsoft.com/office/powerpoint/2010/main" val="72508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3B47C-6D23-4AA2-8412-BD61F02F68BE}" type="slidenum">
              <a:rPr lang="en-US"/>
              <a:pPr>
                <a:defRPr/>
              </a:pPr>
              <a:t>‹#›</a:t>
            </a:fld>
            <a:endParaRPr lang="en-US"/>
          </a:p>
        </p:txBody>
      </p:sp>
    </p:spTree>
    <p:extLst>
      <p:ext uri="{BB962C8B-B14F-4D97-AF65-F5344CB8AC3E}">
        <p14:creationId xmlns:p14="http://schemas.microsoft.com/office/powerpoint/2010/main" val="410620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CFF45C-2860-41DF-BC8B-8EE1BFD500B4}" type="slidenum">
              <a:rPr lang="en-US"/>
              <a:pPr>
                <a:defRPr/>
              </a:pPr>
              <a:t>‹#›</a:t>
            </a:fld>
            <a:endParaRPr lang="en-US"/>
          </a:p>
        </p:txBody>
      </p:sp>
    </p:spTree>
    <p:extLst>
      <p:ext uri="{BB962C8B-B14F-4D97-AF65-F5344CB8AC3E}">
        <p14:creationId xmlns:p14="http://schemas.microsoft.com/office/powerpoint/2010/main" val="43922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533400" y="6096000"/>
            <a:ext cx="2057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fld id="{40716A9E-832F-4979-9F19-D27FCE9271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FF6CAD25-AC31-4191-BDEE-CDBA4D63D747}" type="datetime1">
              <a:rPr lang="en-US"/>
              <a:pPr>
                <a:defRPr/>
              </a:pPr>
              <a:t>10/12/2012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0A5E2DA-CDF1-4511-B93E-D181059D0F8C}" type="slidenum">
              <a:rPr lang="en-US"/>
              <a:pPr>
                <a:defRPr/>
              </a:pPr>
              <a:t>‹#›</a:t>
            </a:fld>
            <a:endParaRPr lang="en-US"/>
          </a:p>
        </p:txBody>
      </p:sp>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990600" y="3505200"/>
            <a:ext cx="7162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lnSpc>
                <a:spcPct val="70000"/>
              </a:lnSpc>
              <a:spcBef>
                <a:spcPct val="20000"/>
              </a:spcBef>
            </a:pPr>
            <a:r>
              <a:rPr lang="en-US" sz="3600" b="1">
                <a:solidFill>
                  <a:schemeClr val="bg1"/>
                </a:solidFill>
                <a:latin typeface="Pristina" pitchFamily="66" charset="0"/>
              </a:rPr>
              <a:t>How an Early Awareness Program</a:t>
            </a:r>
          </a:p>
          <a:p>
            <a:pPr algn="ctr" eaLnBrk="1" hangingPunct="1">
              <a:lnSpc>
                <a:spcPct val="70000"/>
              </a:lnSpc>
              <a:spcBef>
                <a:spcPct val="20000"/>
              </a:spcBef>
            </a:pPr>
            <a:r>
              <a:rPr lang="en-US" sz="3600" b="1">
                <a:solidFill>
                  <a:schemeClr val="bg1"/>
                </a:solidFill>
                <a:latin typeface="Pristina" pitchFamily="66" charset="0"/>
              </a:rPr>
              <a:t>Fits Under Financial Aid</a:t>
            </a:r>
          </a:p>
          <a:p>
            <a:pPr algn="ctr" eaLnBrk="1" hangingPunct="1">
              <a:spcBef>
                <a:spcPct val="20000"/>
              </a:spcBef>
            </a:pPr>
            <a:r>
              <a:rPr lang="en-US" sz="2800">
                <a:solidFill>
                  <a:schemeClr val="bg1"/>
                </a:solidFill>
                <a:latin typeface="Pristina" pitchFamily="66" charset="0"/>
              </a:rPr>
              <a:t>Presented by:</a:t>
            </a:r>
          </a:p>
          <a:p>
            <a:pPr algn="ctr" eaLnBrk="1" hangingPunct="1">
              <a:spcBef>
                <a:spcPct val="20000"/>
              </a:spcBef>
            </a:pPr>
            <a:r>
              <a:rPr lang="en-US" sz="2800">
                <a:solidFill>
                  <a:schemeClr val="bg1"/>
                </a:solidFill>
                <a:latin typeface="Pristina" pitchFamily="66" charset="0"/>
              </a:rPr>
              <a:t>Joan Holleran and Lisa Schroeder</a:t>
            </a:r>
          </a:p>
          <a:p>
            <a:pPr algn="ctr" eaLnBrk="1" hangingPunct="1">
              <a:spcBef>
                <a:spcPct val="20000"/>
              </a:spcBef>
            </a:pPr>
            <a:r>
              <a:rPr lang="en-US" sz="2800">
                <a:latin typeface="Pristina" pitchFamily="66" charset="0"/>
              </a:rPr>
              <a:t>Kutztown University of PA</a:t>
            </a:r>
          </a:p>
          <a:p>
            <a:pPr algn="ctr" eaLnBrk="1" hangingPunct="1">
              <a:spcBef>
                <a:spcPct val="20000"/>
              </a:spcBef>
            </a:pPr>
            <a:endParaRPr lang="en-US" sz="2800">
              <a:solidFill>
                <a:schemeClr val="bg1"/>
              </a:solidFill>
              <a:latin typeface="Pristina" pitchFamily="66" charset="0"/>
            </a:endParaRPr>
          </a:p>
          <a:p>
            <a:pPr algn="ctr" eaLnBrk="1" hangingPunct="1">
              <a:spcBef>
                <a:spcPct val="20000"/>
              </a:spcBef>
            </a:pPr>
            <a:endParaRPr lang="en-US" sz="16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cs typeface="Arial" pitchFamily="34" charset="0"/>
              </a:rPr>
              <a:t>What the Research Says</a:t>
            </a:r>
            <a:endParaRPr lang="en-US" dirty="0"/>
          </a:p>
        </p:txBody>
      </p:sp>
      <p:sp>
        <p:nvSpPr>
          <p:cNvPr id="12291" name="Content Placeholder 2"/>
          <p:cNvSpPr>
            <a:spLocks noGrp="1"/>
          </p:cNvSpPr>
          <p:nvPr>
            <p:ph idx="1"/>
          </p:nvPr>
        </p:nvSpPr>
        <p:spPr/>
        <p:txBody>
          <a:bodyPr/>
          <a:lstStyle/>
          <a:p>
            <a:r>
              <a:rPr lang="en-US" smtClean="0">
                <a:cs typeface="Arial" charset="0"/>
              </a:rPr>
              <a:t>Increasing college access and the potential for success for underrepresented groups requires students to be academically, socially, and psychologically prepared.</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B0275DF3-89A9-4B93-A6C3-928019972851}" type="slidenum">
              <a:rPr lang="en-US" sz="1400" smtClean="0"/>
              <a:pPr/>
              <a:t>10</a:t>
            </a:fld>
            <a:endParaRPr lang="en-US" sz="14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cs typeface="Arial" pitchFamily="34" charset="0"/>
              </a:rPr>
              <a:t>Who goes to college and who graduates?</a:t>
            </a:r>
            <a:endParaRPr lang="en-US" dirty="0"/>
          </a:p>
        </p:txBody>
      </p:sp>
      <p:sp>
        <p:nvSpPr>
          <p:cNvPr id="13315" name="Content Placeholder 2"/>
          <p:cNvSpPr>
            <a:spLocks noGrp="1"/>
          </p:cNvSpPr>
          <p:nvPr>
            <p:ph idx="1"/>
          </p:nvPr>
        </p:nvSpPr>
        <p:spPr>
          <a:xfrm>
            <a:off x="381000" y="1524000"/>
            <a:ext cx="8305800" cy="4114800"/>
          </a:xfrm>
        </p:spPr>
        <p:txBody>
          <a:bodyPr/>
          <a:lstStyle/>
          <a:p>
            <a:pPr eaLnBrk="1" hangingPunct="1"/>
            <a:r>
              <a:rPr lang="en-US" smtClean="0">
                <a:cs typeface="Arial" charset="0"/>
              </a:rPr>
              <a:t>Of 1972, 1980, and 1992 h.s. graduates:</a:t>
            </a:r>
          </a:p>
          <a:p>
            <a:pPr lvl="1" eaLnBrk="1" hangingPunct="1"/>
            <a:r>
              <a:rPr lang="en-US" smtClean="0">
                <a:cs typeface="Arial" charset="0"/>
              </a:rPr>
              <a:t> Only 1 in 5 from the lowest socioeconomic quartile enrolled in a 4-year institution, compared with 2 in 3 from the highest quartile.</a:t>
            </a:r>
          </a:p>
          <a:p>
            <a:pPr lvl="1" eaLnBrk="1" hangingPunct="1"/>
            <a:r>
              <a:rPr lang="en-US" smtClean="0">
                <a:cs typeface="Arial" charset="0"/>
              </a:rPr>
              <a:t>More than 40% of the most advantaged students received a bachelor’s degree or higher within 5 years, compared with only 6% of the least advantaged group.</a:t>
            </a:r>
          </a:p>
          <a:p>
            <a:pPr lvl="1" eaLnBrk="1" hangingPunct="1"/>
            <a:r>
              <a:rPr lang="en-US" smtClean="0">
                <a:cs typeface="Arial" charset="0"/>
              </a:rPr>
              <a:t>Whites (27%) were more likely to receive a bachelor’s degree than African-American (17%) and Latino (18%).</a:t>
            </a:r>
          </a:p>
          <a:p>
            <a:endParaRPr lang="en-US"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ADFF05FC-A91D-45F2-927A-F546840D1814}" type="slidenum">
              <a:rPr lang="en-US" sz="1400" smtClean="0"/>
              <a:pPr/>
              <a:t>11</a:t>
            </a:fld>
            <a:endParaRPr lang="en-US" sz="1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cs typeface="Arial" pitchFamily="34" charset="0"/>
              </a:rPr>
              <a:t>Who goes to college and who graduates?</a:t>
            </a:r>
            <a:endParaRPr lang="en-US" dirty="0"/>
          </a:p>
        </p:txBody>
      </p:sp>
      <p:sp>
        <p:nvSpPr>
          <p:cNvPr id="14339" name="Content Placeholder 2"/>
          <p:cNvSpPr>
            <a:spLocks noGrp="1"/>
          </p:cNvSpPr>
          <p:nvPr>
            <p:ph idx="1"/>
          </p:nvPr>
        </p:nvSpPr>
        <p:spPr>
          <a:xfrm>
            <a:off x="609600" y="1524000"/>
            <a:ext cx="7924800" cy="4114800"/>
          </a:xfrm>
        </p:spPr>
        <p:txBody>
          <a:bodyPr/>
          <a:lstStyle/>
          <a:p>
            <a:pPr eaLnBrk="1" hangingPunct="1">
              <a:lnSpc>
                <a:spcPct val="90000"/>
              </a:lnSpc>
            </a:pPr>
            <a:r>
              <a:rPr lang="en-US" smtClean="0">
                <a:cs typeface="Arial" charset="0"/>
              </a:rPr>
              <a:t>Most powerful variables that influence who enters and who succeeds in college are aspiration and academic preparation.</a:t>
            </a:r>
          </a:p>
          <a:p>
            <a:pPr lvl="1" eaLnBrk="1" hangingPunct="1">
              <a:lnSpc>
                <a:spcPct val="90000"/>
              </a:lnSpc>
            </a:pPr>
            <a:r>
              <a:rPr lang="en-US" smtClean="0">
                <a:cs typeface="Arial" charset="0"/>
              </a:rPr>
              <a:t>The die is cast by eighth grade. (USDE)</a:t>
            </a:r>
          </a:p>
          <a:p>
            <a:pPr lvl="1" eaLnBrk="1" hangingPunct="1">
              <a:lnSpc>
                <a:spcPct val="90000"/>
              </a:lnSpc>
            </a:pPr>
            <a:r>
              <a:rPr lang="en-US" smtClean="0">
                <a:cs typeface="Arial" charset="0"/>
              </a:rPr>
              <a:t>Students without strong math and reading skills by eighth grade are less likely to acquire them in high school and are less likely to go to college. </a:t>
            </a:r>
          </a:p>
          <a:p>
            <a:pPr lvl="1" eaLnBrk="1" hangingPunct="1">
              <a:lnSpc>
                <a:spcPct val="90000"/>
              </a:lnSpc>
            </a:pPr>
            <a:r>
              <a:rPr lang="en-US" smtClean="0">
                <a:cs typeface="Arial" charset="0"/>
              </a:rPr>
              <a:t>Students who take more rigorous math courses are more likely to go onto college.</a:t>
            </a:r>
          </a:p>
          <a:p>
            <a:endParaRPr lang="en-US"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FBFCDE-F19C-4385-A8DE-12CAD8B30E86}" type="slidenum">
              <a:rPr lang="en-US" sz="1400" smtClean="0"/>
              <a:pPr/>
              <a:t>12</a:t>
            </a:fld>
            <a:endParaRPr lang="en-US" sz="1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cs typeface="Arial" pitchFamily="34" charset="0"/>
              </a:rPr>
              <a:t>Who goes to college and who graduates?</a:t>
            </a:r>
            <a:endParaRPr lang="en-US" dirty="0" smtClean="0"/>
          </a:p>
        </p:txBody>
      </p:sp>
      <p:sp>
        <p:nvSpPr>
          <p:cNvPr id="15363" name="Content Placeholder 2"/>
          <p:cNvSpPr>
            <a:spLocks noGrp="1"/>
          </p:cNvSpPr>
          <p:nvPr>
            <p:ph idx="1"/>
          </p:nvPr>
        </p:nvSpPr>
        <p:spPr/>
        <p:txBody>
          <a:bodyPr/>
          <a:lstStyle/>
          <a:p>
            <a:pPr lvl="1" eaLnBrk="1" hangingPunct="1">
              <a:lnSpc>
                <a:spcPct val="90000"/>
              </a:lnSpc>
              <a:buFont typeface="Arial" charset="0"/>
              <a:buChar char="•"/>
            </a:pPr>
            <a:r>
              <a:rPr lang="en-US" sz="3200" smtClean="0">
                <a:cs typeface="Arial" charset="0"/>
              </a:rPr>
              <a:t>On average, today’s African-American and Latino students are four years behind white students by the time they reach 12</a:t>
            </a:r>
            <a:r>
              <a:rPr lang="en-US" sz="3200" baseline="30000" smtClean="0">
                <a:cs typeface="Arial" charset="0"/>
              </a:rPr>
              <a:t>th</a:t>
            </a:r>
            <a:r>
              <a:rPr lang="en-US" sz="3200" smtClean="0">
                <a:cs typeface="Arial" charset="0"/>
              </a:rPr>
              <a:t> grade.</a:t>
            </a:r>
          </a:p>
          <a:p>
            <a:pPr lvl="1" eaLnBrk="1" hangingPunct="1">
              <a:lnSpc>
                <a:spcPct val="90000"/>
              </a:lnSpc>
              <a:buFont typeface="Arial" charset="0"/>
              <a:buChar char="•"/>
            </a:pPr>
            <a:endParaRPr lang="en-US" sz="3200" smtClean="0">
              <a:cs typeface="Arial" charset="0"/>
            </a:endParaRPr>
          </a:p>
          <a:p>
            <a:pPr lvl="1" eaLnBrk="1" hangingPunct="1">
              <a:lnSpc>
                <a:spcPct val="90000"/>
              </a:lnSpc>
              <a:buFont typeface="Arial" charset="0"/>
              <a:buChar char="•"/>
            </a:pPr>
            <a:r>
              <a:rPr lang="en-US" sz="3200" smtClean="0">
                <a:cs typeface="Arial" charset="0"/>
              </a:rPr>
              <a:t>“Who finishes a bachelor’s degree and why is always the same - those who were the best prepared, regardless of race, regardless of financial aid.” (Adelman, 1997)</a:t>
            </a:r>
          </a:p>
          <a:p>
            <a:endParaRPr lang="en-US" smtClean="0"/>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A6932BBB-75D3-410C-8E77-D8CFD195F5D8}" type="slidenum">
              <a:rPr lang="en-US" sz="1400" smtClean="0"/>
              <a:pPr/>
              <a:t>13</a:t>
            </a:fld>
            <a:endParaRPr lang="en-US" sz="1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cs typeface="Arial" pitchFamily="34" charset="0"/>
              </a:rPr>
              <a:t>Who goes to college and who graduates?</a:t>
            </a:r>
            <a:endParaRPr lang="en-US" dirty="0" smtClean="0"/>
          </a:p>
        </p:txBody>
      </p:sp>
      <p:sp>
        <p:nvSpPr>
          <p:cNvPr id="16387" name="Content Placeholder 2"/>
          <p:cNvSpPr>
            <a:spLocks noGrp="1"/>
          </p:cNvSpPr>
          <p:nvPr>
            <p:ph idx="1"/>
          </p:nvPr>
        </p:nvSpPr>
        <p:spPr/>
        <p:txBody>
          <a:bodyPr/>
          <a:lstStyle/>
          <a:p>
            <a:pPr eaLnBrk="1" hangingPunct="1">
              <a:lnSpc>
                <a:spcPct val="90000"/>
              </a:lnSpc>
            </a:pPr>
            <a:r>
              <a:rPr lang="en-US" smtClean="0">
                <a:cs typeface="Arial" charset="0"/>
              </a:rPr>
              <a:t>The higher the level of education expected, the more likely that the aspirations will be realized.</a:t>
            </a:r>
          </a:p>
          <a:p>
            <a:pPr lvl="1" eaLnBrk="1" hangingPunct="1">
              <a:lnSpc>
                <a:spcPct val="90000"/>
              </a:lnSpc>
            </a:pPr>
            <a:r>
              <a:rPr lang="en-US" smtClean="0">
                <a:cs typeface="Arial" charset="0"/>
              </a:rPr>
              <a:t>Students whose parents have higher expectations for them to go to college are more likely to enroll. </a:t>
            </a:r>
          </a:p>
          <a:p>
            <a:pPr lvl="1" eaLnBrk="1" hangingPunct="1">
              <a:lnSpc>
                <a:spcPct val="90000"/>
              </a:lnSpc>
            </a:pPr>
            <a:r>
              <a:rPr lang="en-US" smtClean="0">
                <a:cs typeface="Arial" charset="0"/>
              </a:rPr>
              <a:t>Low expectations become self-fulfilling prophecies. (“I’m not college material.  College is not for people like us.”)</a:t>
            </a:r>
            <a:endParaRPr lang="en-US" sz="2400" smtClean="0"/>
          </a:p>
          <a:p>
            <a:endParaRPr lang="en-US" smtClean="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16620F9B-EEAD-406F-9F14-F1586664ECA9}" type="slidenum">
              <a:rPr lang="en-US" sz="1400" smtClean="0"/>
              <a:pPr/>
              <a:t>14</a:t>
            </a:fld>
            <a:endParaRPr lang="en-US" sz="1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cs typeface="Arial" pitchFamily="34" charset="0"/>
              </a:rPr>
              <a:t>High School Drop Out</a:t>
            </a:r>
            <a:endParaRPr lang="en-US" dirty="0" smtClean="0"/>
          </a:p>
        </p:txBody>
      </p:sp>
      <p:sp>
        <p:nvSpPr>
          <p:cNvPr id="17411" name="Content Placeholder 2"/>
          <p:cNvSpPr>
            <a:spLocks noGrp="1"/>
          </p:cNvSpPr>
          <p:nvPr>
            <p:ph idx="1"/>
          </p:nvPr>
        </p:nvSpPr>
        <p:spPr>
          <a:xfrm>
            <a:off x="609600" y="1524000"/>
            <a:ext cx="7924800" cy="4114800"/>
          </a:xfrm>
        </p:spPr>
        <p:txBody>
          <a:bodyPr/>
          <a:lstStyle/>
          <a:p>
            <a:pPr lvl="1" eaLnBrk="1" hangingPunct="1">
              <a:lnSpc>
                <a:spcPct val="90000"/>
              </a:lnSpc>
              <a:buFont typeface="Arial" charset="0"/>
              <a:buChar char="•"/>
            </a:pPr>
            <a:r>
              <a:rPr lang="en-US" smtClean="0">
                <a:cs typeface="Arial" charset="0"/>
              </a:rPr>
              <a:t>In low socioeconomic families with modest education and skills, choosing to stay in school – even to high school graduation – is not always a realistic expectation.</a:t>
            </a:r>
          </a:p>
          <a:p>
            <a:pPr lvl="1" eaLnBrk="1" hangingPunct="1">
              <a:lnSpc>
                <a:spcPct val="90000"/>
              </a:lnSpc>
              <a:buFont typeface="Arial" charset="0"/>
              <a:buChar char="•"/>
            </a:pPr>
            <a:r>
              <a:rPr lang="en-US" smtClean="0">
                <a:cs typeface="Arial" charset="0"/>
              </a:rPr>
              <a:t>Immediate need for children to help support family outweighs long-term benefit of college degree and higher earnings potential.</a:t>
            </a:r>
          </a:p>
          <a:p>
            <a:pPr lvl="1" eaLnBrk="1" hangingPunct="1">
              <a:lnSpc>
                <a:spcPct val="90000"/>
              </a:lnSpc>
              <a:buFont typeface="Arial" charset="0"/>
              <a:buChar char="•"/>
            </a:pPr>
            <a:r>
              <a:rPr lang="en-US" smtClean="0">
                <a:cs typeface="Arial" charset="0"/>
              </a:rPr>
              <a:t>Compounded by teen pregnancy, school violence, lack of positive role models</a:t>
            </a:r>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67FAD381-A620-4BCD-84AC-3CC358331E09}" type="slidenum">
              <a:rPr lang="en-US" sz="1400" smtClean="0"/>
              <a:pPr/>
              <a:t>15</a:t>
            </a:fld>
            <a:endParaRPr lang="en-US" sz="14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smtClean="0">
                <a:latin typeface="Pristina" pitchFamily="66" charset="0"/>
                <a:cs typeface="Arial" charset="0"/>
              </a:rPr>
              <a:t/>
            </a:r>
            <a:br>
              <a:rPr lang="en-US" smtClean="0">
                <a:latin typeface="Pristina" pitchFamily="66" charset="0"/>
                <a:cs typeface="Arial" charset="0"/>
              </a:rPr>
            </a:br>
            <a:r>
              <a:rPr lang="en-US" smtClean="0">
                <a:latin typeface="Pristina" pitchFamily="66" charset="0"/>
                <a:cs typeface="Arial" charset="0"/>
              </a:rPr>
              <a:t>“Recipe” for getting to college requires:</a:t>
            </a:r>
            <a:br>
              <a:rPr lang="en-US" smtClean="0">
                <a:latin typeface="Pristina" pitchFamily="66" charset="0"/>
                <a:cs typeface="Arial" charset="0"/>
              </a:rPr>
            </a:br>
            <a:endParaRPr lang="en-US" smtClean="0">
              <a:latin typeface="Pristina" pitchFamily="66" charset="0"/>
            </a:endParaRPr>
          </a:p>
        </p:txBody>
      </p:sp>
      <p:sp>
        <p:nvSpPr>
          <p:cNvPr id="3" name="Content Placeholder 2"/>
          <p:cNvSpPr>
            <a:spLocks noGrp="1"/>
          </p:cNvSpPr>
          <p:nvPr>
            <p:ph idx="1"/>
          </p:nvPr>
        </p:nvSpPr>
        <p:spPr/>
        <p:txBody>
          <a:bodyPr/>
          <a:lstStyle/>
          <a:p>
            <a:pPr lvl="1" eaLnBrk="1" hangingPunct="1">
              <a:lnSpc>
                <a:spcPct val="90000"/>
              </a:lnSpc>
              <a:buFont typeface="Arial" pitchFamily="34" charset="0"/>
              <a:buChar char="•"/>
              <a:defRPr/>
            </a:pPr>
            <a:r>
              <a:rPr lang="en-US" dirty="0" smtClean="0">
                <a:cs typeface="Arial" pitchFamily="34" charset="0"/>
              </a:rPr>
              <a:t>One-to-one </a:t>
            </a:r>
            <a:r>
              <a:rPr lang="en-US" dirty="0">
                <a:cs typeface="Arial" pitchFamily="34" charset="0"/>
              </a:rPr>
              <a:t>relationships, </a:t>
            </a:r>
            <a:r>
              <a:rPr lang="en-US" dirty="0" smtClean="0">
                <a:cs typeface="Arial" pitchFamily="34" charset="0"/>
              </a:rPr>
              <a:t>mentorship</a:t>
            </a:r>
          </a:p>
          <a:p>
            <a:pPr marL="457200" lvl="1" indent="0" eaLnBrk="1" hangingPunct="1">
              <a:lnSpc>
                <a:spcPct val="90000"/>
              </a:lnSpc>
              <a:buFontTx/>
              <a:buNone/>
              <a:defRPr/>
            </a:pPr>
            <a:endParaRPr lang="en-US" dirty="0">
              <a:cs typeface="Arial" pitchFamily="34" charset="0"/>
            </a:endParaRPr>
          </a:p>
          <a:p>
            <a:pPr lvl="1" eaLnBrk="1" hangingPunct="1">
              <a:lnSpc>
                <a:spcPct val="90000"/>
              </a:lnSpc>
              <a:buFont typeface="Arial" pitchFamily="34" charset="0"/>
              <a:buChar char="•"/>
              <a:defRPr/>
            </a:pPr>
            <a:r>
              <a:rPr lang="en-US" dirty="0">
                <a:cs typeface="Arial" pitchFamily="34" charset="0"/>
              </a:rPr>
              <a:t>Intervention – </a:t>
            </a:r>
            <a:r>
              <a:rPr lang="en-US" i="1" dirty="0" smtClean="0">
                <a:cs typeface="Arial" pitchFamily="34" charset="0"/>
              </a:rPr>
              <a:t>one </a:t>
            </a:r>
            <a:r>
              <a:rPr lang="en-US" i="1" dirty="0">
                <a:cs typeface="Arial" pitchFamily="34" charset="0"/>
              </a:rPr>
              <a:t>arm around one </a:t>
            </a:r>
            <a:r>
              <a:rPr lang="en-US" i="1" dirty="0" smtClean="0">
                <a:cs typeface="Arial" pitchFamily="34" charset="0"/>
              </a:rPr>
              <a:t>child </a:t>
            </a:r>
            <a:r>
              <a:rPr lang="en-US" dirty="0">
                <a:cs typeface="Arial" pitchFamily="34" charset="0"/>
              </a:rPr>
              <a:t>– especially for those without appropriate role models</a:t>
            </a:r>
            <a:r>
              <a:rPr lang="en-US" dirty="0" smtClean="0">
                <a:cs typeface="Arial" pitchFamily="34" charset="0"/>
              </a:rPr>
              <a:t>.</a:t>
            </a:r>
          </a:p>
          <a:p>
            <a:pPr marL="457200" lvl="1" indent="0" eaLnBrk="1" hangingPunct="1">
              <a:lnSpc>
                <a:spcPct val="90000"/>
              </a:lnSpc>
              <a:buFontTx/>
              <a:buNone/>
              <a:defRPr/>
            </a:pPr>
            <a:endParaRPr lang="en-US" dirty="0">
              <a:cs typeface="Arial" pitchFamily="34" charset="0"/>
            </a:endParaRPr>
          </a:p>
          <a:p>
            <a:pPr lvl="1" eaLnBrk="1" hangingPunct="1">
              <a:lnSpc>
                <a:spcPct val="90000"/>
              </a:lnSpc>
              <a:buFont typeface="Arial" pitchFamily="34" charset="0"/>
              <a:buChar char="•"/>
              <a:defRPr/>
            </a:pPr>
            <a:r>
              <a:rPr lang="en-US" dirty="0">
                <a:cs typeface="Arial" pitchFamily="34" charset="0"/>
              </a:rPr>
              <a:t>But… one arm around one child may not be enough – rather it may take four or five arms around one child to help break the barriers.</a:t>
            </a:r>
          </a:p>
          <a:p>
            <a:pPr>
              <a:defRPr/>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4D09502E-2131-4200-96D5-AD1C1390F682}" type="slidenum">
              <a:rPr lang="en-US" sz="1400" smtClean="0"/>
              <a:pPr/>
              <a:t>16</a:t>
            </a:fld>
            <a:endParaRPr lang="en-US" sz="14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153400" cy="1143000"/>
          </a:xfrm>
        </p:spPr>
        <p:txBody>
          <a:bodyPr/>
          <a:lstStyle/>
          <a:p>
            <a:pPr algn="ctr"/>
            <a:r>
              <a:rPr lang="en-US" smtClean="0">
                <a:latin typeface="Pristina" pitchFamily="66" charset="0"/>
                <a:cs typeface="Arial" charset="0"/>
              </a:rPr>
              <a:t/>
            </a:r>
            <a:br>
              <a:rPr lang="en-US" smtClean="0">
                <a:latin typeface="Pristina" pitchFamily="66" charset="0"/>
                <a:cs typeface="Arial" charset="0"/>
              </a:rPr>
            </a:br>
            <a:r>
              <a:rPr lang="en-US" smtClean="0">
                <a:latin typeface="Pristina" pitchFamily="66" charset="0"/>
                <a:cs typeface="Arial" charset="0"/>
              </a:rPr>
              <a:t>Stumbling Blocks  of Less Informed Parents:</a:t>
            </a:r>
            <a:r>
              <a:rPr lang="en-US" smtClean="0">
                <a:cs typeface="Arial" charset="0"/>
              </a:rPr>
              <a:t/>
            </a:r>
            <a:br>
              <a:rPr lang="en-US" smtClean="0">
                <a:cs typeface="Arial" charset="0"/>
              </a:rPr>
            </a:br>
            <a:endParaRPr lang="en-US" smtClean="0"/>
          </a:p>
        </p:txBody>
      </p:sp>
      <p:sp>
        <p:nvSpPr>
          <p:cNvPr id="19459" name="Content Placeholder 2"/>
          <p:cNvSpPr>
            <a:spLocks noGrp="1"/>
          </p:cNvSpPr>
          <p:nvPr>
            <p:ph idx="1"/>
          </p:nvPr>
        </p:nvSpPr>
        <p:spPr>
          <a:xfrm>
            <a:off x="609600" y="1524000"/>
            <a:ext cx="7924800" cy="4114800"/>
          </a:xfrm>
        </p:spPr>
        <p:txBody>
          <a:bodyPr/>
          <a:lstStyle/>
          <a:p>
            <a:pPr lvl="1" eaLnBrk="1" hangingPunct="1">
              <a:buFont typeface="Arial" charset="0"/>
              <a:buChar char="•"/>
            </a:pPr>
            <a:r>
              <a:rPr lang="en-US" smtClean="0">
                <a:cs typeface="Arial" charset="0"/>
              </a:rPr>
              <a:t>Less English language skills (biggest obstacle)</a:t>
            </a:r>
          </a:p>
          <a:p>
            <a:pPr lvl="1" eaLnBrk="1" hangingPunct="1">
              <a:buFont typeface="Arial" charset="0"/>
              <a:buChar char="•"/>
            </a:pPr>
            <a:r>
              <a:rPr lang="en-US" smtClean="0">
                <a:cs typeface="Arial" charset="0"/>
              </a:rPr>
              <a:t>Less education</a:t>
            </a:r>
          </a:p>
          <a:p>
            <a:pPr lvl="1" eaLnBrk="1" hangingPunct="1">
              <a:buFont typeface="Arial" charset="0"/>
              <a:buChar char="•"/>
            </a:pPr>
            <a:r>
              <a:rPr lang="en-US" smtClean="0">
                <a:cs typeface="Arial" charset="0"/>
              </a:rPr>
              <a:t>Work history of lower skilled jobs</a:t>
            </a:r>
          </a:p>
          <a:p>
            <a:pPr lvl="1" eaLnBrk="1" hangingPunct="1">
              <a:buFont typeface="Arial" charset="0"/>
              <a:buChar char="•"/>
            </a:pPr>
            <a:r>
              <a:rPr lang="en-US" smtClean="0">
                <a:cs typeface="Arial" charset="0"/>
              </a:rPr>
              <a:t>Less understanding of value of higher education in today’s economy</a:t>
            </a:r>
          </a:p>
          <a:p>
            <a:pPr lvl="1" eaLnBrk="1" hangingPunct="1">
              <a:buFont typeface="Arial" charset="0"/>
              <a:buChar char="•"/>
            </a:pPr>
            <a:r>
              <a:rPr lang="en-US" smtClean="0">
                <a:cs typeface="Arial" charset="0"/>
              </a:rPr>
              <a:t>Don’t see themselves or their families as integral players in today’s high-tech job market.</a:t>
            </a:r>
          </a:p>
          <a:p>
            <a:endParaRPr lang="en-US" smtClean="0"/>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504B111D-16CA-4FC7-94AE-2CDE88AA1C84}" type="slidenum">
              <a:rPr lang="en-US" sz="1400" smtClean="0"/>
              <a:pPr/>
              <a:t>17</a:t>
            </a:fld>
            <a:endParaRPr lang="en-US" sz="14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1143000"/>
          </a:xfrm>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cs typeface="Arial" pitchFamily="34" charset="0"/>
              </a:rPr>
              <a:t>“Even if we can get in, how can we afford it?”</a:t>
            </a:r>
            <a:endParaRPr lang="en-US" dirty="0"/>
          </a:p>
        </p:txBody>
      </p:sp>
      <p:sp>
        <p:nvSpPr>
          <p:cNvPr id="20483" name="Content Placeholder 2"/>
          <p:cNvSpPr>
            <a:spLocks noGrp="1"/>
          </p:cNvSpPr>
          <p:nvPr>
            <p:ph idx="1"/>
          </p:nvPr>
        </p:nvSpPr>
        <p:spPr/>
        <p:txBody>
          <a:bodyPr/>
          <a:lstStyle/>
          <a:p>
            <a:pPr eaLnBrk="1" hangingPunct="1"/>
            <a:r>
              <a:rPr lang="en-US" sz="2800" smtClean="0">
                <a:cs typeface="Arial" charset="0"/>
              </a:rPr>
              <a:t>Federal and state programs focus on reducing economic hurdles but…</a:t>
            </a:r>
          </a:p>
          <a:p>
            <a:pPr eaLnBrk="1" hangingPunct="1"/>
            <a:r>
              <a:rPr lang="en-US" sz="2800" smtClean="0">
                <a:cs typeface="Arial" charset="0"/>
              </a:rPr>
              <a:t>Application process is filled with confusing forms and language barriers</a:t>
            </a:r>
          </a:p>
          <a:p>
            <a:pPr eaLnBrk="1" hangingPunct="1"/>
            <a:r>
              <a:rPr lang="en-US" sz="2800" smtClean="0">
                <a:cs typeface="Arial" charset="0"/>
              </a:rPr>
              <a:t>Knowledge of financial aid based on assumptions and secondhand information </a:t>
            </a:r>
          </a:p>
          <a:p>
            <a:pPr eaLnBrk="1" hangingPunct="1"/>
            <a:r>
              <a:rPr lang="en-US" sz="2800" smtClean="0">
                <a:cs typeface="Arial" charset="0"/>
              </a:rPr>
              <a:t>Tend to overestimate college costs, afraid of student loans</a:t>
            </a:r>
          </a:p>
          <a:p>
            <a:pPr eaLnBrk="1" hangingPunct="1"/>
            <a:r>
              <a:rPr lang="en-US" sz="2800" smtClean="0">
                <a:cs typeface="Arial" charset="0"/>
              </a:rPr>
              <a:t>Learning about aid and </a:t>
            </a:r>
            <a:r>
              <a:rPr lang="en-US" sz="2800" u="sng" smtClean="0">
                <a:cs typeface="Arial" charset="0"/>
              </a:rPr>
              <a:t>not</a:t>
            </a:r>
            <a:r>
              <a:rPr lang="en-US" sz="2800" smtClean="0">
                <a:cs typeface="Arial" charset="0"/>
              </a:rPr>
              <a:t> the amount of aid makes the difference</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67D15AF8-523B-41A7-BBE3-94467CA8AF87}" type="slidenum">
              <a:rPr lang="en-US" sz="1400" smtClean="0"/>
              <a:pPr/>
              <a:t>18</a:t>
            </a:fld>
            <a:endParaRPr lang="en-US" sz="14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A Successful Outreach Program:</a:t>
            </a:r>
            <a:endParaRPr lang="en-US" dirty="0"/>
          </a:p>
        </p:txBody>
      </p:sp>
      <p:sp>
        <p:nvSpPr>
          <p:cNvPr id="21507" name="Content Placeholder 2"/>
          <p:cNvSpPr>
            <a:spLocks noGrp="1"/>
          </p:cNvSpPr>
          <p:nvPr>
            <p:ph idx="1"/>
          </p:nvPr>
        </p:nvSpPr>
        <p:spPr>
          <a:xfrm>
            <a:off x="685800" y="1524000"/>
            <a:ext cx="7924800" cy="4114800"/>
          </a:xfrm>
        </p:spPr>
        <p:txBody>
          <a:bodyPr/>
          <a:lstStyle/>
          <a:p>
            <a:pPr eaLnBrk="1" hangingPunct="1">
              <a:lnSpc>
                <a:spcPct val="90000"/>
              </a:lnSpc>
            </a:pPr>
            <a:r>
              <a:rPr lang="en-US" sz="2800" smtClean="0">
                <a:cs typeface="Arial" charset="0"/>
              </a:rPr>
              <a:t>Establishes college attendance as a goal</a:t>
            </a:r>
          </a:p>
          <a:p>
            <a:pPr eaLnBrk="1" hangingPunct="1">
              <a:lnSpc>
                <a:spcPct val="90000"/>
              </a:lnSpc>
            </a:pPr>
            <a:r>
              <a:rPr lang="en-US" sz="2800" smtClean="0">
                <a:cs typeface="Arial" charset="0"/>
              </a:rPr>
              <a:t>Arranges college visits</a:t>
            </a:r>
          </a:p>
          <a:p>
            <a:pPr eaLnBrk="1" hangingPunct="1">
              <a:lnSpc>
                <a:spcPct val="90000"/>
              </a:lnSpc>
            </a:pPr>
            <a:r>
              <a:rPr lang="en-US" sz="2800" smtClean="0">
                <a:cs typeface="Arial" charset="0"/>
              </a:rPr>
              <a:t>Promotes rigorous academic courses</a:t>
            </a:r>
          </a:p>
          <a:p>
            <a:pPr eaLnBrk="1" hangingPunct="1">
              <a:lnSpc>
                <a:spcPct val="90000"/>
              </a:lnSpc>
            </a:pPr>
            <a:r>
              <a:rPr lang="en-US" sz="2800" smtClean="0">
                <a:cs typeface="Arial" charset="0"/>
              </a:rPr>
              <a:t>Involves parents</a:t>
            </a:r>
          </a:p>
          <a:p>
            <a:pPr eaLnBrk="1" hangingPunct="1">
              <a:lnSpc>
                <a:spcPct val="90000"/>
              </a:lnSpc>
            </a:pPr>
            <a:r>
              <a:rPr lang="en-US" sz="2800" smtClean="0">
                <a:cs typeface="Arial" charset="0"/>
              </a:rPr>
              <a:t>Begins no later than the eighth grade</a:t>
            </a:r>
          </a:p>
          <a:p>
            <a:pPr eaLnBrk="1" hangingPunct="1">
              <a:lnSpc>
                <a:spcPct val="90000"/>
              </a:lnSpc>
            </a:pPr>
            <a:r>
              <a:rPr lang="en-US" sz="2800" smtClean="0">
                <a:cs typeface="Arial" charset="0"/>
              </a:rPr>
              <a:t>Pays attention to cultural backgrounds</a:t>
            </a:r>
          </a:p>
          <a:p>
            <a:pPr eaLnBrk="1" hangingPunct="1">
              <a:lnSpc>
                <a:spcPct val="90000"/>
              </a:lnSpc>
            </a:pPr>
            <a:r>
              <a:rPr lang="en-US" sz="2800" smtClean="0">
                <a:cs typeface="Arial" charset="0"/>
              </a:rPr>
              <a:t>Makes long-term investments rather than short-term intervention</a:t>
            </a:r>
          </a:p>
          <a:p>
            <a:pPr eaLnBrk="1" hangingPunct="1">
              <a:lnSpc>
                <a:spcPct val="90000"/>
              </a:lnSpc>
            </a:pPr>
            <a:r>
              <a:rPr lang="en-US" sz="2800" smtClean="0">
                <a:cs typeface="Arial" charset="0"/>
              </a:rPr>
              <a:t>Provides a key person or mentor</a:t>
            </a:r>
          </a:p>
          <a:p>
            <a:endParaRPr lang="en-US" smtClean="0"/>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0C1E7B2B-D19A-4D05-B5B9-6A8582DBFDBC}" type="slidenum">
              <a:rPr lang="en-US" sz="1400" smtClean="0"/>
              <a:pPr/>
              <a:t>19</a:t>
            </a:fld>
            <a:endParaRPr lang="en-US" sz="1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A Look at Philosophy and Mission</a:t>
            </a:r>
            <a:endParaRPr lang="en-US" dirty="0"/>
          </a:p>
        </p:txBody>
      </p:sp>
      <p:sp>
        <p:nvSpPr>
          <p:cNvPr id="4099" name="Content Placeholder 2"/>
          <p:cNvSpPr>
            <a:spLocks noGrp="1"/>
          </p:cNvSpPr>
          <p:nvPr>
            <p:ph idx="1"/>
          </p:nvPr>
        </p:nvSpPr>
        <p:spPr>
          <a:xfrm>
            <a:off x="533400" y="1295400"/>
            <a:ext cx="8153400" cy="4343400"/>
          </a:xfrm>
        </p:spPr>
        <p:txBody>
          <a:bodyPr/>
          <a:lstStyle/>
          <a:p>
            <a:pPr eaLnBrk="1" hangingPunct="1"/>
            <a:r>
              <a:rPr lang="en-US" sz="2800" b="1" smtClean="0">
                <a:cs typeface="Arial" charset="0"/>
              </a:rPr>
              <a:t>Institutional</a:t>
            </a:r>
            <a:r>
              <a:rPr lang="en-US" sz="2800" smtClean="0">
                <a:cs typeface="Arial" charset="0"/>
              </a:rPr>
              <a:t>: Kutztown is an “access” institution for the citizens of the Commonwealth and is “committed to collaborations that encourage the development of citizens who contribute to a global economy.”</a:t>
            </a:r>
          </a:p>
          <a:p>
            <a:pPr eaLnBrk="1" hangingPunct="1"/>
            <a:r>
              <a:rPr lang="en-US" sz="2800" b="1" smtClean="0">
                <a:cs typeface="Arial" charset="0"/>
              </a:rPr>
              <a:t>NASFAA, PASFAA</a:t>
            </a:r>
            <a:r>
              <a:rPr lang="en-US" sz="2800" smtClean="0">
                <a:cs typeface="Arial" charset="0"/>
              </a:rPr>
              <a:t>: “…promote and encourage programs which remove financial barriers to student enrollment and retention, ensuring that any qualified student who desires to pursue an education can obtain sufficient resources to do so.”</a:t>
            </a:r>
            <a:endParaRPr lang="en-US" sz="2800" smtClean="0"/>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031FADAB-5896-4C08-8C37-2F1111130367}" type="slidenum">
              <a:rPr lang="en-US" sz="1400" smtClean="0"/>
              <a:pPr/>
              <a:t>2</a:t>
            </a:fld>
            <a:endParaRPr lang="en-US" sz="1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Lauer’s Park Elementary School</a:t>
            </a:r>
            <a:endParaRPr lang="en-US" dirty="0"/>
          </a:p>
        </p:txBody>
      </p:sp>
      <p:sp>
        <p:nvSpPr>
          <p:cNvPr id="3" name="Content Placeholder 2"/>
          <p:cNvSpPr>
            <a:spLocks noGrp="1"/>
          </p:cNvSpPr>
          <p:nvPr>
            <p:ph idx="1"/>
          </p:nvPr>
        </p:nvSpPr>
        <p:spPr>
          <a:xfrm>
            <a:off x="609600" y="1524000"/>
            <a:ext cx="7924800" cy="4114800"/>
          </a:xfrm>
          <a:extLst/>
        </p:spPr>
        <p:txBody>
          <a:bodyPr/>
          <a:lstStyle/>
          <a:p>
            <a:pPr eaLnBrk="1" hangingPunct="1">
              <a:defRPr/>
            </a:pPr>
            <a:r>
              <a:rPr lang="en-US" sz="2800" dirty="0">
                <a:cs typeface="Arial" pitchFamily="34" charset="0"/>
              </a:rPr>
              <a:t>One of </a:t>
            </a:r>
            <a:r>
              <a:rPr lang="en-US" sz="2800" strike="sngStrike" dirty="0">
                <a:cs typeface="Arial" pitchFamily="34" charset="0"/>
              </a:rPr>
              <a:t>14</a:t>
            </a:r>
            <a:r>
              <a:rPr lang="en-US" sz="2800" dirty="0">
                <a:cs typeface="Arial" pitchFamily="34" charset="0"/>
              </a:rPr>
              <a:t> 13 </a:t>
            </a:r>
            <a:r>
              <a:rPr lang="en-US" sz="2800" dirty="0" smtClean="0">
                <a:cs typeface="Arial" pitchFamily="34" charset="0"/>
              </a:rPr>
              <a:t>elementary schools </a:t>
            </a:r>
            <a:r>
              <a:rPr lang="en-US" sz="2800" dirty="0">
                <a:cs typeface="Arial" pitchFamily="34" charset="0"/>
              </a:rPr>
              <a:t>in Reading</a:t>
            </a:r>
          </a:p>
          <a:p>
            <a:pPr eaLnBrk="1" hangingPunct="1">
              <a:defRPr/>
            </a:pPr>
            <a:r>
              <a:rPr lang="en-US" sz="2800" dirty="0">
                <a:cs typeface="Arial" pitchFamily="34" charset="0"/>
              </a:rPr>
              <a:t>Serves K-5</a:t>
            </a:r>
            <a:r>
              <a:rPr lang="en-US" sz="2800" baseline="30000" dirty="0">
                <a:cs typeface="Arial" pitchFamily="34" charset="0"/>
              </a:rPr>
              <a:t>th</a:t>
            </a:r>
            <a:r>
              <a:rPr lang="en-US" sz="2800" dirty="0">
                <a:cs typeface="Arial" pitchFamily="34" charset="0"/>
              </a:rPr>
              <a:t> grade</a:t>
            </a:r>
          </a:p>
          <a:p>
            <a:pPr eaLnBrk="1" hangingPunct="1">
              <a:defRPr/>
            </a:pPr>
            <a:r>
              <a:rPr lang="en-US" sz="2800" dirty="0">
                <a:cs typeface="Arial" pitchFamily="34" charset="0"/>
              </a:rPr>
              <a:t>Primarily low </a:t>
            </a:r>
            <a:r>
              <a:rPr lang="en-US" sz="2800" dirty="0" smtClean="0">
                <a:cs typeface="Arial" pitchFamily="34" charset="0"/>
              </a:rPr>
              <a:t>socioeconomic and minority </a:t>
            </a:r>
            <a:endParaRPr lang="en-US" sz="2800" dirty="0">
              <a:cs typeface="Arial" pitchFamily="34" charset="0"/>
            </a:endParaRPr>
          </a:p>
          <a:p>
            <a:pPr eaLnBrk="1" hangingPunct="1">
              <a:defRPr/>
            </a:pPr>
            <a:r>
              <a:rPr lang="en-US" sz="2800" dirty="0" smtClean="0">
                <a:cs typeface="Arial" pitchFamily="34" charset="0"/>
              </a:rPr>
              <a:t>In </a:t>
            </a:r>
            <a:r>
              <a:rPr lang="en-US" sz="2800" dirty="0">
                <a:cs typeface="Arial" pitchFamily="34" charset="0"/>
              </a:rPr>
              <a:t>one year, over 1200 kids move </a:t>
            </a:r>
            <a:r>
              <a:rPr lang="en-US" sz="2800" dirty="0" smtClean="0">
                <a:cs typeface="Arial" pitchFamily="34" charset="0"/>
              </a:rPr>
              <a:t>in and out</a:t>
            </a:r>
            <a:endParaRPr lang="en-US" sz="2800" dirty="0">
              <a:cs typeface="Arial" pitchFamily="34" charset="0"/>
            </a:endParaRPr>
          </a:p>
          <a:p>
            <a:pPr eaLnBrk="1" hangingPunct="1">
              <a:defRPr/>
            </a:pPr>
            <a:r>
              <a:rPr lang="en-US" sz="2800" dirty="0">
                <a:cs typeface="Arial" pitchFamily="34" charset="0"/>
              </a:rPr>
              <a:t>Three of city’s emergency shelters are within school’s borders</a:t>
            </a:r>
          </a:p>
          <a:p>
            <a:pPr eaLnBrk="1" hangingPunct="1">
              <a:defRPr/>
            </a:pPr>
            <a:r>
              <a:rPr lang="en-US" sz="2800" dirty="0">
                <a:cs typeface="Arial" pitchFamily="34" charset="0"/>
              </a:rPr>
              <a:t>95-97% of children qualify for free/reduced lunch</a:t>
            </a:r>
          </a:p>
          <a:p>
            <a:pPr eaLnBrk="1" hangingPunct="1">
              <a:defRPr/>
            </a:pPr>
            <a:r>
              <a:rPr lang="en-US" sz="2800" dirty="0">
                <a:cs typeface="Arial" pitchFamily="34" charset="0"/>
              </a:rPr>
              <a:t>Relationship with Kutztown University already established</a:t>
            </a:r>
            <a:endParaRPr lang="en-US" sz="2800" dirty="0"/>
          </a:p>
          <a:p>
            <a:pPr>
              <a:defRPr/>
            </a:pPr>
            <a:endParaRPr lang="en-US" dirty="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4C1CD4FA-EB6D-4F8B-BDAA-61FEF0D5080D}" type="slidenum">
              <a:rPr lang="en-US" sz="1400" smtClean="0"/>
              <a:pPr/>
              <a:t>20</a:t>
            </a:fld>
            <a:endParaRPr lang="en-US" sz="14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Sources Used to Develop Program</a:t>
            </a:r>
            <a:endParaRPr lang="en-US" dirty="0"/>
          </a:p>
        </p:txBody>
      </p:sp>
      <p:sp>
        <p:nvSpPr>
          <p:cNvPr id="23555" name="Content Placeholder 2"/>
          <p:cNvSpPr>
            <a:spLocks noGrp="1"/>
          </p:cNvSpPr>
          <p:nvPr>
            <p:ph idx="1"/>
          </p:nvPr>
        </p:nvSpPr>
        <p:spPr>
          <a:xfrm>
            <a:off x="609600" y="1524000"/>
            <a:ext cx="8001000" cy="4114800"/>
          </a:xfrm>
        </p:spPr>
        <p:txBody>
          <a:bodyPr/>
          <a:lstStyle/>
          <a:p>
            <a:pPr eaLnBrk="1" hangingPunct="1"/>
            <a:r>
              <a:rPr lang="en-US" sz="2800" smtClean="0">
                <a:cs typeface="Arial" charset="0"/>
              </a:rPr>
              <a:t>Minnesota Higher Education Services Office – “Get Ready!”</a:t>
            </a:r>
          </a:p>
          <a:p>
            <a:pPr eaLnBrk="1" hangingPunct="1"/>
            <a:r>
              <a:rPr lang="en-US" sz="2800" smtClean="0">
                <a:cs typeface="Arial" charset="0"/>
              </a:rPr>
              <a:t>University of Arizona, Early Academic Outreach – “The College Academy for Parents”</a:t>
            </a:r>
          </a:p>
          <a:p>
            <a:pPr eaLnBrk="1" hangingPunct="1"/>
            <a:r>
              <a:rPr lang="en-US" sz="2800" smtClean="0">
                <a:cs typeface="Arial" charset="0"/>
              </a:rPr>
              <a:t>USDE</a:t>
            </a:r>
          </a:p>
          <a:p>
            <a:pPr eaLnBrk="1" hangingPunct="1"/>
            <a:r>
              <a:rPr lang="en-US" sz="2800" smtClean="0">
                <a:cs typeface="Arial" charset="0"/>
              </a:rPr>
              <a:t>AES/PHEAA</a:t>
            </a:r>
          </a:p>
          <a:p>
            <a:pPr eaLnBrk="1" hangingPunct="1"/>
            <a:r>
              <a:rPr lang="en-US" sz="2800" i="1" smtClean="0">
                <a:cs typeface="Arial" charset="0"/>
              </a:rPr>
              <a:t>A Framework for Understanding Poverty</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C3612B6-3928-4BAD-824B-E77F4263E410}" type="slidenum">
              <a:rPr lang="en-US" sz="1400" smtClean="0"/>
              <a:pPr/>
              <a:t>21</a:t>
            </a:fld>
            <a:endParaRPr lang="en-US" sz="14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Costs and Support</a:t>
            </a:r>
            <a:endParaRPr lang="en-US" dirty="0"/>
          </a:p>
        </p:txBody>
      </p:sp>
      <p:sp>
        <p:nvSpPr>
          <p:cNvPr id="24579" name="Content Placeholder 2"/>
          <p:cNvSpPr>
            <a:spLocks noGrp="1"/>
          </p:cNvSpPr>
          <p:nvPr>
            <p:ph idx="1"/>
          </p:nvPr>
        </p:nvSpPr>
        <p:spPr>
          <a:xfrm>
            <a:off x="533400" y="1524000"/>
            <a:ext cx="8077200" cy="4114800"/>
          </a:xfrm>
        </p:spPr>
        <p:txBody>
          <a:bodyPr/>
          <a:lstStyle/>
          <a:p>
            <a:pPr eaLnBrk="1" hangingPunct="1"/>
            <a:r>
              <a:rPr lang="en-US" sz="2800" b="1" smtClean="0">
                <a:cs typeface="Arial" charset="0"/>
              </a:rPr>
              <a:t>$5335 in 2006-07</a:t>
            </a:r>
          </a:p>
          <a:p>
            <a:pPr lvl="1" eaLnBrk="1" hangingPunct="1"/>
            <a:r>
              <a:rPr lang="en-US" smtClean="0">
                <a:cs typeface="Arial" charset="0"/>
              </a:rPr>
              <a:t>$3250 = lender support</a:t>
            </a:r>
          </a:p>
          <a:p>
            <a:pPr lvl="1" eaLnBrk="1" hangingPunct="1"/>
            <a:r>
              <a:rPr lang="en-US" smtClean="0">
                <a:cs typeface="Arial" charset="0"/>
              </a:rPr>
              <a:t>$1200 = supplies donated by other KU depts</a:t>
            </a:r>
          </a:p>
          <a:p>
            <a:pPr lvl="1" eaLnBrk="1" hangingPunct="1"/>
            <a:r>
              <a:rPr lang="en-US" smtClean="0">
                <a:cs typeface="Arial" charset="0"/>
              </a:rPr>
              <a:t>$885 = FAO covered</a:t>
            </a:r>
          </a:p>
          <a:p>
            <a:pPr eaLnBrk="1" hangingPunct="1"/>
            <a:r>
              <a:rPr lang="en-US" sz="2800" b="1" smtClean="0">
                <a:cs typeface="Arial" charset="0"/>
              </a:rPr>
              <a:t>$5563 for 2011-12</a:t>
            </a:r>
          </a:p>
          <a:p>
            <a:pPr lvl="1" eaLnBrk="1" hangingPunct="1"/>
            <a:r>
              <a:rPr lang="en-US" smtClean="0">
                <a:cs typeface="Arial" charset="0"/>
              </a:rPr>
              <a:t>$0 =  lender support</a:t>
            </a:r>
          </a:p>
          <a:p>
            <a:pPr lvl="1" eaLnBrk="1" hangingPunct="1"/>
            <a:r>
              <a:rPr lang="en-US" smtClean="0">
                <a:cs typeface="Arial" charset="0"/>
              </a:rPr>
              <a:t>$1500 = supplies donated by other KU depts</a:t>
            </a:r>
          </a:p>
          <a:p>
            <a:pPr lvl="1" eaLnBrk="1" hangingPunct="1"/>
            <a:r>
              <a:rPr lang="en-US" smtClean="0">
                <a:cs typeface="Arial" charset="0"/>
              </a:rPr>
              <a:t>$500 = elem. school’s professional dev funds </a:t>
            </a:r>
          </a:p>
          <a:p>
            <a:pPr lvl="1" eaLnBrk="1" hangingPunct="1"/>
            <a:r>
              <a:rPr lang="en-US" smtClean="0">
                <a:cs typeface="Arial" charset="0"/>
              </a:rPr>
              <a:t>$3563 = KU covered from non-FAO fund</a:t>
            </a:r>
            <a:endParaRPr lang="en-US" smtClean="0"/>
          </a:p>
          <a:p>
            <a:endParaRPr lang="en-US" smtClean="0"/>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1F459C6-4DCC-4468-9658-71DEBCEF8DC9}" type="slidenum">
              <a:rPr lang="en-US" sz="1400" smtClean="0"/>
              <a:pPr/>
              <a:t>22</a:t>
            </a:fld>
            <a:endParaRPr lang="en-US" sz="1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“College Can Be a Reality”</a:t>
            </a:r>
            <a:endParaRPr lang="en-US" dirty="0"/>
          </a:p>
        </p:txBody>
      </p:sp>
      <p:sp>
        <p:nvSpPr>
          <p:cNvPr id="25603" name="Content Placeholder 2"/>
          <p:cNvSpPr>
            <a:spLocks noGrp="1"/>
          </p:cNvSpPr>
          <p:nvPr>
            <p:ph idx="1"/>
          </p:nvPr>
        </p:nvSpPr>
        <p:spPr/>
        <p:txBody>
          <a:bodyPr/>
          <a:lstStyle/>
          <a:p>
            <a:pPr eaLnBrk="1" hangingPunct="1"/>
            <a:r>
              <a:rPr lang="en-US" smtClean="0">
                <a:cs typeface="Arial" charset="0"/>
              </a:rPr>
              <a:t>Recruit parents – 5</a:t>
            </a:r>
            <a:r>
              <a:rPr lang="en-US" baseline="30000" smtClean="0">
                <a:cs typeface="Arial" charset="0"/>
              </a:rPr>
              <a:t>th</a:t>
            </a:r>
            <a:r>
              <a:rPr lang="en-US" smtClean="0">
                <a:cs typeface="Arial" charset="0"/>
              </a:rPr>
              <a:t> grade parents invited for evening meeting at elementary school early September</a:t>
            </a:r>
          </a:p>
          <a:p>
            <a:pPr eaLnBrk="1" hangingPunct="1"/>
            <a:r>
              <a:rPr lang="en-US" smtClean="0">
                <a:cs typeface="Arial" charset="0"/>
              </a:rPr>
              <a:t>Recruit students – 15 minute visit to all 5</a:t>
            </a:r>
            <a:r>
              <a:rPr lang="en-US" baseline="30000" smtClean="0">
                <a:cs typeface="Arial" charset="0"/>
              </a:rPr>
              <a:t>th</a:t>
            </a:r>
            <a:r>
              <a:rPr lang="en-US" smtClean="0">
                <a:cs typeface="Arial" charset="0"/>
              </a:rPr>
              <a:t> grade classrooms, send home brochure, invitation, and application to participate </a:t>
            </a:r>
          </a:p>
          <a:p>
            <a:pPr eaLnBrk="1" hangingPunct="1"/>
            <a:r>
              <a:rPr lang="en-US" smtClean="0">
                <a:cs typeface="Arial" charset="0"/>
              </a:rPr>
              <a:t>30+ 5</a:t>
            </a:r>
            <a:r>
              <a:rPr lang="en-US" baseline="30000" smtClean="0">
                <a:cs typeface="Arial" charset="0"/>
              </a:rPr>
              <a:t>th</a:t>
            </a:r>
            <a:r>
              <a:rPr lang="en-US" smtClean="0">
                <a:cs typeface="Arial" charset="0"/>
              </a:rPr>
              <a:t> graders selected by elem school</a:t>
            </a:r>
          </a:p>
          <a:p>
            <a:endParaRPr lang="en-US"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A3BF6DBD-BEFB-425C-9C2F-958B7897BB36}" type="slidenum">
              <a:rPr lang="en-US" sz="1400" smtClean="0"/>
              <a:pPr/>
              <a:t>23</a:t>
            </a:fld>
            <a:endParaRPr lang="en-US" sz="14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solidFill>
                  <a:schemeClr val="accent5">
                    <a:lumMod val="10000"/>
                  </a:schemeClr>
                </a:solidFill>
                <a:effectLst>
                  <a:outerShdw blurRad="114300" dist="101600" dir="2700000" algn="tl" rotWithShape="0">
                    <a:srgbClr val="000000">
                      <a:alpha val="40000"/>
                    </a:srgbClr>
                  </a:outerShdw>
                </a:effectLst>
                <a:latin typeface="Pristina" pitchFamily="66" charset="0"/>
              </a:rPr>
              <a:t>“</a:t>
            </a:r>
            <a:r>
              <a:rPr lang="en-US" kern="1200" dirty="0" smtClean="0">
                <a:ln w="6350">
                  <a:noFill/>
                </a:ln>
                <a:effectLst>
                  <a:outerShdw blurRad="114300" dist="101600" dir="2700000" algn="tl" rotWithShape="0">
                    <a:srgbClr val="000000">
                      <a:alpha val="40000"/>
                    </a:srgbClr>
                  </a:outerShdw>
                </a:effectLst>
                <a:latin typeface="Pristina" pitchFamily="66" charset="0"/>
              </a:rPr>
              <a:t>“ College Can Be a Reality”</a:t>
            </a:r>
            <a:endParaRPr lang="en-US" dirty="0"/>
          </a:p>
        </p:txBody>
      </p:sp>
      <p:sp>
        <p:nvSpPr>
          <p:cNvPr id="26627" name="Content Placeholder 2"/>
          <p:cNvSpPr>
            <a:spLocks noGrp="1"/>
          </p:cNvSpPr>
          <p:nvPr>
            <p:ph idx="1"/>
          </p:nvPr>
        </p:nvSpPr>
        <p:spPr/>
        <p:txBody>
          <a:bodyPr/>
          <a:lstStyle/>
          <a:p>
            <a:pPr eaLnBrk="1" hangingPunct="1"/>
            <a:r>
              <a:rPr lang="en-US" smtClean="0">
                <a:cs typeface="Arial" charset="0"/>
              </a:rPr>
              <a:t>Mandatory student/parent kickoff meeting end of September</a:t>
            </a:r>
          </a:p>
          <a:p>
            <a:pPr eaLnBrk="1" hangingPunct="1"/>
            <a:r>
              <a:rPr lang="en-US" smtClean="0">
                <a:cs typeface="Arial" charset="0"/>
              </a:rPr>
              <a:t>Monthly 1 hour session for students during “specials” time in school day, Oct-April</a:t>
            </a:r>
          </a:p>
          <a:p>
            <a:pPr eaLnBrk="1" hangingPunct="1"/>
            <a:r>
              <a:rPr lang="en-US" smtClean="0">
                <a:cs typeface="Arial" charset="0"/>
              </a:rPr>
              <a:t>Monthly after school parent session 4-5 p.m. at elem school</a:t>
            </a:r>
          </a:p>
          <a:p>
            <a:pPr eaLnBrk="1" hangingPunct="1"/>
            <a:r>
              <a:rPr lang="en-US" smtClean="0">
                <a:cs typeface="Arial" charset="0"/>
              </a:rPr>
              <a:t>2 student/parent visits to KU campus</a:t>
            </a:r>
            <a:endParaRPr lang="en-US" smtClean="0"/>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5BBBAB79-AAD9-40A9-A4D7-A378AB08DAFD}" type="slidenum">
              <a:rPr lang="en-US" sz="1400" smtClean="0"/>
              <a:pPr/>
              <a:t>24</a:t>
            </a:fld>
            <a:endParaRPr lang="en-US" sz="14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“College Can Be a Reality”</a:t>
            </a:r>
            <a:endParaRPr lang="en-US" dirty="0"/>
          </a:p>
        </p:txBody>
      </p:sp>
      <p:sp>
        <p:nvSpPr>
          <p:cNvPr id="27651" name="Content Placeholder 2"/>
          <p:cNvSpPr>
            <a:spLocks noGrp="1"/>
          </p:cNvSpPr>
          <p:nvPr>
            <p:ph idx="1"/>
          </p:nvPr>
        </p:nvSpPr>
        <p:spPr>
          <a:xfrm>
            <a:off x="533400" y="1524000"/>
            <a:ext cx="8153400" cy="4114800"/>
          </a:xfrm>
        </p:spPr>
        <p:txBody>
          <a:bodyPr/>
          <a:lstStyle/>
          <a:p>
            <a:pPr eaLnBrk="1" hangingPunct="1"/>
            <a:r>
              <a:rPr lang="en-US" smtClean="0">
                <a:cs typeface="Arial" charset="0"/>
              </a:rPr>
              <a:t>Student session concepts:</a:t>
            </a:r>
          </a:p>
          <a:p>
            <a:pPr lvl="1" eaLnBrk="1" hangingPunct="1"/>
            <a:r>
              <a:rPr lang="en-US" smtClean="0">
                <a:cs typeface="Arial" charset="0"/>
              </a:rPr>
              <a:t>Value of a mentor</a:t>
            </a:r>
          </a:p>
          <a:p>
            <a:pPr lvl="1" eaLnBrk="1" hangingPunct="1"/>
            <a:r>
              <a:rPr lang="en-US" smtClean="0">
                <a:cs typeface="Arial" charset="0"/>
              </a:rPr>
              <a:t>Self esteem</a:t>
            </a:r>
          </a:p>
          <a:p>
            <a:pPr lvl="1" eaLnBrk="1" hangingPunct="1"/>
            <a:r>
              <a:rPr lang="en-US" smtClean="0">
                <a:cs typeface="Arial" charset="0"/>
              </a:rPr>
              <a:t>Career awareness - what you like/are good at</a:t>
            </a:r>
          </a:p>
          <a:p>
            <a:pPr lvl="1" eaLnBrk="1" hangingPunct="1"/>
            <a:r>
              <a:rPr lang="en-US" smtClean="0">
                <a:cs typeface="Arial" charset="0"/>
              </a:rPr>
              <a:t>Long/short term goal setting</a:t>
            </a:r>
          </a:p>
          <a:p>
            <a:pPr lvl="1" eaLnBrk="1" hangingPunct="1"/>
            <a:r>
              <a:rPr lang="en-US" smtClean="0">
                <a:cs typeface="Arial" charset="0"/>
              </a:rPr>
              <a:t>How college can help you + types of colleges</a:t>
            </a:r>
          </a:p>
          <a:p>
            <a:pPr lvl="1" eaLnBrk="1" hangingPunct="1"/>
            <a:r>
              <a:rPr lang="en-US" smtClean="0">
                <a:cs typeface="Arial" charset="0"/>
              </a:rPr>
              <a:t>Challenge yourself academically</a:t>
            </a:r>
          </a:p>
          <a:p>
            <a:pPr lvl="1" eaLnBrk="1" hangingPunct="1"/>
            <a:r>
              <a:rPr lang="en-US" smtClean="0">
                <a:cs typeface="Arial" charset="0"/>
              </a:rPr>
              <a:t>How to get help to pay for college</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0A17EC93-0731-462F-B380-13C309578F91}" type="slidenum">
              <a:rPr lang="en-US" sz="1400" smtClean="0"/>
              <a:pPr/>
              <a:t>25</a:t>
            </a:fld>
            <a:endParaRPr lang="en-US" sz="14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“College Can Be a Reality”</a:t>
            </a:r>
            <a:endParaRPr lang="en-US" dirty="0"/>
          </a:p>
        </p:txBody>
      </p:sp>
      <p:sp>
        <p:nvSpPr>
          <p:cNvPr id="28675" name="Content Placeholder 2"/>
          <p:cNvSpPr>
            <a:spLocks noGrp="1"/>
          </p:cNvSpPr>
          <p:nvPr>
            <p:ph idx="1"/>
          </p:nvPr>
        </p:nvSpPr>
        <p:spPr>
          <a:xfrm>
            <a:off x="457200" y="1524000"/>
            <a:ext cx="8229600" cy="4114800"/>
          </a:xfrm>
        </p:spPr>
        <p:txBody>
          <a:bodyPr/>
          <a:lstStyle/>
          <a:p>
            <a:pPr eaLnBrk="1" hangingPunct="1"/>
            <a:r>
              <a:rPr lang="en-US" smtClean="0">
                <a:cs typeface="Arial" charset="0"/>
              </a:rPr>
              <a:t>Parent sessions:</a:t>
            </a:r>
          </a:p>
          <a:p>
            <a:pPr lvl="1" eaLnBrk="1" hangingPunct="1"/>
            <a:r>
              <a:rPr lang="en-US" smtClean="0">
                <a:cs typeface="Arial" charset="0"/>
              </a:rPr>
              <a:t>Academic success starts at home – parent involvement critical in middle and high school</a:t>
            </a:r>
          </a:p>
          <a:p>
            <a:pPr lvl="1" eaLnBrk="1" hangingPunct="1"/>
            <a:r>
              <a:rPr lang="en-US" smtClean="0">
                <a:cs typeface="Arial" charset="0"/>
              </a:rPr>
              <a:t>Setting academic expectations for high school</a:t>
            </a:r>
          </a:p>
          <a:p>
            <a:pPr lvl="1" eaLnBrk="1" hangingPunct="1"/>
            <a:r>
              <a:rPr lang="en-US" smtClean="0">
                <a:cs typeface="Arial" charset="0"/>
              </a:rPr>
              <a:t>Co-curricular involvement, community service</a:t>
            </a:r>
          </a:p>
          <a:p>
            <a:pPr lvl="1" eaLnBrk="1" hangingPunct="1"/>
            <a:r>
              <a:rPr lang="en-US" smtClean="0">
                <a:cs typeface="Arial" charset="0"/>
              </a:rPr>
              <a:t>Benefits of being a college graduate</a:t>
            </a:r>
          </a:p>
          <a:p>
            <a:pPr lvl="1" eaLnBrk="1" hangingPunct="1"/>
            <a:r>
              <a:rPr lang="en-US" smtClean="0">
                <a:cs typeface="Arial" charset="0"/>
              </a:rPr>
              <a:t>Career choices and college options</a:t>
            </a:r>
          </a:p>
          <a:p>
            <a:pPr lvl="1" eaLnBrk="1" hangingPunct="1"/>
            <a:r>
              <a:rPr lang="en-US" smtClean="0">
                <a:cs typeface="Arial" charset="0"/>
              </a:rPr>
              <a:t>Financial aid solutions</a:t>
            </a:r>
            <a:endParaRPr lang="en-US" smtClean="0"/>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A39DA8E2-F17D-41E0-8838-B3A7943E405D}" type="slidenum">
              <a:rPr lang="en-US" sz="1400" smtClean="0"/>
              <a:pPr/>
              <a:t>26</a:t>
            </a:fld>
            <a:endParaRPr lang="en-US" sz="1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“College Can Be a Reality”</a:t>
            </a:r>
            <a:endParaRPr lang="en-US" dirty="0"/>
          </a:p>
        </p:txBody>
      </p:sp>
      <p:sp>
        <p:nvSpPr>
          <p:cNvPr id="29699" name="Content Placeholder 2"/>
          <p:cNvSpPr>
            <a:spLocks noGrp="1"/>
          </p:cNvSpPr>
          <p:nvPr>
            <p:ph idx="1"/>
          </p:nvPr>
        </p:nvSpPr>
        <p:spPr/>
        <p:txBody>
          <a:bodyPr/>
          <a:lstStyle/>
          <a:p>
            <a:pPr eaLnBrk="1" hangingPunct="1"/>
            <a:r>
              <a:rPr lang="en-US" smtClean="0">
                <a:cs typeface="Arial" charset="0"/>
              </a:rPr>
              <a:t>2 KU campus visits:</a:t>
            </a:r>
          </a:p>
          <a:p>
            <a:pPr lvl="1" eaLnBrk="1" hangingPunct="1"/>
            <a:r>
              <a:rPr lang="en-US" smtClean="0">
                <a:cs typeface="Arial" charset="0"/>
              </a:rPr>
              <a:t>Motivational speakers – KU faculty, staff</a:t>
            </a:r>
          </a:p>
          <a:p>
            <a:pPr lvl="1" eaLnBrk="1" hangingPunct="1"/>
            <a:r>
              <a:rPr lang="en-US" smtClean="0">
                <a:cs typeface="Arial" charset="0"/>
              </a:rPr>
              <a:t>Tote bag w/ Admissions view book</a:t>
            </a:r>
          </a:p>
          <a:p>
            <a:pPr lvl="1" eaLnBrk="1" hangingPunct="1"/>
            <a:r>
              <a:rPr lang="en-US" smtClean="0">
                <a:cs typeface="Arial" charset="0"/>
              </a:rPr>
              <a:t>Academic activities in classrooms, labs</a:t>
            </a:r>
          </a:p>
          <a:p>
            <a:pPr lvl="1" eaLnBrk="1" hangingPunct="1"/>
            <a:r>
              <a:rPr lang="en-US" smtClean="0">
                <a:cs typeface="Arial" charset="0"/>
              </a:rPr>
              <a:t>Physical fitness activity </a:t>
            </a:r>
          </a:p>
          <a:p>
            <a:pPr lvl="1" eaLnBrk="1" hangingPunct="1"/>
            <a:r>
              <a:rPr lang="en-US" smtClean="0">
                <a:cs typeface="Arial" charset="0"/>
              </a:rPr>
              <a:t>Tour of residence hall</a:t>
            </a:r>
          </a:p>
          <a:p>
            <a:pPr lvl="1" eaLnBrk="1" hangingPunct="1"/>
            <a:r>
              <a:rPr lang="en-US" smtClean="0">
                <a:cs typeface="Arial" charset="0"/>
              </a:rPr>
              <a:t>Lunch – KU president/VPs, KU student panel discussion, musical entertainment, sweatshirt (fall), book (spring)</a:t>
            </a:r>
          </a:p>
          <a:p>
            <a:endParaRPr lang="en-US" smtClean="0"/>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5FCDB602-70DB-4FD2-A8FD-AD801A27643F}" type="slidenum">
              <a:rPr lang="en-US" sz="1400" smtClean="0"/>
              <a:pPr/>
              <a:t>27</a:t>
            </a:fld>
            <a:endParaRPr lang="en-US" sz="14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“School Success Toolkit”</a:t>
            </a:r>
            <a:endParaRPr lang="en-US" dirty="0"/>
          </a:p>
        </p:txBody>
      </p:sp>
      <p:sp>
        <p:nvSpPr>
          <p:cNvPr id="30723" name="Content Placeholder 2"/>
          <p:cNvSpPr>
            <a:spLocks noGrp="1"/>
          </p:cNvSpPr>
          <p:nvPr>
            <p:ph idx="1"/>
          </p:nvPr>
        </p:nvSpPr>
        <p:spPr>
          <a:xfrm>
            <a:off x="609600" y="1524000"/>
            <a:ext cx="8077200" cy="4114800"/>
          </a:xfrm>
        </p:spPr>
        <p:txBody>
          <a:bodyPr/>
          <a:lstStyle/>
          <a:p>
            <a:pPr marL="0" indent="0">
              <a:buFontTx/>
              <a:buNone/>
            </a:pPr>
            <a:r>
              <a:rPr lang="en-US" sz="2400" smtClean="0"/>
              <a:t>This “School Success Toolkit” is especially for</a:t>
            </a:r>
          </a:p>
          <a:p>
            <a:pPr marL="0" indent="0">
              <a:buFontTx/>
              <a:buNone/>
            </a:pPr>
            <a:r>
              <a:rPr lang="en-US" sz="2400" smtClean="0"/>
              <a:t>YOU to help you be the best student you can be!</a:t>
            </a:r>
          </a:p>
          <a:p>
            <a:pPr marL="0" indent="0">
              <a:buFontTx/>
              <a:buNone/>
            </a:pPr>
            <a:endParaRPr lang="en-US" sz="2400" i="1" smtClean="0"/>
          </a:p>
          <a:p>
            <a:pPr marL="0" indent="0">
              <a:buFontTx/>
              <a:buNone/>
            </a:pPr>
            <a:r>
              <a:rPr lang="en-US" sz="2400" i="1" smtClean="0"/>
              <a:t>If your parent attends every parent session, your “toolkit” will include:</a:t>
            </a:r>
            <a:endParaRPr lang="en-US" sz="2400" smtClean="0"/>
          </a:p>
          <a:p>
            <a:pPr marL="0" indent="0">
              <a:buFontTx/>
              <a:buNone/>
            </a:pPr>
            <a:endParaRPr lang="en-US" sz="1000" smtClean="0"/>
          </a:p>
          <a:p>
            <a:pPr marL="0" indent="0">
              <a:buFontTx/>
              <a:buNone/>
            </a:pPr>
            <a:r>
              <a:rPr lang="en-US" sz="2000" smtClean="0"/>
              <a:t>Alarm clock	Calculator	Dictionary	Notebook</a:t>
            </a:r>
          </a:p>
          <a:p>
            <a:pPr marL="0" indent="0">
              <a:buFontTx/>
              <a:buNone/>
            </a:pPr>
            <a:r>
              <a:rPr lang="en-US" sz="2000" smtClean="0"/>
              <a:t>Notepad	Pencils		Eraser		Pencil sharpener</a:t>
            </a:r>
          </a:p>
          <a:p>
            <a:pPr marL="0" indent="0">
              <a:buFontTx/>
              <a:buNone/>
            </a:pPr>
            <a:r>
              <a:rPr lang="en-US" sz="2000" smtClean="0"/>
              <a:t>Ball-point pen	Crayons	Highlighters	12 pk colored pencils</a:t>
            </a:r>
          </a:p>
          <a:p>
            <a:pPr marL="0" indent="0">
              <a:buFontTx/>
              <a:buNone/>
            </a:pPr>
            <a:r>
              <a:rPr lang="en-US" sz="2000" smtClean="0"/>
              <a:t>12” ruler	Stapler		Staples		Staple remover</a:t>
            </a:r>
          </a:p>
          <a:p>
            <a:pPr marL="0" indent="0">
              <a:buFontTx/>
              <a:buNone/>
            </a:pPr>
            <a:r>
              <a:rPr lang="en-US" sz="2000" smtClean="0"/>
              <a:t>Paper clips	Scissors	Scotch tape	Glue sticks</a:t>
            </a:r>
          </a:p>
          <a:p>
            <a:pPr marL="0" indent="0">
              <a:buFontTx/>
              <a:buNone/>
            </a:pPr>
            <a:r>
              <a:rPr lang="en-US" sz="2000" smtClean="0"/>
              <a:t>White glue	Post-it notes	</a:t>
            </a: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DB21C014-4D9F-45B7-BE16-AE825E5F680F}" type="slidenum">
              <a:rPr lang="en-US" sz="1400" smtClean="0"/>
              <a:pPr/>
              <a:t>28</a:t>
            </a:fld>
            <a:endParaRPr lang="en-US" sz="1400" smtClean="0"/>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676400"/>
            <a:ext cx="10763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“College Can Be a Reality”</a:t>
            </a:r>
            <a:endParaRPr lang="en-US" dirty="0"/>
          </a:p>
        </p:txBody>
      </p:sp>
      <p:sp>
        <p:nvSpPr>
          <p:cNvPr id="31747" name="Content Placeholder 2"/>
          <p:cNvSpPr>
            <a:spLocks noGrp="1"/>
          </p:cNvSpPr>
          <p:nvPr>
            <p:ph idx="1"/>
          </p:nvPr>
        </p:nvSpPr>
        <p:spPr/>
        <p:txBody>
          <a:bodyPr/>
          <a:lstStyle/>
          <a:p>
            <a:pPr eaLnBrk="1" hangingPunct="1"/>
            <a:r>
              <a:rPr lang="en-US" smtClean="0">
                <a:cs typeface="Arial" charset="0"/>
              </a:rPr>
              <a:t>Parent session tips:</a:t>
            </a:r>
          </a:p>
          <a:p>
            <a:pPr lvl="1" eaLnBrk="1" hangingPunct="1"/>
            <a:r>
              <a:rPr lang="en-US" smtClean="0">
                <a:cs typeface="Arial" charset="0"/>
              </a:rPr>
              <a:t>Bilingual KU staff member translates for parents with limited English skills</a:t>
            </a:r>
          </a:p>
          <a:p>
            <a:pPr lvl="1" eaLnBrk="1" hangingPunct="1"/>
            <a:r>
              <a:rPr lang="en-US" smtClean="0">
                <a:cs typeface="Arial" charset="0"/>
              </a:rPr>
              <a:t>Critical that parents feel engaged –acknowledge the positives</a:t>
            </a:r>
          </a:p>
          <a:p>
            <a:pPr lvl="1" eaLnBrk="1" hangingPunct="1"/>
            <a:r>
              <a:rPr lang="en-US" smtClean="0">
                <a:cs typeface="Arial" charset="0"/>
              </a:rPr>
              <a:t>Hands-on small group activities encourage participation</a:t>
            </a:r>
          </a:p>
          <a:p>
            <a:pPr lvl="1" eaLnBrk="1" hangingPunct="1"/>
            <a:r>
              <a:rPr lang="en-US" smtClean="0">
                <a:cs typeface="Arial" charset="0"/>
              </a:rPr>
              <a:t>Ask open-ended questions </a:t>
            </a:r>
          </a:p>
          <a:p>
            <a:pPr lvl="1" eaLnBrk="1" hangingPunct="1"/>
            <a:r>
              <a:rPr lang="en-US" smtClean="0">
                <a:cs typeface="Arial" charset="0"/>
              </a:rPr>
              <a:t>Use parents with college experience as resources</a:t>
            </a:r>
          </a:p>
          <a:p>
            <a:endParaRPr lang="en-US" smtClean="0"/>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9DE5CA85-8499-491F-990A-CFD83A7ED9C9}" type="slidenum">
              <a:rPr lang="en-US" sz="1400" smtClean="0"/>
              <a:pPr/>
              <a:t>29</a:t>
            </a:fld>
            <a:endParaRPr lang="en-US" sz="14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latin typeface="Pristina" pitchFamily="66" charset="0"/>
              </a:rPr>
              <a:t>The “Who, What, When, Where, How”</a:t>
            </a:r>
          </a:p>
        </p:txBody>
      </p:sp>
      <p:sp>
        <p:nvSpPr>
          <p:cNvPr id="5123" name="Content Placeholder 2"/>
          <p:cNvSpPr>
            <a:spLocks noGrp="1"/>
          </p:cNvSpPr>
          <p:nvPr>
            <p:ph idx="1"/>
          </p:nvPr>
        </p:nvSpPr>
        <p:spPr/>
        <p:txBody>
          <a:bodyPr/>
          <a:lstStyle/>
          <a:p>
            <a:r>
              <a:rPr lang="en-US" smtClean="0"/>
              <a:t>Planning is half the battle.</a:t>
            </a:r>
          </a:p>
          <a:p>
            <a:r>
              <a:rPr lang="en-US" smtClean="0"/>
              <a:t>The few existing early awareness programs focus mostly on middle/jr high</a:t>
            </a:r>
          </a:p>
          <a:p>
            <a:r>
              <a:rPr lang="en-US" smtClean="0"/>
              <a:t>Don’t need to reinvent the wheel, but you might need to build the rest of the car.</a:t>
            </a:r>
          </a:p>
          <a:p>
            <a:r>
              <a:rPr lang="en-US" smtClean="0"/>
              <a:t>Cheap is good, free is better.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“College Can Be a Reality”</a:t>
            </a:r>
            <a:endParaRPr lang="en-US" dirty="0"/>
          </a:p>
        </p:txBody>
      </p:sp>
      <p:sp>
        <p:nvSpPr>
          <p:cNvPr id="32771" name="Content Placeholder 2"/>
          <p:cNvSpPr>
            <a:spLocks noGrp="1"/>
          </p:cNvSpPr>
          <p:nvPr>
            <p:ph idx="1"/>
          </p:nvPr>
        </p:nvSpPr>
        <p:spPr>
          <a:xfrm>
            <a:off x="533400" y="1524000"/>
            <a:ext cx="8077200" cy="4114800"/>
          </a:xfrm>
        </p:spPr>
        <p:txBody>
          <a:bodyPr/>
          <a:lstStyle/>
          <a:p>
            <a:pPr eaLnBrk="1" hangingPunct="1"/>
            <a:r>
              <a:rPr lang="en-US" smtClean="0">
                <a:cs typeface="Arial" charset="0"/>
              </a:rPr>
              <a:t>College campus visit tips:</a:t>
            </a:r>
          </a:p>
          <a:p>
            <a:pPr lvl="1" eaLnBrk="1" hangingPunct="1"/>
            <a:r>
              <a:rPr lang="en-US" smtClean="0">
                <a:cs typeface="Arial" charset="0"/>
              </a:rPr>
              <a:t>Pull motivational speakers from your campus community</a:t>
            </a:r>
          </a:p>
          <a:p>
            <a:pPr lvl="1" eaLnBrk="1" hangingPunct="1"/>
            <a:r>
              <a:rPr lang="en-US" smtClean="0">
                <a:cs typeface="Arial" charset="0"/>
              </a:rPr>
              <a:t>Some profs will gladly help, others nothing</a:t>
            </a:r>
          </a:p>
          <a:p>
            <a:pPr lvl="1" eaLnBrk="1" hangingPunct="1"/>
            <a:r>
              <a:rPr lang="en-US" smtClean="0">
                <a:cs typeface="Arial" charset="0"/>
              </a:rPr>
              <a:t>Ask coaches to stress academics with sports</a:t>
            </a:r>
          </a:p>
          <a:p>
            <a:pPr lvl="1" eaLnBrk="1" hangingPunct="1"/>
            <a:r>
              <a:rPr lang="en-US" smtClean="0">
                <a:cs typeface="Arial" charset="0"/>
              </a:rPr>
              <a:t>Giveaways - ask for leftovers, last year’s</a:t>
            </a:r>
          </a:p>
          <a:p>
            <a:pPr lvl="1" eaLnBrk="1" hangingPunct="1"/>
            <a:r>
              <a:rPr lang="en-US" smtClean="0">
                <a:cs typeface="Arial" charset="0"/>
              </a:rPr>
              <a:t>Parents want to hear actual college students talk about their college experience</a:t>
            </a:r>
            <a:endParaRPr lang="en-US" smtClean="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8D848662-CD5D-4B2F-925B-BAEC77D7134A}" type="slidenum">
              <a:rPr lang="en-US" sz="1400" smtClean="0"/>
              <a:pPr/>
              <a:t>30</a:t>
            </a:fld>
            <a:endParaRPr lang="en-US" sz="1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Measuring Success</a:t>
            </a:r>
            <a:endParaRPr lang="en-US" dirty="0"/>
          </a:p>
        </p:txBody>
      </p:sp>
      <p:sp>
        <p:nvSpPr>
          <p:cNvPr id="33795" name="Content Placeholder 2"/>
          <p:cNvSpPr>
            <a:spLocks noGrp="1"/>
          </p:cNvSpPr>
          <p:nvPr>
            <p:ph idx="1"/>
          </p:nvPr>
        </p:nvSpPr>
        <p:spPr/>
        <p:txBody>
          <a:bodyPr/>
          <a:lstStyle/>
          <a:p>
            <a:pPr lvl="1" eaLnBrk="1" hangingPunct="1"/>
            <a:r>
              <a:rPr lang="en-US" smtClean="0">
                <a:cs typeface="Arial" charset="0"/>
              </a:rPr>
              <a:t>Students/parents complete simple surveys pre/post  program</a:t>
            </a:r>
          </a:p>
          <a:p>
            <a:pPr lvl="1" eaLnBrk="1" hangingPunct="1"/>
            <a:r>
              <a:rPr lang="en-US" smtClean="0">
                <a:cs typeface="Arial" charset="0"/>
              </a:rPr>
              <a:t>Media coverage – local and AP newspaper coverage, local Spanish newspaper</a:t>
            </a:r>
          </a:p>
          <a:p>
            <a:pPr lvl="1" eaLnBrk="1" hangingPunct="1"/>
            <a:r>
              <a:rPr lang="en-US" smtClean="0">
                <a:cs typeface="Arial" charset="0"/>
              </a:rPr>
              <a:t>KU alumni magazine, quarterly newsletter</a:t>
            </a:r>
          </a:p>
          <a:p>
            <a:pPr lvl="1" eaLnBrk="1" hangingPunct="1"/>
            <a:r>
              <a:rPr lang="en-US" smtClean="0">
                <a:cs typeface="Arial" charset="0"/>
              </a:rPr>
              <a:t>Mentioned by KU president in opening day message to faculty, staff</a:t>
            </a:r>
          </a:p>
          <a:p>
            <a:pPr lvl="1" eaLnBrk="1" hangingPunct="1"/>
            <a:r>
              <a:rPr lang="en-US" smtClean="0">
                <a:cs typeface="Arial" charset="0"/>
              </a:rPr>
              <a:t>Repeat families in program</a:t>
            </a:r>
          </a:p>
          <a:p>
            <a:pPr lvl="1" eaLnBrk="1" hangingPunct="1"/>
            <a:r>
              <a:rPr lang="en-US" smtClean="0">
                <a:cs typeface="Arial" charset="0"/>
              </a:rPr>
              <a:t>First group entered college 2012-13</a:t>
            </a:r>
            <a:endParaRPr lang="en-US" smtClean="0"/>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314BC8F-52AA-4DFC-96EA-2368645A41EC}" type="slidenum">
              <a:rPr lang="en-US" sz="1400" smtClean="0"/>
              <a:pPr/>
              <a:t>31</a:t>
            </a:fld>
            <a:endParaRPr lang="en-US" sz="1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The Next Level</a:t>
            </a:r>
            <a:endParaRPr lang="en-US" dirty="0"/>
          </a:p>
        </p:txBody>
      </p:sp>
      <p:sp>
        <p:nvSpPr>
          <p:cNvPr id="34819" name="Content Placeholder 2"/>
          <p:cNvSpPr>
            <a:spLocks noGrp="1"/>
          </p:cNvSpPr>
          <p:nvPr>
            <p:ph idx="1"/>
          </p:nvPr>
        </p:nvSpPr>
        <p:spPr/>
        <p:txBody>
          <a:bodyPr/>
          <a:lstStyle/>
          <a:p>
            <a:pPr lvl="1" eaLnBrk="1" hangingPunct="1"/>
            <a:r>
              <a:rPr lang="en-US" sz="3200" smtClean="0">
                <a:cs typeface="Arial" charset="0"/>
              </a:rPr>
              <a:t>Research says that success requires maintaining connection</a:t>
            </a:r>
          </a:p>
          <a:p>
            <a:pPr lvl="1" eaLnBrk="1" hangingPunct="1"/>
            <a:r>
              <a:rPr lang="en-US" sz="3200" smtClean="0">
                <a:cs typeface="Arial" charset="0"/>
              </a:rPr>
              <a:t>One year program “plants a seed”</a:t>
            </a:r>
          </a:p>
          <a:p>
            <a:pPr lvl="1" eaLnBrk="1" hangingPunct="1"/>
            <a:r>
              <a:rPr lang="en-US" sz="3200" smtClean="0">
                <a:cs typeface="Arial" charset="0"/>
              </a:rPr>
              <a:t>Goal is to stay connected with students through high school but…</a:t>
            </a:r>
            <a:endParaRPr lang="en-US" smtClean="0">
              <a:cs typeface="Arial" charset="0"/>
            </a:endParaRPr>
          </a:p>
          <a:p>
            <a:pPr lvl="1" eaLnBrk="1" hangingPunct="1"/>
            <a:r>
              <a:rPr lang="en-US" sz="3200" smtClean="0">
                <a:cs typeface="Arial" charset="0"/>
              </a:rPr>
              <a:t>Limitations – time, staffing, funding</a:t>
            </a:r>
            <a:endParaRPr lang="en-US" smtClean="0"/>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B3A43917-6F2F-4013-912B-2D88B07BBC29}" type="slidenum">
              <a:rPr lang="en-US" sz="1400" smtClean="0"/>
              <a:pPr/>
              <a:t>32</a:t>
            </a:fld>
            <a:endParaRPr lang="en-US" sz="14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Final Thoughts</a:t>
            </a:r>
            <a:endParaRPr lang="en-US" dirty="0"/>
          </a:p>
        </p:txBody>
      </p:sp>
      <p:sp>
        <p:nvSpPr>
          <p:cNvPr id="35843" name="Content Placeholder 2"/>
          <p:cNvSpPr>
            <a:spLocks noGrp="1"/>
          </p:cNvSpPr>
          <p:nvPr>
            <p:ph idx="1"/>
          </p:nvPr>
        </p:nvSpPr>
        <p:spPr/>
        <p:txBody>
          <a:bodyPr/>
          <a:lstStyle/>
          <a:p>
            <a:pPr marL="457200" lvl="1" indent="0" eaLnBrk="1" hangingPunct="1">
              <a:buFontTx/>
              <a:buNone/>
            </a:pPr>
            <a:r>
              <a:rPr lang="en-US" sz="3600" smtClean="0">
                <a:cs typeface="Arial" charset="0"/>
              </a:rPr>
              <a:t>“A teacher affects eternity. He can never tell where his influence stops.”</a:t>
            </a:r>
          </a:p>
          <a:p>
            <a:pPr marL="457200" lvl="1" indent="0" eaLnBrk="1" hangingPunct="1">
              <a:buFontTx/>
              <a:buNone/>
            </a:pPr>
            <a:endParaRPr lang="en-US" sz="3200" smtClean="0">
              <a:cs typeface="Arial" charset="0"/>
            </a:endParaRPr>
          </a:p>
          <a:p>
            <a:pPr marL="457200" lvl="1" indent="0" eaLnBrk="1" hangingPunct="1">
              <a:buFontTx/>
              <a:buNone/>
            </a:pPr>
            <a:r>
              <a:rPr lang="en-US" smtClean="0">
                <a:cs typeface="Arial" charset="0"/>
              </a:rPr>
              <a:t>Henry Brooks Adams</a:t>
            </a:r>
          </a:p>
          <a:p>
            <a:pPr marL="457200" lvl="1" indent="0" eaLnBrk="1" hangingPunct="1">
              <a:buFontTx/>
              <a:buNone/>
            </a:pPr>
            <a:r>
              <a:rPr lang="en-US" smtClean="0">
                <a:cs typeface="Arial" charset="0"/>
              </a:rPr>
              <a:t>American writer (1838-1918)</a:t>
            </a:r>
            <a:endParaRPr lang="en-US" smtClean="0"/>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18E32BF0-BB69-4161-889F-00BA2B00B00E}" type="slidenum">
              <a:rPr lang="en-US" sz="1400" smtClean="0"/>
              <a:pPr/>
              <a:t>33</a:t>
            </a:fld>
            <a:endParaRPr lang="en-US" sz="1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Questions?</a:t>
            </a:r>
            <a:endParaRPr lang="en-US" dirty="0"/>
          </a:p>
        </p:txBody>
      </p:sp>
      <p:sp>
        <p:nvSpPr>
          <p:cNvPr id="36867" name="Content Placeholder 2"/>
          <p:cNvSpPr>
            <a:spLocks noGrp="1"/>
          </p:cNvSpPr>
          <p:nvPr>
            <p:ph idx="1"/>
          </p:nvPr>
        </p:nvSpPr>
        <p:spPr/>
        <p:txBody>
          <a:bodyPr/>
          <a:lstStyle/>
          <a:p>
            <a:pPr lvl="1" eaLnBrk="1" hangingPunct="1">
              <a:buFont typeface="Arial" charset="0"/>
              <a:buChar char="•"/>
            </a:pPr>
            <a:r>
              <a:rPr lang="en-US" sz="2400" smtClean="0">
                <a:cs typeface="Arial" charset="0"/>
              </a:rPr>
              <a:t>Joan Holleran</a:t>
            </a:r>
          </a:p>
          <a:p>
            <a:pPr lvl="1" eaLnBrk="1" hangingPunct="1">
              <a:buFont typeface="Wingdings" pitchFamily="2" charset="2"/>
              <a:buNone/>
            </a:pPr>
            <a:r>
              <a:rPr lang="en-US" sz="2400" smtClean="0">
                <a:cs typeface="Arial" charset="0"/>
              </a:rPr>
              <a:t>	Associate Director of Financial Aid</a:t>
            </a:r>
          </a:p>
          <a:p>
            <a:pPr lvl="1" eaLnBrk="1" hangingPunct="1">
              <a:buFont typeface="Wingdings" pitchFamily="2" charset="2"/>
              <a:buNone/>
            </a:pPr>
            <a:r>
              <a:rPr lang="en-US" sz="2400" smtClean="0">
                <a:cs typeface="Arial" charset="0"/>
              </a:rPr>
              <a:t>	holleran@kutztown.edu</a:t>
            </a:r>
          </a:p>
          <a:p>
            <a:pPr lvl="1" eaLnBrk="1" hangingPunct="1"/>
            <a:endParaRPr lang="en-US" sz="2400" smtClean="0">
              <a:cs typeface="Arial" charset="0"/>
            </a:endParaRPr>
          </a:p>
          <a:p>
            <a:pPr lvl="1" eaLnBrk="1" hangingPunct="1">
              <a:buFont typeface="Arial" charset="0"/>
              <a:buChar char="•"/>
            </a:pPr>
            <a:r>
              <a:rPr lang="en-US" sz="2400" smtClean="0">
                <a:cs typeface="Arial" charset="0"/>
              </a:rPr>
              <a:t>Lisa Schroeder</a:t>
            </a:r>
          </a:p>
          <a:p>
            <a:pPr lvl="1" eaLnBrk="1" hangingPunct="1">
              <a:buFont typeface="Wingdings" pitchFamily="2" charset="2"/>
              <a:buNone/>
            </a:pPr>
            <a:r>
              <a:rPr lang="en-US" sz="2400" smtClean="0">
                <a:cs typeface="Arial" charset="0"/>
              </a:rPr>
              <a:t>	Assistant Director of Financial Aid</a:t>
            </a:r>
          </a:p>
          <a:p>
            <a:pPr lvl="1" eaLnBrk="1" hangingPunct="1">
              <a:buFont typeface="Wingdings" pitchFamily="2" charset="2"/>
              <a:buNone/>
            </a:pPr>
            <a:r>
              <a:rPr lang="en-US" sz="2400" smtClean="0">
                <a:cs typeface="Arial" charset="0"/>
              </a:rPr>
              <a:t>	lschroed@kutztown.edu</a:t>
            </a:r>
          </a:p>
          <a:p>
            <a:pPr lvl="2" eaLnBrk="1" hangingPunct="1">
              <a:buFont typeface="Wingdings" pitchFamily="2" charset="2"/>
              <a:buNone/>
            </a:pPr>
            <a:endParaRPr lang="en-US" smtClean="0">
              <a:cs typeface="Arial" charset="0"/>
            </a:endParaRPr>
          </a:p>
          <a:p>
            <a:pPr lvl="2" eaLnBrk="1" hangingPunct="1">
              <a:buFont typeface="Wingdings" pitchFamily="2" charset="2"/>
              <a:buNone/>
            </a:pPr>
            <a:r>
              <a:rPr lang="en-US" sz="2000" smtClean="0">
                <a:cs typeface="Arial" charset="0"/>
              </a:rPr>
              <a:t>Financial Aid Office</a:t>
            </a:r>
          </a:p>
          <a:p>
            <a:pPr lvl="2" eaLnBrk="1" hangingPunct="1">
              <a:buFont typeface="Wingdings" pitchFamily="2" charset="2"/>
              <a:buNone/>
            </a:pPr>
            <a:r>
              <a:rPr lang="en-US" sz="2000" smtClean="0">
                <a:cs typeface="Arial" charset="0"/>
              </a:rPr>
              <a:t>Kutztown University of PA</a:t>
            </a:r>
          </a:p>
          <a:p>
            <a:pPr lvl="2" eaLnBrk="1" hangingPunct="1">
              <a:buFont typeface="Wingdings" pitchFamily="2" charset="2"/>
              <a:buNone/>
            </a:pPr>
            <a:r>
              <a:rPr lang="en-US" sz="2000" smtClean="0">
                <a:cs typeface="Arial" charset="0"/>
              </a:rPr>
              <a:t>Phone (610) 683-4077	Fax (610) 683-1380</a:t>
            </a:r>
            <a:endParaRPr lang="en-US" smtClean="0"/>
          </a:p>
          <a:p>
            <a:endParaRPr lang="en-US" smtClean="0"/>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BAE0726D-0117-4332-B506-E1F381F8318C}" type="slidenum">
              <a:rPr lang="en-US" sz="1400" smtClean="0"/>
              <a:pPr/>
              <a:t>34</a:t>
            </a:fld>
            <a:endParaRPr lang="en-US" sz="1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The “Who”</a:t>
            </a:r>
            <a:endParaRPr lang="en-US" dirty="0"/>
          </a:p>
        </p:txBody>
      </p:sp>
      <p:sp>
        <p:nvSpPr>
          <p:cNvPr id="3" name="Content Placeholder 2"/>
          <p:cNvSpPr>
            <a:spLocks noGrp="1"/>
          </p:cNvSpPr>
          <p:nvPr>
            <p:ph idx="1"/>
          </p:nvPr>
        </p:nvSpPr>
        <p:spPr/>
        <p:txBody>
          <a:bodyPr/>
          <a:lstStyle/>
          <a:p>
            <a:pPr eaLnBrk="1" hangingPunct="1">
              <a:defRPr/>
            </a:pPr>
            <a:r>
              <a:rPr lang="en-US" dirty="0">
                <a:cs typeface="Arial" pitchFamily="34" charset="0"/>
              </a:rPr>
              <a:t>Who are you targeting</a:t>
            </a:r>
            <a:r>
              <a:rPr lang="en-US" dirty="0" smtClean="0">
                <a:cs typeface="Arial" pitchFamily="34" charset="0"/>
              </a:rPr>
              <a:t>?</a:t>
            </a:r>
            <a:endParaRPr lang="en-US" dirty="0">
              <a:cs typeface="Arial" pitchFamily="34" charset="0"/>
            </a:endParaRPr>
          </a:p>
          <a:p>
            <a:pPr lvl="1" eaLnBrk="1" hangingPunct="1">
              <a:defRPr/>
            </a:pPr>
            <a:r>
              <a:rPr lang="en-US" dirty="0">
                <a:cs typeface="Arial" pitchFamily="34" charset="0"/>
              </a:rPr>
              <a:t>Middle class families?</a:t>
            </a:r>
          </a:p>
          <a:p>
            <a:pPr lvl="1" eaLnBrk="1" hangingPunct="1">
              <a:defRPr/>
            </a:pPr>
            <a:r>
              <a:rPr lang="en-US" dirty="0">
                <a:cs typeface="Arial" pitchFamily="34" charset="0"/>
              </a:rPr>
              <a:t>Lower socioeconomic families?</a:t>
            </a:r>
          </a:p>
          <a:p>
            <a:pPr lvl="1" eaLnBrk="1" hangingPunct="1">
              <a:defRPr/>
            </a:pPr>
            <a:r>
              <a:rPr lang="en-US" dirty="0">
                <a:cs typeface="Arial" pitchFamily="34" charset="0"/>
              </a:rPr>
              <a:t>Underrepresented populations?</a:t>
            </a:r>
          </a:p>
          <a:p>
            <a:pPr lvl="1" eaLnBrk="1" hangingPunct="1">
              <a:defRPr/>
            </a:pPr>
            <a:r>
              <a:rPr lang="en-US" dirty="0">
                <a:cs typeface="Arial" pitchFamily="34" charset="0"/>
              </a:rPr>
              <a:t>Academic major, geographic location, or other specific criteria?</a:t>
            </a:r>
          </a:p>
          <a:p>
            <a:pPr lvl="1" eaLnBrk="1" hangingPunct="1">
              <a:defRPr/>
            </a:pPr>
            <a:r>
              <a:rPr lang="en-US" dirty="0">
                <a:cs typeface="Arial" pitchFamily="34" charset="0"/>
              </a:rPr>
              <a:t>Proximity to your school?</a:t>
            </a:r>
            <a:endParaRPr lang="en-US" dirty="0"/>
          </a:p>
          <a:p>
            <a:pPr marL="0" indent="0">
              <a:buFontTx/>
              <a:buNone/>
              <a:defRPr/>
            </a:pPr>
            <a:endParaRPr lang="en-US" dirty="0"/>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ED686D50-1A6B-4A2C-8585-407877E472D5}" type="slidenum">
              <a:rPr lang="en-US" sz="1400" smtClean="0"/>
              <a:pPr/>
              <a:t>4</a:t>
            </a:fld>
            <a:endParaRPr lang="en-US" sz="1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The “What”</a:t>
            </a:r>
            <a:endParaRPr lang="en-US" dirty="0"/>
          </a:p>
        </p:txBody>
      </p:sp>
      <p:sp>
        <p:nvSpPr>
          <p:cNvPr id="7171" name="Content Placeholder 2"/>
          <p:cNvSpPr>
            <a:spLocks noGrp="1"/>
          </p:cNvSpPr>
          <p:nvPr>
            <p:ph idx="1"/>
          </p:nvPr>
        </p:nvSpPr>
        <p:spPr/>
        <p:txBody>
          <a:bodyPr/>
          <a:lstStyle/>
          <a:p>
            <a:pPr eaLnBrk="1" hangingPunct="1"/>
            <a:r>
              <a:rPr lang="en-US" smtClean="0">
                <a:cs typeface="Arial" charset="0"/>
              </a:rPr>
              <a:t>Goal of your program?</a:t>
            </a:r>
          </a:p>
          <a:p>
            <a:pPr lvl="1" eaLnBrk="1" hangingPunct="1"/>
            <a:r>
              <a:rPr lang="en-US" smtClean="0">
                <a:cs typeface="Arial" charset="0"/>
              </a:rPr>
              <a:t>Increase awareness about benefits of going to college in general?</a:t>
            </a:r>
          </a:p>
          <a:p>
            <a:pPr lvl="1" eaLnBrk="1" hangingPunct="1"/>
            <a:r>
              <a:rPr lang="en-US" smtClean="0">
                <a:cs typeface="Arial" charset="0"/>
              </a:rPr>
              <a:t>Increase awareness of your institution?</a:t>
            </a:r>
          </a:p>
          <a:p>
            <a:pPr lvl="1" eaLnBrk="1" hangingPunct="1"/>
            <a:r>
              <a:rPr lang="en-US" smtClean="0">
                <a:cs typeface="Arial" charset="0"/>
              </a:rPr>
              <a:t>Increase awareness of a specific criteria or increase a particular population at your school?</a:t>
            </a:r>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EDB1AA6D-E630-4275-A136-DFCD8DC2164D}" type="slidenum">
              <a:rPr lang="en-US" sz="1400" smtClean="0"/>
              <a:pPr/>
              <a:t>5</a:t>
            </a:fld>
            <a:endParaRPr lang="en-US" sz="1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The “When”</a:t>
            </a:r>
            <a:endParaRPr lang="en-US" dirty="0"/>
          </a:p>
        </p:txBody>
      </p:sp>
      <p:sp>
        <p:nvSpPr>
          <p:cNvPr id="8195" name="Content Placeholder 2"/>
          <p:cNvSpPr>
            <a:spLocks noGrp="1"/>
          </p:cNvSpPr>
          <p:nvPr>
            <p:ph idx="1"/>
          </p:nvPr>
        </p:nvSpPr>
        <p:spPr>
          <a:xfrm>
            <a:off x="685800" y="1524000"/>
            <a:ext cx="7848600" cy="4114800"/>
          </a:xfrm>
        </p:spPr>
        <p:txBody>
          <a:bodyPr/>
          <a:lstStyle/>
          <a:p>
            <a:pPr eaLnBrk="1" hangingPunct="1"/>
            <a:r>
              <a:rPr lang="en-US" smtClean="0">
                <a:cs typeface="Arial" charset="0"/>
              </a:rPr>
              <a:t>One time or ongoing program?</a:t>
            </a:r>
          </a:p>
          <a:p>
            <a:pPr eaLnBrk="1" hangingPunct="1"/>
            <a:r>
              <a:rPr lang="en-US" smtClean="0">
                <a:cs typeface="Arial" charset="0"/>
              </a:rPr>
              <a:t>Grade level? </a:t>
            </a:r>
          </a:p>
          <a:p>
            <a:pPr eaLnBrk="1" hangingPunct="1"/>
            <a:r>
              <a:rPr lang="en-US" smtClean="0">
                <a:cs typeface="Arial" charset="0"/>
              </a:rPr>
              <a:t>Our program – one school year in length</a:t>
            </a:r>
          </a:p>
          <a:p>
            <a:pPr lvl="1" eaLnBrk="1" hangingPunct="1"/>
            <a:r>
              <a:rPr lang="en-US" smtClean="0">
                <a:cs typeface="Arial" charset="0"/>
              </a:rPr>
              <a:t>Separate monthly sessions with students and after school monthly sessions with parents along with two whole school day visits to KU</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E7A410A0-358F-4B79-A2BF-80AD293B4F6D}" type="slidenum">
              <a:rPr lang="en-US" sz="1400" smtClean="0"/>
              <a:pPr/>
              <a:t>6</a:t>
            </a:fld>
            <a:endParaRPr lang="en-US" sz="1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The “Where”</a:t>
            </a:r>
            <a:endParaRPr lang="en-US" dirty="0"/>
          </a:p>
        </p:txBody>
      </p:sp>
      <p:sp>
        <p:nvSpPr>
          <p:cNvPr id="9219" name="Content Placeholder 2"/>
          <p:cNvSpPr>
            <a:spLocks noGrp="1"/>
          </p:cNvSpPr>
          <p:nvPr>
            <p:ph idx="1"/>
          </p:nvPr>
        </p:nvSpPr>
        <p:spPr/>
        <p:txBody>
          <a:bodyPr/>
          <a:lstStyle/>
          <a:p>
            <a:pPr eaLnBrk="1" hangingPunct="1"/>
            <a:r>
              <a:rPr lang="en-US" dirty="0" smtClean="0">
                <a:cs typeface="Arial" charset="0"/>
              </a:rPr>
              <a:t>Come to you or you go to them?</a:t>
            </a:r>
          </a:p>
          <a:p>
            <a:pPr eaLnBrk="1" hangingPunct="1"/>
            <a:r>
              <a:rPr lang="en-US" dirty="0" smtClean="0">
                <a:cs typeface="Arial" charset="0"/>
              </a:rPr>
              <a:t>Convenience drives attendance</a:t>
            </a:r>
          </a:p>
          <a:p>
            <a:pPr eaLnBrk="1" hangingPunct="1"/>
            <a:r>
              <a:rPr lang="en-US" dirty="0" smtClean="0">
                <a:cs typeface="Arial" charset="0"/>
              </a:rPr>
              <a:t>We go to elementary school for student program during school day and for parent program after school</a:t>
            </a:r>
          </a:p>
          <a:p>
            <a:pPr eaLnBrk="1" hangingPunct="1"/>
            <a:r>
              <a:rPr lang="en-US" dirty="0" smtClean="0">
                <a:cs typeface="Arial" charset="0"/>
              </a:rPr>
              <a:t>They come to our </a:t>
            </a:r>
            <a:r>
              <a:rPr lang="en-US" smtClean="0">
                <a:cs typeface="Arial" charset="0"/>
              </a:rPr>
              <a:t>campus twice </a:t>
            </a:r>
            <a:r>
              <a:rPr lang="en-US" dirty="0" smtClean="0">
                <a:cs typeface="Arial" charset="0"/>
              </a:rPr>
              <a:t>a year for whole school day</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0610534C-970F-4A99-8703-8A6C2624714A}" type="slidenum">
              <a:rPr lang="en-US" sz="1400" smtClean="0"/>
              <a:pPr/>
              <a:t>7</a:t>
            </a:fld>
            <a:endParaRPr lang="en-US" sz="1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The “How”</a:t>
            </a:r>
            <a:endParaRPr lang="en-US" dirty="0"/>
          </a:p>
        </p:txBody>
      </p:sp>
      <p:sp>
        <p:nvSpPr>
          <p:cNvPr id="10243" name="Content Placeholder 2"/>
          <p:cNvSpPr>
            <a:spLocks noGrp="1"/>
          </p:cNvSpPr>
          <p:nvPr>
            <p:ph idx="1"/>
          </p:nvPr>
        </p:nvSpPr>
        <p:spPr/>
        <p:txBody>
          <a:bodyPr/>
          <a:lstStyle/>
          <a:p>
            <a:pPr eaLnBrk="1" hangingPunct="1"/>
            <a:r>
              <a:rPr lang="en-US" smtClean="0">
                <a:cs typeface="Arial" charset="0"/>
              </a:rPr>
              <a:t>Content of program?</a:t>
            </a:r>
          </a:p>
          <a:p>
            <a:pPr eaLnBrk="1" hangingPunct="1"/>
            <a:r>
              <a:rPr lang="en-US" smtClean="0">
                <a:cs typeface="Arial" charset="0"/>
              </a:rPr>
              <a:t>Length of program?</a:t>
            </a:r>
          </a:p>
          <a:p>
            <a:pPr eaLnBrk="1" hangingPunct="1"/>
            <a:r>
              <a:rPr lang="en-US" smtClean="0">
                <a:cs typeface="Arial" charset="0"/>
              </a:rPr>
              <a:t>Format of program?</a:t>
            </a:r>
            <a:endParaRPr lang="en-US" smtClean="0"/>
          </a:p>
          <a:p>
            <a:pPr eaLnBrk="1" hangingPunct="1"/>
            <a:r>
              <a:rPr lang="en-US" smtClean="0">
                <a:cs typeface="Arial" charset="0"/>
              </a:rPr>
              <a:t>How much of a budget do you have?</a:t>
            </a:r>
          </a:p>
          <a:p>
            <a:pPr eaLnBrk="1" hangingPunct="1"/>
            <a:r>
              <a:rPr lang="en-US" smtClean="0">
                <a:cs typeface="Arial" charset="0"/>
              </a:rPr>
              <a:t>Support of administration?</a:t>
            </a:r>
          </a:p>
          <a:p>
            <a:pPr eaLnBrk="1" hangingPunct="1"/>
            <a:r>
              <a:rPr lang="en-US" smtClean="0">
                <a:cs typeface="Arial" charset="0"/>
              </a:rPr>
              <a:t>Level of participation from your office and others?</a:t>
            </a:r>
          </a:p>
          <a:p>
            <a:endParaRPr lang="en-US"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DC0BE51-04FA-4849-AC3C-BF179FDE4B8F}" type="slidenum">
              <a:rPr lang="en-US" sz="1400" smtClean="0"/>
              <a:pPr/>
              <a:t>8</a:t>
            </a:fld>
            <a:endParaRPr lang="en-US" sz="1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kern="1200" dirty="0" smtClean="0">
                <a:ln w="6350">
                  <a:noFill/>
                </a:ln>
                <a:effectLst>
                  <a:outerShdw blurRad="114300" dist="101600" dir="2700000" algn="tl" rotWithShape="0">
                    <a:srgbClr val="000000">
                      <a:alpha val="40000"/>
                    </a:srgbClr>
                  </a:outerShdw>
                </a:effectLst>
                <a:latin typeface="Pristina" pitchFamily="66" charset="0"/>
              </a:rPr>
              <a:t>What the Research Says</a:t>
            </a:r>
            <a:endParaRPr lang="en-US" dirty="0"/>
          </a:p>
        </p:txBody>
      </p:sp>
      <p:sp>
        <p:nvSpPr>
          <p:cNvPr id="11267" name="Content Placeholder 2"/>
          <p:cNvSpPr>
            <a:spLocks noGrp="1"/>
          </p:cNvSpPr>
          <p:nvPr>
            <p:ph idx="1"/>
          </p:nvPr>
        </p:nvSpPr>
        <p:spPr>
          <a:xfrm>
            <a:off x="609600" y="1524000"/>
            <a:ext cx="8001000" cy="4114800"/>
          </a:xfrm>
        </p:spPr>
        <p:txBody>
          <a:bodyPr/>
          <a:lstStyle/>
          <a:p>
            <a:pPr eaLnBrk="1" hangingPunct="1"/>
            <a:r>
              <a:rPr lang="en-US" sz="2800" smtClean="0">
                <a:cs typeface="Arial" charset="0"/>
              </a:rPr>
              <a:t>College enrollment decisions are influenced by:</a:t>
            </a:r>
          </a:p>
          <a:p>
            <a:pPr lvl="1" eaLnBrk="1" hangingPunct="1"/>
            <a:r>
              <a:rPr lang="en-US" smtClean="0">
                <a:cs typeface="Arial" charset="0"/>
              </a:rPr>
              <a:t>Socioeconomic status</a:t>
            </a:r>
          </a:p>
          <a:p>
            <a:pPr lvl="1" eaLnBrk="1" hangingPunct="1"/>
            <a:r>
              <a:rPr lang="en-US" smtClean="0">
                <a:cs typeface="Arial" charset="0"/>
              </a:rPr>
              <a:t>Educational expectations</a:t>
            </a:r>
          </a:p>
          <a:p>
            <a:pPr lvl="1" eaLnBrk="1" hangingPunct="1"/>
            <a:r>
              <a:rPr lang="en-US" smtClean="0">
                <a:cs typeface="Arial" charset="0"/>
              </a:rPr>
              <a:t>Academic preparation and achievement</a:t>
            </a:r>
          </a:p>
          <a:p>
            <a:pPr lvl="1" eaLnBrk="1" hangingPunct="1"/>
            <a:r>
              <a:rPr lang="en-US" smtClean="0">
                <a:cs typeface="Arial" charset="0"/>
              </a:rPr>
              <a:t>Parental support and encouragement</a:t>
            </a:r>
          </a:p>
          <a:p>
            <a:pPr lvl="1" eaLnBrk="1" hangingPunct="1"/>
            <a:r>
              <a:rPr lang="en-US" smtClean="0">
                <a:cs typeface="Arial" charset="0"/>
              </a:rPr>
              <a:t>Encouragement from counselors, teachers and peers</a:t>
            </a:r>
          </a:p>
          <a:p>
            <a:pPr lvl="1" eaLnBrk="1" hangingPunct="1"/>
            <a:r>
              <a:rPr lang="en-US" smtClean="0">
                <a:cs typeface="Arial" charset="0"/>
              </a:rPr>
              <a:t>Knowledge about college costs and financial aid but NOT by how much financial aid </a:t>
            </a:r>
          </a:p>
          <a:p>
            <a:endParaRPr lang="en-US"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401894E-8EE5-4A1F-B66D-147A25B94196}" type="slidenum">
              <a:rPr lang="en-US" sz="1400" smtClean="0"/>
              <a:pPr/>
              <a:t>9</a:t>
            </a:fld>
            <a:endParaRPr lang="en-US" sz="1400" smtClean="0"/>
          </a:p>
        </p:txBody>
      </p:sp>
    </p:spTree>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BBE0E3"/>
      </a:accent1>
      <a:accent2>
        <a:srgbClr val="199539"/>
      </a:accent2>
      <a:accent3>
        <a:srgbClr val="F7F123"/>
      </a:accent3>
      <a:accent4>
        <a:srgbClr val="2D7CBD"/>
      </a:accent4>
      <a:accent5>
        <a:srgbClr val="C60A20"/>
      </a:accent5>
      <a:accent6>
        <a:srgbClr val="2D2D8A"/>
      </a:accent6>
      <a:hlink>
        <a:srgbClr val="2875B1"/>
      </a:hlink>
      <a:folHlink>
        <a:srgbClr val="D6D22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3102</TotalTime>
  <Words>1698</Words>
  <Application>Microsoft Office PowerPoint</Application>
  <PresentationFormat>On-screen Show (4:3)</PresentationFormat>
  <Paragraphs>246</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Blank Presentation</vt:lpstr>
      <vt:lpstr>Office Theme</vt:lpstr>
      <vt:lpstr>PowerPoint Presentation</vt:lpstr>
      <vt:lpstr>A Look at Philosophy and Mission</vt:lpstr>
      <vt:lpstr>The “Who, What, When, Where, How”</vt:lpstr>
      <vt:lpstr>The “Who”</vt:lpstr>
      <vt:lpstr>The “What”</vt:lpstr>
      <vt:lpstr>The “When”</vt:lpstr>
      <vt:lpstr>The “Where”</vt:lpstr>
      <vt:lpstr>The “How”</vt:lpstr>
      <vt:lpstr>What the Research Says</vt:lpstr>
      <vt:lpstr>What the Research Says</vt:lpstr>
      <vt:lpstr>Who goes to college and who graduates?</vt:lpstr>
      <vt:lpstr>Who goes to college and who graduates?</vt:lpstr>
      <vt:lpstr>Who goes to college and who graduates?</vt:lpstr>
      <vt:lpstr>Who goes to college and who graduates?</vt:lpstr>
      <vt:lpstr>High School Drop Out</vt:lpstr>
      <vt:lpstr> “Recipe” for getting to college requires: </vt:lpstr>
      <vt:lpstr> Stumbling Blocks  of Less Informed Parents: </vt:lpstr>
      <vt:lpstr>“Even if we can get in, how can we afford it?”</vt:lpstr>
      <vt:lpstr>A Successful Outreach Program:</vt:lpstr>
      <vt:lpstr>Lauer’s Park Elementary School</vt:lpstr>
      <vt:lpstr>Sources Used to Develop Program</vt:lpstr>
      <vt:lpstr>Costs and Support</vt:lpstr>
      <vt:lpstr>“College Can Be a Reality”</vt:lpstr>
      <vt:lpstr>““ College Can Be a Reality”</vt:lpstr>
      <vt:lpstr>“College Can Be a Reality”</vt:lpstr>
      <vt:lpstr>“College Can Be a Reality”</vt:lpstr>
      <vt:lpstr>“College Can Be a Reality”</vt:lpstr>
      <vt:lpstr>“School Success Toolkit”</vt:lpstr>
      <vt:lpstr>“College Can Be a Reality”</vt:lpstr>
      <vt:lpstr>“College Can Be a Reality”</vt:lpstr>
      <vt:lpstr>Measuring Success</vt:lpstr>
      <vt:lpstr>The Next Level</vt:lpstr>
      <vt:lpstr>Final Thoughts</vt:lpstr>
      <vt:lpstr>Questions?</vt:lpstr>
    </vt:vector>
  </TitlesOfParts>
  <Company>PHEAA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Bancroft</dc:creator>
  <cp:lastModifiedBy>Tanya Hsiung</cp:lastModifiedBy>
  <cp:revision>63</cp:revision>
  <cp:lastPrinted>2012-10-10T18:19:55Z</cp:lastPrinted>
  <dcterms:created xsi:type="dcterms:W3CDTF">2011-02-16T15:50:16Z</dcterms:created>
  <dcterms:modified xsi:type="dcterms:W3CDTF">2012-10-12T12:54:31Z</dcterms:modified>
</cp:coreProperties>
</file>