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52"/>
  </p:notesMasterIdLst>
  <p:sldIdLst>
    <p:sldId id="256" r:id="rId6"/>
    <p:sldId id="302" r:id="rId7"/>
    <p:sldId id="304" r:id="rId8"/>
    <p:sldId id="303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1AA"/>
    <a:srgbClr val="155F86"/>
    <a:srgbClr val="1E5F86"/>
    <a:srgbClr val="1B73A2"/>
    <a:srgbClr val="0F7BC8"/>
    <a:srgbClr val="95C94E"/>
    <a:srgbClr val="96BC5A"/>
    <a:srgbClr val="90B957"/>
    <a:srgbClr val="94C055"/>
    <a:srgbClr val="8FC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23" autoAdjust="0"/>
  </p:normalViewPr>
  <p:slideViewPr>
    <p:cSldViewPr snapToObjects="1"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A9B25-DBCC-4249-829D-B3BC1E0E411F}" type="datetimeFigureOut">
              <a:t>7/16/12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6C930-0C39-C14E-9A81-5D25950FD49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2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78D689-5710-4E21-B400-0745AEC27F4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9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7238" cy="3427413"/>
          </a:xfrm>
          <a:ln/>
        </p:spPr>
      </p:sp>
      <p:sp>
        <p:nvSpPr>
          <p:cNvPr id="69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2464"/>
            <a:ext cx="5028579" cy="4116049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COA was covered in Get Ready.  See chart with excluded components for less than half-time.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C01382-7497-4F4F-81DB-EF9D0A79B458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984A61-DFCF-476B-AB5E-5B8295B7FEF0}" type="slidenum">
              <a:rPr lang="en-US" smtClean="0"/>
              <a:pPr/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9C2A4-BB5C-4F49-A2E9-7723FA34D07F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7238" cy="3427413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2464"/>
            <a:ext cx="5028579" cy="4116049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4DDDDB-6562-4829-A262-908FF8ABB35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9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2150"/>
            <a:ext cx="4554538" cy="3416300"/>
          </a:xfrm>
          <a:ln/>
        </p:spPr>
      </p:sp>
      <p:sp>
        <p:nvSpPr>
          <p:cNvPr id="69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2464"/>
            <a:ext cx="5028579" cy="411604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459502-3618-4458-A439-0D5C91F3390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9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7238" cy="3427413"/>
          </a:xfrm>
          <a:ln/>
        </p:spPr>
      </p:sp>
      <p:sp>
        <p:nvSpPr>
          <p:cNvPr id="69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2464"/>
            <a:ext cx="5028579" cy="4116049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Payment schedule refers to full time disbursements, while disbursement schedules refer to other than full time disbursements.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30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i="1" dirty="0" smtClean="0"/>
              <a:t>Full-time student: </a:t>
            </a:r>
            <a:r>
              <a:rPr lang="en-US" dirty="0" smtClean="0"/>
              <a:t>An enrolled student who is carrying a full-time academic workload, as determined by the institution, under a standard applicable to all students enrolled in a particular educational program. The student's workload may include any combination of courses, work, research, or special studies that the institution considers sufficient to classify the student as a full-time student including for a term-based program, repeating any coursework previously taken in the program but not including either more than one repetition of a previously passed course, or any repetition of a previously passed course due to the student failing other coursework. However, for an undergraduate student, an institution's minimum standard must equal or exceed one of the following minimum requirements:</a:t>
            </a:r>
          </a:p>
          <a:p>
            <a:pPr defTabSz="89730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 smtClean="0"/>
              <a:t>(4) For a program that measures progress in clock hours, 24 clock hours per week.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C276CA-5C8F-4E92-B9E0-575E21BE0F9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459502-3618-4458-A439-0D5C91F3390A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69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7238" cy="3427413"/>
          </a:xfrm>
          <a:ln/>
        </p:spPr>
      </p:sp>
      <p:sp>
        <p:nvSpPr>
          <p:cNvPr id="69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2464"/>
            <a:ext cx="5028579" cy="4116049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Payment schedule refers to full time disbursements, while disbursement schedules refer to other than full time disbursements.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B035E0-3CA9-4414-838C-34A0FE24EA68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US" sz="1100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430026-0E42-4ADF-9526-498633760D41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A04A5-B1F7-40EB-B5E9-65E7662B6F04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A04A5-B1F7-40EB-B5E9-65E7662B6F04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mb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SA-4C cop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65" y="6319453"/>
            <a:ext cx="4111335" cy="386147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10190" y="2800350"/>
            <a:ext cx="8425545" cy="704850"/>
          </a:xfrm>
          <a:prstGeom prst="rect">
            <a:avLst/>
          </a:prstGeom>
          <a:noFill/>
        </p:spPr>
        <p:txBody>
          <a:bodyPr vert="horz"/>
          <a:lstStyle>
            <a:lvl1pPr marL="0" indent="0" algn="l">
              <a:buNone/>
              <a:defRPr sz="2400" b="0">
                <a:solidFill>
                  <a:srgbClr val="208FBC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81000" y="2137955"/>
            <a:ext cx="8229600" cy="738595"/>
          </a:xfrm>
          <a:prstGeom prst="rect">
            <a:avLst/>
          </a:prstGeom>
          <a:noFill/>
        </p:spPr>
        <p:txBody>
          <a:bodyPr vert="horz"/>
          <a:lstStyle>
            <a:lvl1pPr algn="l">
              <a:defRPr sz="4800">
                <a:solidFill>
                  <a:srgbClr val="208FBC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1"/>
          <p:cNvSpPr>
            <a:spLocks/>
          </p:cNvSpPr>
          <p:nvPr userDrawn="1"/>
        </p:nvSpPr>
        <p:spPr bwMode="auto">
          <a:xfrm>
            <a:off x="1650998" y="6172200"/>
            <a:ext cx="2844802" cy="699604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1"/>
          <p:cNvSpPr>
            <a:spLocks/>
          </p:cNvSpPr>
          <p:nvPr userDrawn="1"/>
        </p:nvSpPr>
        <p:spPr bwMode="auto">
          <a:xfrm>
            <a:off x="838200" y="6173668"/>
            <a:ext cx="838200" cy="699604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"/>
          <p:cNvSpPr>
            <a:spLocks/>
          </p:cNvSpPr>
          <p:nvPr userDrawn="1"/>
        </p:nvSpPr>
        <p:spPr bwMode="auto">
          <a:xfrm>
            <a:off x="-14597" y="6173668"/>
            <a:ext cx="863938" cy="6996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16" name="Rectangle 1"/>
          <p:cNvSpPr>
            <a:spLocks/>
          </p:cNvSpPr>
          <p:nvPr userDrawn="1"/>
        </p:nvSpPr>
        <p:spPr bwMode="auto">
          <a:xfrm>
            <a:off x="5638800" y="-1160"/>
            <a:ext cx="1848172" cy="457400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"/>
          <p:cNvSpPr>
            <a:spLocks/>
          </p:cNvSpPr>
          <p:nvPr userDrawn="1"/>
        </p:nvSpPr>
        <p:spPr bwMode="auto">
          <a:xfrm>
            <a:off x="7460257" y="-200"/>
            <a:ext cx="838200" cy="457400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"/>
          <p:cNvSpPr>
            <a:spLocks/>
          </p:cNvSpPr>
          <p:nvPr userDrawn="1"/>
        </p:nvSpPr>
        <p:spPr bwMode="auto">
          <a:xfrm>
            <a:off x="8289187" y="-200"/>
            <a:ext cx="863938" cy="457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20" name="Content Placeholder 10"/>
          <p:cNvSpPr>
            <a:spLocks noGrp="1"/>
          </p:cNvSpPr>
          <p:nvPr userDrawn="1">
            <p:ph sz="quarter" idx="11"/>
          </p:nvPr>
        </p:nvSpPr>
        <p:spPr>
          <a:xfrm>
            <a:off x="424032" y="5486400"/>
            <a:ext cx="7021286" cy="596677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200">
                <a:solidFill>
                  <a:srgbClr val="208FBC"/>
                </a:solidFill>
                <a:latin typeface="Arial"/>
                <a:cs typeface="Arial"/>
              </a:defRPr>
            </a:lvl1pPr>
            <a:lvl2pPr algn="r">
              <a:defRPr sz="3600">
                <a:latin typeface="Arial"/>
                <a:cs typeface="Arial"/>
              </a:defRPr>
            </a:lvl2pPr>
            <a:lvl3pPr algn="r">
              <a:defRPr sz="3600">
                <a:latin typeface="Arial"/>
                <a:cs typeface="Arial"/>
              </a:defRPr>
            </a:lvl3pPr>
            <a:lvl4pPr algn="r">
              <a:defRPr sz="3600">
                <a:latin typeface="Arial"/>
                <a:cs typeface="Arial"/>
              </a:defRPr>
            </a:lvl4pPr>
            <a:lvl5pPr algn="r">
              <a:defRPr sz="36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48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SA-4C cop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65" y="6319453"/>
            <a:ext cx="4111335" cy="386147"/>
          </a:xfrm>
          <a:prstGeom prst="rect">
            <a:avLst/>
          </a:prstGeom>
        </p:spPr>
      </p:pic>
      <p:sp>
        <p:nvSpPr>
          <p:cNvPr id="12" name="Rectangle 1"/>
          <p:cNvSpPr>
            <a:spLocks/>
          </p:cNvSpPr>
          <p:nvPr userDrawn="1"/>
        </p:nvSpPr>
        <p:spPr bwMode="auto">
          <a:xfrm>
            <a:off x="1650998" y="6172200"/>
            <a:ext cx="2844802" cy="699604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"/>
          <p:cNvSpPr>
            <a:spLocks/>
          </p:cNvSpPr>
          <p:nvPr userDrawn="1"/>
        </p:nvSpPr>
        <p:spPr bwMode="auto">
          <a:xfrm>
            <a:off x="838200" y="6173668"/>
            <a:ext cx="838200" cy="699604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"/>
          <p:cNvSpPr>
            <a:spLocks/>
          </p:cNvSpPr>
          <p:nvPr userDrawn="1"/>
        </p:nvSpPr>
        <p:spPr bwMode="auto">
          <a:xfrm>
            <a:off x="-14597" y="6173668"/>
            <a:ext cx="863938" cy="6996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17" name="Rectangle 1"/>
          <p:cNvSpPr>
            <a:spLocks/>
          </p:cNvSpPr>
          <p:nvPr userDrawn="1"/>
        </p:nvSpPr>
        <p:spPr bwMode="auto">
          <a:xfrm>
            <a:off x="5638800" y="-1160"/>
            <a:ext cx="1848172" cy="457400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"/>
          <p:cNvSpPr>
            <a:spLocks/>
          </p:cNvSpPr>
          <p:nvPr userDrawn="1"/>
        </p:nvSpPr>
        <p:spPr bwMode="auto">
          <a:xfrm>
            <a:off x="7460257" y="-200"/>
            <a:ext cx="838200" cy="457400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Rectangle 1"/>
          <p:cNvSpPr>
            <a:spLocks/>
          </p:cNvSpPr>
          <p:nvPr userDrawn="1"/>
        </p:nvSpPr>
        <p:spPr bwMode="auto">
          <a:xfrm>
            <a:off x="8289187" y="-200"/>
            <a:ext cx="863938" cy="457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9708" y="414325"/>
            <a:ext cx="8554162" cy="64769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  <a:prstGeom prst="rect">
            <a:avLst/>
          </a:prstGeom>
        </p:spPr>
        <p:txBody>
          <a:bodyPr/>
          <a:lstStyle>
            <a:lvl1pPr marL="230188" indent="-230188">
              <a:buSzPct val="80000"/>
              <a:defRPr sz="2000">
                <a:solidFill>
                  <a:srgbClr val="535353"/>
                </a:solidFill>
                <a:latin typeface="Arial"/>
                <a:cs typeface="Arial"/>
              </a:defRPr>
            </a:lvl1pPr>
            <a:lvl2pPr marL="404813" indent="-174625">
              <a:buSzPct val="75000"/>
              <a:buFont typeface="Arial"/>
              <a:buChar char="•"/>
              <a:defRPr sz="1800">
                <a:solidFill>
                  <a:srgbClr val="535353"/>
                </a:solidFill>
                <a:latin typeface="Arial"/>
                <a:cs typeface="Arial"/>
              </a:defRPr>
            </a:lvl2pPr>
            <a:lvl3pPr marL="623888" indent="-163513">
              <a:buSzPct val="80000"/>
              <a:defRPr sz="1600">
                <a:solidFill>
                  <a:srgbClr val="535353"/>
                </a:solidFill>
                <a:latin typeface="Arial"/>
                <a:cs typeface="Arial"/>
              </a:defRPr>
            </a:lvl3pPr>
            <a:lvl4pPr marL="854075" indent="-230188">
              <a:defRPr sz="1100">
                <a:solidFill>
                  <a:srgbClr val="535353"/>
                </a:solidFill>
                <a:latin typeface="Arial"/>
                <a:cs typeface="Arial"/>
              </a:defRPr>
            </a:lvl4pPr>
            <a:lvl5pPr>
              <a:defRPr sz="1200">
                <a:solidFill>
                  <a:srgbClr val="535353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400800"/>
            <a:ext cx="2133600" cy="365125"/>
          </a:xfrm>
        </p:spPr>
        <p:txBody>
          <a:bodyPr/>
          <a:lstStyle>
            <a:lvl1pPr algn="l">
              <a:defRPr sz="90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defRPr>
            </a:lvl1pPr>
          </a:lstStyle>
          <a:p>
            <a:fld id="{6D88D7DD-9B19-7A49-BB06-36BA9927445F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40844" y="1062023"/>
            <a:ext cx="8645528" cy="0"/>
          </a:xfrm>
          <a:prstGeom prst="line">
            <a:avLst/>
          </a:prstGeom>
          <a:ln w="50800" cmpd="sng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58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lank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SA-4C cop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65" y="6319453"/>
            <a:ext cx="4111335" cy="386147"/>
          </a:xfrm>
          <a:prstGeom prst="rect">
            <a:avLst/>
          </a:prstGeom>
        </p:spPr>
      </p:pic>
      <p:sp>
        <p:nvSpPr>
          <p:cNvPr id="11" name="Rectangle 1"/>
          <p:cNvSpPr>
            <a:spLocks/>
          </p:cNvSpPr>
          <p:nvPr userDrawn="1"/>
        </p:nvSpPr>
        <p:spPr bwMode="auto">
          <a:xfrm>
            <a:off x="1650998" y="6172200"/>
            <a:ext cx="2844802" cy="699604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"/>
          <p:cNvSpPr>
            <a:spLocks/>
          </p:cNvSpPr>
          <p:nvPr userDrawn="1"/>
        </p:nvSpPr>
        <p:spPr bwMode="auto">
          <a:xfrm>
            <a:off x="838200" y="6173668"/>
            <a:ext cx="838200" cy="699604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1"/>
          <p:cNvSpPr>
            <a:spLocks/>
          </p:cNvSpPr>
          <p:nvPr userDrawn="1"/>
        </p:nvSpPr>
        <p:spPr bwMode="auto">
          <a:xfrm>
            <a:off x="-14597" y="6173668"/>
            <a:ext cx="863938" cy="6996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17" name="Rectangle 1"/>
          <p:cNvSpPr>
            <a:spLocks/>
          </p:cNvSpPr>
          <p:nvPr userDrawn="1"/>
        </p:nvSpPr>
        <p:spPr bwMode="auto">
          <a:xfrm>
            <a:off x="5638800" y="-1160"/>
            <a:ext cx="1848172" cy="457400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"/>
          <p:cNvSpPr>
            <a:spLocks/>
          </p:cNvSpPr>
          <p:nvPr userDrawn="1"/>
        </p:nvSpPr>
        <p:spPr bwMode="auto">
          <a:xfrm>
            <a:off x="7460257" y="-200"/>
            <a:ext cx="838200" cy="457400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Rectangle 1"/>
          <p:cNvSpPr>
            <a:spLocks/>
          </p:cNvSpPr>
          <p:nvPr userDrawn="1"/>
        </p:nvSpPr>
        <p:spPr bwMode="auto">
          <a:xfrm>
            <a:off x="8289187" y="-200"/>
            <a:ext cx="863938" cy="457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9708" y="414325"/>
            <a:ext cx="8554162" cy="64769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40844" y="1062023"/>
            <a:ext cx="8645528" cy="0"/>
          </a:xfrm>
          <a:prstGeom prst="line">
            <a:avLst/>
          </a:prstGeom>
          <a:ln w="50800" cmpd="sng">
            <a:solidFill>
              <a:srgbClr val="5959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400800"/>
            <a:ext cx="2133600" cy="365125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fld id="{6D88D7DD-9B19-7A49-BB06-36BA99274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9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FSA-4C cop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65" y="6319453"/>
            <a:ext cx="4111335" cy="386147"/>
          </a:xfrm>
          <a:prstGeom prst="rect">
            <a:avLst/>
          </a:prstGeom>
        </p:spPr>
      </p:pic>
      <p:sp>
        <p:nvSpPr>
          <p:cNvPr id="18" name="Rectangle 1"/>
          <p:cNvSpPr>
            <a:spLocks/>
          </p:cNvSpPr>
          <p:nvPr userDrawn="1"/>
        </p:nvSpPr>
        <p:spPr bwMode="auto">
          <a:xfrm>
            <a:off x="1650998" y="6172200"/>
            <a:ext cx="2844802" cy="699604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Rectangle 1"/>
          <p:cNvSpPr>
            <a:spLocks/>
          </p:cNvSpPr>
          <p:nvPr userDrawn="1"/>
        </p:nvSpPr>
        <p:spPr bwMode="auto">
          <a:xfrm>
            <a:off x="838200" y="6173668"/>
            <a:ext cx="838200" cy="699604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"/>
          <p:cNvSpPr>
            <a:spLocks/>
          </p:cNvSpPr>
          <p:nvPr userDrawn="1"/>
        </p:nvSpPr>
        <p:spPr bwMode="auto">
          <a:xfrm>
            <a:off x="-14597" y="6173668"/>
            <a:ext cx="863938" cy="69960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21" name="Rectangle 1"/>
          <p:cNvSpPr>
            <a:spLocks/>
          </p:cNvSpPr>
          <p:nvPr userDrawn="1"/>
        </p:nvSpPr>
        <p:spPr bwMode="auto">
          <a:xfrm>
            <a:off x="5638800" y="-1160"/>
            <a:ext cx="1848172" cy="457400"/>
          </a:xfrm>
          <a:prstGeom prst="rect">
            <a:avLst/>
          </a:prstGeom>
          <a:solidFill>
            <a:srgbClr val="95C94E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"/>
          <p:cNvSpPr>
            <a:spLocks/>
          </p:cNvSpPr>
          <p:nvPr userDrawn="1"/>
        </p:nvSpPr>
        <p:spPr bwMode="auto">
          <a:xfrm>
            <a:off x="7460257" y="-200"/>
            <a:ext cx="838200" cy="457400"/>
          </a:xfrm>
          <a:prstGeom prst="rect">
            <a:avLst/>
          </a:prstGeom>
          <a:solidFill>
            <a:srgbClr val="1D81AA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1"/>
          <p:cNvSpPr>
            <a:spLocks/>
          </p:cNvSpPr>
          <p:nvPr userDrawn="1"/>
        </p:nvSpPr>
        <p:spPr bwMode="auto">
          <a:xfrm>
            <a:off x="8289187" y="-200"/>
            <a:ext cx="863938" cy="457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lIns="0" tIns="0" rIns="0" bIns="0"/>
          <a:lstStyle/>
          <a:p>
            <a:r>
              <a:rPr lang="en-US"/>
              <a:t>            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400800"/>
            <a:ext cx="2133600" cy="365125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fld id="{6D88D7DD-9B19-7A49-BB06-36BA99274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/>
          </p:cNvSpPr>
          <p:nvPr/>
        </p:nvSpPr>
        <p:spPr bwMode="auto">
          <a:xfrm>
            <a:off x="0" y="6328874"/>
            <a:ext cx="4495800" cy="538972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7" name="Picture 6" descr="FSA-4C cop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509" y="6334408"/>
            <a:ext cx="4288427" cy="402780"/>
          </a:xfrm>
          <a:prstGeom prst="rect">
            <a:avLst/>
          </a:prstGeom>
        </p:spPr>
      </p:pic>
      <p:sp>
        <p:nvSpPr>
          <p:cNvPr id="13" name="Rectangle 1"/>
          <p:cNvSpPr>
            <a:spLocks/>
          </p:cNvSpPr>
          <p:nvPr/>
        </p:nvSpPr>
        <p:spPr bwMode="auto">
          <a:xfrm>
            <a:off x="-14597" y="0"/>
            <a:ext cx="9167722" cy="321617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400800"/>
            <a:ext cx="2133600" cy="365125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41A0A0E-655E-4ADC-948C-15E3500745C7}" type="slidenum">
              <a:rPr lang="en-US" smtClean="0"/>
              <a:pPr>
                <a:defRPr/>
              </a:pPr>
              <a:t>‹#›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75085586"/>
      </p:ext>
    </p:ext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8D7DD-9B19-7A49-BB06-36BA992744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7" r:id="rId2"/>
    <p:sldLayoutId id="2147483650" r:id="rId3"/>
    <p:sldLayoutId id="2147483658" r:id="rId4"/>
    <p:sldLayoutId id="2147483665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mailto:gregory.martin@ed.gov" TargetMode="External"/><Relationship Id="rId2" Type="http://schemas.openxmlformats.org/officeDocument/2006/relationships/hyperlink" Target="mailto:Joann.borel@ed.gov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PASFAA Annual Conference</a:t>
            </a:r>
          </a:p>
          <a:p>
            <a:r>
              <a:rPr lang="en-US" dirty="0" smtClean="0"/>
              <a:t>Harrisburg, PA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Pell Grant Basics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October 2012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0" y="6400800"/>
            <a:ext cx="2133600" cy="365125"/>
          </a:xfrm>
        </p:spPr>
        <p:txBody>
          <a:bodyPr/>
          <a:lstStyle/>
          <a:p>
            <a:fld id="{6D88D7DD-9B19-7A49-BB06-36BA9927445F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1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Origination Record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Electronic record sent to COD to report Pell awards made by schools to ED/FSA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Contains the required data to report amount of money a student is eligible to receive for a period of time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Designated by program (DL or Pell Grant), program and award year</a:t>
            </a:r>
          </a:p>
        </p:txBody>
      </p:sp>
    </p:spTree>
    <p:extLst>
      <p:ext uri="{BB962C8B-B14F-4D97-AF65-F5344CB8AC3E}">
        <p14:creationId xmlns:p14="http://schemas.microsoft.com/office/powerpoint/2010/main" val="7551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Disbursement Record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Electronic file sent COD to report Pell disbursements made by schools to ED/FSA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Contains the required data to report amount of money a student actually received, will receive and for what payment period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Designated by program (e.g., Direct Loan or Pell Grant), by institution and by award year</a:t>
            </a:r>
          </a:p>
        </p:txBody>
      </p:sp>
    </p:spTree>
    <p:extLst>
      <p:ext uri="{BB962C8B-B14F-4D97-AF65-F5344CB8AC3E}">
        <p14:creationId xmlns:p14="http://schemas.microsoft.com/office/powerpoint/2010/main" val="351643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Lifetime Limits for Pell Eligibility  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Limits Pell eligibility to 12 semesters or its equivalent 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Equivalent is 6 Scheduled Awards (%600)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Students enrolled less than full-time assessed at the fractional enrollment status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COD tracks student %used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1D3ADB-07BD-4125-A28B-74471EB69B46}" type="slidenum">
              <a:rPr lang="en-US" smtClean="0"/>
              <a:pPr/>
              <a:t>13</a:t>
            </a:fld>
            <a:endParaRPr lang="en-US" b="0" smtClean="0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Formula 1 Summary</a:t>
            </a:r>
          </a:p>
        </p:txBody>
      </p:sp>
      <p:sp>
        <p:nvSpPr>
          <p:cNvPr id="27443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Standard term, credit hour programs</a:t>
            </a:r>
          </a:p>
          <a:p>
            <a:pPr eaLnBrk="1" hangingPunct="1"/>
            <a:r>
              <a:rPr lang="en-US" dirty="0" smtClean="0"/>
              <a:t>30 weeks of instructional time</a:t>
            </a:r>
          </a:p>
          <a:p>
            <a:pPr eaLnBrk="1" hangingPunct="1"/>
            <a:r>
              <a:rPr lang="en-US" dirty="0" smtClean="0"/>
              <a:t>Full-time status is at least 12 credit hours</a:t>
            </a:r>
          </a:p>
          <a:p>
            <a:pPr eaLnBrk="1" hangingPunct="1"/>
            <a:r>
              <a:rPr lang="en-US" dirty="0" smtClean="0"/>
              <a:t>Academic calendar includes 2   semesters/trimesters or 3 quarters</a:t>
            </a:r>
          </a:p>
          <a:p>
            <a:pPr eaLnBrk="1" hangingPunct="1"/>
            <a:r>
              <a:rPr lang="en-US" dirty="0" smtClean="0"/>
              <a:t>No overlapping terms</a:t>
            </a:r>
          </a:p>
        </p:txBody>
      </p:sp>
      <p:sp>
        <p:nvSpPr>
          <p:cNvPr id="274437" name="TextBox 5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5C2558-F6CE-4E10-994C-A0298266E844}" type="slidenum">
              <a:rPr lang="en-US" smtClean="0"/>
              <a:pPr/>
              <a:t>14</a:t>
            </a:fld>
            <a:endParaRPr lang="en-US" b="0" smtClean="0"/>
          </a:p>
        </p:txBody>
      </p:sp>
      <p:sp>
        <p:nvSpPr>
          <p:cNvPr id="65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1:  Determine Enrollment Status</a:t>
            </a:r>
          </a:p>
        </p:txBody>
      </p:sp>
      <p:sp>
        <p:nvSpPr>
          <p:cNvPr id="27648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  <a:noFill/>
        </p:spPr>
        <p:txBody>
          <a:bodyPr lIns="90487" tIns="44450" rIns="90487" bIns="44450"/>
          <a:lstStyle/>
          <a:p>
            <a:pPr eaLnBrk="1" hangingPunct="1">
              <a:buFont typeface="Times" pitchFamily="18" charset="0"/>
              <a:buNone/>
            </a:pPr>
            <a:endParaRPr lang="en-US" sz="2800" dirty="0" smtClean="0"/>
          </a:p>
          <a:p>
            <a:pPr eaLnBrk="1" hangingPunct="1">
              <a:buFont typeface="Times" pitchFamily="18" charset="0"/>
              <a:buNone/>
            </a:pPr>
            <a:r>
              <a:rPr lang="en-US" sz="2800" dirty="0" smtClean="0"/>
              <a:t>	Full-time		at least 12 credits</a:t>
            </a:r>
          </a:p>
          <a:p>
            <a:pPr eaLnBrk="1" hangingPunct="1">
              <a:buFont typeface="Times" pitchFamily="18" charset="0"/>
              <a:buNone/>
            </a:pPr>
            <a:r>
              <a:rPr lang="en-US" sz="2800" dirty="0" smtClean="0"/>
              <a:t>	3/4 time		at least 9 credits</a:t>
            </a:r>
          </a:p>
          <a:p>
            <a:pPr eaLnBrk="1" hangingPunct="1">
              <a:buFont typeface="Times" pitchFamily="18" charset="0"/>
              <a:buNone/>
            </a:pPr>
            <a:r>
              <a:rPr lang="en-US" sz="2800" dirty="0" smtClean="0"/>
              <a:t>	1/2 time		at least 6 credits</a:t>
            </a:r>
          </a:p>
          <a:p>
            <a:pPr eaLnBrk="1" hangingPunct="1">
              <a:buFont typeface="Times" pitchFamily="18" charset="0"/>
              <a:buNone/>
            </a:pPr>
            <a:r>
              <a:rPr lang="en-US" sz="2800" dirty="0" smtClean="0"/>
              <a:t>&lt; 1/2 time		fewer than 6 credits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Font typeface="Times" pitchFamily="18" charset="0"/>
              <a:buNone/>
            </a:pPr>
            <a:r>
              <a:rPr lang="en-US" sz="2400" dirty="0" smtClean="0"/>
              <a:t>		</a:t>
            </a:r>
          </a:p>
        </p:txBody>
      </p:sp>
      <p:sp>
        <p:nvSpPr>
          <p:cNvPr id="276485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7A97E1-0DEA-4E58-9887-DFBB009A46F8}" type="slidenum">
              <a:rPr lang="en-US" smtClean="0"/>
              <a:pPr/>
              <a:t>15</a:t>
            </a:fld>
            <a:endParaRPr lang="en-US" b="0" smtClean="0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2:  Calculate Pell Grant COA</a:t>
            </a:r>
          </a:p>
        </p:txBody>
      </p:sp>
      <p:sp>
        <p:nvSpPr>
          <p:cNvPr id="27750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General rule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Use full-time, full-year costs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Exception to general rule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When student is attending less than 1/2 time, use full-time, full-year costs for each allowable component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Some components not allowed for less than 1/2 time enrollment 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No miscellaneous and personal expenses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Limited allowance for room and board</a:t>
            </a:r>
          </a:p>
        </p:txBody>
      </p:sp>
      <p:sp>
        <p:nvSpPr>
          <p:cNvPr id="277509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61701C-5929-4057-A162-1465745AAD73}" type="slidenum">
              <a:rPr lang="en-US" smtClean="0"/>
              <a:pPr/>
              <a:t>16</a:t>
            </a:fld>
            <a:endParaRPr lang="en-US" b="0" smtClean="0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3:  Determine Annual Award</a:t>
            </a:r>
          </a:p>
        </p:txBody>
      </p:sp>
      <p:sp>
        <p:nvSpPr>
          <p:cNvPr id="27853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2030412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dirty="0" smtClean="0"/>
              <a:t>Use student’s cost of attendance and EFC to find annual award on Payment Schedules</a:t>
            </a:r>
          </a:p>
        </p:txBody>
      </p:sp>
      <p:sp>
        <p:nvSpPr>
          <p:cNvPr id="278533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4FEB15-EE02-4209-AC86-3E54278EA60B}" type="slidenum">
              <a:rPr lang="en-US" smtClean="0"/>
              <a:pPr/>
              <a:t>17</a:t>
            </a:fld>
            <a:endParaRPr lang="en-US" b="0" smtClean="0"/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4:  Determine Payment Periods</a:t>
            </a:r>
          </a:p>
        </p:txBody>
      </p:sp>
      <p:sp>
        <p:nvSpPr>
          <p:cNvPr id="28058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99649" y="2056570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dirty="0" smtClean="0"/>
              <a:t>Standard term programs use the term as the payment period</a:t>
            </a:r>
          </a:p>
          <a:p>
            <a:pPr lvl="1" eaLnBrk="1" hangingPunct="1"/>
            <a:r>
              <a:rPr lang="en-US" dirty="0" smtClean="0"/>
              <a:t>Semesters, trimesters, quarters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80581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AB8EA4-A478-47E3-9E8D-6CE0FD453615}" type="slidenum">
              <a:rPr lang="en-US" smtClean="0"/>
              <a:pPr/>
              <a:t>18</a:t>
            </a:fld>
            <a:endParaRPr lang="en-US" b="0" smtClean="0"/>
          </a:p>
        </p:txBody>
      </p:sp>
      <p:sp>
        <p:nvSpPr>
          <p:cNvPr id="66560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5:  Payment Per Payment Period</a:t>
            </a:r>
          </a:p>
        </p:txBody>
      </p:sp>
      <p:sp>
        <p:nvSpPr>
          <p:cNvPr id="281604" name="Rectangle 7"/>
          <p:cNvSpPr>
            <a:spLocks noGrp="1" noChangeArrowheads="1"/>
          </p:cNvSpPr>
          <p:nvPr>
            <p:ph idx="4294967295"/>
          </p:nvPr>
        </p:nvSpPr>
        <p:spPr>
          <a:xfrm>
            <a:off x="457200" y="2239962"/>
            <a:ext cx="8229600" cy="4525963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buFont typeface="Times" pitchFamily="18" charset="0"/>
              <a:buNone/>
            </a:pPr>
            <a:r>
              <a:rPr lang="en-US" dirty="0" smtClean="0"/>
              <a:t>Annual Award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US" dirty="0" smtClean="0"/>
              <a:t># of payment periods in</a:t>
            </a:r>
            <a:br>
              <a:rPr lang="en-US" dirty="0" smtClean="0"/>
            </a:br>
            <a:r>
              <a:rPr lang="en-US" dirty="0" smtClean="0"/>
              <a:t>academic year</a:t>
            </a:r>
          </a:p>
        </p:txBody>
      </p:sp>
      <p:pic>
        <p:nvPicPr>
          <p:cNvPr id="281605" name="Picture 4" descr="bs0004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267200"/>
            <a:ext cx="182880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1606" name="Line 5"/>
          <p:cNvSpPr>
            <a:spLocks noChangeShapeType="1"/>
          </p:cNvSpPr>
          <p:nvPr/>
        </p:nvSpPr>
        <p:spPr bwMode="auto">
          <a:xfrm>
            <a:off x="2209800" y="3505200"/>
            <a:ext cx="487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1607" name="TextBox 6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920FAF-B4B1-4019-A31A-BD70C866ED48}" type="slidenum">
              <a:rPr lang="en-US" smtClean="0"/>
              <a:pPr/>
              <a:t>19</a:t>
            </a:fld>
            <a:endParaRPr lang="en-US" b="0" smtClean="0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Crossover Periods and Pell</a:t>
            </a:r>
          </a:p>
        </p:txBody>
      </p:sp>
      <p:sp>
        <p:nvSpPr>
          <p:cNvPr id="28365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 payment period that overlaps two award years</a:t>
            </a:r>
          </a:p>
          <a:p>
            <a:pPr eaLnBrk="1" hangingPunct="1"/>
            <a:r>
              <a:rPr lang="en-US" dirty="0" smtClean="0"/>
              <a:t>School must assign the payment period to one award year</a:t>
            </a:r>
          </a:p>
          <a:p>
            <a:pPr lvl="1" eaLnBrk="1" hangingPunct="1"/>
            <a:r>
              <a:rPr lang="en-US" dirty="0" smtClean="0"/>
              <a:t>Must have a valid EFC for that award year</a:t>
            </a:r>
          </a:p>
        </p:txBody>
      </p:sp>
      <p:pic>
        <p:nvPicPr>
          <p:cNvPr id="668676" name="Picture 4" descr="pe035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923034"/>
            <a:ext cx="1600200" cy="1543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8677" name="Picture 5" descr="pe035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49530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6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6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6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6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Pell Grant Definitions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Scheduled Award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Maximum Pell Grant a student with a given EFC and COA may receive if enrolled full-time for a full academic year</a:t>
            </a:r>
          </a:p>
        </p:txBody>
      </p:sp>
    </p:spTree>
    <p:extLst>
      <p:ext uri="{BB962C8B-B14F-4D97-AF65-F5344CB8AC3E}">
        <p14:creationId xmlns:p14="http://schemas.microsoft.com/office/powerpoint/2010/main" val="3846440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89EEDF-B6AF-4061-B6CA-F407F7F374BE}" type="slidenum">
              <a:rPr lang="en-US" smtClean="0"/>
              <a:pPr/>
              <a:t>20</a:t>
            </a:fld>
            <a:endParaRPr lang="en-US" b="0" smtClean="0"/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Formula 3 Highlights</a:t>
            </a:r>
          </a:p>
        </p:txBody>
      </p:sp>
      <p:sp>
        <p:nvSpPr>
          <p:cNvPr id="28672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Enrollment status is different for nonstandard terms.</a:t>
            </a:r>
          </a:p>
          <a:p>
            <a:pPr eaLnBrk="1" hangingPunct="1"/>
            <a:r>
              <a:rPr lang="en-US" dirty="0" smtClean="0"/>
              <a:t>Cost of attendance proration may apply.</a:t>
            </a:r>
          </a:p>
          <a:p>
            <a:pPr eaLnBrk="1" hangingPunct="1"/>
            <a:r>
              <a:rPr lang="en-US" dirty="0" smtClean="0"/>
              <a:t>Pell payment per payment period is determined using number of weeks in the nonstandard term.</a:t>
            </a:r>
            <a:r>
              <a:rPr lang="en-US" sz="2800" dirty="0" smtClean="0"/>
              <a:t>	</a:t>
            </a:r>
            <a:endParaRPr lang="en-US" dirty="0" smtClean="0"/>
          </a:p>
        </p:txBody>
      </p:sp>
      <p:sp>
        <p:nvSpPr>
          <p:cNvPr id="286725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C4CAF-522E-46F4-B878-88DEB9DEEC13}" type="slidenum">
              <a:rPr lang="en-US" smtClean="0"/>
              <a:pPr/>
              <a:t>21</a:t>
            </a:fld>
            <a:endParaRPr lang="en-US" b="0" smtClean="0"/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Five Calculation Steps</a:t>
            </a:r>
          </a:p>
        </p:txBody>
      </p:sp>
      <p:sp>
        <p:nvSpPr>
          <p:cNvPr id="28774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  <a:noFill/>
        </p:spPr>
        <p:txBody>
          <a:bodyPr lIns="90487" tIns="44450" rIns="90487" bIns="44450">
            <a:normAutofit/>
          </a:bodyPr>
          <a:lstStyle/>
          <a:p>
            <a:pPr eaLnBrk="1" hangingPunct="1">
              <a:buFont typeface="Times" pitchFamily="18" charset="0"/>
              <a:buNone/>
              <a:tabLst>
                <a:tab pos="571500" algn="l"/>
              </a:tabLst>
            </a:pPr>
            <a:r>
              <a:rPr lang="en-US" dirty="0" smtClean="0"/>
              <a:t>1.	 Determine enrollment status</a:t>
            </a:r>
          </a:p>
          <a:p>
            <a:pPr eaLnBrk="1" hangingPunct="1">
              <a:buFont typeface="Times" pitchFamily="18" charset="0"/>
              <a:buNone/>
              <a:tabLst>
                <a:tab pos="571500" algn="l"/>
              </a:tabLst>
            </a:pPr>
            <a:r>
              <a:rPr lang="en-US" dirty="0" smtClean="0"/>
              <a:t>2. Calculate Pell COA</a:t>
            </a:r>
          </a:p>
          <a:p>
            <a:pPr eaLnBrk="1" hangingPunct="1">
              <a:buFont typeface="Times" pitchFamily="18" charset="0"/>
              <a:buNone/>
              <a:tabLst>
                <a:tab pos="571500" algn="l"/>
              </a:tabLst>
            </a:pPr>
            <a:r>
              <a:rPr lang="en-US" dirty="0" smtClean="0"/>
              <a:t>3.	 Determine annual award</a:t>
            </a:r>
          </a:p>
          <a:p>
            <a:pPr eaLnBrk="1" hangingPunct="1">
              <a:buFont typeface="Times" pitchFamily="18" charset="0"/>
              <a:buNone/>
              <a:tabLst>
                <a:tab pos="571500" algn="l"/>
              </a:tabLst>
            </a:pPr>
            <a:r>
              <a:rPr lang="en-US" dirty="0" smtClean="0"/>
              <a:t>4.	 Determine payment periods</a:t>
            </a:r>
          </a:p>
          <a:p>
            <a:pPr eaLnBrk="1" hangingPunct="1">
              <a:buFont typeface="Times" pitchFamily="18" charset="0"/>
              <a:buNone/>
              <a:tabLst>
                <a:tab pos="571500" algn="l"/>
              </a:tabLst>
            </a:pPr>
            <a:r>
              <a:rPr lang="en-US" dirty="0" smtClean="0"/>
              <a:t>5.	 Calculate payment for each</a:t>
            </a:r>
            <a:br>
              <a:rPr lang="en-US" dirty="0" smtClean="0"/>
            </a:br>
            <a:r>
              <a:rPr lang="en-US" dirty="0" smtClean="0"/>
              <a:t> payment period</a:t>
            </a:r>
          </a:p>
        </p:txBody>
      </p:sp>
      <p:pic>
        <p:nvPicPr>
          <p:cNvPr id="287749" name="Picture 4" descr="stai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822843"/>
            <a:ext cx="23971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750" name="TextBox 5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9932-8EE2-4366-8021-66D0A2AD2DA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1:  Determine Enrollment Status</a:t>
            </a:r>
          </a:p>
        </p:txBody>
      </p:sp>
      <p:sp>
        <p:nvSpPr>
          <p:cNvPr id="28877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60980" y="2076449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If a school’s academic calendar contains nonstandard terms, full-time enrollment status for each term must be determined using a regulatory formula:</a:t>
            </a:r>
          </a:p>
        </p:txBody>
      </p:sp>
      <p:sp>
        <p:nvSpPr>
          <p:cNvPr id="288773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495800" y="4038600"/>
            <a:ext cx="39624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22860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" pitchFamily="18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weeks of instructional time in nonstandard term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505200" y="4495800"/>
            <a:ext cx="557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4400" dirty="0">
                <a:latin typeface="ClearlyRoman" pitchFamily="2" charset="0"/>
              </a:rPr>
              <a:t>X</a:t>
            </a:r>
            <a:endParaRPr lang="en-US" sz="4400" dirty="0">
              <a:solidFill>
                <a:srgbClr val="A50021"/>
              </a:solidFill>
              <a:latin typeface="ClearlyRoman" pitchFamily="2" charset="0"/>
            </a:endParaRP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267200" y="48006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267200" y="4800600"/>
            <a:ext cx="44196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 algn="ctr" eaLnBrk="1" hangingPunct="1">
              <a:lnSpc>
                <a:spcPct val="90000"/>
              </a:lnSpc>
              <a:spcBef>
                <a:spcPct val="10000"/>
              </a:spcBef>
              <a:buFont typeface="Times" pitchFamily="18" charset="0"/>
              <a:buNone/>
            </a:pPr>
            <a:r>
              <a:rPr lang="en-US" dirty="0" smtClean="0"/>
              <a:t>weeks of instructional time in program’s definition of academic year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66800" y="4191000"/>
            <a:ext cx="2209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Credit hours</a:t>
            </a:r>
          </a:p>
          <a:p>
            <a:pPr algn="ctr"/>
            <a:r>
              <a:rPr lang="en-US" dirty="0" smtClean="0"/>
              <a:t> in the academic year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C1795A-D738-4E5B-B86A-6C3E1E0807A9}" type="slidenum">
              <a:rPr lang="en-US" smtClean="0"/>
              <a:pPr/>
              <a:t>23</a:t>
            </a:fld>
            <a:endParaRPr lang="en-US" b="0" smtClean="0"/>
          </a:p>
        </p:txBody>
      </p:sp>
      <p:sp>
        <p:nvSpPr>
          <p:cNvPr id="6748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2:  Calculate Pell Grant COA</a:t>
            </a:r>
          </a:p>
        </p:txBody>
      </p:sp>
      <p:sp>
        <p:nvSpPr>
          <p:cNvPr id="291844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457200" y="1876424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Times" pitchFamily="18" charset="0"/>
              <a:buNone/>
            </a:pPr>
            <a:r>
              <a:rPr lang="en-US" dirty="0" smtClean="0"/>
              <a:t>	Prorating Cost of Attendance</a:t>
            </a:r>
          </a:p>
          <a:p>
            <a:pPr eaLnBrk="1" hangingPunct="1">
              <a:buFont typeface="Times" pitchFamily="18" charset="0"/>
              <a:buNone/>
            </a:pPr>
            <a:endParaRPr lang="en-US" dirty="0" smtClean="0"/>
          </a:p>
          <a:p>
            <a:pPr algn="ctr" eaLnBrk="1" hangingPunct="1">
              <a:buNone/>
            </a:pPr>
            <a:r>
              <a:rPr lang="en-US" dirty="0" smtClean="0"/>
              <a:t>When cost is for a period longer or shorter than the statutory academic year, prorate the cost down or up to reflect one academic year’s cost.</a:t>
            </a:r>
          </a:p>
        </p:txBody>
      </p:sp>
      <p:sp>
        <p:nvSpPr>
          <p:cNvPr id="291845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F9A742-3F4E-4E34-830B-847BCBF61279}" type="slidenum">
              <a:rPr lang="en-US" smtClean="0"/>
              <a:pPr/>
              <a:t>24</a:t>
            </a:fld>
            <a:endParaRPr lang="en-US" b="0" smtClean="0"/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COA Proration </a:t>
            </a:r>
          </a:p>
        </p:txBody>
      </p:sp>
      <p:sp>
        <p:nvSpPr>
          <p:cNvPr id="29286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  <a:noFill/>
        </p:spPr>
        <p:txBody>
          <a:bodyPr lIns="90487" tIns="44450" rIns="90487" bIns="44450">
            <a:normAutofit/>
          </a:bodyPr>
          <a:lstStyle/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dirty="0" smtClean="0"/>
              <a:t>  </a:t>
            </a:r>
            <a:r>
              <a:rPr lang="en-US" sz="2800" i="1" dirty="0" smtClean="0"/>
              <a:t>Multiply COA by lesser of these two fractions</a:t>
            </a:r>
            <a:r>
              <a:rPr lang="en-US" sz="2800" dirty="0" smtClean="0"/>
              <a:t>:</a:t>
            </a:r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dirty="0" smtClean="0"/>
              <a:t>		</a:t>
            </a:r>
            <a:r>
              <a:rPr lang="en-US" sz="2800" dirty="0" smtClean="0"/>
              <a:t>hours in academic year definition</a:t>
            </a:r>
            <a:r>
              <a:rPr lang="en-US" dirty="0" smtClean="0"/>
              <a:t>		</a:t>
            </a:r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sz="2800" dirty="0"/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2800" dirty="0" smtClean="0"/>
              <a:t>hours for which costs apply</a:t>
            </a:r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sz="1000" dirty="0" smtClean="0"/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dirty="0" smtClean="0"/>
              <a:t>		</a:t>
            </a:r>
            <a:r>
              <a:rPr lang="en-US" sz="2800" dirty="0" smtClean="0"/>
              <a:t>weeks in academic year definition</a:t>
            </a:r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2800" dirty="0" smtClean="0"/>
              <a:t>		</a:t>
            </a:r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2800" dirty="0" smtClean="0"/>
              <a:t>weeks for which costs apply</a:t>
            </a:r>
            <a:r>
              <a:rPr lang="en-US" dirty="0" smtClean="0"/>
              <a:t> </a:t>
            </a:r>
          </a:p>
        </p:txBody>
      </p:sp>
      <p:sp>
        <p:nvSpPr>
          <p:cNvPr id="292869" name="Line 4"/>
          <p:cNvSpPr>
            <a:spLocks noChangeShapeType="1"/>
          </p:cNvSpPr>
          <p:nvPr/>
        </p:nvSpPr>
        <p:spPr bwMode="auto">
          <a:xfrm>
            <a:off x="1790700" y="33528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870" name="Line 5"/>
          <p:cNvSpPr>
            <a:spLocks noChangeShapeType="1"/>
          </p:cNvSpPr>
          <p:nvPr/>
        </p:nvSpPr>
        <p:spPr bwMode="auto">
          <a:xfrm>
            <a:off x="1772721" y="48768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871" name="TextBox 6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COA 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Proration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3892" name="Rectangle 3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sz="3600" dirty="0" smtClean="0"/>
          </a:p>
          <a:p>
            <a:pPr algn="ctr">
              <a:lnSpc>
                <a:spcPct val="90000"/>
              </a:lnSpc>
              <a:buNone/>
            </a:pPr>
            <a:endParaRPr lang="en-US" sz="3600" dirty="0"/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sz="3600" dirty="0" smtClean="0"/>
          </a:p>
        </p:txBody>
      </p:sp>
      <p:sp>
        <p:nvSpPr>
          <p:cNvPr id="2938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C2711B-08C7-4055-B0AC-2E43EF8D179F}" type="slidenum">
              <a:rPr lang="en-US" smtClean="0"/>
              <a:pPr/>
              <a:t>25</a:t>
            </a:fld>
            <a:endParaRPr lang="en-US" b="0" smtClean="0"/>
          </a:p>
        </p:txBody>
      </p:sp>
      <p:sp>
        <p:nvSpPr>
          <p:cNvPr id="293893" name="Line 4"/>
          <p:cNvSpPr>
            <a:spLocks noChangeShapeType="1"/>
          </p:cNvSpPr>
          <p:nvPr/>
        </p:nvSpPr>
        <p:spPr bwMode="auto">
          <a:xfrm>
            <a:off x="2819400" y="2895600"/>
            <a:ext cx="1219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3894" name="Line 5"/>
          <p:cNvSpPr>
            <a:spLocks noChangeShapeType="1"/>
          </p:cNvSpPr>
          <p:nvPr/>
        </p:nvSpPr>
        <p:spPr bwMode="auto">
          <a:xfrm flipH="1">
            <a:off x="5410200" y="2971800"/>
            <a:ext cx="3048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9015" name="TextBox 6"/>
          <p:cNvSpPr txBox="1">
            <a:spLocks noChangeArrowheads="1"/>
          </p:cNvSpPr>
          <p:nvPr/>
        </p:nvSpPr>
        <p:spPr bwMode="auto">
          <a:xfrm>
            <a:off x="914400" y="4648200"/>
            <a:ext cx="71628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3600"/>
              <a:t>$17,100 X 24 / 21  =  </a:t>
            </a:r>
            <a:r>
              <a:rPr lang="en-US" sz="3600" b="1"/>
              <a:t>$19,543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657600" y="29718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ts val="1438"/>
              </a:spcBef>
              <a:buFont typeface="Times" pitchFamily="18" charset="0"/>
              <a:buNone/>
              <a:defRPr/>
            </a:pPr>
            <a:r>
              <a:rPr lang="en-US" sz="3600" kern="0" dirty="0">
                <a:latin typeface="+mn-lt"/>
                <a:ea typeface="+mn-ea"/>
              </a:rPr>
              <a:t>OR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250951" y="2809126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ts val="1438"/>
              </a:spcBef>
              <a:buFont typeface="Times" pitchFamily="18" charset="0"/>
              <a:buNone/>
              <a:defRPr/>
            </a:pPr>
            <a:r>
              <a:rPr lang="en-US" sz="3600" u="sng" kern="0" dirty="0">
                <a:latin typeface="+mn-lt"/>
                <a:ea typeface="+mn-ea"/>
              </a:rPr>
              <a:t>32</a:t>
            </a:r>
            <a:endParaRPr lang="en-US" sz="3600" kern="0" dirty="0">
              <a:latin typeface="+mn-lt"/>
              <a:ea typeface="+mn-ea"/>
            </a:endParaRPr>
          </a:p>
          <a:p>
            <a:pPr marL="342900" indent="-342900" algn="ctr" eaLnBrk="1" hangingPunct="1">
              <a:lnSpc>
                <a:spcPct val="90000"/>
              </a:lnSpc>
              <a:spcBef>
                <a:spcPts val="1438"/>
              </a:spcBef>
              <a:buFont typeface="Times" pitchFamily="18" charset="0"/>
              <a:buNone/>
              <a:defRPr/>
            </a:pPr>
            <a:r>
              <a:rPr lang="en-US" sz="3600" kern="0" dirty="0">
                <a:latin typeface="+mn-lt"/>
                <a:ea typeface="+mn-ea"/>
              </a:rPr>
              <a:t>24</a:t>
            </a:r>
          </a:p>
        </p:txBody>
      </p:sp>
      <p:sp>
        <p:nvSpPr>
          <p:cNvPr id="293898" name="TextBox 9"/>
          <p:cNvSpPr txBox="1">
            <a:spLocks noChangeArrowheads="1"/>
          </p:cNvSpPr>
          <p:nvPr/>
        </p:nvSpPr>
        <p:spPr bwMode="auto">
          <a:xfrm>
            <a:off x="1104900" y="145614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Take the lesser of the two fractions: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2438400" y="2732925"/>
            <a:ext cx="1447800" cy="1447800"/>
          </a:xfrm>
          <a:prstGeom prst="ellipse">
            <a:avLst/>
          </a:prstGeom>
          <a:noFill/>
          <a:ln w="38100" algn="ctr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3900" name="TextBox 11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Process – </a:t>
            </a:r>
            <a:r>
              <a:rPr lang="en-US" sz="1400" b="1" dirty="0" err="1"/>
              <a:t>Pell,Term</a:t>
            </a:r>
            <a:r>
              <a:rPr lang="en-US" sz="1400" b="1" dirty="0"/>
              <a:t> Based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6072" y="2856661"/>
            <a:ext cx="652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smtClean="0"/>
              <a:t>24</a:t>
            </a:r>
          </a:p>
          <a:p>
            <a:r>
              <a:rPr lang="en-US" sz="3600" dirty="0" smtClean="0"/>
              <a:t>21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5" grpId="0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CAA1-07DC-432D-B16B-13877D852B4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3:  Determine Annual Award</a:t>
            </a:r>
          </a:p>
        </p:txBody>
      </p:sp>
      <p:sp>
        <p:nvSpPr>
          <p:cNvPr id="29491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2039511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Use the student’s cost of attendance and EFC to find annual award on Payment Schedules</a:t>
            </a:r>
          </a:p>
        </p:txBody>
      </p:sp>
      <p:sp>
        <p:nvSpPr>
          <p:cNvPr id="294917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Process – Pell</a:t>
            </a:r>
            <a:r>
              <a:rPr lang="en-US" sz="1400" b="1" dirty="0" smtClean="0"/>
              <a:t>, Term </a:t>
            </a:r>
            <a:r>
              <a:rPr lang="en-US" sz="1400" b="1" dirty="0"/>
              <a:t>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84D5-6D2A-4665-9113-755EF570CC58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8198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4:  Determine Payment Periods</a:t>
            </a:r>
          </a:p>
        </p:txBody>
      </p:sp>
      <p:sp>
        <p:nvSpPr>
          <p:cNvPr id="296964" name="Rectangle 6"/>
          <p:cNvSpPr>
            <a:spLocks noGrp="1" noChangeArrowheads="1"/>
          </p:cNvSpPr>
          <p:nvPr>
            <p:ph idx="4294967295"/>
          </p:nvPr>
        </p:nvSpPr>
        <p:spPr>
          <a:xfrm>
            <a:off x="533400" y="203041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Nonstandard term programs use the term as the payment period</a:t>
            </a:r>
          </a:p>
        </p:txBody>
      </p:sp>
      <p:sp>
        <p:nvSpPr>
          <p:cNvPr id="296965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Pell,Term 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1C60C2-340F-4FDF-A29F-9D3265E1BAE8}" type="slidenum">
              <a:rPr lang="en-US" smtClean="0"/>
              <a:pPr/>
              <a:t>28</a:t>
            </a:fld>
            <a:endParaRPr lang="en-US" b="0" smtClean="0"/>
          </a:p>
        </p:txBody>
      </p:sp>
      <p:sp>
        <p:nvSpPr>
          <p:cNvPr id="68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5: Payment Per Payment Period</a:t>
            </a:r>
          </a:p>
        </p:txBody>
      </p:sp>
      <p:sp>
        <p:nvSpPr>
          <p:cNvPr id="2979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Times" pitchFamily="18" charset="0"/>
              <a:buNone/>
            </a:pPr>
            <a:endParaRPr lang="en-US" dirty="0" smtClean="0"/>
          </a:p>
          <a:p>
            <a:pPr algn="ctr" eaLnBrk="1" hangingPunct="1">
              <a:buFont typeface="Times" pitchFamily="18" charset="0"/>
              <a:buNone/>
            </a:pPr>
            <a:endParaRPr lang="en-US" dirty="0"/>
          </a:p>
          <a:p>
            <a:pPr algn="ctr" eaLnBrk="1" hangingPunct="1">
              <a:buFont typeface="Times" pitchFamily="18" charset="0"/>
              <a:buNone/>
            </a:pPr>
            <a:endParaRPr lang="en-US" dirty="0" smtClean="0"/>
          </a:p>
          <a:p>
            <a:pPr algn="ctr" eaLnBrk="1" hangingPunct="1">
              <a:buFont typeface="Times" pitchFamily="18" charset="0"/>
              <a:buNone/>
            </a:pPr>
            <a:r>
              <a:rPr lang="en-US" dirty="0"/>
              <a:t>	</a:t>
            </a:r>
            <a:r>
              <a:rPr lang="en-US" dirty="0" smtClean="0"/>
              <a:t>						weeks of instructional 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US" dirty="0" smtClean="0"/>
              <a:t>                     time in program’s 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US" dirty="0" smtClean="0"/>
              <a:t>				  definition of an 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US" dirty="0" smtClean="0"/>
              <a:t>				 academic year</a:t>
            </a:r>
          </a:p>
        </p:txBody>
      </p:sp>
      <p:sp>
        <p:nvSpPr>
          <p:cNvPr id="297990" name="Text Box 5"/>
          <p:cNvSpPr txBox="1">
            <a:spLocks noChangeArrowheads="1"/>
          </p:cNvSpPr>
          <p:nvPr/>
        </p:nvSpPr>
        <p:spPr bwMode="auto">
          <a:xfrm>
            <a:off x="2971800" y="3157420"/>
            <a:ext cx="60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4000" dirty="0" smtClean="0">
                <a:solidFill>
                  <a:srgbClr val="A50021"/>
                </a:solidFill>
                <a:latin typeface="ClearlyRoman" pitchFamily="2" charset="0"/>
              </a:rPr>
              <a:t>×</a:t>
            </a:r>
            <a:endParaRPr lang="en-US" sz="4000" dirty="0">
              <a:solidFill>
                <a:srgbClr val="A50021"/>
              </a:solidFill>
              <a:latin typeface="ClearlyRoman" pitchFamily="2" charset="0"/>
            </a:endParaRPr>
          </a:p>
        </p:txBody>
      </p:sp>
      <p:sp>
        <p:nvSpPr>
          <p:cNvPr id="297991" name="Line 6"/>
          <p:cNvSpPr>
            <a:spLocks noChangeShapeType="1"/>
          </p:cNvSpPr>
          <p:nvPr/>
        </p:nvSpPr>
        <p:spPr bwMode="auto">
          <a:xfrm>
            <a:off x="3733800" y="3309610"/>
            <a:ext cx="449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992" name="TextBox 7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Process – Pell</a:t>
            </a:r>
            <a:r>
              <a:rPr lang="en-US" sz="1400" b="1" dirty="0" smtClean="0"/>
              <a:t>, Term </a:t>
            </a:r>
            <a:r>
              <a:rPr lang="en-US" sz="1400" b="1" dirty="0"/>
              <a:t>Based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3048000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annual award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2057400"/>
            <a:ext cx="449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weeks of instructional time in payment period</a:t>
            </a:r>
            <a:r>
              <a:rPr lang="en-US" sz="3200" u="sng" dirty="0" smtClean="0"/>
              <a:t> 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DD4C1C-41E5-4826-8FEF-3E97E4324B8F}" type="slidenum">
              <a:rPr lang="en-US" smtClean="0"/>
              <a:pPr>
                <a:defRPr/>
              </a:pPr>
              <a:t>29</a:t>
            </a:fld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Final Step:  COD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Send Origination records electronically to COD</a:t>
            </a:r>
          </a:p>
          <a:p>
            <a:r>
              <a:rPr lang="en-US" dirty="0" smtClean="0"/>
              <a:t>Send an Actual Disbursement records electronically to COD</a:t>
            </a:r>
          </a:p>
          <a:p>
            <a:pPr lvl="1"/>
            <a:r>
              <a:rPr lang="en-US" dirty="0" smtClean="0"/>
              <a:t>No funds in G5 for until COD accepts the records</a:t>
            </a:r>
          </a:p>
          <a:p>
            <a:pPr lvl="1"/>
            <a:r>
              <a:rPr lang="en-US" dirty="0" smtClean="0"/>
              <a:t>Disbursement date must reflect actual date of disbursement</a:t>
            </a:r>
          </a:p>
          <a:p>
            <a:r>
              <a:rPr lang="en-US" dirty="0" smtClean="0"/>
              <a:t>Resolve all rejects!! (see COD Technical Reference, Volume II, Section 4: Edits)</a:t>
            </a:r>
            <a:endParaRPr lang="en-US" dirty="0"/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Process – Pell</a:t>
            </a:r>
            <a:r>
              <a:rPr lang="en-US" sz="1400" b="1" dirty="0" smtClean="0"/>
              <a:t>, Term </a:t>
            </a:r>
            <a:r>
              <a:rPr lang="en-US" sz="1400" b="1" dirty="0"/>
              <a:t>Based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Pell Grant Definitions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30188" lvl="1" indent="-230188">
              <a:buSzPct val="80000"/>
            </a:pPr>
            <a:r>
              <a:rPr lang="en-US" sz="3200" dirty="0" smtClean="0">
                <a:solidFill>
                  <a:schemeClr val="tx1"/>
                </a:solidFill>
              </a:rPr>
              <a:t>Annual Award</a:t>
            </a:r>
          </a:p>
          <a:p>
            <a:pPr marL="449263" lvl="2" indent="-230188"/>
            <a:r>
              <a:rPr lang="en-US" sz="2600" dirty="0" smtClean="0">
                <a:solidFill>
                  <a:schemeClr val="tx1"/>
                </a:solidFill>
              </a:rPr>
              <a:t>For </a:t>
            </a:r>
            <a:r>
              <a:rPr lang="en-US" sz="2600" dirty="0">
                <a:solidFill>
                  <a:schemeClr val="tx1"/>
                </a:solidFill>
              </a:rPr>
              <a:t>term-based,  credit hour programs, based on the student’s true enrollment status (full, ¾, ½ or less than ½)</a:t>
            </a:r>
          </a:p>
          <a:p>
            <a:pPr lvl="3"/>
            <a:r>
              <a:rPr lang="en-US" sz="2300" dirty="0">
                <a:solidFill>
                  <a:schemeClr val="tx1"/>
                </a:solidFill>
              </a:rPr>
              <a:t>Award taken from the corresponding Annual Award chart</a:t>
            </a:r>
          </a:p>
          <a:p>
            <a:pPr lvl="3"/>
            <a:r>
              <a:rPr lang="en-US" sz="2300" dirty="0">
                <a:solidFill>
                  <a:schemeClr val="tx1"/>
                </a:solidFill>
              </a:rPr>
              <a:t>If the student is full-time, Scheduled Award = Annual </a:t>
            </a:r>
            <a:r>
              <a:rPr lang="en-US" sz="2300" dirty="0" smtClean="0">
                <a:solidFill>
                  <a:schemeClr val="tx1"/>
                </a:solidFill>
              </a:rPr>
              <a:t>Award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For all clock-hour and </a:t>
            </a:r>
            <a:r>
              <a:rPr lang="en-US" sz="2800" dirty="0" err="1">
                <a:solidFill>
                  <a:schemeClr val="tx1"/>
                </a:solidFill>
              </a:rPr>
              <a:t>nonterm</a:t>
            </a:r>
            <a:r>
              <a:rPr lang="en-US" sz="2800" dirty="0">
                <a:solidFill>
                  <a:schemeClr val="tx1"/>
                </a:solidFill>
              </a:rPr>
              <a:t> credit hour programs, the award is always taken from the full-time Scheduled Award chart</a:t>
            </a:r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831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102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EA277C-F504-475B-82D7-105928E71F0F}" type="slidenum">
              <a:rPr lang="en-US" smtClean="0"/>
              <a:pPr/>
              <a:t>30</a:t>
            </a:fld>
            <a:endParaRPr lang="en-US" b="0" smtClean="0"/>
          </a:p>
        </p:txBody>
      </p:sp>
      <p:sp>
        <p:nvSpPr>
          <p:cNvPr id="68608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Calculating Pell Grant Awards  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Non-term Credit Hour and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 Clock-Hour Programs</a:t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22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530600"/>
            <a:ext cx="3200400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F28B7A-4110-45C1-8E7E-7203B6781298}" type="slidenum">
              <a:rPr lang="en-US" smtClean="0"/>
              <a:pPr/>
              <a:t>31</a:t>
            </a:fld>
            <a:endParaRPr lang="en-US" b="0" smtClean="0"/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Five Calculation Steps</a:t>
            </a:r>
          </a:p>
        </p:txBody>
      </p:sp>
      <p:sp>
        <p:nvSpPr>
          <p:cNvPr id="30925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buFont typeface="Times" pitchFamily="18" charset="0"/>
              <a:buNone/>
              <a:tabLst>
                <a:tab pos="685800" algn="l"/>
              </a:tabLst>
            </a:pPr>
            <a:r>
              <a:rPr lang="en-US" sz="3600" dirty="0" smtClean="0"/>
              <a:t>1. Determine enrollment status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  <a:tabLst>
                <a:tab pos="685800" algn="l"/>
              </a:tabLst>
            </a:pPr>
            <a:r>
              <a:rPr lang="en-US" sz="3600" dirty="0" smtClean="0"/>
              <a:t>2. Calculate Pell COA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  <a:tabLst>
                <a:tab pos="685800" algn="l"/>
              </a:tabLst>
            </a:pPr>
            <a:r>
              <a:rPr lang="en-US" sz="3600" dirty="0" smtClean="0"/>
              <a:t>3. Determine annual award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  <a:tabLst>
                <a:tab pos="685800" algn="l"/>
              </a:tabLst>
            </a:pPr>
            <a:r>
              <a:rPr lang="en-US" sz="3600" dirty="0" smtClean="0"/>
              <a:t>4. Determine payment periods</a:t>
            </a:r>
          </a:p>
          <a:p>
            <a:pPr eaLnBrk="1" hangingPunct="1">
              <a:lnSpc>
                <a:spcPct val="90000"/>
              </a:lnSpc>
              <a:buFont typeface="Times" pitchFamily="18" charset="0"/>
              <a:buNone/>
              <a:tabLst>
                <a:tab pos="685800" algn="l"/>
              </a:tabLst>
            </a:pPr>
            <a:r>
              <a:rPr lang="en-US" sz="3600" dirty="0" smtClean="0"/>
              <a:t>5. Calculate payment for </a:t>
            </a:r>
            <a:br>
              <a:rPr lang="en-US" sz="3600" dirty="0" smtClean="0"/>
            </a:br>
            <a:r>
              <a:rPr lang="en-US" sz="3600" dirty="0" smtClean="0"/>
              <a:t>	each payment period</a:t>
            </a:r>
          </a:p>
        </p:txBody>
      </p:sp>
      <p:pic>
        <p:nvPicPr>
          <p:cNvPr id="309253" name="Picture 4" descr="stai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1525" y="2819400"/>
            <a:ext cx="20224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254" name="TextBox 5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 Non-Term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C3BA92-7AC0-4745-B08C-4A38EB9C090C}" type="slidenum">
              <a:rPr lang="en-US" smtClean="0"/>
              <a:pPr/>
              <a:t>32</a:t>
            </a:fld>
            <a:endParaRPr lang="en-US" b="0" smtClean="0"/>
          </a:p>
        </p:txBody>
      </p:sp>
      <p:sp>
        <p:nvSpPr>
          <p:cNvPr id="68813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1:  Determine Enrollment Status</a:t>
            </a:r>
          </a:p>
        </p:txBody>
      </p:sp>
      <p:sp>
        <p:nvSpPr>
          <p:cNvPr id="310276" name="Rectangle 7"/>
          <p:cNvSpPr>
            <a:spLocks noGrp="1" noChangeArrowheads="1"/>
          </p:cNvSpPr>
          <p:nvPr>
            <p:ph idx="4294967295"/>
          </p:nvPr>
        </p:nvSpPr>
        <p:spPr>
          <a:xfrm>
            <a:off x="685800" y="1731536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Clock hour programs</a:t>
            </a:r>
          </a:p>
          <a:p>
            <a:pPr lvl="1" eaLnBrk="1" hangingPunct="1"/>
            <a:r>
              <a:rPr lang="en-US" sz="3600" dirty="0" smtClean="0"/>
              <a:t>for Pell calculation purposes, students in clock hour programs are always considered to be full-time</a:t>
            </a:r>
          </a:p>
          <a:p>
            <a:pPr lvl="1" eaLnBrk="1" hangingPunct="1"/>
            <a:r>
              <a:rPr lang="en-US" sz="3600" dirty="0" smtClean="0"/>
              <a:t>34 CFR 668.2 defines full-time as at least 24 clock hours per week</a:t>
            </a:r>
          </a:p>
        </p:txBody>
      </p:sp>
      <p:sp>
        <p:nvSpPr>
          <p:cNvPr id="310277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 Non-Term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F00244-B388-425B-B94B-B70216D9859B}" type="slidenum">
              <a:rPr lang="en-US" smtClean="0"/>
              <a:pPr/>
              <a:t>33</a:t>
            </a:fld>
            <a:endParaRPr lang="en-US" b="0" smtClean="0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2:  Calculate Pell COA</a:t>
            </a:r>
          </a:p>
        </p:txBody>
      </p:sp>
      <p:sp>
        <p:nvSpPr>
          <p:cNvPr id="31130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57568" y="1967409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Times" pitchFamily="18" charset="0"/>
              <a:buNone/>
            </a:pPr>
            <a:r>
              <a:rPr lang="en-US" sz="3600" dirty="0" smtClean="0"/>
              <a:t>Prorating COA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US" dirty="0" smtClean="0"/>
              <a:t>If program is longer than or shorter than statutory academic year, prorate down or up to reflect one academic year.</a:t>
            </a:r>
          </a:p>
        </p:txBody>
      </p:sp>
      <p:sp>
        <p:nvSpPr>
          <p:cNvPr id="311301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Process – Pell, Non-Term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960E0B-7FD6-4B13-A4DA-B168B8160362}" type="slidenum">
              <a:rPr lang="en-US" smtClean="0"/>
              <a:pPr/>
              <a:t>34</a:t>
            </a:fld>
            <a:endParaRPr lang="en-US" b="0" smtClean="0"/>
          </a:p>
        </p:txBody>
      </p:sp>
      <p:sp>
        <p:nvSpPr>
          <p:cNvPr id="69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2:  Prorating 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COA</a:t>
            </a:r>
          </a:p>
        </p:txBody>
      </p:sp>
      <p:sp>
        <p:nvSpPr>
          <p:cNvPr id="31232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19919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Times" pitchFamily="18" charset="0"/>
              <a:buNone/>
            </a:pPr>
            <a:endParaRPr lang="en-US" sz="4000" dirty="0" smtClean="0"/>
          </a:p>
          <a:p>
            <a:pPr algn="ctr" eaLnBrk="1" hangingPunct="1">
              <a:buFont typeface="Times" pitchFamily="18" charset="0"/>
              <a:buNone/>
            </a:pPr>
            <a:endParaRPr lang="en-US" sz="4000" dirty="0"/>
          </a:p>
          <a:p>
            <a:pPr algn="ctr" eaLnBrk="1" hangingPunct="1">
              <a:buFont typeface="Times" pitchFamily="18" charset="0"/>
              <a:buNone/>
            </a:pPr>
            <a:endParaRPr lang="en-US" sz="4000" dirty="0" smtClean="0"/>
          </a:p>
          <a:p>
            <a:pPr algn="ctr" eaLnBrk="1" hangingPunct="1">
              <a:buFont typeface="Times" pitchFamily="18" charset="0"/>
              <a:buNone/>
            </a:pPr>
            <a:endParaRPr lang="en-US" sz="4000" dirty="0"/>
          </a:p>
          <a:p>
            <a:pPr algn="ctr" eaLnBrk="1" hangingPunct="1">
              <a:buFont typeface="Times" pitchFamily="18" charset="0"/>
              <a:buNone/>
            </a:pPr>
            <a:r>
              <a:rPr lang="en-US" sz="4000" dirty="0" smtClean="0"/>
              <a:t>$20,000 x ____ ÷ ____= $______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27051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ts val="1438"/>
              </a:spcBef>
              <a:buFont typeface="Times" pitchFamily="18" charset="0"/>
              <a:buNone/>
              <a:defRPr/>
            </a:pPr>
            <a:r>
              <a:rPr lang="en-US" sz="3600" u="sng" kern="0" dirty="0">
                <a:latin typeface="+mn-lt"/>
                <a:ea typeface="+mn-ea"/>
              </a:rPr>
              <a:t>900</a:t>
            </a:r>
            <a:endParaRPr lang="en-US" sz="3600" kern="0" dirty="0">
              <a:latin typeface="+mn-lt"/>
              <a:ea typeface="+mn-ea"/>
            </a:endParaRPr>
          </a:p>
          <a:p>
            <a:pPr marL="342900" indent="-342900" algn="ctr" eaLnBrk="1" hangingPunct="1">
              <a:lnSpc>
                <a:spcPct val="90000"/>
              </a:lnSpc>
              <a:spcBef>
                <a:spcPts val="1438"/>
              </a:spcBef>
              <a:buFont typeface="Times" pitchFamily="18" charset="0"/>
              <a:buNone/>
              <a:defRPr/>
            </a:pPr>
            <a:r>
              <a:rPr lang="en-US" sz="3600" kern="0" dirty="0">
                <a:latin typeface="+mn-lt"/>
                <a:ea typeface="+mn-ea"/>
              </a:rPr>
              <a:t>1400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819400" y="2895600"/>
            <a:ext cx="1219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5410200" y="2971800"/>
            <a:ext cx="3048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836727" y="3043451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ts val="1438"/>
              </a:spcBef>
              <a:buFont typeface="Times" pitchFamily="18" charset="0"/>
              <a:buNone/>
              <a:defRPr/>
            </a:pPr>
            <a:r>
              <a:rPr lang="en-US" sz="3600" kern="0" dirty="0">
                <a:latin typeface="+mn-lt"/>
                <a:ea typeface="+mn-ea"/>
              </a:rPr>
              <a:t>OR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05600" y="2700551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ts val="1438"/>
              </a:spcBef>
              <a:buFont typeface="Times" pitchFamily="18" charset="0"/>
              <a:buNone/>
              <a:defRPr/>
            </a:pPr>
            <a:r>
              <a:rPr lang="en-US" sz="3600" u="sng" kern="0" dirty="0">
                <a:latin typeface="+mn-lt"/>
                <a:ea typeface="+mn-ea"/>
              </a:rPr>
              <a:t>26</a:t>
            </a:r>
            <a:endParaRPr lang="en-US" sz="3600" kern="0" dirty="0">
              <a:latin typeface="+mn-lt"/>
              <a:ea typeface="+mn-ea"/>
            </a:endParaRPr>
          </a:p>
          <a:p>
            <a:pPr marL="342900" indent="-342900" algn="ctr" eaLnBrk="1" hangingPunct="1">
              <a:lnSpc>
                <a:spcPct val="90000"/>
              </a:lnSpc>
              <a:spcBef>
                <a:spcPts val="1438"/>
              </a:spcBef>
              <a:buFont typeface="Times" pitchFamily="18" charset="0"/>
              <a:buNone/>
              <a:defRPr/>
            </a:pPr>
            <a:r>
              <a:rPr lang="en-US" sz="3600" kern="0" dirty="0">
                <a:latin typeface="+mn-lt"/>
                <a:ea typeface="+mn-ea"/>
              </a:rPr>
              <a:t>40</a:t>
            </a:r>
          </a:p>
        </p:txBody>
      </p:sp>
      <p:sp>
        <p:nvSpPr>
          <p:cNvPr id="312330" name="TextBox 10"/>
          <p:cNvSpPr txBox="1">
            <a:spLocks noChangeArrowheads="1"/>
          </p:cNvSpPr>
          <p:nvPr/>
        </p:nvSpPr>
        <p:spPr bwMode="auto">
          <a:xfrm>
            <a:off x="1104900" y="1749165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Take the lesser of the two fractions: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Process – Pell, Non-Term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animBg="1"/>
      <p:bldP spid="8" grpId="0" animBg="1"/>
      <p:bldP spid="9" grpId="0" build="p" autoUpdateAnimBg="0"/>
      <p:bldP spid="10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3CAA1-07DC-432D-B16B-13877D852B4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3:  Determine Annual Award</a:t>
            </a:r>
          </a:p>
        </p:txBody>
      </p:sp>
      <p:sp>
        <p:nvSpPr>
          <p:cNvPr id="29491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89413" y="2030412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Use the cost of attendance and EFC to find annual award on Payment Schedule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Process – Pell, Non-Term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E3BDB5-BE29-417F-8F50-45E3F3040ECD}" type="slidenum">
              <a:rPr lang="en-US" smtClean="0"/>
              <a:pPr/>
              <a:t>36</a:t>
            </a:fld>
            <a:endParaRPr lang="en-US" b="0" smtClean="0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4:  Determine Payment Periods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4294967295"/>
          </p:nvPr>
        </p:nvSpPr>
        <p:spPr>
          <a:xfrm>
            <a:off x="584863" y="1876424"/>
            <a:ext cx="82296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Program less than an academic year in length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Divide into two equal payment periods using ½ the hours and weeks</a:t>
            </a:r>
          </a:p>
          <a:p>
            <a:r>
              <a:rPr lang="en-US" dirty="0" smtClean="0"/>
              <a:t>Program longer than an academic year with remainder less than or equal to ½ an acad. Yr.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Divide 1</a:t>
            </a:r>
            <a:r>
              <a:rPr lang="en-US" baseline="30000" dirty="0" smtClean="0"/>
              <a:t>st</a:t>
            </a:r>
            <a:r>
              <a:rPr lang="en-US" dirty="0" smtClean="0"/>
              <a:t> academic year into two equal payment periods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Use remaining portion as a single payment period</a:t>
            </a:r>
          </a:p>
          <a:p>
            <a:r>
              <a:rPr lang="en-US" dirty="0" smtClean="0"/>
              <a:t>Program longer than an academic year but less than two academic years – remaining portion greater than ½ an academic year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Divide 1</a:t>
            </a:r>
            <a:r>
              <a:rPr lang="en-US" baseline="30000" dirty="0" smtClean="0"/>
              <a:t>st</a:t>
            </a:r>
            <a:r>
              <a:rPr lang="en-US" dirty="0" smtClean="0"/>
              <a:t> academic year into two equal payment periods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Divide remaining portion into two equal payment periods</a:t>
            </a:r>
          </a:p>
          <a:p>
            <a:pPr lvl="1"/>
            <a:endParaRPr lang="en-US" dirty="0"/>
          </a:p>
        </p:txBody>
      </p:sp>
      <p:sp>
        <p:nvSpPr>
          <p:cNvPr id="317447" name="TextBox 10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Process </a:t>
            </a:r>
            <a:r>
              <a:rPr lang="en-US" sz="1400" b="1" dirty="0"/>
              <a:t>– Pell, Non-Term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DF5D44-93F3-4162-A31B-CB6B5E3727B2}" type="slidenum">
              <a:rPr lang="en-US" smtClean="0"/>
              <a:pPr/>
              <a:t>37</a:t>
            </a:fld>
            <a:endParaRPr lang="en-US" b="0" smtClean="0"/>
          </a:p>
        </p:txBody>
      </p:sp>
      <p:sp>
        <p:nvSpPr>
          <p:cNvPr id="699404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Step 5: Payment Per Payment Period</a:t>
            </a:r>
          </a:p>
        </p:txBody>
      </p:sp>
      <p:sp>
        <p:nvSpPr>
          <p:cNvPr id="699396" name="Text Box 4"/>
          <p:cNvSpPr txBox="1">
            <a:spLocks noChangeArrowheads="1"/>
          </p:cNvSpPr>
          <p:nvPr/>
        </p:nvSpPr>
        <p:spPr bwMode="auto">
          <a:xfrm>
            <a:off x="1066800" y="4648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b="1">
              <a:latin typeface="Times New Roman" pitchFamily="18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81000" y="1676400"/>
            <a:ext cx="8382000" cy="4154488"/>
            <a:chOff x="240" y="1056"/>
            <a:chExt cx="5280" cy="2617"/>
          </a:xfrm>
        </p:grpSpPr>
        <p:sp>
          <p:nvSpPr>
            <p:cNvPr id="318471" name="Text Box 10"/>
            <p:cNvSpPr txBox="1">
              <a:spLocks noChangeArrowheads="1"/>
            </p:cNvSpPr>
            <p:nvPr/>
          </p:nvSpPr>
          <p:spPr bwMode="auto">
            <a:xfrm>
              <a:off x="240" y="1056"/>
              <a:ext cx="5280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r>
                <a:rPr lang="en-US" sz="2800" b="1" dirty="0">
                  <a:latin typeface="Arial" pitchFamily="34" charset="0"/>
                  <a:cs typeface="Arial" pitchFamily="34" charset="0"/>
                </a:rPr>
                <a:t>Scheduled Award times </a:t>
              </a:r>
              <a:r>
                <a:rPr lang="en-US" sz="2800" b="1" i="1" dirty="0">
                  <a:latin typeface="Arial" pitchFamily="34" charset="0"/>
                  <a:cs typeface="Arial" pitchFamily="34" charset="0"/>
                </a:rPr>
                <a:t>the lesser of:</a:t>
              </a:r>
            </a:p>
            <a:p>
              <a:pPr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endParaRPr lang="en-US" sz="2800" b="1" i="1" dirty="0">
                <a:latin typeface="Arial" pitchFamily="34" charset="0"/>
                <a:cs typeface="Arial" pitchFamily="34" charset="0"/>
              </a:endParaRPr>
            </a:p>
            <a:p>
              <a:pPr algn="ctr"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r>
                <a:rPr lang="en-US" sz="2600" u="sng" dirty="0">
                  <a:latin typeface="Arial" pitchFamily="34" charset="0"/>
                  <a:cs typeface="Arial" pitchFamily="34" charset="0"/>
                </a:rPr>
                <a:t>credit or clock hours in the payment period</a:t>
              </a:r>
            </a:p>
            <a:p>
              <a:pPr algn="ctr"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credit or clock hours in program’s</a:t>
              </a:r>
            </a:p>
            <a:p>
              <a:pPr algn="ctr"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academic year</a:t>
              </a:r>
            </a:p>
            <a:p>
              <a:pPr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r>
                <a:rPr lang="en-US" sz="2600" b="1" dirty="0">
                  <a:latin typeface="Arial" pitchFamily="34" charset="0"/>
                  <a:cs typeface="Arial" pitchFamily="34" charset="0"/>
                </a:rPr>
                <a:t>                                           </a:t>
              </a:r>
              <a:r>
                <a:rPr lang="en-US" sz="2600" b="1" dirty="0" smtClean="0">
                  <a:latin typeface="Arial" pitchFamily="34" charset="0"/>
                  <a:cs typeface="Arial" pitchFamily="34" charset="0"/>
                </a:rPr>
                <a:t>OR</a:t>
              </a:r>
              <a:endParaRPr lang="en-US" sz="2600" b="1" dirty="0">
                <a:latin typeface="Arial" pitchFamily="34" charset="0"/>
                <a:cs typeface="Arial" pitchFamily="34" charset="0"/>
              </a:endParaRPr>
            </a:p>
            <a:p>
              <a:pPr algn="ctr"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weeks of instructional time in the</a:t>
              </a:r>
            </a:p>
            <a:p>
              <a:pPr algn="ctr"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payment period</a:t>
              </a:r>
            </a:p>
            <a:p>
              <a:pPr algn="ctr"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weeks of instructional time in </a:t>
              </a:r>
            </a:p>
            <a:p>
              <a:pPr algn="ctr" eaLnBrk="1" hangingPunct="1">
                <a:tabLst>
                  <a:tab pos="2060575" algn="l"/>
                  <a:tab pos="2916238" algn="l"/>
                  <a:tab pos="4335463" algn="l"/>
                  <a:tab pos="6804025" algn="r"/>
                </a:tabLst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program’s academic year</a:t>
              </a:r>
            </a:p>
          </p:txBody>
        </p:sp>
        <p:sp>
          <p:nvSpPr>
            <p:cNvPr id="318472" name="Line 13"/>
            <p:cNvSpPr>
              <a:spLocks noChangeShapeType="1"/>
            </p:cNvSpPr>
            <p:nvPr/>
          </p:nvSpPr>
          <p:spPr bwMode="auto">
            <a:xfrm flipV="1">
              <a:off x="1392" y="3135"/>
              <a:ext cx="30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470" name="TextBox 7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Process – Pell, Non-Term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DD4C1C-41E5-4826-8FEF-3E97E4324B8F}" type="slidenum">
              <a:rPr lang="en-US" smtClean="0"/>
              <a:pPr>
                <a:defRPr/>
              </a:pPr>
              <a:t>38</a:t>
            </a:fld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Final Step:  COD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Send origination records electronically to COD</a:t>
            </a:r>
          </a:p>
          <a:p>
            <a:r>
              <a:rPr lang="en-US" dirty="0" smtClean="0"/>
              <a:t>Send actual disbursement records electronically to COD</a:t>
            </a:r>
          </a:p>
          <a:p>
            <a:pPr lvl="1"/>
            <a:r>
              <a:rPr lang="en-US" dirty="0" smtClean="0"/>
              <a:t>No funds in G5 until COD accepts the records</a:t>
            </a:r>
          </a:p>
          <a:p>
            <a:pPr lvl="1"/>
            <a:r>
              <a:rPr lang="en-US" dirty="0" smtClean="0"/>
              <a:t>Disbursement date must reflect actual date of disbursement</a:t>
            </a:r>
          </a:p>
          <a:p>
            <a:r>
              <a:rPr lang="en-US" dirty="0" smtClean="0"/>
              <a:t>Resolve all rejects!! (see COD Technical Reference, Volume II, Section 4: Edits)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352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Process – Pell, Non-Term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73A360-7FCB-4921-9312-5D2DB582BB18}" type="slidenum">
              <a:rPr lang="en-US" smtClean="0"/>
              <a:pPr>
                <a:defRPr/>
              </a:pPr>
              <a:t>39</a:t>
            </a:fld>
            <a:endParaRPr lang="en-US" b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Adjustments</a:t>
            </a:r>
            <a:r>
              <a:rPr lang="en-US" dirty="0" smtClean="0"/>
              <a:t> </a:t>
            </a:r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</a:t>
            </a:r>
            <a:r>
              <a:rPr lang="en-US" dirty="0" smtClean="0"/>
              <a:t> </a:t>
            </a:r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Recalculations</a:t>
            </a: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514600"/>
            <a:ext cx="3429000" cy="314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Calculation of a Pell Grant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First calculation of a student’s Pell Grant award, based on a current, documented enrollment status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May be projected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Earliest date for calculation is date of receipt of an ED- product EFC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SAR or ISIR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If no date is documented, date of initial calculation is the later of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Processed date of initial ISIR and the student’s enrollment status as of that date, or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Date student enrolls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926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DD4C1C-41E5-4826-8FEF-3E97E4324B8F}" type="slidenum">
              <a:rPr lang="en-US" smtClean="0"/>
              <a:pPr>
                <a:defRPr/>
              </a:pPr>
              <a:t>40</a:t>
            </a:fld>
            <a:endParaRPr lang="en-US" b="0" dirty="0"/>
          </a:p>
        </p:txBody>
      </p:sp>
      <p:sp>
        <p:nvSpPr>
          <p:cNvPr id="717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Reasons for Adjustments and Recalculations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dirty="0" smtClean="0"/>
              <a:t>Changes in student information</a:t>
            </a:r>
          </a:p>
          <a:p>
            <a:pPr lvl="1"/>
            <a:r>
              <a:rPr lang="en-US" dirty="0" smtClean="0"/>
              <a:t>Expected family contribution (EFC)</a:t>
            </a:r>
          </a:p>
          <a:p>
            <a:pPr lvl="2"/>
            <a:r>
              <a:rPr lang="en-US" sz="2800" dirty="0" smtClean="0"/>
              <a:t>Corrections </a:t>
            </a:r>
          </a:p>
          <a:p>
            <a:pPr lvl="2"/>
            <a:r>
              <a:rPr lang="en-US" sz="2800" dirty="0" smtClean="0"/>
              <a:t>Updates</a:t>
            </a:r>
          </a:p>
          <a:p>
            <a:pPr lvl="2"/>
            <a:r>
              <a:rPr lang="en-US" sz="2800" dirty="0" smtClean="0"/>
              <a:t>Professional Judgment</a:t>
            </a:r>
          </a:p>
          <a:p>
            <a:pPr lvl="1"/>
            <a:r>
              <a:rPr lang="en-US" dirty="0" smtClean="0"/>
              <a:t>Enrollment status</a:t>
            </a:r>
          </a:p>
          <a:p>
            <a:pPr lvl="1"/>
            <a:r>
              <a:rPr lang="en-US" dirty="0" smtClean="0"/>
              <a:t>Cost of attendance</a:t>
            </a:r>
          </a:p>
          <a:p>
            <a:pPr marL="514350" indent="-457200"/>
            <a:r>
              <a:rPr lang="en-US" sz="2800" dirty="0" smtClean="0"/>
              <a:t>All changes must be submitted to COD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19200" y="6248400"/>
            <a:ext cx="381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Process – </a:t>
            </a:r>
            <a:r>
              <a:rPr lang="en-US" sz="1400" b="1" dirty="0" smtClean="0"/>
              <a:t>Adjustments &amp; Recalculations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25F7-BCE1-462E-956A-CF17D9127FAD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EFC Change Adjustments</a:t>
            </a:r>
          </a:p>
        </p:txBody>
      </p:sp>
      <p:sp>
        <p:nvSpPr>
          <p:cNvPr id="38298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7063" y="1219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dirty="0" smtClean="0"/>
              <a:t>For Pell Grants &amp; IASG, if EFC changes any time during the award year, school must </a:t>
            </a:r>
            <a:r>
              <a:rPr lang="en-US" sz="2400" dirty="0"/>
              <a:t>recalculate the amount of Pell grant </a:t>
            </a:r>
            <a:r>
              <a:rPr lang="en-US" sz="2400" dirty="0" smtClean="0"/>
              <a:t>award for </a:t>
            </a:r>
            <a:r>
              <a:rPr lang="en-US" sz="2400" u="sng" dirty="0" smtClean="0"/>
              <a:t>entire</a:t>
            </a:r>
            <a:r>
              <a:rPr lang="en-US" sz="2400" dirty="0" smtClean="0"/>
              <a:t> award year (34 CFR 690.80)</a:t>
            </a:r>
          </a:p>
          <a:p>
            <a:r>
              <a:rPr lang="en-US" sz="2400" dirty="0" smtClean="0"/>
              <a:t>Adjust for changes due to</a:t>
            </a:r>
          </a:p>
          <a:p>
            <a:pPr lvl="1"/>
            <a:r>
              <a:rPr lang="en-US" sz="2400" dirty="0" smtClean="0"/>
              <a:t>Clerical error</a:t>
            </a:r>
          </a:p>
          <a:p>
            <a:pPr lvl="1"/>
            <a:r>
              <a:rPr lang="en-US" sz="2400" dirty="0" smtClean="0"/>
              <a:t>Mathematical error</a:t>
            </a:r>
          </a:p>
          <a:p>
            <a:pPr lvl="1"/>
            <a:r>
              <a:rPr lang="en-US" sz="2400" dirty="0" smtClean="0"/>
              <a:t>Correction from Verification</a:t>
            </a:r>
          </a:p>
          <a:p>
            <a:r>
              <a:rPr lang="en-US" sz="2400" dirty="0" smtClean="0"/>
              <a:t>If possible, adjust overpayment or underpayment within same  award year</a:t>
            </a:r>
          </a:p>
          <a:p>
            <a:r>
              <a:rPr lang="en-US" sz="2400" dirty="0" smtClean="0"/>
              <a:t>If not possible,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djustment made in next year or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tudent  repays excess grant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19200" y="6248400"/>
            <a:ext cx="381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Process – </a:t>
            </a:r>
            <a:r>
              <a:rPr lang="en-US" sz="1400" b="1" dirty="0" smtClean="0"/>
              <a:t>Adjustments &amp; Recalculations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25F7-BCE1-462E-956A-CF17D9127FAD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EFC Change Adjustments</a:t>
            </a:r>
          </a:p>
        </p:txBody>
      </p:sp>
      <p:sp>
        <p:nvSpPr>
          <p:cNvPr id="38298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Campus-Based Aid, Direct Loans, and TEACH Grants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adjustments change EFC, must submit corrections to CPS for reprocessing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Repackaging may be necessary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adjustments do not change EFC, may award based on original data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81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Process – </a:t>
            </a:r>
            <a:r>
              <a:rPr lang="en-US" sz="1400" b="1" dirty="0" smtClean="0"/>
              <a:t>Adjustments &amp; Recalculations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25F7-BCE1-462E-956A-CF17D9127FAD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Enrollment Status Adjustments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en-US" dirty="0" smtClean="0"/>
              <a:t>For term-based, credit-hour programs</a:t>
            </a:r>
          </a:p>
          <a:p>
            <a:r>
              <a:rPr lang="en-US" dirty="0" smtClean="0"/>
              <a:t>Pell Grants, IASG, TEACH Grants:</a:t>
            </a:r>
          </a:p>
          <a:p>
            <a:pPr lvl="1"/>
            <a:r>
              <a:rPr lang="en-US" dirty="0" smtClean="0"/>
              <a:t>Changes between payment periods</a:t>
            </a:r>
          </a:p>
          <a:p>
            <a:pPr lvl="2"/>
            <a:r>
              <a:rPr lang="en-US" dirty="0" smtClean="0"/>
              <a:t>School must recalculate</a:t>
            </a:r>
          </a:p>
          <a:p>
            <a:pPr lvl="1"/>
            <a:r>
              <a:rPr lang="en-US" dirty="0" smtClean="0"/>
              <a:t>Changes within payment period</a:t>
            </a:r>
          </a:p>
          <a:p>
            <a:pPr lvl="2"/>
            <a:r>
              <a:rPr lang="en-US" dirty="0" smtClean="0"/>
              <a:t>School must recalculate if student does not attend at least one class in all courses used to determine enrollment status</a:t>
            </a:r>
          </a:p>
          <a:p>
            <a:pPr lvl="2"/>
            <a:r>
              <a:rPr lang="en-US" dirty="0" smtClean="0"/>
              <a:t>Recalculations not required for changes in enrollment status </a:t>
            </a:r>
            <a:r>
              <a:rPr lang="en-US" u="sng" dirty="0" smtClean="0"/>
              <a:t>after</a:t>
            </a:r>
            <a:r>
              <a:rPr lang="en-US" dirty="0" smtClean="0"/>
              <a:t> student has begun attendance in all classes</a:t>
            </a:r>
          </a:p>
          <a:p>
            <a:pPr lvl="2"/>
            <a:r>
              <a:rPr lang="en-US" dirty="0" smtClean="0"/>
              <a:t>School may establish recalculation policy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19200" y="6248400"/>
            <a:ext cx="381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Process – </a:t>
            </a:r>
            <a:r>
              <a:rPr lang="en-US" sz="1400" b="1" dirty="0" smtClean="0"/>
              <a:t>Adjustments &amp; Recalculations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6A16-2AFA-4B20-A4BD-F535B74467B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Enrollment Status Considerations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School must have</a:t>
            </a:r>
          </a:p>
          <a:p>
            <a:pPr lvl="1"/>
            <a:r>
              <a:rPr lang="en-US" dirty="0" smtClean="0"/>
              <a:t>Procedure in place to know that a student has begun attendance in each class</a:t>
            </a:r>
          </a:p>
          <a:p>
            <a:pPr lvl="2"/>
            <a:r>
              <a:rPr lang="en-US" dirty="0" smtClean="0"/>
              <a:t>If school cannot document attendance, student is considered not to have begun attendance</a:t>
            </a:r>
          </a:p>
          <a:p>
            <a:pPr lvl="1"/>
            <a:r>
              <a:rPr lang="en-US" dirty="0" smtClean="0"/>
              <a:t>Policy on recalculation dates</a:t>
            </a:r>
          </a:p>
          <a:p>
            <a:pPr lvl="1"/>
            <a:r>
              <a:rPr lang="en-US" dirty="0" smtClean="0"/>
              <a:t>Policy on attendance in compressed coursework (i.e. modules, mini-terms, </a:t>
            </a:r>
            <a:r>
              <a:rPr lang="en-US" dirty="0" err="1" smtClean="0"/>
              <a:t>intersessions</a:t>
            </a:r>
            <a:r>
              <a:rPr lang="en-US" dirty="0" smtClean="0"/>
              <a:t>, etc)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19200" y="6248400"/>
            <a:ext cx="381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Process – </a:t>
            </a:r>
            <a:r>
              <a:rPr lang="en-US" sz="1400" b="1" dirty="0" smtClean="0"/>
              <a:t>Adjustments &amp; Recalculations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25F7-BCE1-462E-956A-CF17D9127FAD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414338"/>
            <a:ext cx="8553450" cy="6477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COA Adjustments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Pell Grants, IASG, TEACH Grants:</a:t>
            </a:r>
          </a:p>
          <a:p>
            <a:pPr lvl="1"/>
            <a:r>
              <a:rPr lang="en-US" dirty="0" smtClean="0"/>
              <a:t>Schools are not required to recalculate for changes during the award year</a:t>
            </a:r>
          </a:p>
          <a:p>
            <a:pPr lvl="1"/>
            <a:r>
              <a:rPr lang="en-US" dirty="0" smtClean="0"/>
              <a:t>If a school recalculates for change in enrollment status, must take into account any changes in COA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19200" y="6248400"/>
            <a:ext cx="381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Process – </a:t>
            </a:r>
            <a:r>
              <a:rPr lang="en-US" sz="1400" b="1" dirty="0" smtClean="0"/>
              <a:t>Adjustments &amp; Recalculations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7999" y="1715571"/>
            <a:ext cx="20523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Questions?</a:t>
            </a:r>
          </a:p>
          <a:p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4020403"/>
            <a:ext cx="70697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Comments about this presentation  or my performance</a:t>
            </a:r>
          </a:p>
          <a:p>
            <a:r>
              <a:rPr lang="en-US" sz="2400" dirty="0" smtClean="0"/>
              <a:t>Should be directed to Jo Ann Borel</a:t>
            </a:r>
          </a:p>
          <a:p>
            <a:r>
              <a:rPr lang="en-US" sz="2400" dirty="0" smtClean="0">
                <a:hlinkClick r:id="rId2"/>
              </a:rPr>
              <a:t>Joann.borel@ed.gov</a:t>
            </a:r>
            <a:endParaRPr lang="en-US" sz="2400" dirty="0" smtClean="0"/>
          </a:p>
          <a:p>
            <a:r>
              <a:rPr lang="en-US" sz="2400" dirty="0" smtClean="0"/>
              <a:t>202-5954385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2514600"/>
            <a:ext cx="31443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Greg Martin</a:t>
            </a:r>
          </a:p>
          <a:p>
            <a:r>
              <a:rPr lang="en-US" sz="2400" dirty="0">
                <a:hlinkClick r:id="rId3"/>
              </a:rPr>
              <a:t>g</a:t>
            </a:r>
            <a:r>
              <a:rPr lang="en-US" sz="2400" dirty="0" smtClean="0">
                <a:hlinkClick r:id="rId3"/>
              </a:rPr>
              <a:t>regory.martin@ed.gov</a:t>
            </a:r>
            <a:endParaRPr lang="en-US" sz="2400" dirty="0" smtClean="0"/>
          </a:p>
          <a:p>
            <a:r>
              <a:rPr lang="en-US" sz="2400" dirty="0" smtClean="0"/>
              <a:t>215-656-6452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7468640"/>
      </p:ext>
    </p:ext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 Recalculations 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Must have procedures in place to know whether a student has begun all classes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Must recalculate if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Student’s EFC changes due to verification, corrections, updating or PJ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Student’s enrollment status and or COA changes from one term to another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Student never begins attendance in one or more classes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To reflect true enrollment status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25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 Student Pell Calculation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Must have current info. from NSLDS or COD for payments received YTD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Calculation based on % of Scheduled Award used at the first school(s)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% already used is subtracted from 100%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Remaining % of Scheduled Award based on COA and EFC at your school is maximum a student may receive</a:t>
            </a:r>
          </a:p>
          <a:p>
            <a:pPr marL="230188" lvl="1" indent="0"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230188" lvl="1" indent="0">
              <a:buNone/>
            </a:pPr>
            <a:endParaRPr lang="en-US" sz="3000" dirty="0">
              <a:solidFill>
                <a:schemeClr val="tx1"/>
              </a:solidFill>
            </a:endParaRPr>
          </a:p>
          <a:p>
            <a:pPr marL="230188" lvl="1" indent="0"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230188" lvl="1" indent="0">
              <a:buNone/>
            </a:pP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21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15240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Amount disbursed at prior school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736945" y="2971800"/>
            <a:ext cx="3810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05200" y="2819400"/>
            <a:ext cx="12954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Total Scheduled Award at prior school</a:t>
            </a:r>
            <a:endParaRPr lang="en-US" dirty="0"/>
          </a:p>
        </p:txBody>
      </p:sp>
      <p:sp>
        <p:nvSpPr>
          <p:cNvPr id="15" name="Equal 14"/>
          <p:cNvSpPr/>
          <p:nvPr/>
        </p:nvSpPr>
        <p:spPr>
          <a:xfrm>
            <a:off x="5181600" y="3048000"/>
            <a:ext cx="609600" cy="701722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2941661"/>
            <a:ext cx="21336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Percent of Scheduled Award Used 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89872" y="1219200"/>
            <a:ext cx="4326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Percentage Used Calculation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3306637"/>
      </p:ext>
    </p:extLst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Concurrent Enrollment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Student may not receive a Pell Grant at two or more schools concurrently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When COD receives actual disbursement records with enrollment dates that are within 30 days of one another: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COD notifies schools of possibility of concurrent enrollment</a:t>
            </a:r>
          </a:p>
          <a:p>
            <a:pPr lvl="2"/>
            <a:r>
              <a:rPr lang="en-US" sz="2600" dirty="0" smtClean="0">
                <a:solidFill>
                  <a:schemeClr val="tx1"/>
                </a:solidFill>
              </a:rPr>
              <a:t>Warning Edit code 069 on disbursement record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MRR is sent to all involved schools if edit s not resolved in 30 days of receipt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Not the same as a Potential </a:t>
            </a:r>
            <a:r>
              <a:rPr lang="en-US" sz="2800" dirty="0" err="1" smtClean="0">
                <a:solidFill>
                  <a:schemeClr val="tx1"/>
                </a:solidFill>
              </a:rPr>
              <a:t>Overaward</a:t>
            </a:r>
            <a:r>
              <a:rPr lang="en-US" sz="2800" dirty="0" smtClean="0">
                <a:solidFill>
                  <a:schemeClr val="tx1"/>
                </a:solidFill>
              </a:rPr>
              <a:t> Process (POP)</a:t>
            </a:r>
          </a:p>
          <a:p>
            <a:pPr lvl="1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4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Potential </a:t>
            </a:r>
            <a:r>
              <a:rPr lang="en-US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Overaward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Process (POP)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Exists when COD  receives actual disbursement records  that exceed 100% of Scheduled Award during an award year 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COD notifies school 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Including Warning Edit 068 on disbursement records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If POP not resolved within 30 days of notification, COD generates negative disbursements for all schools involved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76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7D63EE5034904FBE124CE4C93FC8B0" ma:contentTypeVersion="0" ma:contentTypeDescription="Create a new document." ma:contentTypeScope="" ma:versionID="3f4cfbe723a6cbfb77b4f5b96168ebe0">
  <xsd:schema xmlns:xsd="http://www.w3.org/2001/XMLSchema" xmlns:xs="http://www.w3.org/2001/XMLSchema" xmlns:p="http://schemas.microsoft.com/office/2006/metadata/properties" xmlns:ns2="8f29d4d0-5528-4115-a002-02e36f812ef4" targetNamespace="http://schemas.microsoft.com/office/2006/metadata/properties" ma:root="true" ma:fieldsID="e77b9b358753b7aa374985d1d03930aa" ns2:_="">
    <xsd:import namespace="8f29d4d0-5528-4115-a002-02e36f812ef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9d4d0-5528-4115-a002-02e36f812ef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f29d4d0-5528-4115-a002-02e36f812ef4">ZQHRFS737ZVJ-391-10</_dlc_DocId>
    <_dlc_DocIdUrl xmlns="8f29d4d0-5528-4115-a002-02e36f812ef4">
      <Url>https://fsa.share.ed.gov/as/comm/_layouts/DocIdRedir.aspx?ID=ZQHRFS737ZVJ-391-10</Url>
      <Description>ZQHRFS737ZVJ-391-10</Description>
    </_dlc_DocIdUrl>
  </documentManagement>
</p:properties>
</file>

<file path=customXml/itemProps1.xml><?xml version="1.0" encoding="utf-8"?>
<ds:datastoreItem xmlns:ds="http://schemas.openxmlformats.org/officeDocument/2006/customXml" ds:itemID="{A5A7D89C-130B-4515-B20F-CA086899D7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29d4d0-5528-4115-a002-02e36f812e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F33429-E067-401A-B4C5-67A267C8355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4A9C635-80D1-4163-AB24-31FAC7BD0AD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0B129E2-8069-4502-BB12-B34491477EEB}">
  <ds:schemaRefs>
    <ds:schemaRef ds:uri="8f29d4d0-5528-4115-a002-02e36f812ef4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2082</Words>
  <Application>Microsoft Office PowerPoint</Application>
  <PresentationFormat>On-screen Show (4:3)</PresentationFormat>
  <Paragraphs>345</Paragraphs>
  <Slides>46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Pell Grant Basics</vt:lpstr>
      <vt:lpstr>Pell Grant Definitions</vt:lpstr>
      <vt:lpstr>Pell Grant Definitions</vt:lpstr>
      <vt:lpstr>Initial Calculation of a Pell Grant</vt:lpstr>
      <vt:lpstr>Required Recalculations </vt:lpstr>
      <vt:lpstr>Transfer Student Pell Calculation</vt:lpstr>
      <vt:lpstr>PowerPoint Presentation</vt:lpstr>
      <vt:lpstr>Concurrent Enrollment</vt:lpstr>
      <vt:lpstr>Potential Overaward Process (POP)</vt:lpstr>
      <vt:lpstr>Origination Record</vt:lpstr>
      <vt:lpstr>Disbursement Record</vt:lpstr>
      <vt:lpstr>Lifetime Limits for Pell Eligibility  </vt:lpstr>
      <vt:lpstr>Formula 1 Summary</vt:lpstr>
      <vt:lpstr>Step 1:  Determine Enrollment Status</vt:lpstr>
      <vt:lpstr>Step 2:  Calculate Pell Grant COA</vt:lpstr>
      <vt:lpstr>Step 3:  Determine Annual Award</vt:lpstr>
      <vt:lpstr>Step 4:  Determine Payment Periods</vt:lpstr>
      <vt:lpstr>Step 5:  Payment Per Payment Period</vt:lpstr>
      <vt:lpstr>Crossover Periods and Pell</vt:lpstr>
      <vt:lpstr>Formula 3 Highlights</vt:lpstr>
      <vt:lpstr>Five Calculation Steps</vt:lpstr>
      <vt:lpstr>Step 1:  Determine Enrollment Status</vt:lpstr>
      <vt:lpstr>Step 2:  Calculate Pell Grant COA</vt:lpstr>
      <vt:lpstr>COA Proration </vt:lpstr>
      <vt:lpstr>COA Proration</vt:lpstr>
      <vt:lpstr>Step 3:  Determine Annual Award</vt:lpstr>
      <vt:lpstr>Step 4:  Determine Payment Periods</vt:lpstr>
      <vt:lpstr>Step 5: Payment Per Payment Period</vt:lpstr>
      <vt:lpstr>Final Step:  COD</vt:lpstr>
      <vt:lpstr>Calculating Pell Grant Awards   Non-term Credit Hour and All Clock-Hour Programs </vt:lpstr>
      <vt:lpstr>Five Calculation Steps</vt:lpstr>
      <vt:lpstr>Step 1:  Determine Enrollment Status</vt:lpstr>
      <vt:lpstr>Step 2:  Calculate Pell COA</vt:lpstr>
      <vt:lpstr>Step 2:  Prorating  COA</vt:lpstr>
      <vt:lpstr>Step 3:  Determine Annual Award</vt:lpstr>
      <vt:lpstr>Step 4:  Determine Payment Periods</vt:lpstr>
      <vt:lpstr>Step 5: Payment Per Payment Period</vt:lpstr>
      <vt:lpstr>Final Step:  COD</vt:lpstr>
      <vt:lpstr>Adjustments and Recalculations</vt:lpstr>
      <vt:lpstr>Reasons for Adjustments and Recalculations</vt:lpstr>
      <vt:lpstr>EFC Change Adjustments</vt:lpstr>
      <vt:lpstr>EFC Change Adjustments</vt:lpstr>
      <vt:lpstr>Enrollment Status Adjustments </vt:lpstr>
      <vt:lpstr>Enrollment Status Considerations</vt:lpstr>
      <vt:lpstr>COA Adjustments</vt:lpstr>
      <vt:lpstr>PowerPoint Presentation</vt:lpstr>
    </vt:vector>
  </TitlesOfParts>
  <Company>C-E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ce</dc:creator>
  <cp:lastModifiedBy>Tanya Hsiung</cp:lastModifiedBy>
  <cp:revision>62</cp:revision>
  <dcterms:created xsi:type="dcterms:W3CDTF">2012-06-11T19:08:42Z</dcterms:created>
  <dcterms:modified xsi:type="dcterms:W3CDTF">2012-10-23T19:30:09Z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0x010100337D63EE5034904FBE124CE4C93FC8B0</vt:lpwstr>
  </property>
  <property fmtid="{D5CDD505-2E9C-101B-9397-08002B2CF9AE}" pid="3" name="_dlc_DocIdItemGuid">
    <vt:lpwstr>89973b8a-4d21-48be-913e-2eeb409cb758</vt:lpwstr>
  </property>
</Properties>
</file>