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5"/>
  </p:sldMasterIdLst>
  <p:notesMasterIdLst>
    <p:notesMasterId r:id="rId52"/>
  </p:notesMasterIdLst>
  <p:sldIdLst>
    <p:sldId id="256" r:id="rId6"/>
    <p:sldId id="302" r:id="rId7"/>
    <p:sldId id="304" r:id="rId8"/>
    <p:sldId id="303" r:id="rId9"/>
    <p:sldId id="305" r:id="rId10"/>
    <p:sldId id="306" r:id="rId11"/>
    <p:sldId id="307" r:id="rId12"/>
    <p:sldId id="308" r:id="rId13"/>
    <p:sldId id="309" r:id="rId14"/>
    <p:sldId id="310" r:id="rId15"/>
    <p:sldId id="311" r:id="rId16"/>
    <p:sldId id="312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  <p:sldId id="275" r:id="rId27"/>
    <p:sldId id="277" r:id="rId28"/>
    <p:sldId id="278" r:id="rId29"/>
    <p:sldId id="279" r:id="rId30"/>
    <p:sldId id="280" r:id="rId31"/>
    <p:sldId id="281" r:id="rId32"/>
    <p:sldId id="282" r:id="rId33"/>
    <p:sldId id="283" r:id="rId34"/>
    <p:sldId id="284" r:id="rId35"/>
    <p:sldId id="285" r:id="rId36"/>
    <p:sldId id="286" r:id="rId37"/>
    <p:sldId id="287" r:id="rId38"/>
    <p:sldId id="288" r:id="rId39"/>
    <p:sldId id="289" r:id="rId40"/>
    <p:sldId id="290" r:id="rId41"/>
    <p:sldId id="291" r:id="rId42"/>
    <p:sldId id="293" r:id="rId43"/>
    <p:sldId id="294" r:id="rId44"/>
    <p:sldId id="295" r:id="rId45"/>
    <p:sldId id="296" r:id="rId46"/>
    <p:sldId id="297" r:id="rId47"/>
    <p:sldId id="298" r:id="rId48"/>
    <p:sldId id="299" r:id="rId49"/>
    <p:sldId id="300" r:id="rId50"/>
    <p:sldId id="301" r:id="rId5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D81AA"/>
    <a:srgbClr val="155F86"/>
    <a:srgbClr val="1E5F86"/>
    <a:srgbClr val="1B73A2"/>
    <a:srgbClr val="0F7BC8"/>
    <a:srgbClr val="95C94E"/>
    <a:srgbClr val="96BC5A"/>
    <a:srgbClr val="90B957"/>
    <a:srgbClr val="94C055"/>
    <a:srgbClr val="8FC85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8" autoAdjust="0"/>
    <p:restoredTop sz="94723" autoAdjust="0"/>
  </p:normalViewPr>
  <p:slideViewPr>
    <p:cSldViewPr snapToObjects="1">
      <p:cViewPr varScale="1">
        <p:scale>
          <a:sx n="107" d="100"/>
          <a:sy n="107" d="100"/>
        </p:scale>
        <p:origin x="-84" y="-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9" Type="http://schemas.openxmlformats.org/officeDocument/2006/relationships/slide" Target="slides/slide34.xml"/><Relationship Id="rId21" Type="http://schemas.openxmlformats.org/officeDocument/2006/relationships/slide" Target="slides/slide16.xml"/><Relationship Id="rId34" Type="http://schemas.openxmlformats.org/officeDocument/2006/relationships/slide" Target="slides/slide29.xml"/><Relationship Id="rId42" Type="http://schemas.openxmlformats.org/officeDocument/2006/relationships/slide" Target="slides/slide37.xml"/><Relationship Id="rId47" Type="http://schemas.openxmlformats.org/officeDocument/2006/relationships/slide" Target="slides/slide42.xml"/><Relationship Id="rId50" Type="http://schemas.openxmlformats.org/officeDocument/2006/relationships/slide" Target="slides/slide45.xml"/><Relationship Id="rId55" Type="http://schemas.openxmlformats.org/officeDocument/2006/relationships/theme" Target="theme/theme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slide" Target="slides/slide28.xml"/><Relationship Id="rId38" Type="http://schemas.openxmlformats.org/officeDocument/2006/relationships/slide" Target="slides/slide33.xml"/><Relationship Id="rId46" Type="http://schemas.openxmlformats.org/officeDocument/2006/relationships/slide" Target="slides/slide4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41" Type="http://schemas.openxmlformats.org/officeDocument/2006/relationships/slide" Target="slides/slide36.xml"/><Relationship Id="rId54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slide" Target="slides/slide27.xml"/><Relationship Id="rId37" Type="http://schemas.openxmlformats.org/officeDocument/2006/relationships/slide" Target="slides/slide32.xml"/><Relationship Id="rId40" Type="http://schemas.openxmlformats.org/officeDocument/2006/relationships/slide" Target="slides/slide35.xml"/><Relationship Id="rId45" Type="http://schemas.openxmlformats.org/officeDocument/2006/relationships/slide" Target="slides/slide40.xml"/><Relationship Id="rId53" Type="http://schemas.openxmlformats.org/officeDocument/2006/relationships/presProps" Target="presProps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slide" Target="slides/slide31.xml"/><Relationship Id="rId49" Type="http://schemas.openxmlformats.org/officeDocument/2006/relationships/slide" Target="slides/slide44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slide" Target="slides/slide26.xml"/><Relationship Id="rId44" Type="http://schemas.openxmlformats.org/officeDocument/2006/relationships/slide" Target="slides/slide39.xml"/><Relationship Id="rId52" Type="http://schemas.openxmlformats.org/officeDocument/2006/relationships/notesMaster" Target="notesMasters/notesMaster1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slide" Target="slides/slide30.xml"/><Relationship Id="rId43" Type="http://schemas.openxmlformats.org/officeDocument/2006/relationships/slide" Target="slides/slide38.xml"/><Relationship Id="rId48" Type="http://schemas.openxmlformats.org/officeDocument/2006/relationships/slide" Target="slides/slide43.xml"/><Relationship Id="rId56" Type="http://schemas.openxmlformats.org/officeDocument/2006/relationships/tableStyles" Target="tableStyles.xml"/><Relationship Id="rId8" Type="http://schemas.openxmlformats.org/officeDocument/2006/relationships/slide" Target="slides/slide3.xml"/><Relationship Id="rId51" Type="http://schemas.openxmlformats.org/officeDocument/2006/relationships/slide" Target="slides/slide46.xml"/><Relationship Id="rId3" Type="http://schemas.openxmlformats.org/officeDocument/2006/relationships/customXml" Target="../customXml/item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6A9B25-DBCC-4249-829D-B3BC1E0E411F}" type="datetimeFigureOut">
              <a:t>7/16/12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06C930-0C39-C14E-9A81-5D25950FD497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99235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D78D689-5710-4E21-B400-0745AEC27F4E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69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6175" y="685800"/>
            <a:ext cx="4567238" cy="3427413"/>
          </a:xfrm>
          <a:ln/>
        </p:spPr>
      </p:sp>
      <p:sp>
        <p:nvSpPr>
          <p:cNvPr id="6901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711" y="4342464"/>
            <a:ext cx="5028579" cy="4116049"/>
          </a:xfrm>
          <a:noFill/>
          <a:ln/>
        </p:spPr>
        <p:txBody>
          <a:bodyPr/>
          <a:lstStyle/>
          <a:p>
            <a:pPr eaLnBrk="1" hangingPunct="1"/>
            <a:r>
              <a:rPr lang="en-US" smtClean="0"/>
              <a:t>The COA was covered in Get Ready.  See chart with excluded components for less than half-time.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3C01382-7497-4F4F-81DB-EF9D0A79B458}" type="slidenum">
              <a:rPr lang="en-US" smtClean="0"/>
              <a:pPr/>
              <a:t>43</a:t>
            </a:fld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buFontTx/>
              <a:buNone/>
            </a:pPr>
            <a:endParaRPr lang="en-US" dirty="0" smtClean="0"/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0984A61-DFCF-476B-AB5E-5B8295B7FEF0}" type="slidenum">
              <a:rPr lang="en-US" smtClean="0"/>
              <a:pPr/>
              <a:t>44</a:t>
            </a:fld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6E9C2A4-BB5C-4F49-A2E9-7723FA34D07F}" type="slidenum">
              <a:rPr lang="en-US" smtClean="0"/>
              <a:pPr/>
              <a:t>45</a:t>
            </a:fld>
            <a:endParaRPr lang="en-US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6175" y="685800"/>
            <a:ext cx="4567238" cy="3427413"/>
          </a:xfrm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711" y="4342464"/>
            <a:ext cx="5028579" cy="4116049"/>
          </a:xfrm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54DDDDB-6562-4829-A262-908FF8ABB358}" type="slidenum">
              <a:rPr lang="en-US" smtClean="0"/>
              <a:pPr/>
              <a:t>24</a:t>
            </a:fld>
            <a:endParaRPr lang="en-US" smtClean="0"/>
          </a:p>
        </p:txBody>
      </p:sp>
      <p:sp>
        <p:nvSpPr>
          <p:cNvPr id="69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5700" y="692150"/>
            <a:ext cx="4554538" cy="3416300"/>
          </a:xfrm>
          <a:ln/>
        </p:spPr>
      </p:sp>
      <p:sp>
        <p:nvSpPr>
          <p:cNvPr id="6922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711" y="4342464"/>
            <a:ext cx="5028579" cy="4116049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A459502-3618-4458-A439-0D5C91F3390A}" type="slidenum">
              <a:rPr lang="en-US" smtClean="0"/>
              <a:pPr/>
              <a:t>26</a:t>
            </a:fld>
            <a:endParaRPr lang="en-US" smtClean="0"/>
          </a:p>
        </p:txBody>
      </p:sp>
      <p:sp>
        <p:nvSpPr>
          <p:cNvPr id="69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6175" y="685800"/>
            <a:ext cx="4567238" cy="3427413"/>
          </a:xfrm>
          <a:ln/>
        </p:spPr>
      </p:sp>
      <p:sp>
        <p:nvSpPr>
          <p:cNvPr id="6932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711" y="4342464"/>
            <a:ext cx="5028579" cy="4116049"/>
          </a:xfrm>
          <a:noFill/>
          <a:ln/>
        </p:spPr>
        <p:txBody>
          <a:bodyPr/>
          <a:lstStyle/>
          <a:p>
            <a:pPr eaLnBrk="1" hangingPunct="1"/>
            <a:r>
              <a:rPr lang="en-US" smtClean="0"/>
              <a:t>Payment schedule refers to full time disbursements, while disbursement schedules refer to other than full time disbursements.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defTabSz="897301" eaLnBrk="0" fontAlgn="base" hangingPunct="0">
              <a:spcBef>
                <a:spcPct val="30000"/>
              </a:spcBef>
              <a:spcAft>
                <a:spcPct val="0"/>
              </a:spcAft>
              <a:defRPr/>
            </a:pPr>
            <a:r>
              <a:rPr lang="en-US" i="1" dirty="0" smtClean="0"/>
              <a:t>Full-time student: </a:t>
            </a:r>
            <a:r>
              <a:rPr lang="en-US" dirty="0" smtClean="0"/>
              <a:t>An enrolled student who is carrying a full-time academic workload, as determined by the institution, under a standard applicable to all students enrolled in a particular educational program. The student's workload may include any combination of courses, work, research, or special studies that the institution considers sufficient to classify the student as a full-time student including for a term-based program, repeating any coursework previously taken in the program but not including either more than one repetition of a previously passed course, or any repetition of a previously passed course due to the student failing other coursework. However, for an undergraduate student, an institution's minimum standard must equal or exceed one of the following minimum requirements:</a:t>
            </a:r>
          </a:p>
          <a:p>
            <a:pPr defTabSz="897301" eaLnBrk="0" fontAlgn="base" hangingPunct="0">
              <a:spcBef>
                <a:spcPct val="30000"/>
              </a:spcBef>
              <a:spcAft>
                <a:spcPct val="0"/>
              </a:spcAft>
              <a:defRPr/>
            </a:pPr>
            <a:r>
              <a:rPr lang="en-US" dirty="0" smtClean="0"/>
              <a:t>(4) For a program that measures progress in clock hours, 24 clock hours per week.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EC276CA-5C8F-4E92-B9E0-575E21BE0F95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A459502-3618-4458-A439-0D5C91F3390A}" type="slidenum">
              <a:rPr lang="en-US" smtClean="0"/>
              <a:pPr/>
              <a:t>35</a:t>
            </a:fld>
            <a:endParaRPr lang="en-US" smtClean="0"/>
          </a:p>
        </p:txBody>
      </p:sp>
      <p:sp>
        <p:nvSpPr>
          <p:cNvPr id="69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6175" y="685800"/>
            <a:ext cx="4567238" cy="3427413"/>
          </a:xfrm>
          <a:ln/>
        </p:spPr>
      </p:sp>
      <p:sp>
        <p:nvSpPr>
          <p:cNvPr id="6932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711" y="4342464"/>
            <a:ext cx="5028579" cy="4116049"/>
          </a:xfrm>
          <a:noFill/>
          <a:ln/>
        </p:spPr>
        <p:txBody>
          <a:bodyPr/>
          <a:lstStyle/>
          <a:p>
            <a:pPr eaLnBrk="1" hangingPunct="1"/>
            <a:r>
              <a:rPr lang="en-US" smtClean="0"/>
              <a:t>Payment schedule refers to full time disbursements, while disbursement schedules refer to other than full time disbursements.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2B035E0-3CA9-4414-838C-34A0FE24EA68}" type="slidenum">
              <a:rPr lang="en-US" smtClean="0"/>
              <a:pPr/>
              <a:t>39</a:t>
            </a:fld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pPr>
              <a:defRPr/>
            </a:pPr>
            <a:endParaRPr lang="en-US" sz="1100" dirty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2430026-0E42-4ADF-9526-498633760D41}" type="slidenum">
              <a:rPr lang="en-US" smtClean="0"/>
              <a:pPr/>
              <a:t>40</a:t>
            </a:fld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E7A04A5-B1F7-40EB-B5E9-65E7662B6F04}" type="slidenum">
              <a:rPr lang="en-US" smtClean="0"/>
              <a:pPr/>
              <a:t>41</a:t>
            </a:fld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E7A04A5-B1F7-40EB-B5E9-65E7662B6F04}" type="slidenum">
              <a:rPr lang="en-US" smtClean="0"/>
              <a:pPr/>
              <a:t>42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Comb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FSA-4C copy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4065" y="6319453"/>
            <a:ext cx="4111335" cy="386147"/>
          </a:xfrm>
          <a:prstGeom prst="rect">
            <a:avLst/>
          </a:prstGeom>
        </p:spPr>
      </p:pic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410190" y="2800350"/>
            <a:ext cx="8425545" cy="704850"/>
          </a:xfrm>
          <a:prstGeom prst="rect">
            <a:avLst/>
          </a:prstGeom>
          <a:noFill/>
        </p:spPr>
        <p:txBody>
          <a:bodyPr vert="horz"/>
          <a:lstStyle>
            <a:lvl1pPr marL="0" indent="0" algn="l">
              <a:buNone/>
              <a:defRPr sz="2400" b="0">
                <a:solidFill>
                  <a:srgbClr val="208FBC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381000" y="2137955"/>
            <a:ext cx="8229600" cy="738595"/>
          </a:xfrm>
          <a:prstGeom prst="rect">
            <a:avLst/>
          </a:prstGeom>
          <a:noFill/>
        </p:spPr>
        <p:txBody>
          <a:bodyPr vert="horz"/>
          <a:lstStyle>
            <a:lvl1pPr algn="l">
              <a:defRPr sz="4800">
                <a:solidFill>
                  <a:srgbClr val="208FBC"/>
                </a:solidFill>
                <a:latin typeface="Arial"/>
                <a:cs typeface="Arial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" name="Rectangle 1"/>
          <p:cNvSpPr>
            <a:spLocks/>
          </p:cNvSpPr>
          <p:nvPr userDrawn="1"/>
        </p:nvSpPr>
        <p:spPr bwMode="auto">
          <a:xfrm>
            <a:off x="1650998" y="6172200"/>
            <a:ext cx="2844802" cy="699604"/>
          </a:xfrm>
          <a:prstGeom prst="rect">
            <a:avLst/>
          </a:prstGeom>
          <a:solidFill>
            <a:srgbClr val="95C94E"/>
          </a:solidFill>
          <a:ln>
            <a:noFill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4" name="Rectangle 1"/>
          <p:cNvSpPr>
            <a:spLocks/>
          </p:cNvSpPr>
          <p:nvPr userDrawn="1"/>
        </p:nvSpPr>
        <p:spPr bwMode="auto">
          <a:xfrm>
            <a:off x="838200" y="6173668"/>
            <a:ext cx="838200" cy="699604"/>
          </a:xfrm>
          <a:prstGeom prst="rect">
            <a:avLst/>
          </a:prstGeom>
          <a:solidFill>
            <a:srgbClr val="1D81AA"/>
          </a:solidFill>
          <a:ln>
            <a:noFill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5" name="Rectangle 1"/>
          <p:cNvSpPr>
            <a:spLocks/>
          </p:cNvSpPr>
          <p:nvPr userDrawn="1"/>
        </p:nvSpPr>
        <p:spPr bwMode="auto">
          <a:xfrm>
            <a:off x="-14597" y="6173668"/>
            <a:ext cx="863938" cy="699604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txBody>
          <a:bodyPr lIns="0" tIns="0" rIns="0" bIns="0"/>
          <a:lstStyle/>
          <a:p>
            <a:r>
              <a:rPr lang="en-US"/>
              <a:t>             </a:t>
            </a:r>
          </a:p>
        </p:txBody>
      </p:sp>
      <p:sp>
        <p:nvSpPr>
          <p:cNvPr id="16" name="Rectangle 1"/>
          <p:cNvSpPr>
            <a:spLocks/>
          </p:cNvSpPr>
          <p:nvPr userDrawn="1"/>
        </p:nvSpPr>
        <p:spPr bwMode="auto">
          <a:xfrm>
            <a:off x="5638800" y="-1160"/>
            <a:ext cx="1848172" cy="457400"/>
          </a:xfrm>
          <a:prstGeom prst="rect">
            <a:avLst/>
          </a:prstGeom>
          <a:solidFill>
            <a:srgbClr val="95C94E"/>
          </a:solidFill>
          <a:ln>
            <a:noFill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7" name="Rectangle 1"/>
          <p:cNvSpPr>
            <a:spLocks/>
          </p:cNvSpPr>
          <p:nvPr userDrawn="1"/>
        </p:nvSpPr>
        <p:spPr bwMode="auto">
          <a:xfrm>
            <a:off x="7460257" y="-200"/>
            <a:ext cx="838200" cy="457400"/>
          </a:xfrm>
          <a:prstGeom prst="rect">
            <a:avLst/>
          </a:prstGeom>
          <a:solidFill>
            <a:srgbClr val="1D81AA"/>
          </a:solidFill>
          <a:ln>
            <a:noFill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8" name="Rectangle 1"/>
          <p:cNvSpPr>
            <a:spLocks/>
          </p:cNvSpPr>
          <p:nvPr userDrawn="1"/>
        </p:nvSpPr>
        <p:spPr bwMode="auto">
          <a:xfrm>
            <a:off x="8289187" y="-200"/>
            <a:ext cx="863938" cy="4574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txBody>
          <a:bodyPr lIns="0" tIns="0" rIns="0" bIns="0"/>
          <a:lstStyle/>
          <a:p>
            <a:r>
              <a:rPr lang="en-US"/>
              <a:t>             </a:t>
            </a:r>
          </a:p>
        </p:txBody>
      </p:sp>
      <p:sp>
        <p:nvSpPr>
          <p:cNvPr id="20" name="Content Placeholder 10"/>
          <p:cNvSpPr>
            <a:spLocks noGrp="1"/>
          </p:cNvSpPr>
          <p:nvPr userDrawn="1">
            <p:ph sz="quarter" idx="11"/>
          </p:nvPr>
        </p:nvSpPr>
        <p:spPr>
          <a:xfrm>
            <a:off x="424032" y="5486400"/>
            <a:ext cx="7021286" cy="596677"/>
          </a:xfrm>
          <a:prstGeom prst="rect">
            <a:avLst/>
          </a:prstGeom>
        </p:spPr>
        <p:txBody>
          <a:bodyPr vert="horz"/>
          <a:lstStyle>
            <a:lvl1pPr marL="0" indent="0" algn="l">
              <a:buNone/>
              <a:defRPr sz="2200">
                <a:solidFill>
                  <a:srgbClr val="208FBC"/>
                </a:solidFill>
                <a:latin typeface="Arial"/>
                <a:cs typeface="Arial"/>
              </a:defRPr>
            </a:lvl1pPr>
            <a:lvl2pPr algn="r">
              <a:defRPr sz="3600">
                <a:latin typeface="Arial"/>
                <a:cs typeface="Arial"/>
              </a:defRPr>
            </a:lvl2pPr>
            <a:lvl3pPr algn="r">
              <a:defRPr sz="3600">
                <a:latin typeface="Arial"/>
                <a:cs typeface="Arial"/>
              </a:defRPr>
            </a:lvl3pPr>
            <a:lvl4pPr algn="r">
              <a:defRPr sz="3600">
                <a:latin typeface="Arial"/>
                <a:cs typeface="Arial"/>
              </a:defRPr>
            </a:lvl4pPr>
            <a:lvl5pPr algn="r">
              <a:defRPr sz="3600">
                <a:latin typeface="Arial"/>
                <a:cs typeface="Arial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754897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ection_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FSA-4C copy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4065" y="6319453"/>
            <a:ext cx="4111335" cy="386147"/>
          </a:xfrm>
          <a:prstGeom prst="rect">
            <a:avLst/>
          </a:prstGeom>
        </p:spPr>
      </p:pic>
      <p:sp>
        <p:nvSpPr>
          <p:cNvPr id="12" name="Rectangle 1"/>
          <p:cNvSpPr>
            <a:spLocks/>
          </p:cNvSpPr>
          <p:nvPr userDrawn="1"/>
        </p:nvSpPr>
        <p:spPr bwMode="auto">
          <a:xfrm>
            <a:off x="1650998" y="6172200"/>
            <a:ext cx="2844802" cy="699604"/>
          </a:xfrm>
          <a:prstGeom prst="rect">
            <a:avLst/>
          </a:prstGeom>
          <a:solidFill>
            <a:srgbClr val="95C94E"/>
          </a:solidFill>
          <a:ln>
            <a:noFill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5" name="Rectangle 1"/>
          <p:cNvSpPr>
            <a:spLocks/>
          </p:cNvSpPr>
          <p:nvPr userDrawn="1"/>
        </p:nvSpPr>
        <p:spPr bwMode="auto">
          <a:xfrm>
            <a:off x="838200" y="6173668"/>
            <a:ext cx="838200" cy="699604"/>
          </a:xfrm>
          <a:prstGeom prst="rect">
            <a:avLst/>
          </a:prstGeom>
          <a:solidFill>
            <a:srgbClr val="1D81AA"/>
          </a:solidFill>
          <a:ln>
            <a:noFill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6" name="Rectangle 1"/>
          <p:cNvSpPr>
            <a:spLocks/>
          </p:cNvSpPr>
          <p:nvPr userDrawn="1"/>
        </p:nvSpPr>
        <p:spPr bwMode="auto">
          <a:xfrm>
            <a:off x="-14597" y="6173668"/>
            <a:ext cx="863938" cy="699604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txBody>
          <a:bodyPr lIns="0" tIns="0" rIns="0" bIns="0"/>
          <a:lstStyle/>
          <a:p>
            <a:r>
              <a:rPr lang="en-US"/>
              <a:t>             </a:t>
            </a:r>
          </a:p>
        </p:txBody>
      </p:sp>
      <p:sp>
        <p:nvSpPr>
          <p:cNvPr id="17" name="Rectangle 1"/>
          <p:cNvSpPr>
            <a:spLocks/>
          </p:cNvSpPr>
          <p:nvPr userDrawn="1"/>
        </p:nvSpPr>
        <p:spPr bwMode="auto">
          <a:xfrm>
            <a:off x="5638800" y="-1160"/>
            <a:ext cx="1848172" cy="457400"/>
          </a:xfrm>
          <a:prstGeom prst="rect">
            <a:avLst/>
          </a:prstGeom>
          <a:solidFill>
            <a:srgbClr val="95C94E"/>
          </a:solidFill>
          <a:ln>
            <a:noFill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8" name="Rectangle 1"/>
          <p:cNvSpPr>
            <a:spLocks/>
          </p:cNvSpPr>
          <p:nvPr userDrawn="1"/>
        </p:nvSpPr>
        <p:spPr bwMode="auto">
          <a:xfrm>
            <a:off x="7460257" y="-200"/>
            <a:ext cx="838200" cy="457400"/>
          </a:xfrm>
          <a:prstGeom prst="rect">
            <a:avLst/>
          </a:prstGeom>
          <a:solidFill>
            <a:srgbClr val="1D81AA"/>
          </a:solidFill>
          <a:ln>
            <a:noFill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9" name="Rectangle 1"/>
          <p:cNvSpPr>
            <a:spLocks/>
          </p:cNvSpPr>
          <p:nvPr userDrawn="1"/>
        </p:nvSpPr>
        <p:spPr bwMode="auto">
          <a:xfrm>
            <a:off x="8289187" y="-200"/>
            <a:ext cx="863938" cy="4574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txBody>
          <a:bodyPr lIns="0" tIns="0" rIns="0" bIns="0"/>
          <a:lstStyle/>
          <a:p>
            <a:r>
              <a:rPr lang="en-US"/>
              <a:t>            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9708" y="414325"/>
            <a:ext cx="8554162" cy="647698"/>
          </a:xfrm>
          <a:prstGeom prst="rect">
            <a:avLst/>
          </a:prstGeom>
        </p:spPr>
        <p:txBody>
          <a:bodyPr/>
          <a:lstStyle>
            <a:lvl1pPr algn="l">
              <a:defRPr sz="400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524000"/>
            <a:ext cx="8229600" cy="4525963"/>
          </a:xfrm>
          <a:prstGeom prst="rect">
            <a:avLst/>
          </a:prstGeom>
        </p:spPr>
        <p:txBody>
          <a:bodyPr/>
          <a:lstStyle>
            <a:lvl1pPr marL="230188" indent="-230188">
              <a:buSzPct val="80000"/>
              <a:defRPr sz="2000">
                <a:solidFill>
                  <a:srgbClr val="535353"/>
                </a:solidFill>
                <a:latin typeface="Arial"/>
                <a:cs typeface="Arial"/>
              </a:defRPr>
            </a:lvl1pPr>
            <a:lvl2pPr marL="404813" indent="-174625">
              <a:buSzPct val="75000"/>
              <a:buFont typeface="Arial"/>
              <a:buChar char="•"/>
              <a:defRPr sz="1800">
                <a:solidFill>
                  <a:srgbClr val="535353"/>
                </a:solidFill>
                <a:latin typeface="Arial"/>
                <a:cs typeface="Arial"/>
              </a:defRPr>
            </a:lvl2pPr>
            <a:lvl3pPr marL="623888" indent="-163513">
              <a:buSzPct val="80000"/>
              <a:defRPr sz="1600">
                <a:solidFill>
                  <a:srgbClr val="535353"/>
                </a:solidFill>
                <a:latin typeface="Arial"/>
                <a:cs typeface="Arial"/>
              </a:defRPr>
            </a:lvl3pPr>
            <a:lvl4pPr marL="854075" indent="-230188">
              <a:defRPr sz="1100">
                <a:solidFill>
                  <a:srgbClr val="535353"/>
                </a:solidFill>
                <a:latin typeface="Arial"/>
                <a:cs typeface="Arial"/>
              </a:defRPr>
            </a:lvl4pPr>
            <a:lvl5pPr>
              <a:defRPr sz="1200">
                <a:solidFill>
                  <a:srgbClr val="535353"/>
                </a:solidFill>
                <a:latin typeface="Arial"/>
                <a:cs typeface="Arial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3400" y="6400800"/>
            <a:ext cx="2133600" cy="365125"/>
          </a:xfrm>
        </p:spPr>
        <p:txBody>
          <a:bodyPr/>
          <a:lstStyle>
            <a:lvl1pPr algn="l">
              <a:defRPr sz="900">
                <a:solidFill>
                  <a:schemeClr val="bg1">
                    <a:lumMod val="95000"/>
                  </a:schemeClr>
                </a:solidFill>
                <a:latin typeface="Arial"/>
                <a:cs typeface="Arial"/>
              </a:defRPr>
            </a:lvl1pPr>
          </a:lstStyle>
          <a:p>
            <a:fld id="{6D88D7DD-9B19-7A49-BB06-36BA9927445F}" type="slidenum">
              <a:rPr lang="en-US"/>
              <a:pPr/>
              <a:t>‹#›</a:t>
            </a:fld>
            <a:endParaRPr lang="en-US"/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240844" y="1062023"/>
            <a:ext cx="8645528" cy="0"/>
          </a:xfrm>
          <a:prstGeom prst="line">
            <a:avLst/>
          </a:prstGeom>
          <a:ln w="50800" cmpd="sng">
            <a:solidFill>
              <a:schemeClr val="tx1">
                <a:lumMod val="65000"/>
                <a:lumOff val="3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585893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Blank_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FSA-4C copy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4065" y="6319453"/>
            <a:ext cx="4111335" cy="386147"/>
          </a:xfrm>
          <a:prstGeom prst="rect">
            <a:avLst/>
          </a:prstGeom>
        </p:spPr>
      </p:pic>
      <p:sp>
        <p:nvSpPr>
          <p:cNvPr id="11" name="Rectangle 1"/>
          <p:cNvSpPr>
            <a:spLocks/>
          </p:cNvSpPr>
          <p:nvPr userDrawn="1"/>
        </p:nvSpPr>
        <p:spPr bwMode="auto">
          <a:xfrm>
            <a:off x="1650998" y="6172200"/>
            <a:ext cx="2844802" cy="699604"/>
          </a:xfrm>
          <a:prstGeom prst="rect">
            <a:avLst/>
          </a:prstGeom>
          <a:solidFill>
            <a:srgbClr val="95C94E"/>
          </a:solidFill>
          <a:ln>
            <a:noFill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3" name="Rectangle 1"/>
          <p:cNvSpPr>
            <a:spLocks/>
          </p:cNvSpPr>
          <p:nvPr userDrawn="1"/>
        </p:nvSpPr>
        <p:spPr bwMode="auto">
          <a:xfrm>
            <a:off x="838200" y="6173668"/>
            <a:ext cx="838200" cy="699604"/>
          </a:xfrm>
          <a:prstGeom prst="rect">
            <a:avLst/>
          </a:prstGeom>
          <a:solidFill>
            <a:srgbClr val="1D81AA"/>
          </a:solidFill>
          <a:ln>
            <a:noFill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5" name="Rectangle 1"/>
          <p:cNvSpPr>
            <a:spLocks/>
          </p:cNvSpPr>
          <p:nvPr userDrawn="1"/>
        </p:nvSpPr>
        <p:spPr bwMode="auto">
          <a:xfrm>
            <a:off x="-14597" y="6173668"/>
            <a:ext cx="863938" cy="699604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txBody>
          <a:bodyPr lIns="0" tIns="0" rIns="0" bIns="0"/>
          <a:lstStyle/>
          <a:p>
            <a:r>
              <a:rPr lang="en-US"/>
              <a:t>             </a:t>
            </a:r>
          </a:p>
        </p:txBody>
      </p:sp>
      <p:sp>
        <p:nvSpPr>
          <p:cNvPr id="17" name="Rectangle 1"/>
          <p:cNvSpPr>
            <a:spLocks/>
          </p:cNvSpPr>
          <p:nvPr userDrawn="1"/>
        </p:nvSpPr>
        <p:spPr bwMode="auto">
          <a:xfrm>
            <a:off x="5638800" y="-1160"/>
            <a:ext cx="1848172" cy="457400"/>
          </a:xfrm>
          <a:prstGeom prst="rect">
            <a:avLst/>
          </a:prstGeom>
          <a:solidFill>
            <a:srgbClr val="95C94E"/>
          </a:solidFill>
          <a:ln>
            <a:noFill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8" name="Rectangle 1"/>
          <p:cNvSpPr>
            <a:spLocks/>
          </p:cNvSpPr>
          <p:nvPr userDrawn="1"/>
        </p:nvSpPr>
        <p:spPr bwMode="auto">
          <a:xfrm>
            <a:off x="7460257" y="-200"/>
            <a:ext cx="838200" cy="457400"/>
          </a:xfrm>
          <a:prstGeom prst="rect">
            <a:avLst/>
          </a:prstGeom>
          <a:solidFill>
            <a:srgbClr val="1D81AA"/>
          </a:solidFill>
          <a:ln>
            <a:noFill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9" name="Rectangle 1"/>
          <p:cNvSpPr>
            <a:spLocks/>
          </p:cNvSpPr>
          <p:nvPr userDrawn="1"/>
        </p:nvSpPr>
        <p:spPr bwMode="auto">
          <a:xfrm>
            <a:off x="8289187" y="-200"/>
            <a:ext cx="863938" cy="4574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txBody>
          <a:bodyPr lIns="0" tIns="0" rIns="0" bIns="0"/>
          <a:lstStyle/>
          <a:p>
            <a:r>
              <a:rPr lang="en-US"/>
              <a:t>            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9708" y="414325"/>
            <a:ext cx="8554162" cy="647698"/>
          </a:xfrm>
          <a:prstGeom prst="rect">
            <a:avLst/>
          </a:prstGeom>
        </p:spPr>
        <p:txBody>
          <a:bodyPr/>
          <a:lstStyle>
            <a:lvl1pPr algn="l">
              <a:defRPr sz="4000">
                <a:solidFill>
                  <a:srgbClr val="595959"/>
                </a:solidFill>
                <a:latin typeface="Arial"/>
                <a:cs typeface="Arial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240844" y="1062023"/>
            <a:ext cx="8645528" cy="0"/>
          </a:xfrm>
          <a:prstGeom prst="line">
            <a:avLst/>
          </a:prstGeom>
          <a:ln w="50800" cmpd="sng">
            <a:solidFill>
              <a:srgbClr val="595959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3400" y="6400800"/>
            <a:ext cx="2133600" cy="365125"/>
          </a:xfrm>
        </p:spPr>
        <p:txBody>
          <a:bodyPr/>
          <a:lstStyle>
            <a:lvl1pPr algn="l">
              <a:defRPr sz="900">
                <a:solidFill>
                  <a:srgbClr val="F2F2F2"/>
                </a:solidFill>
                <a:latin typeface="Arial"/>
                <a:cs typeface="Arial"/>
              </a:defRPr>
            </a:lvl1pPr>
          </a:lstStyle>
          <a:p>
            <a:fld id="{6D88D7DD-9B19-7A49-BB06-36BA9927445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62997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_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 descr="FSA-4C copy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4065" y="6319453"/>
            <a:ext cx="4111335" cy="386147"/>
          </a:xfrm>
          <a:prstGeom prst="rect">
            <a:avLst/>
          </a:prstGeom>
        </p:spPr>
      </p:pic>
      <p:sp>
        <p:nvSpPr>
          <p:cNvPr id="18" name="Rectangle 1"/>
          <p:cNvSpPr>
            <a:spLocks/>
          </p:cNvSpPr>
          <p:nvPr userDrawn="1"/>
        </p:nvSpPr>
        <p:spPr bwMode="auto">
          <a:xfrm>
            <a:off x="1650998" y="6172200"/>
            <a:ext cx="2844802" cy="699604"/>
          </a:xfrm>
          <a:prstGeom prst="rect">
            <a:avLst/>
          </a:prstGeom>
          <a:solidFill>
            <a:srgbClr val="95C94E"/>
          </a:solidFill>
          <a:ln>
            <a:noFill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9" name="Rectangle 1"/>
          <p:cNvSpPr>
            <a:spLocks/>
          </p:cNvSpPr>
          <p:nvPr userDrawn="1"/>
        </p:nvSpPr>
        <p:spPr bwMode="auto">
          <a:xfrm>
            <a:off x="838200" y="6173668"/>
            <a:ext cx="838200" cy="699604"/>
          </a:xfrm>
          <a:prstGeom prst="rect">
            <a:avLst/>
          </a:prstGeom>
          <a:solidFill>
            <a:srgbClr val="1D81AA"/>
          </a:solidFill>
          <a:ln>
            <a:noFill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0" name="Rectangle 1"/>
          <p:cNvSpPr>
            <a:spLocks/>
          </p:cNvSpPr>
          <p:nvPr userDrawn="1"/>
        </p:nvSpPr>
        <p:spPr bwMode="auto">
          <a:xfrm>
            <a:off x="-14597" y="6173668"/>
            <a:ext cx="863938" cy="699604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txBody>
          <a:bodyPr lIns="0" tIns="0" rIns="0" bIns="0"/>
          <a:lstStyle/>
          <a:p>
            <a:r>
              <a:rPr lang="en-US"/>
              <a:t>             </a:t>
            </a:r>
          </a:p>
        </p:txBody>
      </p:sp>
      <p:sp>
        <p:nvSpPr>
          <p:cNvPr id="21" name="Rectangle 1"/>
          <p:cNvSpPr>
            <a:spLocks/>
          </p:cNvSpPr>
          <p:nvPr userDrawn="1"/>
        </p:nvSpPr>
        <p:spPr bwMode="auto">
          <a:xfrm>
            <a:off x="5638800" y="-1160"/>
            <a:ext cx="1848172" cy="457400"/>
          </a:xfrm>
          <a:prstGeom prst="rect">
            <a:avLst/>
          </a:prstGeom>
          <a:solidFill>
            <a:srgbClr val="95C94E"/>
          </a:solidFill>
          <a:ln>
            <a:noFill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2" name="Rectangle 1"/>
          <p:cNvSpPr>
            <a:spLocks/>
          </p:cNvSpPr>
          <p:nvPr userDrawn="1"/>
        </p:nvSpPr>
        <p:spPr bwMode="auto">
          <a:xfrm>
            <a:off x="7460257" y="-200"/>
            <a:ext cx="838200" cy="457400"/>
          </a:xfrm>
          <a:prstGeom prst="rect">
            <a:avLst/>
          </a:prstGeom>
          <a:solidFill>
            <a:srgbClr val="1D81AA"/>
          </a:solidFill>
          <a:ln>
            <a:noFill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3" name="Rectangle 1"/>
          <p:cNvSpPr>
            <a:spLocks/>
          </p:cNvSpPr>
          <p:nvPr userDrawn="1"/>
        </p:nvSpPr>
        <p:spPr bwMode="auto">
          <a:xfrm>
            <a:off x="8289187" y="-200"/>
            <a:ext cx="863938" cy="4574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txBody>
          <a:bodyPr lIns="0" tIns="0" rIns="0" bIns="0"/>
          <a:lstStyle/>
          <a:p>
            <a:r>
              <a:rPr lang="en-US"/>
              <a:t>             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3400" y="6400800"/>
            <a:ext cx="2133600" cy="365125"/>
          </a:xfrm>
        </p:spPr>
        <p:txBody>
          <a:bodyPr/>
          <a:lstStyle>
            <a:lvl1pPr algn="l">
              <a:defRPr sz="900">
                <a:solidFill>
                  <a:srgbClr val="F2F2F2"/>
                </a:solidFill>
                <a:latin typeface="Arial"/>
                <a:cs typeface="Arial"/>
              </a:defRPr>
            </a:lvl1pPr>
          </a:lstStyle>
          <a:p>
            <a:fld id="{6D88D7DD-9B19-7A49-BB06-36BA9927445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0855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"/>
          <p:cNvSpPr>
            <a:spLocks/>
          </p:cNvSpPr>
          <p:nvPr/>
        </p:nvSpPr>
        <p:spPr bwMode="auto">
          <a:xfrm>
            <a:off x="0" y="6328874"/>
            <a:ext cx="4495800" cy="538972"/>
          </a:xfrm>
          <a:prstGeom prst="rect">
            <a:avLst/>
          </a:prstGeom>
          <a:solidFill>
            <a:srgbClr val="155F86"/>
          </a:solidFill>
          <a:ln>
            <a:noFill/>
          </a:ln>
        </p:spPr>
        <p:txBody>
          <a:bodyPr lIns="0" tIns="0" rIns="0" bIns="0"/>
          <a:lstStyle/>
          <a:p>
            <a:endParaRPr lang="en-US"/>
          </a:p>
        </p:txBody>
      </p:sp>
      <p:pic>
        <p:nvPicPr>
          <p:cNvPr id="7" name="Picture 6" descr="FSA-4C copy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7509" y="6334408"/>
            <a:ext cx="4288427" cy="402780"/>
          </a:xfrm>
          <a:prstGeom prst="rect">
            <a:avLst/>
          </a:prstGeom>
        </p:spPr>
      </p:pic>
      <p:sp>
        <p:nvSpPr>
          <p:cNvPr id="13" name="Rectangle 1"/>
          <p:cNvSpPr>
            <a:spLocks/>
          </p:cNvSpPr>
          <p:nvPr/>
        </p:nvSpPr>
        <p:spPr bwMode="auto">
          <a:xfrm>
            <a:off x="-14597" y="0"/>
            <a:ext cx="9167722" cy="321617"/>
          </a:xfrm>
          <a:prstGeom prst="rect">
            <a:avLst/>
          </a:prstGeom>
          <a:solidFill>
            <a:srgbClr val="155F86"/>
          </a:solidFill>
          <a:ln>
            <a:noFill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3400" y="6400800"/>
            <a:ext cx="2133600" cy="365125"/>
          </a:xfrm>
        </p:spPr>
        <p:txBody>
          <a:bodyPr/>
          <a:lstStyle>
            <a:lvl1pPr algn="l">
              <a:defRPr sz="900">
                <a:solidFill>
                  <a:srgbClr val="F2F2F2"/>
                </a:solidFill>
                <a:latin typeface="Arial"/>
                <a:cs typeface="Arial"/>
              </a:defRPr>
            </a:lvl1pPr>
          </a:lstStyle>
          <a:p>
            <a:pPr>
              <a:defRPr/>
            </a:pPr>
            <a:fld id="{041A0A0E-655E-4ADC-948C-15E3500745C7}" type="slidenum">
              <a:rPr lang="en-US" smtClean="0"/>
              <a:pPr>
                <a:defRPr/>
              </a:pPr>
              <a:t>‹#›</a:t>
            </a:fld>
            <a:endParaRPr lang="en-US" b="0"/>
          </a:p>
        </p:txBody>
      </p:sp>
    </p:spTree>
    <p:extLst>
      <p:ext uri="{BB962C8B-B14F-4D97-AF65-F5344CB8AC3E}">
        <p14:creationId xmlns:p14="http://schemas.microsoft.com/office/powerpoint/2010/main" val="75085586"/>
      </p:ext>
    </p:extLst>
  </p:cSld>
  <p:clrMapOvr>
    <a:masterClrMapping/>
  </p:clrMapOvr>
  <p:transition spd="med">
    <p:push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8D7DD-9B19-7A49-BB06-36BA9927445F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670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57" r:id="rId2"/>
    <p:sldLayoutId id="2147483650" r:id="rId3"/>
    <p:sldLayoutId id="2147483658" r:id="rId4"/>
    <p:sldLayoutId id="2147483665" r:id="rId5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hyperlink" Target="mailto:gregory.martin@ed.gov" TargetMode="External"/><Relationship Id="rId2" Type="http://schemas.openxmlformats.org/officeDocument/2006/relationships/hyperlink" Target="mailto:Joann.borel@ed.gov" TargetMode="Externa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PASFAA Annual Conference</a:t>
            </a:r>
          </a:p>
          <a:p>
            <a:r>
              <a:rPr lang="en-US" dirty="0" smtClean="0"/>
              <a:t>Harrisburg, PA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Pell Grant Basics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US" dirty="0" smtClean="0"/>
              <a:t>October 2012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0" y="6400800"/>
            <a:ext cx="2133600" cy="365125"/>
          </a:xfrm>
        </p:spPr>
        <p:txBody>
          <a:bodyPr/>
          <a:lstStyle/>
          <a:p>
            <a:fld id="{6D88D7DD-9B19-7A49-BB06-36BA9927445F}" type="slidenum">
              <a:rPr lang="en-US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5817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Origination Record</a:t>
            </a:r>
            <a:endParaRPr lang="en-US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>
                <a:solidFill>
                  <a:schemeClr val="tx1"/>
                </a:solidFill>
              </a:rPr>
              <a:t>Electronic record sent to COD to report Pell awards made by schools to ED/FSA</a:t>
            </a:r>
          </a:p>
          <a:p>
            <a:r>
              <a:rPr lang="en-US" sz="3200" dirty="0" smtClean="0">
                <a:solidFill>
                  <a:schemeClr val="tx1"/>
                </a:solidFill>
              </a:rPr>
              <a:t>Contains the required data to report amount of money a student is eligible to receive for a period of time</a:t>
            </a:r>
          </a:p>
          <a:p>
            <a:r>
              <a:rPr lang="en-US" sz="3200" dirty="0" smtClean="0">
                <a:solidFill>
                  <a:schemeClr val="tx1"/>
                </a:solidFill>
              </a:rPr>
              <a:t>Designated by program (DL or Pell Grant), program and award year</a:t>
            </a:r>
          </a:p>
        </p:txBody>
      </p:sp>
    </p:spTree>
    <p:extLst>
      <p:ext uri="{BB962C8B-B14F-4D97-AF65-F5344CB8AC3E}">
        <p14:creationId xmlns:p14="http://schemas.microsoft.com/office/powerpoint/2010/main" val="755138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Disbursement Record</a:t>
            </a:r>
            <a:endParaRPr lang="en-US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3200" dirty="0" smtClean="0">
                <a:solidFill>
                  <a:schemeClr val="tx1"/>
                </a:solidFill>
              </a:rPr>
              <a:t>Electronic file sent COD to report Pell disbursements made by schools to ED/FSA</a:t>
            </a:r>
          </a:p>
          <a:p>
            <a:r>
              <a:rPr lang="en-US" sz="3200" dirty="0" smtClean="0">
                <a:solidFill>
                  <a:schemeClr val="tx1"/>
                </a:solidFill>
              </a:rPr>
              <a:t>Contains the required data to report amount of money a student actually received, will receive and for what payment period</a:t>
            </a:r>
          </a:p>
          <a:p>
            <a:r>
              <a:rPr lang="en-US" sz="3200" dirty="0" smtClean="0">
                <a:solidFill>
                  <a:schemeClr val="tx1"/>
                </a:solidFill>
              </a:rPr>
              <a:t>Designated by program (e.g., Direct Loan or Pell Grant), by institution and by award year</a:t>
            </a:r>
          </a:p>
        </p:txBody>
      </p:sp>
    </p:spTree>
    <p:extLst>
      <p:ext uri="{BB962C8B-B14F-4D97-AF65-F5344CB8AC3E}">
        <p14:creationId xmlns:p14="http://schemas.microsoft.com/office/powerpoint/2010/main" val="3516432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Lifetime Limits for Pell Eligibility  </a:t>
            </a:r>
            <a:endParaRPr lang="en-US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>
                <a:solidFill>
                  <a:schemeClr val="tx1"/>
                </a:solidFill>
              </a:rPr>
              <a:t>Limits Pell eligibility to 12 semesters or its equivalent </a:t>
            </a:r>
          </a:p>
          <a:p>
            <a:pPr lvl="1"/>
            <a:r>
              <a:rPr lang="en-US" sz="2800" dirty="0" smtClean="0">
                <a:solidFill>
                  <a:schemeClr val="tx1"/>
                </a:solidFill>
              </a:rPr>
              <a:t>Equivalent is 6 Scheduled Awards (%600)</a:t>
            </a:r>
          </a:p>
          <a:p>
            <a:r>
              <a:rPr lang="en-US" sz="3000" dirty="0" smtClean="0">
                <a:solidFill>
                  <a:schemeClr val="tx1"/>
                </a:solidFill>
              </a:rPr>
              <a:t>Students enrolled less than full-time assessed at the fractional enrollment status</a:t>
            </a:r>
          </a:p>
          <a:p>
            <a:r>
              <a:rPr lang="en-US" sz="3000" dirty="0" smtClean="0">
                <a:solidFill>
                  <a:schemeClr val="tx1"/>
                </a:solidFill>
              </a:rPr>
              <a:t>COD tracks student %used</a:t>
            </a:r>
            <a:endParaRPr lang="en-US" sz="3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7226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43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B1D3ADB-07BD-4125-A28B-74471EB69B46}" type="slidenum">
              <a:rPr lang="en-US" smtClean="0"/>
              <a:pPr/>
              <a:t>13</a:t>
            </a:fld>
            <a:endParaRPr lang="en-US" b="0" smtClean="0"/>
          </a:p>
        </p:txBody>
      </p:sp>
      <p:sp>
        <p:nvSpPr>
          <p:cNvPr id="65741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90550" y="414338"/>
            <a:ext cx="8553450" cy="647700"/>
          </a:xfrm>
          <a:prstGeom prst="rect">
            <a:avLst/>
          </a:prstGeom>
        </p:spPr>
        <p:txBody>
          <a:bodyPr/>
          <a:lstStyle/>
          <a:p>
            <a:pPr eaLnBrk="1" hangingPunct="1">
              <a:defRPr/>
            </a:pPr>
            <a:r>
              <a:rPr lang="en-US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Formula 1 Summary</a:t>
            </a:r>
          </a:p>
        </p:txBody>
      </p:sp>
      <p:sp>
        <p:nvSpPr>
          <p:cNvPr id="274436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914400" y="1524000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/>
          <a:p>
            <a:pPr eaLnBrk="1" hangingPunct="1"/>
            <a:r>
              <a:rPr lang="en-US" dirty="0" smtClean="0"/>
              <a:t>Standard term, credit hour programs</a:t>
            </a:r>
          </a:p>
          <a:p>
            <a:pPr eaLnBrk="1" hangingPunct="1"/>
            <a:r>
              <a:rPr lang="en-US" dirty="0" smtClean="0"/>
              <a:t>30 weeks of instructional time</a:t>
            </a:r>
          </a:p>
          <a:p>
            <a:pPr eaLnBrk="1" hangingPunct="1"/>
            <a:r>
              <a:rPr lang="en-US" dirty="0" smtClean="0"/>
              <a:t>Full-time status is at least 12 credit hours</a:t>
            </a:r>
          </a:p>
          <a:p>
            <a:pPr eaLnBrk="1" hangingPunct="1"/>
            <a:r>
              <a:rPr lang="en-US" dirty="0" smtClean="0"/>
              <a:t>Academic calendar includes 2   semesters/trimesters or 3 quarters</a:t>
            </a:r>
          </a:p>
          <a:p>
            <a:pPr eaLnBrk="1" hangingPunct="1"/>
            <a:r>
              <a:rPr lang="en-US" dirty="0" smtClean="0"/>
              <a:t>No overlapping terms</a:t>
            </a:r>
          </a:p>
        </p:txBody>
      </p:sp>
      <p:sp>
        <p:nvSpPr>
          <p:cNvPr id="274437" name="TextBox 5"/>
          <p:cNvSpPr txBox="1">
            <a:spLocks noChangeArrowheads="1"/>
          </p:cNvSpPr>
          <p:nvPr/>
        </p:nvSpPr>
        <p:spPr bwMode="auto">
          <a:xfrm>
            <a:off x="1219200" y="6248400"/>
            <a:ext cx="33528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b="1"/>
              <a:t>Process – Pell,Term Based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8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85C2558-F6CE-4E10-994C-A0298266E844}" type="slidenum">
              <a:rPr lang="en-US" smtClean="0"/>
              <a:pPr/>
              <a:t>14</a:t>
            </a:fld>
            <a:endParaRPr lang="en-US" b="0" smtClean="0"/>
          </a:p>
        </p:txBody>
      </p:sp>
      <p:sp>
        <p:nvSpPr>
          <p:cNvPr id="65945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90550" y="414338"/>
            <a:ext cx="8553450" cy="647700"/>
          </a:xfrm>
          <a:prstGeom prst="rect">
            <a:avLst/>
          </a:prstGeom>
        </p:spPr>
        <p:txBody>
          <a:bodyPr lIns="90487" tIns="44450" rIns="90487" bIns="44450"/>
          <a:lstStyle/>
          <a:p>
            <a:pPr eaLnBrk="1" hangingPunct="1">
              <a:defRPr/>
            </a:pPr>
            <a:r>
              <a:rPr lang="en-US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Step 1:  Determine Enrollment Status</a:t>
            </a:r>
          </a:p>
        </p:txBody>
      </p:sp>
      <p:sp>
        <p:nvSpPr>
          <p:cNvPr id="276484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914400" y="1524000"/>
            <a:ext cx="8229600" cy="4525963"/>
          </a:xfrm>
          <a:prstGeom prst="rect">
            <a:avLst/>
          </a:prstGeom>
          <a:noFill/>
        </p:spPr>
        <p:txBody>
          <a:bodyPr lIns="90487" tIns="44450" rIns="90487" bIns="44450"/>
          <a:lstStyle/>
          <a:p>
            <a:pPr eaLnBrk="1" hangingPunct="1">
              <a:buFont typeface="Times" pitchFamily="18" charset="0"/>
              <a:buNone/>
            </a:pPr>
            <a:endParaRPr lang="en-US" sz="2800" dirty="0" smtClean="0"/>
          </a:p>
          <a:p>
            <a:pPr eaLnBrk="1" hangingPunct="1">
              <a:buFont typeface="Times" pitchFamily="18" charset="0"/>
              <a:buNone/>
            </a:pPr>
            <a:r>
              <a:rPr lang="en-US" sz="2800" dirty="0" smtClean="0"/>
              <a:t>	Full-time		at least 12 credits</a:t>
            </a:r>
          </a:p>
          <a:p>
            <a:pPr eaLnBrk="1" hangingPunct="1">
              <a:buFont typeface="Times" pitchFamily="18" charset="0"/>
              <a:buNone/>
            </a:pPr>
            <a:r>
              <a:rPr lang="en-US" sz="2800" dirty="0" smtClean="0"/>
              <a:t>	3/4 time		at least 9 credits</a:t>
            </a:r>
          </a:p>
          <a:p>
            <a:pPr eaLnBrk="1" hangingPunct="1">
              <a:buFont typeface="Times" pitchFamily="18" charset="0"/>
              <a:buNone/>
            </a:pPr>
            <a:r>
              <a:rPr lang="en-US" sz="2800" dirty="0" smtClean="0"/>
              <a:t>	1/2 time		at least 6 credits</a:t>
            </a:r>
          </a:p>
          <a:p>
            <a:pPr eaLnBrk="1" hangingPunct="1">
              <a:buFont typeface="Times" pitchFamily="18" charset="0"/>
              <a:buNone/>
            </a:pPr>
            <a:r>
              <a:rPr lang="en-US" sz="2800" dirty="0" smtClean="0"/>
              <a:t>&lt; 1/2 time		fewer than 6 credits</a:t>
            </a:r>
            <a:br>
              <a:rPr lang="en-US" sz="2800" dirty="0" smtClean="0"/>
            </a:br>
            <a:endParaRPr lang="en-US" sz="2800" dirty="0" smtClean="0"/>
          </a:p>
          <a:p>
            <a:pPr eaLnBrk="1" hangingPunct="1">
              <a:buFont typeface="Times" pitchFamily="18" charset="0"/>
              <a:buNone/>
            </a:pPr>
            <a:r>
              <a:rPr lang="en-US" sz="2400" dirty="0" smtClean="0"/>
              <a:t>		</a:t>
            </a:r>
          </a:p>
        </p:txBody>
      </p:sp>
      <p:sp>
        <p:nvSpPr>
          <p:cNvPr id="276485" name="TextBox 4"/>
          <p:cNvSpPr txBox="1">
            <a:spLocks noChangeArrowheads="1"/>
          </p:cNvSpPr>
          <p:nvPr/>
        </p:nvSpPr>
        <p:spPr bwMode="auto">
          <a:xfrm>
            <a:off x="1219200" y="6248400"/>
            <a:ext cx="33528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b="1"/>
              <a:t>Process – Pell,Term Based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50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D7A97E1-0DEA-4E58-9887-DFBB009A46F8}" type="slidenum">
              <a:rPr lang="en-US" smtClean="0"/>
              <a:pPr/>
              <a:t>15</a:t>
            </a:fld>
            <a:endParaRPr lang="en-US" b="0" smtClean="0"/>
          </a:p>
        </p:txBody>
      </p:sp>
      <p:sp>
        <p:nvSpPr>
          <p:cNvPr id="66048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90550" y="414338"/>
            <a:ext cx="8553450" cy="647700"/>
          </a:xfrm>
          <a:prstGeom prst="rect">
            <a:avLst/>
          </a:prstGeom>
        </p:spPr>
        <p:txBody>
          <a:bodyPr/>
          <a:lstStyle/>
          <a:p>
            <a:pPr eaLnBrk="1" hangingPunct="1">
              <a:defRPr/>
            </a:pPr>
            <a:r>
              <a:rPr lang="en-US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Step 2:  Calculate Pell Grant COA</a:t>
            </a:r>
          </a:p>
        </p:txBody>
      </p:sp>
      <p:sp>
        <p:nvSpPr>
          <p:cNvPr id="277508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914400" y="1524000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General rule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Use full-time, full-year costs 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Exception to general rule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When student is attending less than 1/2 time, use full-time, full-year costs for each allowable component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 smtClean="0"/>
              <a:t>Some components not allowed for less than 1/2 time enrollment </a:t>
            </a:r>
          </a:p>
          <a:p>
            <a:pPr lvl="3" eaLnBrk="1" hangingPunct="1">
              <a:lnSpc>
                <a:spcPct val="90000"/>
              </a:lnSpc>
            </a:pPr>
            <a:r>
              <a:rPr lang="en-US" dirty="0" smtClean="0"/>
              <a:t>No miscellaneous and personal expenses</a:t>
            </a:r>
          </a:p>
          <a:p>
            <a:pPr lvl="3" eaLnBrk="1" hangingPunct="1">
              <a:lnSpc>
                <a:spcPct val="90000"/>
              </a:lnSpc>
            </a:pPr>
            <a:r>
              <a:rPr lang="en-US" dirty="0" smtClean="0"/>
              <a:t>Limited allowance for room and board</a:t>
            </a:r>
          </a:p>
        </p:txBody>
      </p:sp>
      <p:sp>
        <p:nvSpPr>
          <p:cNvPr id="277509" name="TextBox 4"/>
          <p:cNvSpPr txBox="1">
            <a:spLocks noChangeArrowheads="1"/>
          </p:cNvSpPr>
          <p:nvPr/>
        </p:nvSpPr>
        <p:spPr bwMode="auto">
          <a:xfrm>
            <a:off x="1219200" y="6248400"/>
            <a:ext cx="33528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b="1"/>
              <a:t>Process – Pell,Term Based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53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461701C-5929-4057-A162-1465745AAD73}" type="slidenum">
              <a:rPr lang="en-US" smtClean="0"/>
              <a:pPr/>
              <a:t>16</a:t>
            </a:fld>
            <a:endParaRPr lang="en-US" b="0" smtClean="0"/>
          </a:p>
        </p:txBody>
      </p:sp>
      <p:sp>
        <p:nvSpPr>
          <p:cNvPr id="66253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90550" y="414338"/>
            <a:ext cx="8553450" cy="647700"/>
          </a:xfrm>
          <a:prstGeom prst="rect">
            <a:avLst/>
          </a:prstGeom>
        </p:spPr>
        <p:txBody>
          <a:bodyPr/>
          <a:lstStyle/>
          <a:p>
            <a:pPr eaLnBrk="1" hangingPunct="1">
              <a:defRPr/>
            </a:pPr>
            <a:r>
              <a:rPr lang="en-US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Step 3:  Determine Annual Award</a:t>
            </a:r>
          </a:p>
        </p:txBody>
      </p:sp>
      <p:sp>
        <p:nvSpPr>
          <p:cNvPr id="278532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914400" y="2030412"/>
            <a:ext cx="8229600" cy="4525963"/>
          </a:xfrm>
          <a:prstGeom prst="rect">
            <a:avLst/>
          </a:prstGeom>
        </p:spPr>
        <p:txBody>
          <a:bodyPr/>
          <a:lstStyle/>
          <a:p>
            <a:pPr eaLnBrk="1" hangingPunct="1"/>
            <a:r>
              <a:rPr lang="en-US" dirty="0" smtClean="0"/>
              <a:t>Use student’s cost of attendance and EFC to find annual award on Payment Schedules</a:t>
            </a:r>
          </a:p>
        </p:txBody>
      </p:sp>
      <p:sp>
        <p:nvSpPr>
          <p:cNvPr id="278533" name="TextBox 4"/>
          <p:cNvSpPr txBox="1">
            <a:spLocks noChangeArrowheads="1"/>
          </p:cNvSpPr>
          <p:nvPr/>
        </p:nvSpPr>
        <p:spPr bwMode="auto">
          <a:xfrm>
            <a:off x="1219200" y="6248400"/>
            <a:ext cx="33528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b="1"/>
              <a:t>Process – Pell,Term Based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57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C4FEB15-EE02-4209-AC86-3E54278EA60B}" type="slidenum">
              <a:rPr lang="en-US" smtClean="0"/>
              <a:pPr/>
              <a:t>17</a:t>
            </a:fld>
            <a:endParaRPr lang="en-US" b="0" smtClean="0"/>
          </a:p>
        </p:txBody>
      </p:sp>
      <p:sp>
        <p:nvSpPr>
          <p:cNvPr id="66457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90550" y="414338"/>
            <a:ext cx="8553450" cy="647700"/>
          </a:xfrm>
          <a:prstGeom prst="rect">
            <a:avLst/>
          </a:prstGeom>
        </p:spPr>
        <p:txBody>
          <a:bodyPr/>
          <a:lstStyle/>
          <a:p>
            <a:pPr eaLnBrk="1" hangingPunct="1">
              <a:defRPr/>
            </a:pPr>
            <a:r>
              <a:rPr lang="en-US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Step 4:  Determine Payment Periods</a:t>
            </a:r>
          </a:p>
        </p:txBody>
      </p:sp>
      <p:sp>
        <p:nvSpPr>
          <p:cNvPr id="280580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599649" y="2056570"/>
            <a:ext cx="8229600" cy="4525963"/>
          </a:xfrm>
          <a:prstGeom prst="rect">
            <a:avLst/>
          </a:prstGeom>
        </p:spPr>
        <p:txBody>
          <a:bodyPr/>
          <a:lstStyle/>
          <a:p>
            <a:pPr eaLnBrk="1" hangingPunct="1"/>
            <a:r>
              <a:rPr lang="en-US" dirty="0" smtClean="0"/>
              <a:t>Standard term programs use the term as the payment period</a:t>
            </a:r>
          </a:p>
          <a:p>
            <a:pPr lvl="1" eaLnBrk="1" hangingPunct="1"/>
            <a:r>
              <a:rPr lang="en-US" dirty="0" smtClean="0"/>
              <a:t>Semesters, trimesters, quarters</a:t>
            </a:r>
          </a:p>
          <a:p>
            <a:pPr eaLnBrk="1" hangingPunct="1"/>
            <a:endParaRPr lang="en-US" dirty="0" smtClean="0"/>
          </a:p>
        </p:txBody>
      </p:sp>
      <p:sp>
        <p:nvSpPr>
          <p:cNvPr id="280581" name="TextBox 4"/>
          <p:cNvSpPr txBox="1">
            <a:spLocks noChangeArrowheads="1"/>
          </p:cNvSpPr>
          <p:nvPr/>
        </p:nvSpPr>
        <p:spPr bwMode="auto">
          <a:xfrm>
            <a:off x="1219200" y="6248400"/>
            <a:ext cx="33528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b="1"/>
              <a:t>Process – Pell,Term Based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60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8AB8EA4-A478-47E3-9E8D-6CE0FD453615}" type="slidenum">
              <a:rPr lang="en-US" smtClean="0"/>
              <a:pPr/>
              <a:t>18</a:t>
            </a:fld>
            <a:endParaRPr lang="en-US" b="0" smtClean="0"/>
          </a:p>
        </p:txBody>
      </p:sp>
      <p:sp>
        <p:nvSpPr>
          <p:cNvPr id="665606" name="Rectangle 6"/>
          <p:cNvSpPr>
            <a:spLocks noGrp="1" noChangeArrowheads="1"/>
          </p:cNvSpPr>
          <p:nvPr>
            <p:ph type="title" idx="4294967295"/>
          </p:nvPr>
        </p:nvSpPr>
        <p:spPr>
          <a:xfrm>
            <a:off x="590550" y="414338"/>
            <a:ext cx="8553450" cy="647700"/>
          </a:xfrm>
          <a:prstGeom prst="rect">
            <a:avLst/>
          </a:prstGeom>
        </p:spPr>
        <p:txBody>
          <a:bodyPr/>
          <a:lstStyle/>
          <a:p>
            <a:pPr eaLnBrk="1" hangingPunct="1">
              <a:defRPr/>
            </a:pPr>
            <a:r>
              <a:rPr lang="en-US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Step 5:  Payment Per Payment Period</a:t>
            </a:r>
          </a:p>
        </p:txBody>
      </p:sp>
      <p:sp>
        <p:nvSpPr>
          <p:cNvPr id="281604" name="Rectangle 7"/>
          <p:cNvSpPr>
            <a:spLocks noGrp="1" noChangeArrowheads="1"/>
          </p:cNvSpPr>
          <p:nvPr>
            <p:ph idx="4294967295"/>
          </p:nvPr>
        </p:nvSpPr>
        <p:spPr>
          <a:xfrm>
            <a:off x="457200" y="2239962"/>
            <a:ext cx="8229600" cy="4525963"/>
          </a:xfrm>
          <a:prstGeom prst="rect">
            <a:avLst/>
          </a:prstGeom>
        </p:spPr>
        <p:txBody>
          <a:bodyPr/>
          <a:lstStyle/>
          <a:p>
            <a:pPr algn="ctr" eaLnBrk="1" hangingPunct="1">
              <a:buFont typeface="Times" pitchFamily="18" charset="0"/>
              <a:buNone/>
            </a:pPr>
            <a:r>
              <a:rPr lang="en-US" dirty="0" smtClean="0"/>
              <a:t>Annual Award</a:t>
            </a:r>
          </a:p>
          <a:p>
            <a:pPr algn="ctr" eaLnBrk="1" hangingPunct="1">
              <a:buFont typeface="Times" pitchFamily="18" charset="0"/>
              <a:buNone/>
            </a:pPr>
            <a:r>
              <a:rPr lang="en-US" dirty="0" smtClean="0"/>
              <a:t># of payment periods in</a:t>
            </a:r>
            <a:br>
              <a:rPr lang="en-US" dirty="0" smtClean="0"/>
            </a:br>
            <a:r>
              <a:rPr lang="en-US" dirty="0" smtClean="0"/>
              <a:t>academic year</a:t>
            </a:r>
          </a:p>
        </p:txBody>
      </p:sp>
      <p:pic>
        <p:nvPicPr>
          <p:cNvPr id="281605" name="Picture 4" descr="bs00044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81800" y="4267200"/>
            <a:ext cx="1828800" cy="1263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1606" name="Line 5"/>
          <p:cNvSpPr>
            <a:spLocks noChangeShapeType="1"/>
          </p:cNvSpPr>
          <p:nvPr/>
        </p:nvSpPr>
        <p:spPr bwMode="auto">
          <a:xfrm>
            <a:off x="2209800" y="3505200"/>
            <a:ext cx="4876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1607" name="TextBox 6"/>
          <p:cNvSpPr txBox="1">
            <a:spLocks noChangeArrowheads="1"/>
          </p:cNvSpPr>
          <p:nvPr/>
        </p:nvSpPr>
        <p:spPr bwMode="auto">
          <a:xfrm>
            <a:off x="1219200" y="6248400"/>
            <a:ext cx="33528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b="1"/>
              <a:t>Process – Pell,Term Based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65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C920FAF-B4B1-4019-A31A-BD70C866ED48}" type="slidenum">
              <a:rPr lang="en-US" smtClean="0"/>
              <a:pPr/>
              <a:t>19</a:t>
            </a:fld>
            <a:endParaRPr lang="en-US" b="0" smtClean="0"/>
          </a:p>
        </p:txBody>
      </p:sp>
      <p:sp>
        <p:nvSpPr>
          <p:cNvPr id="66867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90550" y="414338"/>
            <a:ext cx="8553450" cy="647700"/>
          </a:xfrm>
          <a:prstGeom prst="rect">
            <a:avLst/>
          </a:prstGeom>
        </p:spPr>
        <p:txBody>
          <a:bodyPr/>
          <a:lstStyle/>
          <a:p>
            <a:pPr eaLnBrk="1" hangingPunct="1">
              <a:defRPr/>
            </a:pPr>
            <a:r>
              <a:rPr lang="en-US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Crossover Periods and Pell</a:t>
            </a:r>
          </a:p>
        </p:txBody>
      </p:sp>
      <p:sp>
        <p:nvSpPr>
          <p:cNvPr id="283652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914400" y="1524000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/>
          <a:p>
            <a:pPr eaLnBrk="1" hangingPunct="1"/>
            <a:r>
              <a:rPr lang="en-US" dirty="0" smtClean="0"/>
              <a:t>A payment period that overlaps two award years</a:t>
            </a:r>
          </a:p>
          <a:p>
            <a:pPr eaLnBrk="1" hangingPunct="1"/>
            <a:r>
              <a:rPr lang="en-US" dirty="0" smtClean="0"/>
              <a:t>School must assign the payment period to one award year</a:t>
            </a:r>
          </a:p>
          <a:p>
            <a:pPr lvl="1" eaLnBrk="1" hangingPunct="1"/>
            <a:r>
              <a:rPr lang="en-US" dirty="0" smtClean="0"/>
              <a:t>Must have a valid EFC for that award year</a:t>
            </a:r>
          </a:p>
        </p:txBody>
      </p:sp>
      <p:pic>
        <p:nvPicPr>
          <p:cNvPr id="668676" name="Picture 4" descr="pe03554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38400" y="4923034"/>
            <a:ext cx="1600200" cy="15436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68677" name="Picture 5" descr="pe03555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19600" y="4953000"/>
            <a:ext cx="14478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6686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6686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0"/>
                            </p:stCondLst>
                            <p:childTnLst>
                              <p:par>
                                <p:cTn id="10" presetID="19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8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0" fill="hold"/>
                                        <p:tgtEl>
                                          <p:spTgt spid="6686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0" fill="hold"/>
                                        <p:tgtEl>
                                          <p:spTgt spid="6686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Pell Grant Definitions</a:t>
            </a:r>
            <a:endParaRPr lang="en-US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>
                <a:solidFill>
                  <a:schemeClr val="tx1"/>
                </a:solidFill>
              </a:rPr>
              <a:t>Scheduled Award</a:t>
            </a:r>
          </a:p>
          <a:p>
            <a:pPr lvl="1"/>
            <a:r>
              <a:rPr lang="en-US" sz="2800" dirty="0" smtClean="0">
                <a:solidFill>
                  <a:schemeClr val="tx1"/>
                </a:solidFill>
              </a:rPr>
              <a:t>Maximum Pell Grant a student with a given EFC and COA may receive if enrolled full-time for a full academic year</a:t>
            </a:r>
          </a:p>
        </p:txBody>
      </p:sp>
    </p:spTree>
    <p:extLst>
      <p:ext uri="{BB962C8B-B14F-4D97-AF65-F5344CB8AC3E}">
        <p14:creationId xmlns:p14="http://schemas.microsoft.com/office/powerpoint/2010/main" val="384644024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2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A89EEDF-B6AF-4061-B6CA-F407F7F374BE}" type="slidenum">
              <a:rPr lang="en-US" smtClean="0"/>
              <a:pPr/>
              <a:t>20</a:t>
            </a:fld>
            <a:endParaRPr lang="en-US" b="0" smtClean="0"/>
          </a:p>
        </p:txBody>
      </p:sp>
      <p:sp>
        <p:nvSpPr>
          <p:cNvPr id="6696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90550" y="414338"/>
            <a:ext cx="8553450" cy="647700"/>
          </a:xfrm>
          <a:prstGeom prst="rect">
            <a:avLst/>
          </a:prstGeom>
        </p:spPr>
        <p:txBody>
          <a:bodyPr/>
          <a:lstStyle/>
          <a:p>
            <a:pPr eaLnBrk="1" hangingPunct="1">
              <a:defRPr/>
            </a:pPr>
            <a:r>
              <a:rPr lang="en-US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Formula 3 Highlights</a:t>
            </a:r>
          </a:p>
        </p:txBody>
      </p:sp>
      <p:sp>
        <p:nvSpPr>
          <p:cNvPr id="286724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914400" y="1524000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/>
          <a:p>
            <a:pPr eaLnBrk="1" hangingPunct="1"/>
            <a:r>
              <a:rPr lang="en-US" dirty="0" smtClean="0"/>
              <a:t>Enrollment status is different for nonstandard terms.</a:t>
            </a:r>
          </a:p>
          <a:p>
            <a:pPr eaLnBrk="1" hangingPunct="1"/>
            <a:r>
              <a:rPr lang="en-US" dirty="0" smtClean="0"/>
              <a:t>Cost of attendance proration may apply.</a:t>
            </a:r>
          </a:p>
          <a:p>
            <a:pPr eaLnBrk="1" hangingPunct="1"/>
            <a:r>
              <a:rPr lang="en-US" dirty="0" smtClean="0"/>
              <a:t>Pell payment per payment period is determined using number of weeks in the nonstandard term.</a:t>
            </a:r>
            <a:r>
              <a:rPr lang="en-US" sz="2800" dirty="0" smtClean="0"/>
              <a:t>	</a:t>
            </a:r>
            <a:endParaRPr lang="en-US" dirty="0" smtClean="0"/>
          </a:p>
        </p:txBody>
      </p:sp>
      <p:sp>
        <p:nvSpPr>
          <p:cNvPr id="286725" name="TextBox 4"/>
          <p:cNvSpPr txBox="1">
            <a:spLocks noChangeArrowheads="1"/>
          </p:cNvSpPr>
          <p:nvPr/>
        </p:nvSpPr>
        <p:spPr bwMode="auto">
          <a:xfrm>
            <a:off x="1219200" y="6248400"/>
            <a:ext cx="33528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b="1"/>
              <a:t>Process – Pell,Term Based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74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8CC4CAF-522E-46F4-B878-88DEB9DEEC13}" type="slidenum">
              <a:rPr lang="en-US" smtClean="0"/>
              <a:pPr/>
              <a:t>21</a:t>
            </a:fld>
            <a:endParaRPr lang="en-US" b="0" smtClean="0"/>
          </a:p>
        </p:txBody>
      </p:sp>
      <p:sp>
        <p:nvSpPr>
          <p:cNvPr id="6707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90550" y="414338"/>
            <a:ext cx="8553450" cy="647700"/>
          </a:xfrm>
          <a:prstGeom prst="rect">
            <a:avLst/>
          </a:prstGeom>
        </p:spPr>
        <p:txBody>
          <a:bodyPr lIns="90487" tIns="44450" rIns="90487" bIns="44450"/>
          <a:lstStyle/>
          <a:p>
            <a:pPr eaLnBrk="1" hangingPunct="1">
              <a:defRPr/>
            </a:pPr>
            <a:r>
              <a:rPr lang="en-US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Five Calculation Steps</a:t>
            </a:r>
          </a:p>
        </p:txBody>
      </p:sp>
      <p:sp>
        <p:nvSpPr>
          <p:cNvPr id="287748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914400" y="1524000"/>
            <a:ext cx="8229600" cy="4525963"/>
          </a:xfrm>
          <a:prstGeom prst="rect">
            <a:avLst/>
          </a:prstGeom>
          <a:noFill/>
        </p:spPr>
        <p:txBody>
          <a:bodyPr lIns="90487" tIns="44450" rIns="90487" bIns="44450">
            <a:normAutofit/>
          </a:bodyPr>
          <a:lstStyle/>
          <a:p>
            <a:pPr eaLnBrk="1" hangingPunct="1">
              <a:buFont typeface="Times" pitchFamily="18" charset="0"/>
              <a:buNone/>
              <a:tabLst>
                <a:tab pos="571500" algn="l"/>
              </a:tabLst>
            </a:pPr>
            <a:r>
              <a:rPr lang="en-US" dirty="0" smtClean="0"/>
              <a:t>1.	 Determine enrollment status</a:t>
            </a:r>
          </a:p>
          <a:p>
            <a:pPr eaLnBrk="1" hangingPunct="1">
              <a:buFont typeface="Times" pitchFamily="18" charset="0"/>
              <a:buNone/>
              <a:tabLst>
                <a:tab pos="571500" algn="l"/>
              </a:tabLst>
            </a:pPr>
            <a:r>
              <a:rPr lang="en-US" dirty="0" smtClean="0"/>
              <a:t>2. Calculate Pell COA</a:t>
            </a:r>
          </a:p>
          <a:p>
            <a:pPr eaLnBrk="1" hangingPunct="1">
              <a:buFont typeface="Times" pitchFamily="18" charset="0"/>
              <a:buNone/>
              <a:tabLst>
                <a:tab pos="571500" algn="l"/>
              </a:tabLst>
            </a:pPr>
            <a:r>
              <a:rPr lang="en-US" dirty="0" smtClean="0"/>
              <a:t>3.	 Determine annual award</a:t>
            </a:r>
          </a:p>
          <a:p>
            <a:pPr eaLnBrk="1" hangingPunct="1">
              <a:buFont typeface="Times" pitchFamily="18" charset="0"/>
              <a:buNone/>
              <a:tabLst>
                <a:tab pos="571500" algn="l"/>
              </a:tabLst>
            </a:pPr>
            <a:r>
              <a:rPr lang="en-US" dirty="0" smtClean="0"/>
              <a:t>4.	 Determine payment periods</a:t>
            </a:r>
          </a:p>
          <a:p>
            <a:pPr eaLnBrk="1" hangingPunct="1">
              <a:buFont typeface="Times" pitchFamily="18" charset="0"/>
              <a:buNone/>
              <a:tabLst>
                <a:tab pos="571500" algn="l"/>
              </a:tabLst>
            </a:pPr>
            <a:r>
              <a:rPr lang="en-US" dirty="0" smtClean="0"/>
              <a:t>5.	 Calculate payment for each</a:t>
            </a:r>
            <a:br>
              <a:rPr lang="en-US" dirty="0" smtClean="0"/>
            </a:br>
            <a:r>
              <a:rPr lang="en-US" dirty="0" smtClean="0"/>
              <a:t> payment period</a:t>
            </a:r>
          </a:p>
        </p:txBody>
      </p:sp>
      <p:pic>
        <p:nvPicPr>
          <p:cNvPr id="287749" name="Picture 4" descr="stair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53200" y="3822843"/>
            <a:ext cx="2397125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7750" name="TextBox 5"/>
          <p:cNvSpPr txBox="1">
            <a:spLocks noChangeArrowheads="1"/>
          </p:cNvSpPr>
          <p:nvPr/>
        </p:nvSpPr>
        <p:spPr bwMode="auto">
          <a:xfrm>
            <a:off x="1219200" y="6248400"/>
            <a:ext cx="33528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b="1"/>
              <a:t>Process – Pell,Term Based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770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E9932-8EE2-4366-8021-66D0A2AD2DAB}" type="slidenum">
              <a:rPr lang="en-US" smtClean="0"/>
              <a:pPr/>
              <a:t>22</a:t>
            </a:fld>
            <a:endParaRPr lang="en-US" smtClean="0"/>
          </a:p>
        </p:txBody>
      </p:sp>
      <p:sp>
        <p:nvSpPr>
          <p:cNvPr id="67174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90550" y="414338"/>
            <a:ext cx="8553450" cy="647700"/>
          </a:xfrm>
          <a:prstGeom prst="rect">
            <a:avLst/>
          </a:prstGeom>
        </p:spPr>
        <p:txBody>
          <a:bodyPr/>
          <a:lstStyle/>
          <a:p>
            <a:r>
              <a:rPr lang="en-US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Step 1:  Determine Enrollment Status</a:t>
            </a:r>
          </a:p>
        </p:txBody>
      </p:sp>
      <p:sp>
        <p:nvSpPr>
          <p:cNvPr id="288772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560980" y="2076449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2800" dirty="0" smtClean="0"/>
              <a:t>If a school’s academic calendar contains nonstandard terms, full-time enrollment status for each term must be determined using a regulatory formula:</a:t>
            </a:r>
          </a:p>
        </p:txBody>
      </p:sp>
      <p:sp>
        <p:nvSpPr>
          <p:cNvPr id="288773" name="TextBox 4"/>
          <p:cNvSpPr txBox="1">
            <a:spLocks noChangeArrowheads="1"/>
          </p:cNvSpPr>
          <p:nvPr/>
        </p:nvSpPr>
        <p:spPr bwMode="auto">
          <a:xfrm>
            <a:off x="1219200" y="6248400"/>
            <a:ext cx="33528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b="1"/>
              <a:t>Process – Pell,Term Based</a:t>
            </a:r>
          </a:p>
        </p:txBody>
      </p:sp>
      <p:sp>
        <p:nvSpPr>
          <p:cNvPr id="15" name="Rectangle 3"/>
          <p:cNvSpPr txBox="1">
            <a:spLocks noChangeArrowheads="1"/>
          </p:cNvSpPr>
          <p:nvPr/>
        </p:nvSpPr>
        <p:spPr bwMode="auto">
          <a:xfrm>
            <a:off x="4495800" y="4038600"/>
            <a:ext cx="3962400" cy="5909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22860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Times" pitchFamily="18" charset="0"/>
              <a:buNone/>
              <a:tabLst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weeks of instructional time in nonstandard term</a:t>
            </a:r>
          </a:p>
        </p:txBody>
      </p:sp>
      <p:sp>
        <p:nvSpPr>
          <p:cNvPr id="16" name="Text Box 7"/>
          <p:cNvSpPr txBox="1">
            <a:spLocks noChangeArrowheads="1"/>
          </p:cNvSpPr>
          <p:nvPr/>
        </p:nvSpPr>
        <p:spPr bwMode="auto">
          <a:xfrm>
            <a:off x="3505200" y="4495800"/>
            <a:ext cx="557213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4400" dirty="0">
                <a:latin typeface="ClearlyRoman" pitchFamily="2" charset="0"/>
              </a:rPr>
              <a:t>X</a:t>
            </a:r>
            <a:endParaRPr lang="en-US" sz="4400" dirty="0">
              <a:solidFill>
                <a:srgbClr val="A50021"/>
              </a:solidFill>
              <a:latin typeface="ClearlyRoman" pitchFamily="2" charset="0"/>
            </a:endParaRPr>
          </a:p>
        </p:txBody>
      </p:sp>
      <p:sp>
        <p:nvSpPr>
          <p:cNvPr id="17" name="Line 8"/>
          <p:cNvSpPr>
            <a:spLocks noChangeShapeType="1"/>
          </p:cNvSpPr>
          <p:nvPr/>
        </p:nvSpPr>
        <p:spPr bwMode="auto">
          <a:xfrm>
            <a:off x="4267200" y="4800600"/>
            <a:ext cx="42672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4267200" y="4800600"/>
            <a:ext cx="4419600" cy="10895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228600" algn="ctr" eaLnBrk="1" hangingPunct="1">
              <a:lnSpc>
                <a:spcPct val="90000"/>
              </a:lnSpc>
              <a:spcBef>
                <a:spcPct val="10000"/>
              </a:spcBef>
              <a:buFont typeface="Times" pitchFamily="18" charset="0"/>
              <a:buNone/>
            </a:pPr>
            <a:r>
              <a:rPr lang="en-US" dirty="0" smtClean="0"/>
              <a:t>weeks of instructional time in program’s definition of academic year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066800" y="4191000"/>
            <a:ext cx="2209800" cy="120032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Credit hours</a:t>
            </a:r>
          </a:p>
          <a:p>
            <a:pPr algn="ctr"/>
            <a:r>
              <a:rPr lang="en-US" dirty="0" smtClean="0"/>
              <a:t> in the academic year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AC1795A-D738-4E5B-B86A-6C3E1E0807A9}" type="slidenum">
              <a:rPr lang="en-US" smtClean="0"/>
              <a:pPr/>
              <a:t>23</a:t>
            </a:fld>
            <a:endParaRPr lang="en-US" b="0" smtClean="0"/>
          </a:p>
        </p:txBody>
      </p:sp>
      <p:sp>
        <p:nvSpPr>
          <p:cNvPr id="674820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590550" y="414338"/>
            <a:ext cx="8553450" cy="647700"/>
          </a:xfrm>
          <a:prstGeom prst="rect">
            <a:avLst/>
          </a:prstGeom>
        </p:spPr>
        <p:txBody>
          <a:bodyPr/>
          <a:lstStyle/>
          <a:p>
            <a:pPr eaLnBrk="1" hangingPunct="1">
              <a:defRPr/>
            </a:pPr>
            <a:r>
              <a:rPr lang="en-US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Step 2:  Calculate Pell Grant COA</a:t>
            </a:r>
          </a:p>
        </p:txBody>
      </p:sp>
      <p:sp>
        <p:nvSpPr>
          <p:cNvPr id="291844" name="Rectangle 5"/>
          <p:cNvSpPr>
            <a:spLocks noGrp="1" noChangeArrowheads="1"/>
          </p:cNvSpPr>
          <p:nvPr>
            <p:ph idx="4294967295"/>
          </p:nvPr>
        </p:nvSpPr>
        <p:spPr>
          <a:xfrm>
            <a:off x="457200" y="1876424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ctr" eaLnBrk="1" hangingPunct="1">
              <a:buFont typeface="Times" pitchFamily="18" charset="0"/>
              <a:buNone/>
            </a:pPr>
            <a:r>
              <a:rPr lang="en-US" dirty="0" smtClean="0"/>
              <a:t>	Prorating Cost of Attendance</a:t>
            </a:r>
          </a:p>
          <a:p>
            <a:pPr eaLnBrk="1" hangingPunct="1">
              <a:buFont typeface="Times" pitchFamily="18" charset="0"/>
              <a:buNone/>
            </a:pPr>
            <a:endParaRPr lang="en-US" dirty="0" smtClean="0"/>
          </a:p>
          <a:p>
            <a:pPr algn="ctr" eaLnBrk="1" hangingPunct="1">
              <a:buNone/>
            </a:pPr>
            <a:r>
              <a:rPr lang="en-US" dirty="0" smtClean="0"/>
              <a:t>When cost is for a period longer or shorter than the statutory academic year, prorate the cost down or up to reflect one academic year’s cost.</a:t>
            </a:r>
          </a:p>
        </p:txBody>
      </p:sp>
      <p:sp>
        <p:nvSpPr>
          <p:cNvPr id="291845" name="TextBox 4"/>
          <p:cNvSpPr txBox="1">
            <a:spLocks noChangeArrowheads="1"/>
          </p:cNvSpPr>
          <p:nvPr/>
        </p:nvSpPr>
        <p:spPr bwMode="auto">
          <a:xfrm>
            <a:off x="1219200" y="6248400"/>
            <a:ext cx="33528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b="1"/>
              <a:t>Process – Pell,Term Based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86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0F9A742-3F4E-4E34-830B-847BCBF61279}" type="slidenum">
              <a:rPr lang="en-US" smtClean="0"/>
              <a:pPr/>
              <a:t>24</a:t>
            </a:fld>
            <a:endParaRPr lang="en-US" b="0" smtClean="0"/>
          </a:p>
        </p:txBody>
      </p:sp>
      <p:sp>
        <p:nvSpPr>
          <p:cNvPr id="67584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90550" y="414338"/>
            <a:ext cx="8553450" cy="647700"/>
          </a:xfrm>
          <a:prstGeom prst="rect">
            <a:avLst/>
          </a:prstGeom>
        </p:spPr>
        <p:txBody>
          <a:bodyPr lIns="90487" tIns="44450" rIns="90487" bIns="44450"/>
          <a:lstStyle/>
          <a:p>
            <a:pPr eaLnBrk="1" hangingPunct="1">
              <a:defRPr/>
            </a:pPr>
            <a:r>
              <a:rPr lang="en-US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COA Proration </a:t>
            </a:r>
          </a:p>
        </p:txBody>
      </p:sp>
      <p:sp>
        <p:nvSpPr>
          <p:cNvPr id="292868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914400" y="1524000"/>
            <a:ext cx="8229600" cy="4525963"/>
          </a:xfrm>
          <a:prstGeom prst="rect">
            <a:avLst/>
          </a:prstGeom>
          <a:noFill/>
        </p:spPr>
        <p:txBody>
          <a:bodyPr lIns="90487" tIns="44450" rIns="90487" bIns="44450">
            <a:normAutofit/>
          </a:bodyPr>
          <a:lstStyle/>
          <a:p>
            <a:pPr algn="ctr" eaLnBrk="1" hangingPunct="1">
              <a:lnSpc>
                <a:spcPct val="90000"/>
              </a:lnSpc>
              <a:buFont typeface="Times" pitchFamily="18" charset="0"/>
              <a:buNone/>
            </a:pPr>
            <a:r>
              <a:rPr lang="en-US" dirty="0" smtClean="0"/>
              <a:t>  </a:t>
            </a:r>
            <a:r>
              <a:rPr lang="en-US" sz="2800" i="1" dirty="0" smtClean="0"/>
              <a:t>Multiply COA by lesser of these two fractions</a:t>
            </a:r>
            <a:r>
              <a:rPr lang="en-US" sz="2800" dirty="0" smtClean="0"/>
              <a:t>:</a:t>
            </a:r>
          </a:p>
          <a:p>
            <a:pPr algn="ctr" eaLnBrk="1" hangingPunct="1">
              <a:lnSpc>
                <a:spcPct val="90000"/>
              </a:lnSpc>
              <a:buFont typeface="Times" pitchFamily="18" charset="0"/>
              <a:buNone/>
            </a:pPr>
            <a:endParaRPr lang="en-US" sz="2400" dirty="0" smtClean="0"/>
          </a:p>
          <a:p>
            <a:pPr algn="ctr" eaLnBrk="1" hangingPunct="1">
              <a:lnSpc>
                <a:spcPct val="90000"/>
              </a:lnSpc>
              <a:buFont typeface="Times" pitchFamily="18" charset="0"/>
              <a:buNone/>
            </a:pPr>
            <a:r>
              <a:rPr lang="en-US" dirty="0" smtClean="0"/>
              <a:t>		</a:t>
            </a:r>
            <a:r>
              <a:rPr lang="en-US" sz="2800" dirty="0" smtClean="0"/>
              <a:t>hours in academic year definition</a:t>
            </a:r>
            <a:r>
              <a:rPr lang="en-US" dirty="0" smtClean="0"/>
              <a:t>		</a:t>
            </a:r>
          </a:p>
          <a:p>
            <a:pPr algn="ctr" eaLnBrk="1" hangingPunct="1">
              <a:lnSpc>
                <a:spcPct val="90000"/>
              </a:lnSpc>
              <a:buFont typeface="Times" pitchFamily="18" charset="0"/>
              <a:buNone/>
            </a:pPr>
            <a:endParaRPr lang="en-US" sz="2800" dirty="0"/>
          </a:p>
          <a:p>
            <a:pPr algn="ctr" eaLnBrk="1" hangingPunct="1">
              <a:lnSpc>
                <a:spcPct val="90000"/>
              </a:lnSpc>
              <a:buFont typeface="Times" pitchFamily="18" charset="0"/>
              <a:buNone/>
            </a:pPr>
            <a:r>
              <a:rPr lang="en-US" sz="2800" dirty="0" smtClean="0"/>
              <a:t>hours for which costs apply</a:t>
            </a:r>
          </a:p>
          <a:p>
            <a:pPr algn="ctr" eaLnBrk="1" hangingPunct="1">
              <a:lnSpc>
                <a:spcPct val="90000"/>
              </a:lnSpc>
              <a:buFont typeface="Times" pitchFamily="18" charset="0"/>
              <a:buNone/>
            </a:pPr>
            <a:endParaRPr lang="en-US" sz="1000" dirty="0" smtClean="0"/>
          </a:p>
          <a:p>
            <a:pPr algn="ctr" eaLnBrk="1" hangingPunct="1">
              <a:lnSpc>
                <a:spcPct val="90000"/>
              </a:lnSpc>
              <a:buFont typeface="Times" pitchFamily="18" charset="0"/>
              <a:buNone/>
            </a:pPr>
            <a:r>
              <a:rPr lang="en-US" dirty="0" smtClean="0"/>
              <a:t>		</a:t>
            </a:r>
            <a:r>
              <a:rPr lang="en-US" sz="2800" dirty="0" smtClean="0"/>
              <a:t>weeks in academic year definition</a:t>
            </a:r>
          </a:p>
          <a:p>
            <a:pPr algn="ctr" eaLnBrk="1" hangingPunct="1">
              <a:lnSpc>
                <a:spcPct val="90000"/>
              </a:lnSpc>
              <a:buFont typeface="Times" pitchFamily="18" charset="0"/>
              <a:buNone/>
            </a:pPr>
            <a:r>
              <a:rPr lang="en-US" sz="2800" dirty="0" smtClean="0"/>
              <a:t>		</a:t>
            </a:r>
          </a:p>
          <a:p>
            <a:pPr algn="ctr" eaLnBrk="1" hangingPunct="1">
              <a:lnSpc>
                <a:spcPct val="90000"/>
              </a:lnSpc>
              <a:buFont typeface="Times" pitchFamily="18" charset="0"/>
              <a:buNone/>
            </a:pPr>
            <a:r>
              <a:rPr lang="en-US" sz="2800" dirty="0" smtClean="0"/>
              <a:t>weeks for which costs apply</a:t>
            </a:r>
            <a:r>
              <a:rPr lang="en-US" dirty="0" smtClean="0"/>
              <a:t> </a:t>
            </a:r>
          </a:p>
        </p:txBody>
      </p:sp>
      <p:sp>
        <p:nvSpPr>
          <p:cNvPr id="292869" name="Line 4"/>
          <p:cNvSpPr>
            <a:spLocks noChangeShapeType="1"/>
          </p:cNvSpPr>
          <p:nvPr/>
        </p:nvSpPr>
        <p:spPr bwMode="auto">
          <a:xfrm>
            <a:off x="1790700" y="3352800"/>
            <a:ext cx="5562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2870" name="Line 5"/>
          <p:cNvSpPr>
            <a:spLocks noChangeShapeType="1"/>
          </p:cNvSpPr>
          <p:nvPr/>
        </p:nvSpPr>
        <p:spPr bwMode="auto">
          <a:xfrm>
            <a:off x="1772721" y="4876800"/>
            <a:ext cx="5562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2871" name="TextBox 6"/>
          <p:cNvSpPr txBox="1">
            <a:spLocks noChangeArrowheads="1"/>
          </p:cNvSpPr>
          <p:nvPr/>
        </p:nvSpPr>
        <p:spPr bwMode="auto">
          <a:xfrm>
            <a:off x="1219200" y="6248400"/>
            <a:ext cx="33528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b="1"/>
              <a:t>Process – Pell,Term Based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7890" name="Rectangle 2"/>
          <p:cNvSpPr>
            <a:spLocks noGrp="1" noChangeArrowheads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eaLnBrk="1" hangingPunct="1">
              <a:defRPr/>
            </a:pPr>
            <a:r>
              <a:rPr lang="en-US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COA </a:t>
            </a:r>
            <a:r>
              <a:rPr lang="en-US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Proration</a:t>
            </a:r>
            <a:endParaRPr lang="en-US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93892" name="Rectangle 3"/>
          <p:cNvSpPr>
            <a:spLocks noGrp="1" noChangeArrowheads="1"/>
          </p:cNvSpPr>
          <p:nvPr>
            <p:ph idx="1"/>
          </p:nvPr>
        </p:nvSpPr>
        <p:spPr>
          <a:prstGeom prst="rect">
            <a:avLst/>
          </a:prstGeo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Times" pitchFamily="18" charset="0"/>
              <a:buNone/>
            </a:pPr>
            <a:endParaRPr lang="en-US" sz="3600" dirty="0" smtClean="0"/>
          </a:p>
          <a:p>
            <a:pPr algn="ctr">
              <a:lnSpc>
                <a:spcPct val="90000"/>
              </a:lnSpc>
              <a:buNone/>
            </a:pPr>
            <a:endParaRPr lang="en-US" sz="3600" dirty="0"/>
          </a:p>
          <a:p>
            <a:pPr algn="ctr" eaLnBrk="1" hangingPunct="1">
              <a:lnSpc>
                <a:spcPct val="90000"/>
              </a:lnSpc>
              <a:buFont typeface="Times" pitchFamily="18" charset="0"/>
              <a:buNone/>
            </a:pPr>
            <a:endParaRPr lang="en-US" sz="3600" dirty="0" smtClean="0"/>
          </a:p>
        </p:txBody>
      </p:sp>
      <p:sp>
        <p:nvSpPr>
          <p:cNvPr id="29389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DC2711B-08C7-4055-B0AC-2E43EF8D179F}" type="slidenum">
              <a:rPr lang="en-US" smtClean="0"/>
              <a:pPr/>
              <a:t>25</a:t>
            </a:fld>
            <a:endParaRPr lang="en-US" b="0" smtClean="0"/>
          </a:p>
        </p:txBody>
      </p:sp>
      <p:sp>
        <p:nvSpPr>
          <p:cNvPr id="293893" name="Line 4"/>
          <p:cNvSpPr>
            <a:spLocks noChangeShapeType="1"/>
          </p:cNvSpPr>
          <p:nvPr/>
        </p:nvSpPr>
        <p:spPr bwMode="auto">
          <a:xfrm>
            <a:off x="2819400" y="2895600"/>
            <a:ext cx="1219200" cy="0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3894" name="Line 5"/>
          <p:cNvSpPr>
            <a:spLocks noChangeShapeType="1"/>
          </p:cNvSpPr>
          <p:nvPr/>
        </p:nvSpPr>
        <p:spPr bwMode="auto">
          <a:xfrm flipH="1">
            <a:off x="5410200" y="2971800"/>
            <a:ext cx="304800" cy="152400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9015" name="TextBox 6"/>
          <p:cNvSpPr txBox="1">
            <a:spLocks noChangeArrowheads="1"/>
          </p:cNvSpPr>
          <p:nvPr/>
        </p:nvSpPr>
        <p:spPr bwMode="auto">
          <a:xfrm>
            <a:off x="914400" y="4648200"/>
            <a:ext cx="716280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lnSpc>
                <a:spcPct val="90000"/>
              </a:lnSpc>
              <a:buFont typeface="Times" pitchFamily="18" charset="0"/>
              <a:buNone/>
            </a:pPr>
            <a:r>
              <a:rPr lang="en-US" sz="3600"/>
              <a:t>$17,100 X 24 / 21  =  </a:t>
            </a:r>
            <a:r>
              <a:rPr lang="en-US" sz="3600" b="1"/>
              <a:t>$19,543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3657600" y="2971800"/>
            <a:ext cx="1524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 eaLnBrk="1" hangingPunct="1">
              <a:lnSpc>
                <a:spcPct val="90000"/>
              </a:lnSpc>
              <a:spcBef>
                <a:spcPts val="1438"/>
              </a:spcBef>
              <a:buFont typeface="Times" pitchFamily="18" charset="0"/>
              <a:buNone/>
              <a:defRPr/>
            </a:pPr>
            <a:r>
              <a:rPr lang="en-US" sz="3600" kern="0" dirty="0">
                <a:latin typeface="+mn-lt"/>
                <a:ea typeface="+mn-ea"/>
              </a:rPr>
              <a:t>OR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5250951" y="2809126"/>
            <a:ext cx="15240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 eaLnBrk="1" hangingPunct="1">
              <a:lnSpc>
                <a:spcPct val="90000"/>
              </a:lnSpc>
              <a:spcBef>
                <a:spcPts val="1438"/>
              </a:spcBef>
              <a:buFont typeface="Times" pitchFamily="18" charset="0"/>
              <a:buNone/>
              <a:defRPr/>
            </a:pPr>
            <a:r>
              <a:rPr lang="en-US" sz="3600" u="sng" kern="0" dirty="0">
                <a:latin typeface="+mn-lt"/>
                <a:ea typeface="+mn-ea"/>
              </a:rPr>
              <a:t>32</a:t>
            </a:r>
            <a:endParaRPr lang="en-US" sz="3600" kern="0" dirty="0">
              <a:latin typeface="+mn-lt"/>
              <a:ea typeface="+mn-ea"/>
            </a:endParaRPr>
          </a:p>
          <a:p>
            <a:pPr marL="342900" indent="-342900" algn="ctr" eaLnBrk="1" hangingPunct="1">
              <a:lnSpc>
                <a:spcPct val="90000"/>
              </a:lnSpc>
              <a:spcBef>
                <a:spcPts val="1438"/>
              </a:spcBef>
              <a:buFont typeface="Times" pitchFamily="18" charset="0"/>
              <a:buNone/>
              <a:defRPr/>
            </a:pPr>
            <a:r>
              <a:rPr lang="en-US" sz="3600" kern="0" dirty="0">
                <a:latin typeface="+mn-lt"/>
                <a:ea typeface="+mn-ea"/>
              </a:rPr>
              <a:t>24</a:t>
            </a:r>
          </a:p>
        </p:txBody>
      </p:sp>
      <p:sp>
        <p:nvSpPr>
          <p:cNvPr id="293898" name="TextBox 9"/>
          <p:cNvSpPr txBox="1">
            <a:spLocks noChangeArrowheads="1"/>
          </p:cNvSpPr>
          <p:nvPr/>
        </p:nvSpPr>
        <p:spPr bwMode="auto">
          <a:xfrm>
            <a:off x="1104900" y="1456140"/>
            <a:ext cx="69342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200" dirty="0"/>
              <a:t>Take the lesser of the two fractions:</a:t>
            </a:r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2438400" y="2732925"/>
            <a:ext cx="1447800" cy="1447800"/>
          </a:xfrm>
          <a:prstGeom prst="ellipse">
            <a:avLst/>
          </a:prstGeom>
          <a:noFill/>
          <a:ln w="38100" algn="ctr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3900" name="TextBox 11"/>
          <p:cNvSpPr txBox="1">
            <a:spLocks noChangeArrowheads="1"/>
          </p:cNvSpPr>
          <p:nvPr/>
        </p:nvSpPr>
        <p:spPr bwMode="auto">
          <a:xfrm>
            <a:off x="1219200" y="6248400"/>
            <a:ext cx="33528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b="1" dirty="0"/>
              <a:t>Process – </a:t>
            </a:r>
            <a:r>
              <a:rPr lang="en-US" sz="1400" b="1" dirty="0" err="1"/>
              <a:t>Pell,Term</a:t>
            </a:r>
            <a:r>
              <a:rPr lang="en-US" sz="1400" b="1" dirty="0"/>
              <a:t> Based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916072" y="2856661"/>
            <a:ext cx="65274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u="sng" dirty="0" smtClean="0"/>
              <a:t>24</a:t>
            </a:r>
          </a:p>
          <a:p>
            <a:r>
              <a:rPr lang="en-US" sz="3600" dirty="0" smtClean="0"/>
              <a:t>21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990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990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9015" grpId="0"/>
      <p:bldP spid="11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91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3CAA1-07DC-432D-B16B-13877D852B40}" type="slidenum">
              <a:rPr lang="en-US" smtClean="0"/>
              <a:pPr/>
              <a:t>26</a:t>
            </a:fld>
            <a:endParaRPr lang="en-US" smtClean="0"/>
          </a:p>
        </p:txBody>
      </p:sp>
      <p:sp>
        <p:nvSpPr>
          <p:cNvPr id="67891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90550" y="414338"/>
            <a:ext cx="8553450" cy="647700"/>
          </a:xfrm>
          <a:prstGeom prst="rect">
            <a:avLst/>
          </a:prstGeom>
        </p:spPr>
        <p:txBody>
          <a:bodyPr/>
          <a:lstStyle/>
          <a:p>
            <a:r>
              <a:rPr lang="en-US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Step 3:  Determine Annual Award</a:t>
            </a:r>
          </a:p>
        </p:txBody>
      </p:sp>
      <p:sp>
        <p:nvSpPr>
          <p:cNvPr id="294916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685800" y="2039511"/>
            <a:ext cx="8229600" cy="4525963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Use the student’s cost of attendance and EFC to find annual award on Payment Schedules</a:t>
            </a:r>
          </a:p>
        </p:txBody>
      </p:sp>
      <p:sp>
        <p:nvSpPr>
          <p:cNvPr id="294917" name="TextBox 4"/>
          <p:cNvSpPr txBox="1">
            <a:spLocks noChangeArrowheads="1"/>
          </p:cNvSpPr>
          <p:nvPr/>
        </p:nvSpPr>
        <p:spPr bwMode="auto">
          <a:xfrm>
            <a:off x="1219200" y="6248400"/>
            <a:ext cx="33528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b="1" dirty="0"/>
              <a:t>Process – Pell</a:t>
            </a:r>
            <a:r>
              <a:rPr lang="en-US" sz="1400" b="1" dirty="0" smtClean="0"/>
              <a:t>, Term </a:t>
            </a:r>
            <a:r>
              <a:rPr lang="en-US" sz="1400" b="1" dirty="0"/>
              <a:t>Based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62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484D5-6D2A-4665-9113-755EF570CC58}" type="slidenum">
              <a:rPr lang="en-US" smtClean="0"/>
              <a:pPr/>
              <a:t>27</a:t>
            </a:fld>
            <a:endParaRPr lang="en-US" smtClean="0"/>
          </a:p>
        </p:txBody>
      </p:sp>
      <p:sp>
        <p:nvSpPr>
          <p:cNvPr id="681989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590550" y="414338"/>
            <a:ext cx="8553450" cy="647700"/>
          </a:xfrm>
          <a:prstGeom prst="rect">
            <a:avLst/>
          </a:prstGeom>
        </p:spPr>
        <p:txBody>
          <a:bodyPr/>
          <a:lstStyle/>
          <a:p>
            <a:r>
              <a:rPr lang="en-US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Step 4:  Determine Payment Periods</a:t>
            </a:r>
          </a:p>
        </p:txBody>
      </p:sp>
      <p:sp>
        <p:nvSpPr>
          <p:cNvPr id="296964" name="Rectangle 6"/>
          <p:cNvSpPr>
            <a:spLocks noGrp="1" noChangeArrowheads="1"/>
          </p:cNvSpPr>
          <p:nvPr>
            <p:ph idx="4294967295"/>
          </p:nvPr>
        </p:nvSpPr>
        <p:spPr>
          <a:xfrm>
            <a:off x="533400" y="2030412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dirty="0" smtClean="0"/>
              <a:t>Nonstandard term programs use the term as the payment period</a:t>
            </a:r>
          </a:p>
        </p:txBody>
      </p:sp>
      <p:sp>
        <p:nvSpPr>
          <p:cNvPr id="296965" name="TextBox 4"/>
          <p:cNvSpPr txBox="1">
            <a:spLocks noChangeArrowheads="1"/>
          </p:cNvSpPr>
          <p:nvPr/>
        </p:nvSpPr>
        <p:spPr bwMode="auto">
          <a:xfrm>
            <a:off x="1219200" y="6248400"/>
            <a:ext cx="33528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b="1"/>
              <a:t>Process – Pell,Term Based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98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31C60C2-340F-4FDF-A29F-9D3265E1BAE8}" type="slidenum">
              <a:rPr lang="en-US" smtClean="0"/>
              <a:pPr/>
              <a:t>28</a:t>
            </a:fld>
            <a:endParaRPr lang="en-US" b="0" smtClean="0"/>
          </a:p>
        </p:txBody>
      </p:sp>
      <p:sp>
        <p:nvSpPr>
          <p:cNvPr id="68301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90550" y="414338"/>
            <a:ext cx="8553450" cy="647700"/>
          </a:xfrm>
          <a:prstGeom prst="rect">
            <a:avLst/>
          </a:prstGeom>
        </p:spPr>
        <p:txBody>
          <a:bodyPr/>
          <a:lstStyle/>
          <a:p>
            <a:pPr eaLnBrk="1" hangingPunct="1">
              <a:defRPr/>
            </a:pPr>
            <a:r>
              <a:rPr lang="en-US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Step 5: Payment Per Payment Period</a:t>
            </a:r>
          </a:p>
        </p:txBody>
      </p:sp>
      <p:sp>
        <p:nvSpPr>
          <p:cNvPr id="297988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914400" y="1524000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ctr" eaLnBrk="1" hangingPunct="1">
              <a:buFont typeface="Times" pitchFamily="18" charset="0"/>
              <a:buNone/>
            </a:pPr>
            <a:endParaRPr lang="en-US" dirty="0" smtClean="0"/>
          </a:p>
          <a:p>
            <a:pPr algn="ctr" eaLnBrk="1" hangingPunct="1">
              <a:buFont typeface="Times" pitchFamily="18" charset="0"/>
              <a:buNone/>
            </a:pPr>
            <a:endParaRPr lang="en-US" dirty="0"/>
          </a:p>
          <a:p>
            <a:pPr algn="ctr" eaLnBrk="1" hangingPunct="1">
              <a:buFont typeface="Times" pitchFamily="18" charset="0"/>
              <a:buNone/>
            </a:pPr>
            <a:endParaRPr lang="en-US" dirty="0" smtClean="0"/>
          </a:p>
          <a:p>
            <a:pPr algn="ctr" eaLnBrk="1" hangingPunct="1">
              <a:buFont typeface="Times" pitchFamily="18" charset="0"/>
              <a:buNone/>
            </a:pPr>
            <a:r>
              <a:rPr lang="en-US" dirty="0"/>
              <a:t>	</a:t>
            </a:r>
            <a:r>
              <a:rPr lang="en-US" dirty="0" smtClean="0"/>
              <a:t>						weeks of instructional </a:t>
            </a:r>
          </a:p>
          <a:p>
            <a:pPr algn="ctr" eaLnBrk="1" hangingPunct="1">
              <a:buFont typeface="Times" pitchFamily="18" charset="0"/>
              <a:buNone/>
            </a:pPr>
            <a:r>
              <a:rPr lang="en-US" dirty="0" smtClean="0"/>
              <a:t>                     time in program’s </a:t>
            </a:r>
          </a:p>
          <a:p>
            <a:pPr algn="ctr" eaLnBrk="1" hangingPunct="1">
              <a:buFont typeface="Times" pitchFamily="18" charset="0"/>
              <a:buNone/>
            </a:pPr>
            <a:r>
              <a:rPr lang="en-US" dirty="0" smtClean="0"/>
              <a:t>				  definition of an </a:t>
            </a:r>
          </a:p>
          <a:p>
            <a:pPr algn="ctr" eaLnBrk="1" hangingPunct="1">
              <a:buFont typeface="Times" pitchFamily="18" charset="0"/>
              <a:buNone/>
            </a:pPr>
            <a:r>
              <a:rPr lang="en-US" dirty="0" smtClean="0"/>
              <a:t>				 academic year</a:t>
            </a:r>
          </a:p>
        </p:txBody>
      </p:sp>
      <p:sp>
        <p:nvSpPr>
          <p:cNvPr id="297990" name="Text Box 5"/>
          <p:cNvSpPr txBox="1">
            <a:spLocks noChangeArrowheads="1"/>
          </p:cNvSpPr>
          <p:nvPr/>
        </p:nvSpPr>
        <p:spPr bwMode="auto">
          <a:xfrm>
            <a:off x="2971800" y="3157420"/>
            <a:ext cx="6096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 eaLnBrk="1" hangingPunct="1"/>
            <a:r>
              <a:rPr lang="en-US" sz="4000" dirty="0" smtClean="0">
                <a:solidFill>
                  <a:srgbClr val="A50021"/>
                </a:solidFill>
                <a:latin typeface="ClearlyRoman" pitchFamily="2" charset="0"/>
              </a:rPr>
              <a:t>×</a:t>
            </a:r>
            <a:endParaRPr lang="en-US" sz="4000" dirty="0">
              <a:solidFill>
                <a:srgbClr val="A50021"/>
              </a:solidFill>
              <a:latin typeface="ClearlyRoman" pitchFamily="2" charset="0"/>
            </a:endParaRPr>
          </a:p>
        </p:txBody>
      </p:sp>
      <p:sp>
        <p:nvSpPr>
          <p:cNvPr id="297991" name="Line 6"/>
          <p:cNvSpPr>
            <a:spLocks noChangeShapeType="1"/>
          </p:cNvSpPr>
          <p:nvPr/>
        </p:nvSpPr>
        <p:spPr bwMode="auto">
          <a:xfrm>
            <a:off x="3733800" y="3309610"/>
            <a:ext cx="4495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7992" name="TextBox 7"/>
          <p:cNvSpPr txBox="1">
            <a:spLocks noChangeArrowheads="1"/>
          </p:cNvSpPr>
          <p:nvPr/>
        </p:nvSpPr>
        <p:spPr bwMode="auto">
          <a:xfrm>
            <a:off x="1219200" y="6248400"/>
            <a:ext cx="33528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b="1" dirty="0"/>
              <a:t>Process – Pell</a:t>
            </a:r>
            <a:r>
              <a:rPr lang="en-US" sz="1400" b="1" dirty="0" smtClean="0"/>
              <a:t>, Term </a:t>
            </a:r>
            <a:r>
              <a:rPr lang="en-US" sz="1400" b="1" dirty="0"/>
              <a:t>Based</a:t>
            </a:r>
          </a:p>
        </p:txBody>
      </p:sp>
      <p:sp>
        <p:nvSpPr>
          <p:cNvPr id="9" name="Rectangle 8"/>
          <p:cNvSpPr/>
          <p:nvPr/>
        </p:nvSpPr>
        <p:spPr>
          <a:xfrm>
            <a:off x="609600" y="3048000"/>
            <a:ext cx="24384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 smtClean="0"/>
              <a:t>annual award </a:t>
            </a:r>
            <a:endParaRPr lang="en-US" sz="2800" dirty="0"/>
          </a:p>
        </p:txBody>
      </p:sp>
      <p:sp>
        <p:nvSpPr>
          <p:cNvPr id="10" name="Rectangle 9"/>
          <p:cNvSpPr/>
          <p:nvPr/>
        </p:nvSpPr>
        <p:spPr>
          <a:xfrm>
            <a:off x="3733800" y="2057400"/>
            <a:ext cx="44958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 smtClean="0"/>
              <a:t>weeks of instructional time in payment period</a:t>
            </a:r>
            <a:r>
              <a:rPr lang="en-US" sz="3200" u="sng" dirty="0" smtClean="0"/>
              <a:t> </a:t>
            </a:r>
            <a:endParaRPr lang="en-US" sz="32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DD4C1C-41E5-4826-8FEF-3E97E4324B8F}" type="slidenum">
              <a:rPr lang="en-US" smtClean="0"/>
              <a:pPr>
                <a:defRPr/>
              </a:pPr>
              <a:t>29</a:t>
            </a:fld>
            <a:endParaRPr lang="en-US" b="0" dirty="0"/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590550" y="414338"/>
            <a:ext cx="8553450" cy="647700"/>
          </a:xfrm>
          <a:prstGeom prst="rect">
            <a:avLst/>
          </a:prstGeom>
        </p:spPr>
        <p:txBody>
          <a:bodyPr/>
          <a:lstStyle/>
          <a:p>
            <a:r>
              <a:rPr lang="en-US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Final Step:  COD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914400" y="1524000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dirty="0" smtClean="0"/>
              <a:t>Send Origination records electronically to COD</a:t>
            </a:r>
          </a:p>
          <a:p>
            <a:r>
              <a:rPr lang="en-US" dirty="0" smtClean="0"/>
              <a:t>Send an Actual Disbursement records electronically to COD</a:t>
            </a:r>
          </a:p>
          <a:p>
            <a:pPr lvl="1"/>
            <a:r>
              <a:rPr lang="en-US" dirty="0" smtClean="0"/>
              <a:t>No funds in G5 for until COD accepts the records</a:t>
            </a:r>
          </a:p>
          <a:p>
            <a:pPr lvl="1"/>
            <a:r>
              <a:rPr lang="en-US" dirty="0" smtClean="0"/>
              <a:t>Disbursement date must reflect actual date of disbursement</a:t>
            </a:r>
          </a:p>
          <a:p>
            <a:r>
              <a:rPr lang="en-US" dirty="0" smtClean="0"/>
              <a:t>Resolve all rejects!! (see COD Technical Reference, Volume II, Section 4: Edits)</a:t>
            </a:r>
            <a:endParaRPr lang="en-US" dirty="0"/>
          </a:p>
        </p:txBody>
      </p:sp>
      <p:sp>
        <p:nvSpPr>
          <p:cNvPr id="5" name="TextBox 7"/>
          <p:cNvSpPr txBox="1">
            <a:spLocks noChangeArrowheads="1"/>
          </p:cNvSpPr>
          <p:nvPr/>
        </p:nvSpPr>
        <p:spPr bwMode="auto">
          <a:xfrm>
            <a:off x="1219200" y="6248400"/>
            <a:ext cx="33528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b="1" dirty="0"/>
              <a:t>Process – Pell</a:t>
            </a:r>
            <a:r>
              <a:rPr lang="en-US" sz="1400" b="1" dirty="0" smtClean="0"/>
              <a:t>, Term </a:t>
            </a:r>
            <a:r>
              <a:rPr lang="en-US" sz="1400" b="1" dirty="0"/>
              <a:t>Based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Pell Grant Definitions</a:t>
            </a:r>
            <a:endParaRPr lang="en-US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230188" lvl="1" indent="-230188">
              <a:buSzPct val="80000"/>
            </a:pPr>
            <a:r>
              <a:rPr lang="en-US" sz="3200" dirty="0" smtClean="0">
                <a:solidFill>
                  <a:schemeClr val="tx1"/>
                </a:solidFill>
              </a:rPr>
              <a:t>Annual Award</a:t>
            </a:r>
          </a:p>
          <a:p>
            <a:pPr marL="449263" lvl="2" indent="-230188"/>
            <a:r>
              <a:rPr lang="en-US" sz="2600" dirty="0" smtClean="0">
                <a:solidFill>
                  <a:schemeClr val="tx1"/>
                </a:solidFill>
              </a:rPr>
              <a:t>For </a:t>
            </a:r>
            <a:r>
              <a:rPr lang="en-US" sz="2600" dirty="0">
                <a:solidFill>
                  <a:schemeClr val="tx1"/>
                </a:solidFill>
              </a:rPr>
              <a:t>term-based,  credit hour programs, based on the student’s true enrollment status (full, ¾, ½ or less than ½)</a:t>
            </a:r>
          </a:p>
          <a:p>
            <a:pPr lvl="3"/>
            <a:r>
              <a:rPr lang="en-US" sz="2300" dirty="0">
                <a:solidFill>
                  <a:schemeClr val="tx1"/>
                </a:solidFill>
              </a:rPr>
              <a:t>Award taken from the corresponding Annual Award chart</a:t>
            </a:r>
          </a:p>
          <a:p>
            <a:pPr lvl="3"/>
            <a:r>
              <a:rPr lang="en-US" sz="2300" dirty="0">
                <a:solidFill>
                  <a:schemeClr val="tx1"/>
                </a:solidFill>
              </a:rPr>
              <a:t>If the student is full-time, Scheduled Award = Annual </a:t>
            </a:r>
            <a:r>
              <a:rPr lang="en-US" sz="2300" dirty="0" smtClean="0">
                <a:solidFill>
                  <a:schemeClr val="tx1"/>
                </a:solidFill>
              </a:rPr>
              <a:t>Award</a:t>
            </a:r>
          </a:p>
          <a:p>
            <a:pPr lvl="2"/>
            <a:r>
              <a:rPr lang="en-US" sz="2800" dirty="0">
                <a:solidFill>
                  <a:schemeClr val="tx1"/>
                </a:solidFill>
              </a:rPr>
              <a:t>For all clock-hour and </a:t>
            </a:r>
            <a:r>
              <a:rPr lang="en-US" sz="2800" dirty="0" err="1">
                <a:solidFill>
                  <a:schemeClr val="tx1"/>
                </a:solidFill>
              </a:rPr>
              <a:t>nonterm</a:t>
            </a:r>
            <a:r>
              <a:rPr lang="en-US" sz="2800" dirty="0">
                <a:solidFill>
                  <a:schemeClr val="tx1"/>
                </a:solidFill>
              </a:rPr>
              <a:t> credit hour programs, the award is always taken from the full-time Scheduled Award chart</a:t>
            </a:r>
          </a:p>
          <a:p>
            <a:pPr lvl="2"/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858310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226" name="Rectangle 1029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6EA277C-F504-475B-82D7-105928E71F0F}" type="slidenum">
              <a:rPr lang="en-US" smtClean="0"/>
              <a:pPr/>
              <a:t>30</a:t>
            </a:fld>
            <a:endParaRPr lang="en-US" b="0" smtClean="0"/>
          </a:p>
        </p:txBody>
      </p:sp>
      <p:sp>
        <p:nvSpPr>
          <p:cNvPr id="686084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590550" y="414338"/>
            <a:ext cx="8553450" cy="647700"/>
          </a:xfrm>
          <a:prstGeom prst="rect">
            <a:avLst/>
          </a:prstGeom>
        </p:spPr>
        <p:txBody>
          <a:bodyPr/>
          <a:lstStyle/>
          <a:p>
            <a:pPr algn="ctr" eaLnBrk="1" hangingPunct="1">
              <a:defRPr/>
            </a:pPr>
            <a:r>
              <a:rPr lang="en-US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Calculating Pell Grant Awards  </a:t>
            </a:r>
            <a:br>
              <a:rPr lang="en-US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n-US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Non-term Credit Hour and</a:t>
            </a:r>
            <a:br>
              <a:rPr lang="en-US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n-US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All Clock-Hour Programs</a:t>
            </a:r>
            <a:br>
              <a:rPr lang="en-US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endParaRPr lang="en-US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308228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71800" y="3530600"/>
            <a:ext cx="3200400" cy="294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25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1F28B7A-4110-45C1-8E7E-7203B6781298}" type="slidenum">
              <a:rPr lang="en-US" smtClean="0"/>
              <a:pPr/>
              <a:t>31</a:t>
            </a:fld>
            <a:endParaRPr lang="en-US" b="0" smtClean="0"/>
          </a:p>
        </p:txBody>
      </p:sp>
      <p:sp>
        <p:nvSpPr>
          <p:cNvPr id="68710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90550" y="414338"/>
            <a:ext cx="8553450" cy="647700"/>
          </a:xfrm>
          <a:prstGeom prst="rect">
            <a:avLst/>
          </a:prstGeom>
        </p:spPr>
        <p:txBody>
          <a:bodyPr lIns="90487" tIns="44450" rIns="90487" bIns="44450"/>
          <a:lstStyle/>
          <a:p>
            <a:pPr eaLnBrk="1" hangingPunct="1">
              <a:defRPr/>
            </a:pPr>
            <a:r>
              <a:rPr lang="en-US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Five Calculation Steps</a:t>
            </a:r>
          </a:p>
        </p:txBody>
      </p:sp>
      <p:sp>
        <p:nvSpPr>
          <p:cNvPr id="309252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914400" y="1524000"/>
            <a:ext cx="8229600" cy="4525963"/>
          </a:xfrm>
          <a:prstGeom prst="rect">
            <a:avLst/>
          </a:prstGeom>
          <a:noFill/>
        </p:spPr>
        <p:txBody>
          <a:bodyPr lIns="90487" tIns="44450" rIns="90487" bIns="44450"/>
          <a:lstStyle/>
          <a:p>
            <a:pPr eaLnBrk="1" hangingPunct="1">
              <a:lnSpc>
                <a:spcPct val="90000"/>
              </a:lnSpc>
              <a:buFont typeface="Times" pitchFamily="18" charset="0"/>
              <a:buNone/>
              <a:tabLst>
                <a:tab pos="685800" algn="l"/>
              </a:tabLst>
            </a:pPr>
            <a:r>
              <a:rPr lang="en-US" sz="3600" dirty="0" smtClean="0"/>
              <a:t>1. Determine enrollment status</a:t>
            </a:r>
          </a:p>
          <a:p>
            <a:pPr eaLnBrk="1" hangingPunct="1">
              <a:lnSpc>
                <a:spcPct val="90000"/>
              </a:lnSpc>
              <a:buFont typeface="Times" pitchFamily="18" charset="0"/>
              <a:buNone/>
              <a:tabLst>
                <a:tab pos="685800" algn="l"/>
              </a:tabLst>
            </a:pPr>
            <a:r>
              <a:rPr lang="en-US" sz="3600" dirty="0" smtClean="0"/>
              <a:t>2. Calculate Pell COA</a:t>
            </a:r>
          </a:p>
          <a:p>
            <a:pPr eaLnBrk="1" hangingPunct="1">
              <a:lnSpc>
                <a:spcPct val="90000"/>
              </a:lnSpc>
              <a:buFont typeface="Times" pitchFamily="18" charset="0"/>
              <a:buNone/>
              <a:tabLst>
                <a:tab pos="685800" algn="l"/>
              </a:tabLst>
            </a:pPr>
            <a:r>
              <a:rPr lang="en-US" sz="3600" dirty="0" smtClean="0"/>
              <a:t>3. Determine annual award</a:t>
            </a:r>
          </a:p>
          <a:p>
            <a:pPr eaLnBrk="1" hangingPunct="1">
              <a:lnSpc>
                <a:spcPct val="90000"/>
              </a:lnSpc>
              <a:buFont typeface="Times" pitchFamily="18" charset="0"/>
              <a:buNone/>
              <a:tabLst>
                <a:tab pos="685800" algn="l"/>
              </a:tabLst>
            </a:pPr>
            <a:r>
              <a:rPr lang="en-US" sz="3600" dirty="0" smtClean="0"/>
              <a:t>4. Determine payment periods</a:t>
            </a:r>
          </a:p>
          <a:p>
            <a:pPr eaLnBrk="1" hangingPunct="1">
              <a:lnSpc>
                <a:spcPct val="90000"/>
              </a:lnSpc>
              <a:buFont typeface="Times" pitchFamily="18" charset="0"/>
              <a:buNone/>
              <a:tabLst>
                <a:tab pos="685800" algn="l"/>
              </a:tabLst>
            </a:pPr>
            <a:r>
              <a:rPr lang="en-US" sz="3600" dirty="0" smtClean="0"/>
              <a:t>5. Calculate payment for </a:t>
            </a:r>
            <a:br>
              <a:rPr lang="en-US" sz="3600" dirty="0" smtClean="0"/>
            </a:br>
            <a:r>
              <a:rPr lang="en-US" sz="3600" dirty="0" smtClean="0"/>
              <a:t>	each payment period</a:t>
            </a:r>
          </a:p>
        </p:txBody>
      </p:sp>
      <p:pic>
        <p:nvPicPr>
          <p:cNvPr id="309253" name="Picture 4" descr="stair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21525" y="2819400"/>
            <a:ext cx="2022475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9254" name="TextBox 5"/>
          <p:cNvSpPr txBox="1">
            <a:spLocks noChangeArrowheads="1"/>
          </p:cNvSpPr>
          <p:nvPr/>
        </p:nvSpPr>
        <p:spPr bwMode="auto">
          <a:xfrm>
            <a:off x="1219200" y="6248400"/>
            <a:ext cx="33528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b="1"/>
              <a:t>Process – Pell, Non-Term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27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FC3BA92-7AC0-4745-B08C-4A38EB9C090C}" type="slidenum">
              <a:rPr lang="en-US" smtClean="0"/>
              <a:pPr/>
              <a:t>32</a:t>
            </a:fld>
            <a:endParaRPr lang="en-US" b="0" smtClean="0"/>
          </a:p>
        </p:txBody>
      </p:sp>
      <p:sp>
        <p:nvSpPr>
          <p:cNvPr id="688134" name="Rectangle 6"/>
          <p:cNvSpPr>
            <a:spLocks noGrp="1" noChangeArrowheads="1"/>
          </p:cNvSpPr>
          <p:nvPr>
            <p:ph type="title" idx="4294967295"/>
          </p:nvPr>
        </p:nvSpPr>
        <p:spPr>
          <a:xfrm>
            <a:off x="590550" y="414338"/>
            <a:ext cx="8553450" cy="647700"/>
          </a:xfrm>
          <a:prstGeom prst="rect">
            <a:avLst/>
          </a:prstGeom>
        </p:spPr>
        <p:txBody>
          <a:bodyPr/>
          <a:lstStyle/>
          <a:p>
            <a:pPr eaLnBrk="1" hangingPunct="1">
              <a:defRPr/>
            </a:pPr>
            <a:r>
              <a:rPr lang="en-US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Step 1:  Determine Enrollment Status</a:t>
            </a:r>
          </a:p>
        </p:txBody>
      </p:sp>
      <p:sp>
        <p:nvSpPr>
          <p:cNvPr id="310276" name="Rectangle 7"/>
          <p:cNvSpPr>
            <a:spLocks noGrp="1" noChangeArrowheads="1"/>
          </p:cNvSpPr>
          <p:nvPr>
            <p:ph idx="4294967295"/>
          </p:nvPr>
        </p:nvSpPr>
        <p:spPr>
          <a:xfrm>
            <a:off x="685800" y="1731536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/>
          <a:p>
            <a:pPr eaLnBrk="1" hangingPunct="1"/>
            <a:r>
              <a:rPr lang="en-US" sz="4000" dirty="0" smtClean="0"/>
              <a:t>Clock hour programs</a:t>
            </a:r>
          </a:p>
          <a:p>
            <a:pPr lvl="1" eaLnBrk="1" hangingPunct="1"/>
            <a:r>
              <a:rPr lang="en-US" sz="3600" dirty="0" smtClean="0"/>
              <a:t>for Pell calculation purposes, students in clock hour programs are always considered to be full-time</a:t>
            </a:r>
          </a:p>
          <a:p>
            <a:pPr lvl="1" eaLnBrk="1" hangingPunct="1"/>
            <a:r>
              <a:rPr lang="en-US" sz="3600" dirty="0" smtClean="0"/>
              <a:t>34 CFR 668.2 defines full-time as at least 24 clock hours per week</a:t>
            </a:r>
          </a:p>
        </p:txBody>
      </p:sp>
      <p:sp>
        <p:nvSpPr>
          <p:cNvPr id="310277" name="TextBox 4"/>
          <p:cNvSpPr txBox="1">
            <a:spLocks noChangeArrowheads="1"/>
          </p:cNvSpPr>
          <p:nvPr/>
        </p:nvSpPr>
        <p:spPr bwMode="auto">
          <a:xfrm>
            <a:off x="1219200" y="6248400"/>
            <a:ext cx="33528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b="1"/>
              <a:t>Process – Pell, Non-Term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29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BF00244-B388-425B-B94B-B70216D9859B}" type="slidenum">
              <a:rPr lang="en-US" smtClean="0"/>
              <a:pPr/>
              <a:t>33</a:t>
            </a:fld>
            <a:endParaRPr lang="en-US" b="0" smtClean="0"/>
          </a:p>
        </p:txBody>
      </p:sp>
      <p:sp>
        <p:nvSpPr>
          <p:cNvPr id="68915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90550" y="414338"/>
            <a:ext cx="8553450" cy="647700"/>
          </a:xfrm>
          <a:prstGeom prst="rect">
            <a:avLst/>
          </a:prstGeom>
        </p:spPr>
        <p:txBody>
          <a:bodyPr/>
          <a:lstStyle/>
          <a:p>
            <a:pPr eaLnBrk="1" hangingPunct="1">
              <a:defRPr/>
            </a:pPr>
            <a:r>
              <a:rPr lang="en-US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Step 2:  Calculate Pell COA</a:t>
            </a:r>
          </a:p>
        </p:txBody>
      </p:sp>
      <p:sp>
        <p:nvSpPr>
          <p:cNvPr id="311300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557568" y="1967409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ctr" eaLnBrk="1" hangingPunct="1">
              <a:buFont typeface="Times" pitchFamily="18" charset="0"/>
              <a:buNone/>
            </a:pPr>
            <a:r>
              <a:rPr lang="en-US" sz="3600" dirty="0" smtClean="0"/>
              <a:t>Prorating COA</a:t>
            </a:r>
          </a:p>
          <a:p>
            <a:pPr algn="ctr" eaLnBrk="1" hangingPunct="1">
              <a:buFont typeface="Times" pitchFamily="18" charset="0"/>
              <a:buNone/>
            </a:pPr>
            <a:r>
              <a:rPr lang="en-US" dirty="0" smtClean="0"/>
              <a:t>If program is longer than or shorter than statutory academic year, prorate down or up to reflect one academic year.</a:t>
            </a:r>
          </a:p>
        </p:txBody>
      </p:sp>
      <p:sp>
        <p:nvSpPr>
          <p:cNvPr id="311301" name="TextBox 4"/>
          <p:cNvSpPr txBox="1">
            <a:spLocks noChangeArrowheads="1"/>
          </p:cNvSpPr>
          <p:nvPr/>
        </p:nvSpPr>
        <p:spPr bwMode="auto">
          <a:xfrm>
            <a:off x="1219200" y="6248400"/>
            <a:ext cx="33528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b="1" dirty="0"/>
              <a:t>Process – Pell, Non-Term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32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4960E0B-7FD6-4B13-A4DA-B168B8160362}" type="slidenum">
              <a:rPr lang="en-US" smtClean="0"/>
              <a:pPr/>
              <a:t>34</a:t>
            </a:fld>
            <a:endParaRPr lang="en-US" b="0" smtClean="0"/>
          </a:p>
        </p:txBody>
      </p:sp>
      <p:sp>
        <p:nvSpPr>
          <p:cNvPr id="69427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90550" y="414338"/>
            <a:ext cx="8553450" cy="647700"/>
          </a:xfrm>
          <a:prstGeom prst="rect">
            <a:avLst/>
          </a:prstGeom>
        </p:spPr>
        <p:txBody>
          <a:bodyPr/>
          <a:lstStyle/>
          <a:p>
            <a:pPr eaLnBrk="1" hangingPunct="1">
              <a:defRPr/>
            </a:pPr>
            <a:r>
              <a:rPr lang="en-US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Step 2:  Prorating </a:t>
            </a:r>
            <a:r>
              <a:rPr lang="en-US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COA</a:t>
            </a:r>
          </a:p>
        </p:txBody>
      </p:sp>
      <p:sp>
        <p:nvSpPr>
          <p:cNvPr id="312324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719919" y="1600200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ctr" eaLnBrk="1" hangingPunct="1">
              <a:buFont typeface="Times" pitchFamily="18" charset="0"/>
              <a:buNone/>
            </a:pPr>
            <a:endParaRPr lang="en-US" sz="4000" dirty="0" smtClean="0"/>
          </a:p>
          <a:p>
            <a:pPr algn="ctr" eaLnBrk="1" hangingPunct="1">
              <a:buFont typeface="Times" pitchFamily="18" charset="0"/>
              <a:buNone/>
            </a:pPr>
            <a:endParaRPr lang="en-US" sz="4000" dirty="0"/>
          </a:p>
          <a:p>
            <a:pPr algn="ctr" eaLnBrk="1" hangingPunct="1">
              <a:buFont typeface="Times" pitchFamily="18" charset="0"/>
              <a:buNone/>
            </a:pPr>
            <a:endParaRPr lang="en-US" sz="4000" dirty="0" smtClean="0"/>
          </a:p>
          <a:p>
            <a:pPr algn="ctr" eaLnBrk="1" hangingPunct="1">
              <a:buFont typeface="Times" pitchFamily="18" charset="0"/>
              <a:buNone/>
            </a:pPr>
            <a:endParaRPr lang="en-US" sz="4000" dirty="0"/>
          </a:p>
          <a:p>
            <a:pPr algn="ctr" eaLnBrk="1" hangingPunct="1">
              <a:buFont typeface="Times" pitchFamily="18" charset="0"/>
              <a:buNone/>
            </a:pPr>
            <a:r>
              <a:rPr lang="en-US" sz="4000" dirty="0" smtClean="0"/>
              <a:t>$20,000 x ____ ÷ ____= $______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457200" y="2705100"/>
            <a:ext cx="15240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 eaLnBrk="1" hangingPunct="1">
              <a:lnSpc>
                <a:spcPct val="90000"/>
              </a:lnSpc>
              <a:spcBef>
                <a:spcPts val="1438"/>
              </a:spcBef>
              <a:buFont typeface="Times" pitchFamily="18" charset="0"/>
              <a:buNone/>
              <a:defRPr/>
            </a:pPr>
            <a:r>
              <a:rPr lang="en-US" sz="3600" u="sng" kern="0" dirty="0">
                <a:latin typeface="+mn-lt"/>
                <a:ea typeface="+mn-ea"/>
              </a:rPr>
              <a:t>900</a:t>
            </a:r>
            <a:endParaRPr lang="en-US" sz="3600" kern="0" dirty="0">
              <a:latin typeface="+mn-lt"/>
              <a:ea typeface="+mn-ea"/>
            </a:endParaRPr>
          </a:p>
          <a:p>
            <a:pPr marL="342900" indent="-342900" algn="ctr" eaLnBrk="1" hangingPunct="1">
              <a:lnSpc>
                <a:spcPct val="90000"/>
              </a:lnSpc>
              <a:spcBef>
                <a:spcPts val="1438"/>
              </a:spcBef>
              <a:buFont typeface="Times" pitchFamily="18" charset="0"/>
              <a:buNone/>
              <a:defRPr/>
            </a:pPr>
            <a:r>
              <a:rPr lang="en-US" sz="3600" kern="0" dirty="0">
                <a:latin typeface="+mn-lt"/>
                <a:ea typeface="+mn-ea"/>
              </a:rPr>
              <a:t>1400</a:t>
            </a:r>
          </a:p>
        </p:txBody>
      </p:sp>
      <p:sp>
        <p:nvSpPr>
          <p:cNvPr id="7" name="Line 4"/>
          <p:cNvSpPr>
            <a:spLocks noChangeShapeType="1"/>
          </p:cNvSpPr>
          <p:nvPr/>
        </p:nvSpPr>
        <p:spPr bwMode="auto">
          <a:xfrm>
            <a:off x="2819400" y="2895600"/>
            <a:ext cx="1219200" cy="0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Line 5"/>
          <p:cNvSpPr>
            <a:spLocks noChangeShapeType="1"/>
          </p:cNvSpPr>
          <p:nvPr/>
        </p:nvSpPr>
        <p:spPr bwMode="auto">
          <a:xfrm flipH="1">
            <a:off x="5410200" y="2971800"/>
            <a:ext cx="304800" cy="152400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3836727" y="3043451"/>
            <a:ext cx="1524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 eaLnBrk="1" hangingPunct="1">
              <a:lnSpc>
                <a:spcPct val="90000"/>
              </a:lnSpc>
              <a:spcBef>
                <a:spcPts val="1438"/>
              </a:spcBef>
              <a:buFont typeface="Times" pitchFamily="18" charset="0"/>
              <a:buNone/>
              <a:defRPr/>
            </a:pPr>
            <a:r>
              <a:rPr lang="en-US" sz="3600" kern="0" dirty="0">
                <a:latin typeface="+mn-lt"/>
                <a:ea typeface="+mn-ea"/>
              </a:rPr>
              <a:t>OR</a:t>
            </a: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6705600" y="2700551"/>
            <a:ext cx="15240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 eaLnBrk="1" hangingPunct="1">
              <a:lnSpc>
                <a:spcPct val="90000"/>
              </a:lnSpc>
              <a:spcBef>
                <a:spcPts val="1438"/>
              </a:spcBef>
              <a:buFont typeface="Times" pitchFamily="18" charset="0"/>
              <a:buNone/>
              <a:defRPr/>
            </a:pPr>
            <a:r>
              <a:rPr lang="en-US" sz="3600" u="sng" kern="0" dirty="0">
                <a:latin typeface="+mn-lt"/>
                <a:ea typeface="+mn-ea"/>
              </a:rPr>
              <a:t>26</a:t>
            </a:r>
            <a:endParaRPr lang="en-US" sz="3600" kern="0" dirty="0">
              <a:latin typeface="+mn-lt"/>
              <a:ea typeface="+mn-ea"/>
            </a:endParaRPr>
          </a:p>
          <a:p>
            <a:pPr marL="342900" indent="-342900" algn="ctr" eaLnBrk="1" hangingPunct="1">
              <a:lnSpc>
                <a:spcPct val="90000"/>
              </a:lnSpc>
              <a:spcBef>
                <a:spcPts val="1438"/>
              </a:spcBef>
              <a:buFont typeface="Times" pitchFamily="18" charset="0"/>
              <a:buNone/>
              <a:defRPr/>
            </a:pPr>
            <a:r>
              <a:rPr lang="en-US" sz="3600" kern="0" dirty="0">
                <a:latin typeface="+mn-lt"/>
                <a:ea typeface="+mn-ea"/>
              </a:rPr>
              <a:t>40</a:t>
            </a:r>
          </a:p>
        </p:txBody>
      </p:sp>
      <p:sp>
        <p:nvSpPr>
          <p:cNvPr id="312330" name="TextBox 10"/>
          <p:cNvSpPr txBox="1">
            <a:spLocks noChangeArrowheads="1"/>
          </p:cNvSpPr>
          <p:nvPr/>
        </p:nvSpPr>
        <p:spPr bwMode="auto">
          <a:xfrm>
            <a:off x="1104900" y="1749165"/>
            <a:ext cx="69342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200" dirty="0"/>
              <a:t>Take the lesser of the two fractions:</a:t>
            </a:r>
          </a:p>
        </p:txBody>
      </p:sp>
      <p:sp>
        <p:nvSpPr>
          <p:cNvPr id="11" name="TextBox 4"/>
          <p:cNvSpPr txBox="1">
            <a:spLocks noChangeArrowheads="1"/>
          </p:cNvSpPr>
          <p:nvPr/>
        </p:nvSpPr>
        <p:spPr bwMode="auto">
          <a:xfrm>
            <a:off x="1219200" y="6248400"/>
            <a:ext cx="33528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b="1" dirty="0"/>
              <a:t>Process – Pell, Non-Term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autoUpdateAnimBg="0"/>
      <p:bldP spid="7" grpId="0" animBg="1"/>
      <p:bldP spid="8" grpId="0" animBg="1"/>
      <p:bldP spid="9" grpId="0" build="p" autoUpdateAnimBg="0"/>
      <p:bldP spid="10" grpId="0" build="p" autoUpdateAnimBg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91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3CAA1-07DC-432D-B16B-13877D852B40}" type="slidenum">
              <a:rPr lang="en-US" smtClean="0"/>
              <a:pPr/>
              <a:t>35</a:t>
            </a:fld>
            <a:endParaRPr lang="en-US" smtClean="0"/>
          </a:p>
        </p:txBody>
      </p:sp>
      <p:sp>
        <p:nvSpPr>
          <p:cNvPr id="67891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90550" y="414338"/>
            <a:ext cx="8553450" cy="647700"/>
          </a:xfrm>
          <a:prstGeom prst="rect">
            <a:avLst/>
          </a:prstGeom>
        </p:spPr>
        <p:txBody>
          <a:bodyPr/>
          <a:lstStyle/>
          <a:p>
            <a:r>
              <a:rPr lang="en-US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Step 3:  Determine Annual Award</a:t>
            </a:r>
          </a:p>
        </p:txBody>
      </p:sp>
      <p:sp>
        <p:nvSpPr>
          <p:cNvPr id="294916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589413" y="2030412"/>
            <a:ext cx="8229600" cy="4525963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Use the cost of attendance and EFC to find annual award on Payment Schedule</a:t>
            </a:r>
          </a:p>
        </p:txBody>
      </p:sp>
      <p:sp>
        <p:nvSpPr>
          <p:cNvPr id="6" name="TextBox 4"/>
          <p:cNvSpPr txBox="1">
            <a:spLocks noChangeArrowheads="1"/>
          </p:cNvSpPr>
          <p:nvPr/>
        </p:nvSpPr>
        <p:spPr bwMode="auto">
          <a:xfrm>
            <a:off x="1219200" y="6248400"/>
            <a:ext cx="33528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b="1" dirty="0"/>
              <a:t>Process – Pell, Non-Term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4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4E3BDB5-BE29-417F-8F50-45E3F3040ECD}" type="slidenum">
              <a:rPr lang="en-US" smtClean="0"/>
              <a:pPr/>
              <a:t>36</a:t>
            </a:fld>
            <a:endParaRPr lang="en-US" b="0" smtClean="0"/>
          </a:p>
        </p:txBody>
      </p:sp>
      <p:sp>
        <p:nvSpPr>
          <p:cNvPr id="69837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90550" y="414338"/>
            <a:ext cx="8553450" cy="647700"/>
          </a:xfrm>
          <a:prstGeom prst="rect">
            <a:avLst/>
          </a:prstGeom>
        </p:spPr>
        <p:txBody>
          <a:bodyPr lIns="90487" tIns="44450" rIns="90487" bIns="44450"/>
          <a:lstStyle/>
          <a:p>
            <a:pPr eaLnBrk="1" hangingPunct="1">
              <a:defRPr/>
            </a:pPr>
            <a:r>
              <a:rPr lang="en-US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Step 4:  Determine Payment Periods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idx="4294967295"/>
          </p:nvPr>
        </p:nvSpPr>
        <p:spPr>
          <a:xfrm>
            <a:off x="584863" y="1876424"/>
            <a:ext cx="8229600" cy="4525963"/>
          </a:xfrm>
          <a:prstGeom prst="rect">
            <a:avLst/>
          </a:prstGeo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Program less than an academic year in length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Divide into two equal payment periods using ½ the hours and weeks</a:t>
            </a:r>
          </a:p>
          <a:p>
            <a:r>
              <a:rPr lang="en-US" dirty="0" smtClean="0"/>
              <a:t>Program longer than an academic year with remainder less than or equal to ½ an acad. Yr.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Divide 1</a:t>
            </a:r>
            <a:r>
              <a:rPr lang="en-US" baseline="30000" dirty="0" smtClean="0"/>
              <a:t>st</a:t>
            </a:r>
            <a:r>
              <a:rPr lang="en-US" dirty="0" smtClean="0"/>
              <a:t> academic year into two equal payment periods 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Use remaining portion as a single payment period</a:t>
            </a:r>
          </a:p>
          <a:p>
            <a:r>
              <a:rPr lang="en-US" dirty="0" smtClean="0"/>
              <a:t>Program longer than an academic year but less than two academic years – remaining portion greater than ½ an academic year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Divide 1</a:t>
            </a:r>
            <a:r>
              <a:rPr lang="en-US" baseline="30000" dirty="0" smtClean="0"/>
              <a:t>st</a:t>
            </a:r>
            <a:r>
              <a:rPr lang="en-US" dirty="0" smtClean="0"/>
              <a:t> academic year into two equal payment periods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Divide remaining portion into two equal payment periods</a:t>
            </a:r>
          </a:p>
          <a:p>
            <a:pPr lvl="1"/>
            <a:endParaRPr lang="en-US" dirty="0"/>
          </a:p>
        </p:txBody>
      </p:sp>
      <p:sp>
        <p:nvSpPr>
          <p:cNvPr id="317447" name="TextBox 10"/>
          <p:cNvSpPr txBox="1">
            <a:spLocks noChangeArrowheads="1"/>
          </p:cNvSpPr>
          <p:nvPr/>
        </p:nvSpPr>
        <p:spPr bwMode="auto">
          <a:xfrm>
            <a:off x="1219200" y="6248400"/>
            <a:ext cx="33528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1400" b="1" dirty="0" smtClean="0"/>
              <a:t>Process </a:t>
            </a:r>
            <a:r>
              <a:rPr lang="en-US" sz="1400" b="1" dirty="0"/>
              <a:t>– Pell, Non-Term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466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8DF5D44-93F3-4162-A31B-CB6B5E3727B2}" type="slidenum">
              <a:rPr lang="en-US" smtClean="0"/>
              <a:pPr/>
              <a:t>37</a:t>
            </a:fld>
            <a:endParaRPr lang="en-US" b="0" smtClean="0"/>
          </a:p>
        </p:txBody>
      </p:sp>
      <p:sp>
        <p:nvSpPr>
          <p:cNvPr id="699404" name="Rectangle 12"/>
          <p:cNvSpPr>
            <a:spLocks noGrp="1" noChangeArrowheads="1"/>
          </p:cNvSpPr>
          <p:nvPr>
            <p:ph type="title" idx="4294967295"/>
          </p:nvPr>
        </p:nvSpPr>
        <p:spPr>
          <a:xfrm>
            <a:off x="590550" y="414338"/>
            <a:ext cx="8553450" cy="647700"/>
          </a:xfrm>
          <a:prstGeom prst="rect">
            <a:avLst/>
          </a:prstGeom>
        </p:spPr>
        <p:txBody>
          <a:bodyPr/>
          <a:lstStyle/>
          <a:p>
            <a:pPr eaLnBrk="1" hangingPunct="1">
              <a:defRPr/>
            </a:pPr>
            <a:r>
              <a:rPr lang="en-US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Step 5: Payment Per Payment Period</a:t>
            </a:r>
          </a:p>
        </p:txBody>
      </p:sp>
      <p:sp>
        <p:nvSpPr>
          <p:cNvPr id="699396" name="Text Box 4"/>
          <p:cNvSpPr txBox="1">
            <a:spLocks noChangeArrowheads="1"/>
          </p:cNvSpPr>
          <p:nvPr/>
        </p:nvSpPr>
        <p:spPr bwMode="auto">
          <a:xfrm>
            <a:off x="1066800" y="4648200"/>
            <a:ext cx="7467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endParaRPr lang="en-US" b="1">
              <a:latin typeface="Times New Roman" pitchFamily="18" charset="0"/>
            </a:endParaRPr>
          </a:p>
        </p:txBody>
      </p:sp>
      <p:grpSp>
        <p:nvGrpSpPr>
          <p:cNvPr id="2" name="Group 14"/>
          <p:cNvGrpSpPr>
            <a:grpSpLocks/>
          </p:cNvGrpSpPr>
          <p:nvPr/>
        </p:nvGrpSpPr>
        <p:grpSpPr bwMode="auto">
          <a:xfrm>
            <a:off x="381000" y="1676400"/>
            <a:ext cx="8382000" cy="4154488"/>
            <a:chOff x="240" y="1056"/>
            <a:chExt cx="5280" cy="2617"/>
          </a:xfrm>
        </p:grpSpPr>
        <p:sp>
          <p:nvSpPr>
            <p:cNvPr id="318471" name="Text Box 10"/>
            <p:cNvSpPr txBox="1">
              <a:spLocks noChangeArrowheads="1"/>
            </p:cNvSpPr>
            <p:nvPr/>
          </p:nvSpPr>
          <p:spPr bwMode="auto">
            <a:xfrm>
              <a:off x="240" y="1056"/>
              <a:ext cx="5280" cy="26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>
                <a:tabLst>
                  <a:tab pos="2060575" algn="l"/>
                  <a:tab pos="2916238" algn="l"/>
                  <a:tab pos="4335463" algn="l"/>
                  <a:tab pos="6804025" algn="r"/>
                </a:tabLst>
              </a:pPr>
              <a:r>
                <a:rPr lang="en-US" sz="2800" b="1" dirty="0">
                  <a:latin typeface="Arial" pitchFamily="34" charset="0"/>
                  <a:cs typeface="Arial" pitchFamily="34" charset="0"/>
                </a:rPr>
                <a:t>Scheduled Award times </a:t>
              </a:r>
              <a:r>
                <a:rPr lang="en-US" sz="2800" b="1" i="1" dirty="0">
                  <a:latin typeface="Arial" pitchFamily="34" charset="0"/>
                  <a:cs typeface="Arial" pitchFamily="34" charset="0"/>
                </a:rPr>
                <a:t>the lesser of:</a:t>
              </a:r>
            </a:p>
            <a:p>
              <a:pPr eaLnBrk="1" hangingPunct="1">
                <a:tabLst>
                  <a:tab pos="2060575" algn="l"/>
                  <a:tab pos="2916238" algn="l"/>
                  <a:tab pos="4335463" algn="l"/>
                  <a:tab pos="6804025" algn="r"/>
                </a:tabLst>
              </a:pPr>
              <a:endParaRPr lang="en-US" sz="2800" b="1" i="1" dirty="0">
                <a:latin typeface="Arial" pitchFamily="34" charset="0"/>
                <a:cs typeface="Arial" pitchFamily="34" charset="0"/>
              </a:endParaRPr>
            </a:p>
            <a:p>
              <a:pPr algn="ctr" eaLnBrk="1" hangingPunct="1">
                <a:tabLst>
                  <a:tab pos="2060575" algn="l"/>
                  <a:tab pos="2916238" algn="l"/>
                  <a:tab pos="4335463" algn="l"/>
                  <a:tab pos="6804025" algn="r"/>
                </a:tabLst>
              </a:pPr>
              <a:r>
                <a:rPr lang="en-US" sz="2600" u="sng" dirty="0">
                  <a:latin typeface="Arial" pitchFamily="34" charset="0"/>
                  <a:cs typeface="Arial" pitchFamily="34" charset="0"/>
                </a:rPr>
                <a:t>credit or clock hours in the payment period</a:t>
              </a:r>
            </a:p>
            <a:p>
              <a:pPr algn="ctr" eaLnBrk="1" hangingPunct="1">
                <a:tabLst>
                  <a:tab pos="2060575" algn="l"/>
                  <a:tab pos="2916238" algn="l"/>
                  <a:tab pos="4335463" algn="l"/>
                  <a:tab pos="6804025" algn="r"/>
                </a:tabLst>
              </a:pPr>
              <a:r>
                <a:rPr lang="en-US" sz="2600" dirty="0">
                  <a:latin typeface="Arial" pitchFamily="34" charset="0"/>
                  <a:cs typeface="Arial" pitchFamily="34" charset="0"/>
                </a:rPr>
                <a:t>credit or clock hours in program’s</a:t>
              </a:r>
            </a:p>
            <a:p>
              <a:pPr algn="ctr" eaLnBrk="1" hangingPunct="1">
                <a:tabLst>
                  <a:tab pos="2060575" algn="l"/>
                  <a:tab pos="2916238" algn="l"/>
                  <a:tab pos="4335463" algn="l"/>
                  <a:tab pos="6804025" algn="r"/>
                </a:tabLst>
              </a:pPr>
              <a:r>
                <a:rPr lang="en-US" sz="2600" dirty="0">
                  <a:latin typeface="Arial" pitchFamily="34" charset="0"/>
                  <a:cs typeface="Arial" pitchFamily="34" charset="0"/>
                </a:rPr>
                <a:t>academic year</a:t>
              </a:r>
            </a:p>
            <a:p>
              <a:pPr eaLnBrk="1" hangingPunct="1">
                <a:tabLst>
                  <a:tab pos="2060575" algn="l"/>
                  <a:tab pos="2916238" algn="l"/>
                  <a:tab pos="4335463" algn="l"/>
                  <a:tab pos="6804025" algn="r"/>
                </a:tabLst>
              </a:pPr>
              <a:r>
                <a:rPr lang="en-US" sz="2600" b="1" dirty="0">
                  <a:latin typeface="Arial" pitchFamily="34" charset="0"/>
                  <a:cs typeface="Arial" pitchFamily="34" charset="0"/>
                </a:rPr>
                <a:t>                                           </a:t>
              </a:r>
              <a:r>
                <a:rPr lang="en-US" sz="2600" b="1" dirty="0" smtClean="0">
                  <a:latin typeface="Arial" pitchFamily="34" charset="0"/>
                  <a:cs typeface="Arial" pitchFamily="34" charset="0"/>
                </a:rPr>
                <a:t>OR</a:t>
              </a:r>
              <a:endParaRPr lang="en-US" sz="2600" b="1" dirty="0">
                <a:latin typeface="Arial" pitchFamily="34" charset="0"/>
                <a:cs typeface="Arial" pitchFamily="34" charset="0"/>
              </a:endParaRPr>
            </a:p>
            <a:p>
              <a:pPr algn="ctr" eaLnBrk="1" hangingPunct="1">
                <a:tabLst>
                  <a:tab pos="2060575" algn="l"/>
                  <a:tab pos="2916238" algn="l"/>
                  <a:tab pos="4335463" algn="l"/>
                  <a:tab pos="6804025" algn="r"/>
                </a:tabLst>
              </a:pPr>
              <a:r>
                <a:rPr lang="en-US" sz="2600" dirty="0">
                  <a:latin typeface="Arial" pitchFamily="34" charset="0"/>
                  <a:cs typeface="Arial" pitchFamily="34" charset="0"/>
                </a:rPr>
                <a:t>weeks of instructional time in the</a:t>
              </a:r>
            </a:p>
            <a:p>
              <a:pPr algn="ctr" eaLnBrk="1" hangingPunct="1">
                <a:tabLst>
                  <a:tab pos="2060575" algn="l"/>
                  <a:tab pos="2916238" algn="l"/>
                  <a:tab pos="4335463" algn="l"/>
                  <a:tab pos="6804025" algn="r"/>
                </a:tabLst>
              </a:pPr>
              <a:r>
                <a:rPr lang="en-US" sz="2600" dirty="0">
                  <a:latin typeface="Arial" pitchFamily="34" charset="0"/>
                  <a:cs typeface="Arial" pitchFamily="34" charset="0"/>
                </a:rPr>
                <a:t>payment period</a:t>
              </a:r>
            </a:p>
            <a:p>
              <a:pPr algn="ctr" eaLnBrk="1" hangingPunct="1">
                <a:tabLst>
                  <a:tab pos="2060575" algn="l"/>
                  <a:tab pos="2916238" algn="l"/>
                  <a:tab pos="4335463" algn="l"/>
                  <a:tab pos="6804025" algn="r"/>
                </a:tabLst>
              </a:pPr>
              <a:r>
                <a:rPr lang="en-US" sz="2600" dirty="0">
                  <a:latin typeface="Arial" pitchFamily="34" charset="0"/>
                  <a:cs typeface="Arial" pitchFamily="34" charset="0"/>
                </a:rPr>
                <a:t>weeks of instructional time in </a:t>
              </a:r>
            </a:p>
            <a:p>
              <a:pPr algn="ctr" eaLnBrk="1" hangingPunct="1">
                <a:tabLst>
                  <a:tab pos="2060575" algn="l"/>
                  <a:tab pos="2916238" algn="l"/>
                  <a:tab pos="4335463" algn="l"/>
                  <a:tab pos="6804025" algn="r"/>
                </a:tabLst>
              </a:pPr>
              <a:r>
                <a:rPr lang="en-US" sz="2600" dirty="0">
                  <a:latin typeface="Arial" pitchFamily="34" charset="0"/>
                  <a:cs typeface="Arial" pitchFamily="34" charset="0"/>
                </a:rPr>
                <a:t>program’s academic year</a:t>
              </a:r>
            </a:p>
          </p:txBody>
        </p:sp>
        <p:sp>
          <p:nvSpPr>
            <p:cNvPr id="318472" name="Line 13"/>
            <p:cNvSpPr>
              <a:spLocks noChangeShapeType="1"/>
            </p:cNvSpPr>
            <p:nvPr/>
          </p:nvSpPr>
          <p:spPr bwMode="auto">
            <a:xfrm flipV="1">
              <a:off x="1392" y="3135"/>
              <a:ext cx="302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18470" name="TextBox 7"/>
          <p:cNvSpPr txBox="1">
            <a:spLocks noChangeArrowheads="1"/>
          </p:cNvSpPr>
          <p:nvPr/>
        </p:nvSpPr>
        <p:spPr bwMode="auto">
          <a:xfrm>
            <a:off x="1219200" y="6248400"/>
            <a:ext cx="33528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b="1"/>
              <a:t>Process – Pell, Non-Term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9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993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993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9396" grpId="0" autoUpdateAnimBg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DD4C1C-41E5-4826-8FEF-3E97E4324B8F}" type="slidenum">
              <a:rPr lang="en-US" smtClean="0"/>
              <a:pPr>
                <a:defRPr/>
              </a:pPr>
              <a:t>38</a:t>
            </a:fld>
            <a:endParaRPr lang="en-US" b="0" dirty="0"/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590550" y="414338"/>
            <a:ext cx="8553450" cy="647700"/>
          </a:xfrm>
          <a:prstGeom prst="rect">
            <a:avLst/>
          </a:prstGeom>
        </p:spPr>
        <p:txBody>
          <a:bodyPr/>
          <a:lstStyle/>
          <a:p>
            <a:r>
              <a:rPr lang="en-US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Final Step:  COD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914400" y="1524000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dirty="0" smtClean="0"/>
              <a:t>Send origination records electronically to COD</a:t>
            </a:r>
          </a:p>
          <a:p>
            <a:r>
              <a:rPr lang="en-US" dirty="0" smtClean="0"/>
              <a:t>Send actual disbursement records electronically to COD</a:t>
            </a:r>
          </a:p>
          <a:p>
            <a:pPr lvl="1"/>
            <a:r>
              <a:rPr lang="en-US" dirty="0" smtClean="0"/>
              <a:t>No funds in G5 until COD accepts the records</a:t>
            </a:r>
          </a:p>
          <a:p>
            <a:pPr lvl="1"/>
            <a:r>
              <a:rPr lang="en-US" dirty="0" smtClean="0"/>
              <a:t>Disbursement date must reflect actual date of disbursement</a:t>
            </a:r>
          </a:p>
          <a:p>
            <a:r>
              <a:rPr lang="en-US" dirty="0" smtClean="0"/>
              <a:t>Resolve all rejects!! (see COD Technical Reference, Volume II, Section 4: Edits)</a:t>
            </a:r>
            <a:endParaRPr lang="en-US" dirty="0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219200" y="6248400"/>
            <a:ext cx="33528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b="1" dirty="0"/>
              <a:t>Process – Pell, Non-Term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73A360-7FCB-4921-9312-5D2DB582BB18}" type="slidenum">
              <a:rPr lang="en-US" smtClean="0"/>
              <a:pPr>
                <a:defRPr/>
              </a:pPr>
              <a:t>39</a:t>
            </a:fld>
            <a:endParaRPr lang="en-US" b="0"/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90550" y="414338"/>
            <a:ext cx="8553450" cy="647700"/>
          </a:xfrm>
          <a:prstGeom prst="rect">
            <a:avLst/>
          </a:prstGeom>
        </p:spPr>
        <p:txBody>
          <a:bodyPr/>
          <a:lstStyle/>
          <a:p>
            <a:pPr eaLnBrk="1" hangingPunct="1">
              <a:defRPr/>
            </a:pPr>
            <a:r>
              <a:rPr lang="en-US" sz="40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Adjustments</a:t>
            </a:r>
            <a:r>
              <a:rPr lang="en-US" dirty="0" smtClean="0"/>
              <a:t> </a:t>
            </a:r>
            <a:r>
              <a:rPr lang="en-US" sz="40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and</a:t>
            </a:r>
            <a:r>
              <a:rPr lang="en-US" dirty="0" smtClean="0"/>
              <a:t> </a:t>
            </a:r>
            <a:r>
              <a:rPr lang="en-US" sz="40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Recalculations</a:t>
            </a:r>
          </a:p>
        </p:txBody>
      </p:sp>
      <p:pic>
        <p:nvPicPr>
          <p:cNvPr id="20484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24200" y="2514600"/>
            <a:ext cx="3429000" cy="3148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Initial Calculation of a Pell Grant</a:t>
            </a:r>
            <a:endParaRPr lang="en-US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sz="3200" dirty="0" smtClean="0">
                <a:solidFill>
                  <a:schemeClr val="tx1"/>
                </a:solidFill>
              </a:rPr>
              <a:t>First calculation of a student’s Pell Grant award, based on a current, documented enrollment status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sz="2800" dirty="0" smtClean="0">
                <a:solidFill>
                  <a:schemeClr val="tx1"/>
                </a:solidFill>
              </a:rPr>
              <a:t>May be projected</a:t>
            </a:r>
          </a:p>
          <a:p>
            <a:r>
              <a:rPr lang="en-US" sz="3200" dirty="0" smtClean="0">
                <a:solidFill>
                  <a:schemeClr val="tx1"/>
                </a:solidFill>
              </a:rPr>
              <a:t>Earliest date for calculation is date of receipt of an ED- product EFC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sz="2800" dirty="0" smtClean="0">
                <a:solidFill>
                  <a:schemeClr val="tx1"/>
                </a:solidFill>
              </a:rPr>
              <a:t>SAR or ISIR</a:t>
            </a:r>
          </a:p>
          <a:p>
            <a:r>
              <a:rPr lang="en-US" sz="3200" dirty="0" smtClean="0">
                <a:solidFill>
                  <a:schemeClr val="tx1"/>
                </a:solidFill>
              </a:rPr>
              <a:t>If no date is documented, date of initial calculation is the later of</a:t>
            </a:r>
          </a:p>
          <a:p>
            <a:pPr lvl="1"/>
            <a:r>
              <a:rPr lang="en-US" sz="3000" dirty="0" smtClean="0">
                <a:solidFill>
                  <a:schemeClr val="tx1"/>
                </a:solidFill>
              </a:rPr>
              <a:t>Processed date of initial ISIR and the student’s enrollment status as of that date, or</a:t>
            </a:r>
          </a:p>
          <a:p>
            <a:pPr lvl="1"/>
            <a:r>
              <a:rPr lang="en-US" sz="3000" dirty="0" smtClean="0">
                <a:solidFill>
                  <a:schemeClr val="tx1"/>
                </a:solidFill>
              </a:rPr>
              <a:t>Date student enrolls</a:t>
            </a:r>
            <a:endParaRPr lang="en-US" sz="3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09262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DD4C1C-41E5-4826-8FEF-3E97E4324B8F}" type="slidenum">
              <a:rPr lang="en-US" smtClean="0"/>
              <a:pPr>
                <a:defRPr/>
              </a:pPr>
              <a:t>40</a:t>
            </a:fld>
            <a:endParaRPr lang="en-US" b="0" dirty="0"/>
          </a:p>
        </p:txBody>
      </p:sp>
      <p:sp>
        <p:nvSpPr>
          <p:cNvPr id="7170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590550" y="414338"/>
            <a:ext cx="8553450" cy="647700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US" sz="40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Reasons for Adjustments and Recalculations</a:t>
            </a:r>
          </a:p>
        </p:txBody>
      </p:sp>
      <p:sp>
        <p:nvSpPr>
          <p:cNvPr id="21507" name="Rectangle 6"/>
          <p:cNvSpPr>
            <a:spLocks noGrp="1" noChangeArrowheads="1"/>
          </p:cNvSpPr>
          <p:nvPr>
            <p:ph idx="4294967295"/>
          </p:nvPr>
        </p:nvSpPr>
        <p:spPr>
          <a:xfrm>
            <a:off x="914400" y="1524000"/>
            <a:ext cx="8229600" cy="4525963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en-US" sz="2800" dirty="0" smtClean="0"/>
              <a:t>Changes in student information</a:t>
            </a:r>
          </a:p>
          <a:p>
            <a:pPr lvl="1"/>
            <a:r>
              <a:rPr lang="en-US" dirty="0" smtClean="0"/>
              <a:t>Expected family contribution (EFC)</a:t>
            </a:r>
          </a:p>
          <a:p>
            <a:pPr lvl="2"/>
            <a:r>
              <a:rPr lang="en-US" sz="2800" dirty="0" smtClean="0"/>
              <a:t>Corrections </a:t>
            </a:r>
          </a:p>
          <a:p>
            <a:pPr lvl="2"/>
            <a:r>
              <a:rPr lang="en-US" sz="2800" dirty="0" smtClean="0"/>
              <a:t>Updates</a:t>
            </a:r>
          </a:p>
          <a:p>
            <a:pPr lvl="2"/>
            <a:r>
              <a:rPr lang="en-US" sz="2800" dirty="0" smtClean="0"/>
              <a:t>Professional Judgment</a:t>
            </a:r>
          </a:p>
          <a:p>
            <a:pPr lvl="1"/>
            <a:r>
              <a:rPr lang="en-US" dirty="0" smtClean="0"/>
              <a:t>Enrollment status</a:t>
            </a:r>
          </a:p>
          <a:p>
            <a:pPr lvl="1"/>
            <a:r>
              <a:rPr lang="en-US" dirty="0" smtClean="0"/>
              <a:t>Cost of attendance</a:t>
            </a:r>
          </a:p>
          <a:p>
            <a:pPr marL="514350" indent="-457200"/>
            <a:r>
              <a:rPr lang="en-US" sz="2800" dirty="0" smtClean="0"/>
              <a:t>All changes must be submitted to COD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1219200" y="6248400"/>
            <a:ext cx="38100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400" b="1" dirty="0"/>
              <a:t>Process – </a:t>
            </a:r>
            <a:r>
              <a:rPr lang="en-US" sz="1400" b="1" dirty="0" smtClean="0"/>
              <a:t>Adjustments &amp; Recalculations</a:t>
            </a:r>
            <a:endParaRPr lang="en-US" sz="1400" b="1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625F7-BCE1-462E-956A-CF17D9127FAD}" type="slidenum">
              <a:rPr lang="en-US" smtClean="0"/>
              <a:pPr/>
              <a:t>41</a:t>
            </a:fld>
            <a:endParaRPr lang="en-US" dirty="0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90550" y="414338"/>
            <a:ext cx="8553450" cy="647700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US" sz="40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EFC Change Adjustments</a:t>
            </a:r>
          </a:p>
        </p:txBody>
      </p:sp>
      <p:sp>
        <p:nvSpPr>
          <p:cNvPr id="382980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837063" y="1219200"/>
            <a:ext cx="8229600" cy="4525963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en-US" sz="2400" dirty="0" smtClean="0"/>
              <a:t>For Pell Grants &amp; IASG, if EFC changes any time during the award year, school must </a:t>
            </a:r>
            <a:r>
              <a:rPr lang="en-US" sz="2400" dirty="0"/>
              <a:t>recalculate the amount of Pell grant </a:t>
            </a:r>
            <a:r>
              <a:rPr lang="en-US" sz="2400" dirty="0" smtClean="0"/>
              <a:t>award for </a:t>
            </a:r>
            <a:r>
              <a:rPr lang="en-US" sz="2400" u="sng" dirty="0" smtClean="0"/>
              <a:t>entire</a:t>
            </a:r>
            <a:r>
              <a:rPr lang="en-US" sz="2400" dirty="0" smtClean="0"/>
              <a:t> award year (34 CFR 690.80)</a:t>
            </a:r>
          </a:p>
          <a:p>
            <a:r>
              <a:rPr lang="en-US" sz="2400" dirty="0" smtClean="0"/>
              <a:t>Adjust for changes due to</a:t>
            </a:r>
          </a:p>
          <a:p>
            <a:pPr lvl="1"/>
            <a:r>
              <a:rPr lang="en-US" sz="2400" dirty="0" smtClean="0"/>
              <a:t>Clerical error</a:t>
            </a:r>
          </a:p>
          <a:p>
            <a:pPr lvl="1"/>
            <a:r>
              <a:rPr lang="en-US" sz="2400" dirty="0" smtClean="0"/>
              <a:t>Mathematical error</a:t>
            </a:r>
          </a:p>
          <a:p>
            <a:pPr lvl="1"/>
            <a:r>
              <a:rPr lang="en-US" sz="2400" dirty="0" smtClean="0"/>
              <a:t>Correction from Verification</a:t>
            </a:r>
          </a:p>
          <a:p>
            <a:r>
              <a:rPr lang="en-US" sz="2400" dirty="0" smtClean="0"/>
              <a:t>If possible, adjust overpayment or underpayment within same  award year</a:t>
            </a:r>
          </a:p>
          <a:p>
            <a:r>
              <a:rPr lang="en-US" sz="2400" dirty="0" smtClean="0"/>
              <a:t>If not possible,</a:t>
            </a:r>
          </a:p>
          <a:p>
            <a:pPr lvl="1"/>
            <a:r>
              <a:rPr lang="en-US" sz="2400" dirty="0"/>
              <a:t>A</a:t>
            </a:r>
            <a:r>
              <a:rPr lang="en-US" sz="2400" dirty="0" smtClean="0"/>
              <a:t>djustment made in next year or</a:t>
            </a:r>
          </a:p>
          <a:p>
            <a:pPr lvl="1"/>
            <a:r>
              <a:rPr lang="en-US" sz="2400" dirty="0"/>
              <a:t>S</a:t>
            </a:r>
            <a:r>
              <a:rPr lang="en-US" sz="2400" dirty="0" smtClean="0"/>
              <a:t>tudent  repays excess grant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1219200" y="6248400"/>
            <a:ext cx="38100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400" b="1" dirty="0"/>
              <a:t>Process – </a:t>
            </a:r>
            <a:r>
              <a:rPr lang="en-US" sz="1400" b="1" dirty="0" smtClean="0"/>
              <a:t>Adjustments &amp; Recalculations</a:t>
            </a:r>
            <a:endParaRPr lang="en-US" sz="1400" b="1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625F7-BCE1-462E-956A-CF17D9127FAD}" type="slidenum">
              <a:rPr lang="en-US" smtClean="0"/>
              <a:pPr/>
              <a:t>42</a:t>
            </a:fld>
            <a:endParaRPr lang="en-US" dirty="0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90550" y="414338"/>
            <a:ext cx="8553450" cy="647700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US" sz="40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EFC Change Adjustments</a:t>
            </a:r>
          </a:p>
        </p:txBody>
      </p:sp>
      <p:sp>
        <p:nvSpPr>
          <p:cNvPr id="382980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914400" y="1524000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For Campus-Based Aid, Direct Loans, and TEACH Grants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If adjustments change EFC, must submit corrections to CPS for reprocessing</a:t>
            </a:r>
          </a:p>
          <a:p>
            <a:pPr lvl="2">
              <a:buFont typeface="Arial" pitchFamily="34" charset="0"/>
              <a:buChar char="•"/>
            </a:pPr>
            <a:r>
              <a:rPr lang="en-US" dirty="0" smtClean="0"/>
              <a:t> Repackaging may be necessary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If adjustments do not change EFC, may award based on original data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219200" y="6248400"/>
            <a:ext cx="38100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400" b="1" dirty="0"/>
              <a:t>Process – </a:t>
            </a:r>
            <a:r>
              <a:rPr lang="en-US" sz="1400" b="1" dirty="0" smtClean="0"/>
              <a:t>Adjustments &amp; Recalculations</a:t>
            </a:r>
            <a:endParaRPr lang="en-US" sz="1400" b="1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625F7-BCE1-462E-956A-CF17D9127FAD}" type="slidenum">
              <a:rPr lang="en-US" smtClean="0"/>
              <a:pPr/>
              <a:t>43</a:t>
            </a:fld>
            <a:endParaRPr lang="en-US" dirty="0"/>
          </a:p>
        </p:txBody>
      </p:sp>
      <p:sp>
        <p:nvSpPr>
          <p:cNvPr id="7976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90550" y="414338"/>
            <a:ext cx="8553450" cy="647700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US" sz="40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Enrollment Status Adjustments 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914400" y="1524000"/>
            <a:ext cx="8229600" cy="4525963"/>
          </a:xfrm>
          <a:prstGeom prst="rect">
            <a:avLst/>
          </a:prstGeom>
        </p:spPr>
        <p:txBody>
          <a:bodyPr>
            <a:normAutofit fontScale="92500"/>
          </a:bodyPr>
          <a:lstStyle/>
          <a:p>
            <a:r>
              <a:rPr lang="en-US" dirty="0" smtClean="0"/>
              <a:t>For term-based, credit-hour programs</a:t>
            </a:r>
          </a:p>
          <a:p>
            <a:r>
              <a:rPr lang="en-US" dirty="0" smtClean="0"/>
              <a:t>Pell Grants, IASG, TEACH Grants:</a:t>
            </a:r>
          </a:p>
          <a:p>
            <a:pPr lvl="1"/>
            <a:r>
              <a:rPr lang="en-US" dirty="0" smtClean="0"/>
              <a:t>Changes between payment periods</a:t>
            </a:r>
          </a:p>
          <a:p>
            <a:pPr lvl="2"/>
            <a:r>
              <a:rPr lang="en-US" dirty="0" smtClean="0"/>
              <a:t>School must recalculate</a:t>
            </a:r>
          </a:p>
          <a:p>
            <a:pPr lvl="1"/>
            <a:r>
              <a:rPr lang="en-US" dirty="0" smtClean="0"/>
              <a:t>Changes within payment period</a:t>
            </a:r>
          </a:p>
          <a:p>
            <a:pPr lvl="2"/>
            <a:r>
              <a:rPr lang="en-US" dirty="0" smtClean="0"/>
              <a:t>School must recalculate if student does not attend at least one class in all courses used to determine enrollment status</a:t>
            </a:r>
          </a:p>
          <a:p>
            <a:pPr lvl="2"/>
            <a:r>
              <a:rPr lang="en-US" dirty="0" smtClean="0"/>
              <a:t>Recalculations not required for changes in enrollment status </a:t>
            </a:r>
            <a:r>
              <a:rPr lang="en-US" u="sng" dirty="0" smtClean="0"/>
              <a:t>after</a:t>
            </a:r>
            <a:r>
              <a:rPr lang="en-US" dirty="0" smtClean="0"/>
              <a:t> student has begun attendance in all classes</a:t>
            </a:r>
          </a:p>
          <a:p>
            <a:pPr lvl="2"/>
            <a:r>
              <a:rPr lang="en-US" dirty="0" smtClean="0"/>
              <a:t>School may establish recalculation policy 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219200" y="6248400"/>
            <a:ext cx="38100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400" b="1" dirty="0"/>
              <a:t>Process – </a:t>
            </a:r>
            <a:r>
              <a:rPr lang="en-US" sz="1400" b="1" dirty="0" smtClean="0"/>
              <a:t>Adjustments &amp; Recalculations</a:t>
            </a:r>
            <a:endParaRPr lang="en-US" sz="1400" b="1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F6A16-2AFA-4B20-A4BD-F535B74467BB}" type="slidenum">
              <a:rPr lang="en-US" smtClean="0"/>
              <a:pPr/>
              <a:t>44</a:t>
            </a:fld>
            <a:endParaRPr lang="en-US" dirty="0"/>
          </a:p>
        </p:txBody>
      </p:sp>
      <p:sp>
        <p:nvSpPr>
          <p:cNvPr id="11266" name="Title 1"/>
          <p:cNvSpPr>
            <a:spLocks noGrp="1"/>
          </p:cNvSpPr>
          <p:nvPr>
            <p:ph type="title" idx="4294967295"/>
          </p:nvPr>
        </p:nvSpPr>
        <p:spPr>
          <a:xfrm>
            <a:off x="590550" y="414338"/>
            <a:ext cx="8553450" cy="647700"/>
          </a:xfrm>
          <a:prstGeom prst="rect">
            <a:avLst/>
          </a:prstGeom>
        </p:spPr>
        <p:txBody>
          <a:bodyPr/>
          <a:lstStyle/>
          <a:p>
            <a:r>
              <a:rPr lang="en-US" sz="40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Enrollment Status Considerations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idx="4294967295"/>
          </p:nvPr>
        </p:nvSpPr>
        <p:spPr>
          <a:xfrm>
            <a:off x="914400" y="1524000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dirty="0" smtClean="0"/>
              <a:t>School must have</a:t>
            </a:r>
          </a:p>
          <a:p>
            <a:pPr lvl="1"/>
            <a:r>
              <a:rPr lang="en-US" dirty="0" smtClean="0"/>
              <a:t>Procedure in place to know that a student has begun attendance in each class</a:t>
            </a:r>
          </a:p>
          <a:p>
            <a:pPr lvl="2"/>
            <a:r>
              <a:rPr lang="en-US" dirty="0" smtClean="0"/>
              <a:t>If school cannot document attendance, student is considered not to have begun attendance</a:t>
            </a:r>
          </a:p>
          <a:p>
            <a:pPr lvl="1"/>
            <a:r>
              <a:rPr lang="en-US" dirty="0" smtClean="0"/>
              <a:t>Policy on recalculation dates</a:t>
            </a:r>
          </a:p>
          <a:p>
            <a:pPr lvl="1"/>
            <a:r>
              <a:rPr lang="en-US" dirty="0" smtClean="0"/>
              <a:t>Policy on attendance in compressed coursework (i.e. modules, mini-terms, </a:t>
            </a:r>
            <a:r>
              <a:rPr lang="en-US" dirty="0" err="1" smtClean="0"/>
              <a:t>intersessions</a:t>
            </a:r>
            <a:r>
              <a:rPr lang="en-US" dirty="0" smtClean="0"/>
              <a:t>, etc)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219200" y="6248400"/>
            <a:ext cx="38100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400" b="1" dirty="0"/>
              <a:t>Process – </a:t>
            </a:r>
            <a:r>
              <a:rPr lang="en-US" sz="1400" b="1" dirty="0" smtClean="0"/>
              <a:t>Adjustments &amp; Recalculations</a:t>
            </a:r>
            <a:endParaRPr lang="en-US" sz="1400" b="1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625F7-BCE1-462E-956A-CF17D9127FAD}" type="slidenum">
              <a:rPr lang="en-US" smtClean="0"/>
              <a:pPr/>
              <a:t>45</a:t>
            </a:fld>
            <a:endParaRPr lang="en-US" dirty="0"/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90550" y="414338"/>
            <a:ext cx="8553450" cy="647700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US" sz="40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COA Adjustments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914400" y="1524000"/>
            <a:ext cx="8229600" cy="4525963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Pell Grants, IASG, TEACH Grants:</a:t>
            </a:r>
          </a:p>
          <a:p>
            <a:pPr lvl="1"/>
            <a:r>
              <a:rPr lang="en-US" dirty="0" smtClean="0"/>
              <a:t>Schools are not required to recalculate for changes during the award year</a:t>
            </a:r>
          </a:p>
          <a:p>
            <a:pPr lvl="1"/>
            <a:r>
              <a:rPr lang="en-US" dirty="0" smtClean="0"/>
              <a:t>If a school recalculates for change in enrollment status, must take into account any changes in COA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1219200" y="6248400"/>
            <a:ext cx="38100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400" b="1" dirty="0"/>
              <a:t>Process – </a:t>
            </a:r>
            <a:r>
              <a:rPr lang="en-US" sz="1400" b="1" dirty="0" smtClean="0"/>
              <a:t>Adjustments &amp; Recalculations</a:t>
            </a:r>
            <a:endParaRPr lang="en-US" sz="1400" b="1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7999" y="1715571"/>
            <a:ext cx="2052357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Questions?</a:t>
            </a:r>
          </a:p>
          <a:p>
            <a:endParaRPr lang="en-US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1371600" y="4020403"/>
            <a:ext cx="7069756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Comments about this presentation  or my performance</a:t>
            </a:r>
          </a:p>
          <a:p>
            <a:r>
              <a:rPr lang="en-US" sz="2400" dirty="0" smtClean="0"/>
              <a:t>Should be directed to Jo Ann Borel</a:t>
            </a:r>
          </a:p>
          <a:p>
            <a:r>
              <a:rPr lang="en-US" sz="2400" dirty="0" smtClean="0">
                <a:hlinkClick r:id="rId2"/>
              </a:rPr>
              <a:t>Joann.borel@ed.gov</a:t>
            </a:r>
            <a:endParaRPr lang="en-US" sz="2400" dirty="0" smtClean="0"/>
          </a:p>
          <a:p>
            <a:r>
              <a:rPr lang="en-US" sz="2400" dirty="0" smtClean="0"/>
              <a:t>202-5954385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2819400" y="2514600"/>
            <a:ext cx="314438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Greg Martin</a:t>
            </a:r>
          </a:p>
          <a:p>
            <a:r>
              <a:rPr lang="en-US" sz="2400" dirty="0">
                <a:hlinkClick r:id="rId3"/>
              </a:rPr>
              <a:t>g</a:t>
            </a:r>
            <a:r>
              <a:rPr lang="en-US" sz="2400" dirty="0" smtClean="0">
                <a:hlinkClick r:id="rId3"/>
              </a:rPr>
              <a:t>regory.martin@ed.gov</a:t>
            </a:r>
            <a:endParaRPr lang="en-US" sz="2400" dirty="0" smtClean="0"/>
          </a:p>
          <a:p>
            <a:r>
              <a:rPr lang="en-US" sz="2400" dirty="0" smtClean="0"/>
              <a:t>215-656-6452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817468640"/>
      </p:ext>
    </p:extLst>
  </p:cSld>
  <p:clrMapOvr>
    <a:masterClrMapping/>
  </p:clrMapOvr>
  <p:transition spd="med">
    <p:push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Required Recalculations </a:t>
            </a:r>
            <a:endParaRPr lang="en-US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dirty="0" smtClean="0">
                <a:solidFill>
                  <a:schemeClr val="tx1"/>
                </a:solidFill>
              </a:rPr>
              <a:t>Must have procedures in place to know whether a student has begun all classes</a:t>
            </a:r>
          </a:p>
          <a:p>
            <a:r>
              <a:rPr lang="en-US" sz="3200" dirty="0" smtClean="0">
                <a:solidFill>
                  <a:schemeClr val="tx1"/>
                </a:solidFill>
              </a:rPr>
              <a:t>Must recalculate if</a:t>
            </a:r>
          </a:p>
          <a:p>
            <a:pPr lvl="1"/>
            <a:r>
              <a:rPr lang="en-US" sz="2800" dirty="0" smtClean="0">
                <a:solidFill>
                  <a:schemeClr val="tx1"/>
                </a:solidFill>
              </a:rPr>
              <a:t>Student’s EFC changes due to verification, corrections, updating or PJ</a:t>
            </a:r>
          </a:p>
          <a:p>
            <a:pPr lvl="1"/>
            <a:r>
              <a:rPr lang="en-US" sz="2800" dirty="0" smtClean="0">
                <a:solidFill>
                  <a:schemeClr val="tx1"/>
                </a:solidFill>
              </a:rPr>
              <a:t>Student’s enrollment status and or COA changes from one term to another</a:t>
            </a:r>
          </a:p>
          <a:p>
            <a:pPr lvl="1"/>
            <a:r>
              <a:rPr lang="en-US" sz="2800" dirty="0" smtClean="0">
                <a:solidFill>
                  <a:schemeClr val="tx1"/>
                </a:solidFill>
              </a:rPr>
              <a:t>Student never begins attendance in one or more classes</a:t>
            </a:r>
          </a:p>
          <a:p>
            <a:pPr lvl="2"/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sz="2000" dirty="0" smtClean="0">
                <a:solidFill>
                  <a:schemeClr val="tx1"/>
                </a:solidFill>
              </a:rPr>
              <a:t>To reflect true enrollment status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62566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Transfer Student Pell Calculation</a:t>
            </a:r>
            <a:endParaRPr lang="en-US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tx1"/>
                </a:solidFill>
              </a:rPr>
              <a:t>Must have current info. from NSLDS or COD for payments received YTD</a:t>
            </a:r>
          </a:p>
          <a:p>
            <a:r>
              <a:rPr lang="en-US" sz="3200" dirty="0" smtClean="0">
                <a:solidFill>
                  <a:schemeClr val="tx1"/>
                </a:solidFill>
              </a:rPr>
              <a:t>Calculation based on % of Scheduled Award used at the first school(s)</a:t>
            </a:r>
          </a:p>
          <a:p>
            <a:pPr lvl="1"/>
            <a:r>
              <a:rPr lang="en-US" sz="3000" dirty="0" smtClean="0">
                <a:solidFill>
                  <a:schemeClr val="tx1"/>
                </a:solidFill>
              </a:rPr>
              <a:t>% already used is subtracted from 100%</a:t>
            </a:r>
          </a:p>
          <a:p>
            <a:pPr lvl="1"/>
            <a:r>
              <a:rPr lang="en-US" sz="3000" dirty="0" smtClean="0">
                <a:solidFill>
                  <a:schemeClr val="tx1"/>
                </a:solidFill>
              </a:rPr>
              <a:t>Remaining % of Scheduled Award based on COA and EFC at your school is maximum a student may receive</a:t>
            </a:r>
          </a:p>
          <a:p>
            <a:pPr marL="230188" lvl="1" indent="0">
              <a:buNone/>
            </a:pPr>
            <a:endParaRPr lang="en-US" sz="3000" dirty="0" smtClean="0">
              <a:solidFill>
                <a:schemeClr val="tx1"/>
              </a:solidFill>
            </a:endParaRPr>
          </a:p>
          <a:p>
            <a:pPr marL="230188" lvl="1" indent="0">
              <a:buNone/>
            </a:pPr>
            <a:endParaRPr lang="en-US" sz="3000" dirty="0">
              <a:solidFill>
                <a:schemeClr val="tx1"/>
              </a:solidFill>
            </a:endParaRPr>
          </a:p>
          <a:p>
            <a:pPr marL="230188" lvl="1" indent="0">
              <a:buNone/>
            </a:pPr>
            <a:endParaRPr lang="en-US" sz="3000" dirty="0" smtClean="0">
              <a:solidFill>
                <a:schemeClr val="tx1"/>
              </a:solidFill>
            </a:endParaRPr>
          </a:p>
          <a:p>
            <a:pPr marL="230188" lvl="1" indent="0">
              <a:buNone/>
            </a:pPr>
            <a:endParaRPr lang="en-US" sz="3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3215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90600" y="2819400"/>
            <a:ext cx="1524000" cy="9144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Amount disbursed at prior school</a:t>
            </a:r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2736945" y="2971800"/>
            <a:ext cx="381000" cy="7620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3505200" y="2819400"/>
            <a:ext cx="1295400" cy="10668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Total Scheduled Award at prior school</a:t>
            </a:r>
            <a:endParaRPr lang="en-US" dirty="0"/>
          </a:p>
        </p:txBody>
      </p:sp>
      <p:sp>
        <p:nvSpPr>
          <p:cNvPr id="15" name="Equal 14"/>
          <p:cNvSpPr/>
          <p:nvPr/>
        </p:nvSpPr>
        <p:spPr>
          <a:xfrm>
            <a:off x="5181600" y="3048000"/>
            <a:ext cx="609600" cy="701722"/>
          </a:xfrm>
          <a:prstGeom prst="mathEqual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943600" y="2941661"/>
            <a:ext cx="2133600" cy="9144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Percent of Scheduled Award Used  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1989872" y="1219200"/>
            <a:ext cx="43260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Percentage Used Calculation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933306637"/>
      </p:ext>
    </p:extLst>
  </p:cSld>
  <p:clrMapOvr>
    <a:masterClrMapping/>
  </p:clrMapOvr>
  <p:transition spd="med">
    <p:push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Concurrent Enrollment</a:t>
            </a:r>
            <a:endParaRPr lang="en-US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3200" dirty="0" smtClean="0">
                <a:solidFill>
                  <a:schemeClr val="tx1"/>
                </a:solidFill>
              </a:rPr>
              <a:t>Student may not receive a Pell Grant at two or more schools concurrently</a:t>
            </a:r>
          </a:p>
          <a:p>
            <a:r>
              <a:rPr lang="en-US" sz="3200" dirty="0" smtClean="0">
                <a:solidFill>
                  <a:schemeClr val="tx1"/>
                </a:solidFill>
              </a:rPr>
              <a:t>When COD receives actual disbursement records with enrollment dates that are within 30 days of one another:</a:t>
            </a:r>
          </a:p>
          <a:p>
            <a:pPr lvl="1"/>
            <a:r>
              <a:rPr lang="en-US" sz="2800" dirty="0" smtClean="0">
                <a:solidFill>
                  <a:schemeClr val="tx1"/>
                </a:solidFill>
              </a:rPr>
              <a:t>COD notifies schools of possibility of concurrent enrollment</a:t>
            </a:r>
          </a:p>
          <a:p>
            <a:pPr lvl="2"/>
            <a:r>
              <a:rPr lang="en-US" sz="2600" dirty="0" smtClean="0">
                <a:solidFill>
                  <a:schemeClr val="tx1"/>
                </a:solidFill>
              </a:rPr>
              <a:t>Warning Edit code 069 on disbursement record</a:t>
            </a:r>
          </a:p>
          <a:p>
            <a:pPr lvl="1"/>
            <a:r>
              <a:rPr lang="en-US" sz="2800" dirty="0" smtClean="0">
                <a:solidFill>
                  <a:schemeClr val="tx1"/>
                </a:solidFill>
              </a:rPr>
              <a:t>MRR is sent to all involved schools if edit s not resolved in 30 days of receipt</a:t>
            </a:r>
          </a:p>
          <a:p>
            <a:pPr lvl="1"/>
            <a:r>
              <a:rPr lang="en-US" sz="2800" dirty="0" smtClean="0">
                <a:solidFill>
                  <a:schemeClr val="tx1"/>
                </a:solidFill>
              </a:rPr>
              <a:t>Not the same as a Potential </a:t>
            </a:r>
            <a:r>
              <a:rPr lang="en-US" sz="2800" dirty="0" err="1" smtClean="0">
                <a:solidFill>
                  <a:schemeClr val="tx1"/>
                </a:solidFill>
              </a:rPr>
              <a:t>Overaward</a:t>
            </a:r>
            <a:r>
              <a:rPr lang="en-US" sz="2800" dirty="0" smtClean="0">
                <a:solidFill>
                  <a:schemeClr val="tx1"/>
                </a:solidFill>
              </a:rPr>
              <a:t> Process (POP)</a:t>
            </a:r>
          </a:p>
          <a:p>
            <a:pPr lvl="1"/>
            <a:endParaRPr 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94002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Potential </a:t>
            </a:r>
            <a:r>
              <a:rPr lang="en-US" b="1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Overaward</a:t>
            </a:r>
            <a:r>
              <a:rPr lang="en-US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Process (POP)</a:t>
            </a:r>
            <a:endParaRPr lang="en-US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76400"/>
            <a:ext cx="8229600" cy="4525963"/>
          </a:xfrm>
        </p:spPr>
        <p:txBody>
          <a:bodyPr/>
          <a:lstStyle/>
          <a:p>
            <a:r>
              <a:rPr lang="en-US" sz="3200" dirty="0" smtClean="0">
                <a:solidFill>
                  <a:schemeClr val="tx1"/>
                </a:solidFill>
              </a:rPr>
              <a:t>Exists when COD  receives actual disbursement records  that exceed 100% of Scheduled Award during an award year </a:t>
            </a:r>
          </a:p>
          <a:p>
            <a:r>
              <a:rPr lang="en-US" sz="3200" dirty="0" smtClean="0">
                <a:solidFill>
                  <a:schemeClr val="tx1"/>
                </a:solidFill>
              </a:rPr>
              <a:t>COD notifies school </a:t>
            </a:r>
          </a:p>
          <a:p>
            <a:pPr lvl="1"/>
            <a:r>
              <a:rPr lang="en-US" sz="2800" dirty="0" smtClean="0">
                <a:solidFill>
                  <a:schemeClr val="tx1"/>
                </a:solidFill>
              </a:rPr>
              <a:t>Including Warning Edit 068 on disbursement records</a:t>
            </a:r>
          </a:p>
          <a:p>
            <a:r>
              <a:rPr lang="en-US" sz="3000" dirty="0" smtClean="0">
                <a:solidFill>
                  <a:schemeClr val="tx1"/>
                </a:solidFill>
              </a:rPr>
              <a:t>If POP not resolved within 30 days of notification, COD generates negative disbursements for all schools involved</a:t>
            </a:r>
            <a:endParaRPr lang="en-US" sz="3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0760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37D63EE5034904FBE124CE4C93FC8B0" ma:contentTypeVersion="0" ma:contentTypeDescription="Create a new document." ma:contentTypeScope="" ma:versionID="3f4cfbe723a6cbfb77b4f5b96168ebe0">
  <xsd:schema xmlns:xsd="http://www.w3.org/2001/XMLSchema" xmlns:xs="http://www.w3.org/2001/XMLSchema" xmlns:p="http://schemas.microsoft.com/office/2006/metadata/properties" xmlns:ns2="8f29d4d0-5528-4115-a002-02e36f812ef4" targetNamespace="http://schemas.microsoft.com/office/2006/metadata/properties" ma:root="true" ma:fieldsID="e77b9b358753b7aa374985d1d03930aa" ns2:_="">
    <xsd:import namespace="8f29d4d0-5528-4115-a002-02e36f812ef4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f29d4d0-5528-4115-a002-02e36f812ef4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8f29d4d0-5528-4115-a002-02e36f812ef4">ZQHRFS737ZVJ-391-10</_dlc_DocId>
    <_dlc_DocIdUrl xmlns="8f29d4d0-5528-4115-a002-02e36f812ef4">
      <Url>https://fsa.share.ed.gov/as/comm/_layouts/DocIdRedir.aspx?ID=ZQHRFS737ZVJ-391-10</Url>
      <Description>ZQHRFS737ZVJ-391-10</Description>
    </_dlc_DocIdUrl>
  </documentManagement>
</p:properties>
</file>

<file path=customXml/itemProps1.xml><?xml version="1.0" encoding="utf-8"?>
<ds:datastoreItem xmlns:ds="http://schemas.openxmlformats.org/officeDocument/2006/customXml" ds:itemID="{A5A7D89C-130B-4515-B20F-CA086899D7E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f29d4d0-5528-4115-a002-02e36f812ef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6F33429-E067-401A-B4C5-67A267C8355C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04A9C635-80D1-4163-AB24-31FAC7BD0ADF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60B129E2-8069-4502-BB12-B34491477EEB}">
  <ds:schemaRefs>
    <ds:schemaRef ds:uri="8f29d4d0-5528-4115-a002-02e36f812ef4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purl.org/dc/terms/"/>
    <ds:schemaRef ds:uri="http://purl.org/dc/elements/1.1/"/>
    <ds:schemaRef ds:uri="http://purl.org/dc/dcmitype/"/>
    <ds:schemaRef ds:uri="http://schemas.microsoft.com/office/2006/documentManagement/typ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376</TotalTime>
  <Words>2082</Words>
  <Application>Microsoft Office PowerPoint</Application>
  <PresentationFormat>On-screen Show (4:3)</PresentationFormat>
  <Paragraphs>345</Paragraphs>
  <Slides>46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46</vt:i4>
      </vt:variant>
    </vt:vector>
  </HeadingPairs>
  <TitlesOfParts>
    <vt:vector size="47" baseType="lpstr">
      <vt:lpstr>Office Theme</vt:lpstr>
      <vt:lpstr>Pell Grant Basics</vt:lpstr>
      <vt:lpstr>Pell Grant Definitions</vt:lpstr>
      <vt:lpstr>Pell Grant Definitions</vt:lpstr>
      <vt:lpstr>Initial Calculation of a Pell Grant</vt:lpstr>
      <vt:lpstr>Required Recalculations </vt:lpstr>
      <vt:lpstr>Transfer Student Pell Calculation</vt:lpstr>
      <vt:lpstr>PowerPoint Presentation</vt:lpstr>
      <vt:lpstr>Concurrent Enrollment</vt:lpstr>
      <vt:lpstr>Potential Overaward Process (POP)</vt:lpstr>
      <vt:lpstr>Origination Record</vt:lpstr>
      <vt:lpstr>Disbursement Record</vt:lpstr>
      <vt:lpstr>Lifetime Limits for Pell Eligibility  </vt:lpstr>
      <vt:lpstr>Formula 1 Summary</vt:lpstr>
      <vt:lpstr>Step 1:  Determine Enrollment Status</vt:lpstr>
      <vt:lpstr>Step 2:  Calculate Pell Grant COA</vt:lpstr>
      <vt:lpstr>Step 3:  Determine Annual Award</vt:lpstr>
      <vt:lpstr>Step 4:  Determine Payment Periods</vt:lpstr>
      <vt:lpstr>Step 5:  Payment Per Payment Period</vt:lpstr>
      <vt:lpstr>Crossover Periods and Pell</vt:lpstr>
      <vt:lpstr>Formula 3 Highlights</vt:lpstr>
      <vt:lpstr>Five Calculation Steps</vt:lpstr>
      <vt:lpstr>Step 1:  Determine Enrollment Status</vt:lpstr>
      <vt:lpstr>Step 2:  Calculate Pell Grant COA</vt:lpstr>
      <vt:lpstr>COA Proration </vt:lpstr>
      <vt:lpstr>COA Proration</vt:lpstr>
      <vt:lpstr>Step 3:  Determine Annual Award</vt:lpstr>
      <vt:lpstr>Step 4:  Determine Payment Periods</vt:lpstr>
      <vt:lpstr>Step 5: Payment Per Payment Period</vt:lpstr>
      <vt:lpstr>Final Step:  COD</vt:lpstr>
      <vt:lpstr>Calculating Pell Grant Awards   Non-term Credit Hour and All Clock-Hour Programs </vt:lpstr>
      <vt:lpstr>Five Calculation Steps</vt:lpstr>
      <vt:lpstr>Step 1:  Determine Enrollment Status</vt:lpstr>
      <vt:lpstr>Step 2:  Calculate Pell COA</vt:lpstr>
      <vt:lpstr>Step 2:  Prorating  COA</vt:lpstr>
      <vt:lpstr>Step 3:  Determine Annual Award</vt:lpstr>
      <vt:lpstr>Step 4:  Determine Payment Periods</vt:lpstr>
      <vt:lpstr>Step 5: Payment Per Payment Period</vt:lpstr>
      <vt:lpstr>Final Step:  COD</vt:lpstr>
      <vt:lpstr>Adjustments and Recalculations</vt:lpstr>
      <vt:lpstr>Reasons for Adjustments and Recalculations</vt:lpstr>
      <vt:lpstr>EFC Change Adjustments</vt:lpstr>
      <vt:lpstr>EFC Change Adjustments</vt:lpstr>
      <vt:lpstr>Enrollment Status Adjustments </vt:lpstr>
      <vt:lpstr>Enrollment Status Considerations</vt:lpstr>
      <vt:lpstr>COA Adjustments</vt:lpstr>
      <vt:lpstr>PowerPoint Presentation</vt:lpstr>
    </vt:vector>
  </TitlesOfParts>
  <Company>C-E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 ce</dc:creator>
  <cp:lastModifiedBy>Tanya Hsiung</cp:lastModifiedBy>
  <cp:revision>62</cp:revision>
  <dcterms:created xsi:type="dcterms:W3CDTF">2012-06-11T19:08:42Z</dcterms:created>
  <dcterms:modified xsi:type="dcterms:W3CDTF">2012-10-23T19:30:09Z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0x010100337D63EE5034904FBE124CE4C93FC8B0</vt:lpwstr>
  </property>
  <property fmtid="{D5CDD505-2E9C-101B-9397-08002B2CF9AE}" pid="3" name="_dlc_DocIdItemGuid">
    <vt:lpwstr>89973b8a-4d21-48be-913e-2eeb409cb758</vt:lpwstr>
  </property>
</Properties>
</file>