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5"/>
  </p:sldMasterIdLst>
  <p:notesMasterIdLst>
    <p:notesMasterId r:id="rId58"/>
  </p:notesMasterIdLst>
  <p:sldIdLst>
    <p:sldId id="265" r:id="rId6"/>
    <p:sldId id="267" r:id="rId7"/>
    <p:sldId id="268" r:id="rId8"/>
    <p:sldId id="269" r:id="rId9"/>
    <p:sldId id="270" r:id="rId10"/>
    <p:sldId id="271" r:id="rId11"/>
    <p:sldId id="272" r:id="rId12"/>
    <p:sldId id="273" r:id="rId13"/>
    <p:sldId id="274" r:id="rId14"/>
    <p:sldId id="275" r:id="rId15"/>
    <p:sldId id="276" r:id="rId16"/>
    <p:sldId id="277" r:id="rId17"/>
    <p:sldId id="278" r:id="rId18"/>
    <p:sldId id="279" r:id="rId19"/>
    <p:sldId id="280" r:id="rId20"/>
    <p:sldId id="281" r:id="rId21"/>
    <p:sldId id="282" r:id="rId22"/>
    <p:sldId id="283" r:id="rId23"/>
    <p:sldId id="284" r:id="rId24"/>
    <p:sldId id="285" r:id="rId25"/>
    <p:sldId id="286" r:id="rId26"/>
    <p:sldId id="287" r:id="rId27"/>
    <p:sldId id="288" r:id="rId28"/>
    <p:sldId id="289" r:id="rId29"/>
    <p:sldId id="290" r:id="rId30"/>
    <p:sldId id="291" r:id="rId31"/>
    <p:sldId id="292" r:id="rId32"/>
    <p:sldId id="293" r:id="rId33"/>
    <p:sldId id="294" r:id="rId34"/>
    <p:sldId id="295" r:id="rId35"/>
    <p:sldId id="296" r:id="rId36"/>
    <p:sldId id="297" r:id="rId37"/>
    <p:sldId id="298" r:id="rId38"/>
    <p:sldId id="299" r:id="rId39"/>
    <p:sldId id="300" r:id="rId40"/>
    <p:sldId id="301" r:id="rId41"/>
    <p:sldId id="302" r:id="rId42"/>
    <p:sldId id="303" r:id="rId43"/>
    <p:sldId id="304" r:id="rId44"/>
    <p:sldId id="305" r:id="rId45"/>
    <p:sldId id="306" r:id="rId46"/>
    <p:sldId id="307" r:id="rId47"/>
    <p:sldId id="308" r:id="rId48"/>
    <p:sldId id="309" r:id="rId49"/>
    <p:sldId id="310" r:id="rId50"/>
    <p:sldId id="311" r:id="rId51"/>
    <p:sldId id="312" r:id="rId52"/>
    <p:sldId id="313" r:id="rId53"/>
    <p:sldId id="314" r:id="rId54"/>
    <p:sldId id="315" r:id="rId55"/>
    <p:sldId id="316" r:id="rId56"/>
    <p:sldId id="318" r:id="rId5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D81AA"/>
    <a:srgbClr val="155F86"/>
    <a:srgbClr val="1E5F86"/>
    <a:srgbClr val="1B73A2"/>
    <a:srgbClr val="0F7BC8"/>
    <a:srgbClr val="95C94E"/>
    <a:srgbClr val="96BC5A"/>
    <a:srgbClr val="90B957"/>
    <a:srgbClr val="94C055"/>
    <a:srgbClr val="8FC85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8" autoAdjust="0"/>
    <p:restoredTop sz="94723" autoAdjust="0"/>
  </p:normalViewPr>
  <p:slideViewPr>
    <p:cSldViewPr snapToObjects="1">
      <p:cViewPr varScale="1">
        <p:scale>
          <a:sx n="107" d="100"/>
          <a:sy n="107" d="100"/>
        </p:scale>
        <p:origin x="-84" y="-12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slide" Target="slides/slide21.xml"/><Relationship Id="rId39" Type="http://schemas.openxmlformats.org/officeDocument/2006/relationships/slide" Target="slides/slide34.xml"/><Relationship Id="rId21" Type="http://schemas.openxmlformats.org/officeDocument/2006/relationships/slide" Target="slides/slide16.xml"/><Relationship Id="rId34" Type="http://schemas.openxmlformats.org/officeDocument/2006/relationships/slide" Target="slides/slide29.xml"/><Relationship Id="rId42" Type="http://schemas.openxmlformats.org/officeDocument/2006/relationships/slide" Target="slides/slide37.xml"/><Relationship Id="rId47" Type="http://schemas.openxmlformats.org/officeDocument/2006/relationships/slide" Target="slides/slide42.xml"/><Relationship Id="rId50" Type="http://schemas.openxmlformats.org/officeDocument/2006/relationships/slide" Target="slides/slide45.xml"/><Relationship Id="rId55" Type="http://schemas.openxmlformats.org/officeDocument/2006/relationships/slide" Target="slides/slide50.xml"/><Relationship Id="rId7" Type="http://schemas.openxmlformats.org/officeDocument/2006/relationships/slide" Target="slides/slide2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slide" Target="slides/slide24.xml"/><Relationship Id="rId41" Type="http://schemas.openxmlformats.org/officeDocument/2006/relationships/slide" Target="slides/slide36.xml"/><Relationship Id="rId54" Type="http://schemas.openxmlformats.org/officeDocument/2006/relationships/slide" Target="slides/slide49.xml"/><Relationship Id="rId62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openxmlformats.org/officeDocument/2006/relationships/slide" Target="slides/slide27.xml"/><Relationship Id="rId37" Type="http://schemas.openxmlformats.org/officeDocument/2006/relationships/slide" Target="slides/slide32.xml"/><Relationship Id="rId40" Type="http://schemas.openxmlformats.org/officeDocument/2006/relationships/slide" Target="slides/slide35.xml"/><Relationship Id="rId45" Type="http://schemas.openxmlformats.org/officeDocument/2006/relationships/slide" Target="slides/slide40.xml"/><Relationship Id="rId53" Type="http://schemas.openxmlformats.org/officeDocument/2006/relationships/slide" Target="slides/slide48.xml"/><Relationship Id="rId58" Type="http://schemas.openxmlformats.org/officeDocument/2006/relationships/notesMaster" Target="notesMasters/notesMaster1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slide" Target="slides/slide23.xml"/><Relationship Id="rId36" Type="http://schemas.openxmlformats.org/officeDocument/2006/relationships/slide" Target="slides/slide31.xml"/><Relationship Id="rId49" Type="http://schemas.openxmlformats.org/officeDocument/2006/relationships/slide" Target="slides/slide44.xml"/><Relationship Id="rId57" Type="http://schemas.openxmlformats.org/officeDocument/2006/relationships/slide" Target="slides/slide52.xml"/><Relationship Id="rId61" Type="http://schemas.openxmlformats.org/officeDocument/2006/relationships/theme" Target="theme/theme1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slide" Target="slides/slide26.xml"/><Relationship Id="rId44" Type="http://schemas.openxmlformats.org/officeDocument/2006/relationships/slide" Target="slides/slide39.xml"/><Relationship Id="rId52" Type="http://schemas.openxmlformats.org/officeDocument/2006/relationships/slide" Target="slides/slide47.xml"/><Relationship Id="rId60" Type="http://schemas.openxmlformats.org/officeDocument/2006/relationships/viewProps" Target="viewProps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slide" Target="slides/slide22.xml"/><Relationship Id="rId30" Type="http://schemas.openxmlformats.org/officeDocument/2006/relationships/slide" Target="slides/slide25.xml"/><Relationship Id="rId35" Type="http://schemas.openxmlformats.org/officeDocument/2006/relationships/slide" Target="slides/slide30.xml"/><Relationship Id="rId43" Type="http://schemas.openxmlformats.org/officeDocument/2006/relationships/slide" Target="slides/slide38.xml"/><Relationship Id="rId48" Type="http://schemas.openxmlformats.org/officeDocument/2006/relationships/slide" Target="slides/slide43.xml"/><Relationship Id="rId56" Type="http://schemas.openxmlformats.org/officeDocument/2006/relationships/slide" Target="slides/slide51.xml"/><Relationship Id="rId8" Type="http://schemas.openxmlformats.org/officeDocument/2006/relationships/slide" Target="slides/slide3.xml"/><Relationship Id="rId51" Type="http://schemas.openxmlformats.org/officeDocument/2006/relationships/slide" Target="slides/slide46.xml"/><Relationship Id="rId3" Type="http://schemas.openxmlformats.org/officeDocument/2006/relationships/customXml" Target="../customXml/item3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33" Type="http://schemas.openxmlformats.org/officeDocument/2006/relationships/slide" Target="slides/slide28.xml"/><Relationship Id="rId38" Type="http://schemas.openxmlformats.org/officeDocument/2006/relationships/slide" Target="slides/slide33.xml"/><Relationship Id="rId46" Type="http://schemas.openxmlformats.org/officeDocument/2006/relationships/slide" Target="slides/slide41.xml"/><Relationship Id="rId5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6A9B25-DBCC-4249-829D-B3BC1E0E411F}" type="datetimeFigureOut">
              <a:t>7/16/12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506C930-0C39-C14E-9A81-5D25950FD497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99235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CD7271E7-F4C0-49F8-B5F0-9E1F5949BC1D}" type="slidenum">
              <a:rPr lang="en-US" sz="1200" smtClean="0"/>
              <a:pPr eaLnBrk="1" hangingPunct="1"/>
              <a:t>51</a:t>
            </a:fld>
            <a:endParaRPr lang="en-US" sz="1200" smtClean="0"/>
          </a:p>
        </p:txBody>
      </p:sp>
      <p:sp>
        <p:nvSpPr>
          <p:cNvPr id="57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Comb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FSA-4C copy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04065" y="6319453"/>
            <a:ext cx="4111335" cy="386147"/>
          </a:xfrm>
          <a:prstGeom prst="rect">
            <a:avLst/>
          </a:prstGeom>
        </p:spPr>
      </p:pic>
      <p:sp>
        <p:nvSpPr>
          <p:cNvPr id="7" name="Subtitle 2"/>
          <p:cNvSpPr>
            <a:spLocks noGrp="1"/>
          </p:cNvSpPr>
          <p:nvPr>
            <p:ph type="subTitle" idx="1"/>
          </p:nvPr>
        </p:nvSpPr>
        <p:spPr>
          <a:xfrm>
            <a:off x="410190" y="2800350"/>
            <a:ext cx="8425545" cy="704850"/>
          </a:xfrm>
          <a:prstGeom prst="rect">
            <a:avLst/>
          </a:prstGeom>
          <a:noFill/>
        </p:spPr>
        <p:txBody>
          <a:bodyPr vert="horz"/>
          <a:lstStyle>
            <a:lvl1pPr marL="0" indent="0" algn="l">
              <a:buNone/>
              <a:defRPr sz="2400" b="0">
                <a:solidFill>
                  <a:srgbClr val="208FBC"/>
                </a:solidFill>
                <a:latin typeface="Arial"/>
                <a:cs typeface="Arial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381000" y="2137955"/>
            <a:ext cx="8229600" cy="738595"/>
          </a:xfrm>
          <a:prstGeom prst="rect">
            <a:avLst/>
          </a:prstGeom>
          <a:noFill/>
        </p:spPr>
        <p:txBody>
          <a:bodyPr vert="horz"/>
          <a:lstStyle>
            <a:lvl1pPr algn="l">
              <a:defRPr sz="4800">
                <a:solidFill>
                  <a:srgbClr val="208FBC"/>
                </a:solidFill>
                <a:latin typeface="Arial"/>
                <a:cs typeface="Arial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0" name="Rectangle 1"/>
          <p:cNvSpPr>
            <a:spLocks/>
          </p:cNvSpPr>
          <p:nvPr userDrawn="1"/>
        </p:nvSpPr>
        <p:spPr bwMode="auto">
          <a:xfrm>
            <a:off x="1650998" y="6172200"/>
            <a:ext cx="2844802" cy="699604"/>
          </a:xfrm>
          <a:prstGeom prst="rect">
            <a:avLst/>
          </a:prstGeom>
          <a:solidFill>
            <a:srgbClr val="95C94E"/>
          </a:solidFill>
          <a:ln>
            <a:noFill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4" name="Rectangle 1"/>
          <p:cNvSpPr>
            <a:spLocks/>
          </p:cNvSpPr>
          <p:nvPr userDrawn="1"/>
        </p:nvSpPr>
        <p:spPr bwMode="auto">
          <a:xfrm>
            <a:off x="838200" y="6173668"/>
            <a:ext cx="838200" cy="699604"/>
          </a:xfrm>
          <a:prstGeom prst="rect">
            <a:avLst/>
          </a:prstGeom>
          <a:solidFill>
            <a:srgbClr val="1D81AA"/>
          </a:solidFill>
          <a:ln>
            <a:noFill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5" name="Rectangle 1"/>
          <p:cNvSpPr>
            <a:spLocks/>
          </p:cNvSpPr>
          <p:nvPr userDrawn="1"/>
        </p:nvSpPr>
        <p:spPr bwMode="auto">
          <a:xfrm>
            <a:off x="-14597" y="6173668"/>
            <a:ext cx="863938" cy="699604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txBody>
          <a:bodyPr lIns="0" tIns="0" rIns="0" bIns="0"/>
          <a:lstStyle/>
          <a:p>
            <a:r>
              <a:rPr lang="en-US"/>
              <a:t>             </a:t>
            </a:r>
          </a:p>
        </p:txBody>
      </p:sp>
      <p:sp>
        <p:nvSpPr>
          <p:cNvPr id="16" name="Rectangle 1"/>
          <p:cNvSpPr>
            <a:spLocks/>
          </p:cNvSpPr>
          <p:nvPr userDrawn="1"/>
        </p:nvSpPr>
        <p:spPr bwMode="auto">
          <a:xfrm>
            <a:off x="5638800" y="-1160"/>
            <a:ext cx="1848172" cy="457400"/>
          </a:xfrm>
          <a:prstGeom prst="rect">
            <a:avLst/>
          </a:prstGeom>
          <a:solidFill>
            <a:srgbClr val="95C94E"/>
          </a:solidFill>
          <a:ln>
            <a:noFill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7" name="Rectangle 1"/>
          <p:cNvSpPr>
            <a:spLocks/>
          </p:cNvSpPr>
          <p:nvPr userDrawn="1"/>
        </p:nvSpPr>
        <p:spPr bwMode="auto">
          <a:xfrm>
            <a:off x="7460257" y="-200"/>
            <a:ext cx="838200" cy="457400"/>
          </a:xfrm>
          <a:prstGeom prst="rect">
            <a:avLst/>
          </a:prstGeom>
          <a:solidFill>
            <a:srgbClr val="1D81AA"/>
          </a:solidFill>
          <a:ln>
            <a:noFill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8" name="Rectangle 1"/>
          <p:cNvSpPr>
            <a:spLocks/>
          </p:cNvSpPr>
          <p:nvPr userDrawn="1"/>
        </p:nvSpPr>
        <p:spPr bwMode="auto">
          <a:xfrm>
            <a:off x="8289187" y="-200"/>
            <a:ext cx="863938" cy="4574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txBody>
          <a:bodyPr lIns="0" tIns="0" rIns="0" bIns="0"/>
          <a:lstStyle/>
          <a:p>
            <a:r>
              <a:rPr lang="en-US"/>
              <a:t>             </a:t>
            </a:r>
          </a:p>
        </p:txBody>
      </p:sp>
      <p:sp>
        <p:nvSpPr>
          <p:cNvPr id="20" name="Content Placeholder 10"/>
          <p:cNvSpPr>
            <a:spLocks noGrp="1"/>
          </p:cNvSpPr>
          <p:nvPr userDrawn="1">
            <p:ph sz="quarter" idx="11"/>
          </p:nvPr>
        </p:nvSpPr>
        <p:spPr>
          <a:xfrm>
            <a:off x="424032" y="5486400"/>
            <a:ext cx="7021286" cy="596677"/>
          </a:xfrm>
          <a:prstGeom prst="rect">
            <a:avLst/>
          </a:prstGeom>
        </p:spPr>
        <p:txBody>
          <a:bodyPr vert="horz"/>
          <a:lstStyle>
            <a:lvl1pPr marL="0" indent="0" algn="l">
              <a:buNone/>
              <a:defRPr sz="2200">
                <a:solidFill>
                  <a:srgbClr val="208FBC"/>
                </a:solidFill>
                <a:latin typeface="Arial"/>
                <a:cs typeface="Arial"/>
              </a:defRPr>
            </a:lvl1pPr>
            <a:lvl2pPr algn="r">
              <a:defRPr sz="3600">
                <a:latin typeface="Arial"/>
                <a:cs typeface="Arial"/>
              </a:defRPr>
            </a:lvl2pPr>
            <a:lvl3pPr algn="r">
              <a:defRPr sz="3600">
                <a:latin typeface="Arial"/>
                <a:cs typeface="Arial"/>
              </a:defRPr>
            </a:lvl3pPr>
            <a:lvl4pPr algn="r">
              <a:defRPr sz="3600">
                <a:latin typeface="Arial"/>
                <a:cs typeface="Arial"/>
              </a:defRPr>
            </a:lvl4pPr>
            <a:lvl5pPr algn="r">
              <a:defRPr sz="3600">
                <a:latin typeface="Arial"/>
                <a:cs typeface="Arial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754897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Section_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FSA-4C copy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04065" y="6319453"/>
            <a:ext cx="4111335" cy="386147"/>
          </a:xfrm>
          <a:prstGeom prst="rect">
            <a:avLst/>
          </a:prstGeom>
        </p:spPr>
      </p:pic>
      <p:sp>
        <p:nvSpPr>
          <p:cNvPr id="12" name="Rectangle 1"/>
          <p:cNvSpPr>
            <a:spLocks/>
          </p:cNvSpPr>
          <p:nvPr userDrawn="1"/>
        </p:nvSpPr>
        <p:spPr bwMode="auto">
          <a:xfrm>
            <a:off x="1650998" y="6172200"/>
            <a:ext cx="2844802" cy="699604"/>
          </a:xfrm>
          <a:prstGeom prst="rect">
            <a:avLst/>
          </a:prstGeom>
          <a:solidFill>
            <a:srgbClr val="95C94E"/>
          </a:solidFill>
          <a:ln>
            <a:noFill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5" name="Rectangle 1"/>
          <p:cNvSpPr>
            <a:spLocks/>
          </p:cNvSpPr>
          <p:nvPr userDrawn="1"/>
        </p:nvSpPr>
        <p:spPr bwMode="auto">
          <a:xfrm>
            <a:off x="838200" y="6173668"/>
            <a:ext cx="838200" cy="699604"/>
          </a:xfrm>
          <a:prstGeom prst="rect">
            <a:avLst/>
          </a:prstGeom>
          <a:solidFill>
            <a:srgbClr val="1D81AA"/>
          </a:solidFill>
          <a:ln>
            <a:noFill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6" name="Rectangle 1"/>
          <p:cNvSpPr>
            <a:spLocks/>
          </p:cNvSpPr>
          <p:nvPr userDrawn="1"/>
        </p:nvSpPr>
        <p:spPr bwMode="auto">
          <a:xfrm>
            <a:off x="-14597" y="6173668"/>
            <a:ext cx="863938" cy="699604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txBody>
          <a:bodyPr lIns="0" tIns="0" rIns="0" bIns="0"/>
          <a:lstStyle/>
          <a:p>
            <a:r>
              <a:rPr lang="en-US"/>
              <a:t>             </a:t>
            </a:r>
          </a:p>
        </p:txBody>
      </p:sp>
      <p:sp>
        <p:nvSpPr>
          <p:cNvPr id="17" name="Rectangle 1"/>
          <p:cNvSpPr>
            <a:spLocks/>
          </p:cNvSpPr>
          <p:nvPr userDrawn="1"/>
        </p:nvSpPr>
        <p:spPr bwMode="auto">
          <a:xfrm>
            <a:off x="5638800" y="-1160"/>
            <a:ext cx="1848172" cy="457400"/>
          </a:xfrm>
          <a:prstGeom prst="rect">
            <a:avLst/>
          </a:prstGeom>
          <a:solidFill>
            <a:srgbClr val="95C94E"/>
          </a:solidFill>
          <a:ln>
            <a:noFill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8" name="Rectangle 1"/>
          <p:cNvSpPr>
            <a:spLocks/>
          </p:cNvSpPr>
          <p:nvPr userDrawn="1"/>
        </p:nvSpPr>
        <p:spPr bwMode="auto">
          <a:xfrm>
            <a:off x="7460257" y="-200"/>
            <a:ext cx="838200" cy="457400"/>
          </a:xfrm>
          <a:prstGeom prst="rect">
            <a:avLst/>
          </a:prstGeom>
          <a:solidFill>
            <a:srgbClr val="1D81AA"/>
          </a:solidFill>
          <a:ln>
            <a:noFill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9" name="Rectangle 1"/>
          <p:cNvSpPr>
            <a:spLocks/>
          </p:cNvSpPr>
          <p:nvPr userDrawn="1"/>
        </p:nvSpPr>
        <p:spPr bwMode="auto">
          <a:xfrm>
            <a:off x="8289187" y="-200"/>
            <a:ext cx="863938" cy="4574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txBody>
          <a:bodyPr lIns="0" tIns="0" rIns="0" bIns="0"/>
          <a:lstStyle/>
          <a:p>
            <a:r>
              <a:rPr lang="en-US"/>
              <a:t>            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9708" y="414325"/>
            <a:ext cx="8554162" cy="647698"/>
          </a:xfrm>
          <a:prstGeom prst="rect">
            <a:avLst/>
          </a:prstGeom>
        </p:spPr>
        <p:txBody>
          <a:bodyPr/>
          <a:lstStyle>
            <a:lvl1pPr algn="l">
              <a:defRPr sz="400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524000"/>
            <a:ext cx="8229600" cy="4525963"/>
          </a:xfrm>
          <a:prstGeom prst="rect">
            <a:avLst/>
          </a:prstGeom>
        </p:spPr>
        <p:txBody>
          <a:bodyPr/>
          <a:lstStyle>
            <a:lvl1pPr marL="230188" indent="-230188">
              <a:buSzPct val="80000"/>
              <a:defRPr sz="2000">
                <a:solidFill>
                  <a:srgbClr val="535353"/>
                </a:solidFill>
                <a:latin typeface="Arial"/>
                <a:cs typeface="Arial"/>
              </a:defRPr>
            </a:lvl1pPr>
            <a:lvl2pPr marL="404813" indent="-174625">
              <a:buSzPct val="75000"/>
              <a:buFont typeface="Arial"/>
              <a:buChar char="•"/>
              <a:defRPr sz="1800">
                <a:solidFill>
                  <a:srgbClr val="535353"/>
                </a:solidFill>
                <a:latin typeface="Arial"/>
                <a:cs typeface="Arial"/>
              </a:defRPr>
            </a:lvl2pPr>
            <a:lvl3pPr marL="623888" indent="-163513">
              <a:buSzPct val="80000"/>
              <a:defRPr sz="1600">
                <a:solidFill>
                  <a:srgbClr val="535353"/>
                </a:solidFill>
                <a:latin typeface="Arial"/>
                <a:cs typeface="Arial"/>
              </a:defRPr>
            </a:lvl3pPr>
            <a:lvl4pPr marL="854075" indent="-230188">
              <a:defRPr sz="1100">
                <a:solidFill>
                  <a:srgbClr val="535353"/>
                </a:solidFill>
                <a:latin typeface="Arial"/>
                <a:cs typeface="Arial"/>
              </a:defRPr>
            </a:lvl4pPr>
            <a:lvl5pPr>
              <a:defRPr sz="1200">
                <a:solidFill>
                  <a:srgbClr val="535353"/>
                </a:solidFill>
                <a:latin typeface="Arial"/>
                <a:cs typeface="Arial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3400" y="6400800"/>
            <a:ext cx="2133600" cy="365125"/>
          </a:xfrm>
        </p:spPr>
        <p:txBody>
          <a:bodyPr/>
          <a:lstStyle>
            <a:lvl1pPr algn="l">
              <a:defRPr sz="900">
                <a:solidFill>
                  <a:schemeClr val="bg1">
                    <a:lumMod val="95000"/>
                  </a:schemeClr>
                </a:solidFill>
                <a:latin typeface="Arial"/>
                <a:cs typeface="Arial"/>
              </a:defRPr>
            </a:lvl1pPr>
          </a:lstStyle>
          <a:p>
            <a:fld id="{6D88D7DD-9B19-7A49-BB06-36BA9927445F}" type="slidenum">
              <a:rPr lang="en-US"/>
              <a:pPr/>
              <a:t>‹#›</a:t>
            </a:fld>
            <a:endParaRPr lang="en-US"/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240844" y="1062023"/>
            <a:ext cx="8645528" cy="0"/>
          </a:xfrm>
          <a:prstGeom prst="line">
            <a:avLst/>
          </a:prstGeom>
          <a:ln w="50800" cmpd="sng">
            <a:solidFill>
              <a:schemeClr val="tx1">
                <a:lumMod val="65000"/>
                <a:lumOff val="3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585893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Blank_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FSA-4C copy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04065" y="6319453"/>
            <a:ext cx="4111335" cy="386147"/>
          </a:xfrm>
          <a:prstGeom prst="rect">
            <a:avLst/>
          </a:prstGeom>
        </p:spPr>
      </p:pic>
      <p:sp>
        <p:nvSpPr>
          <p:cNvPr id="11" name="Rectangle 1"/>
          <p:cNvSpPr>
            <a:spLocks/>
          </p:cNvSpPr>
          <p:nvPr userDrawn="1"/>
        </p:nvSpPr>
        <p:spPr bwMode="auto">
          <a:xfrm>
            <a:off x="1650998" y="6172200"/>
            <a:ext cx="2844802" cy="699604"/>
          </a:xfrm>
          <a:prstGeom prst="rect">
            <a:avLst/>
          </a:prstGeom>
          <a:solidFill>
            <a:srgbClr val="95C94E"/>
          </a:solidFill>
          <a:ln>
            <a:noFill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3" name="Rectangle 1"/>
          <p:cNvSpPr>
            <a:spLocks/>
          </p:cNvSpPr>
          <p:nvPr userDrawn="1"/>
        </p:nvSpPr>
        <p:spPr bwMode="auto">
          <a:xfrm>
            <a:off x="838200" y="6173668"/>
            <a:ext cx="838200" cy="699604"/>
          </a:xfrm>
          <a:prstGeom prst="rect">
            <a:avLst/>
          </a:prstGeom>
          <a:solidFill>
            <a:srgbClr val="1D81AA"/>
          </a:solidFill>
          <a:ln>
            <a:noFill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5" name="Rectangle 1"/>
          <p:cNvSpPr>
            <a:spLocks/>
          </p:cNvSpPr>
          <p:nvPr userDrawn="1"/>
        </p:nvSpPr>
        <p:spPr bwMode="auto">
          <a:xfrm>
            <a:off x="-14597" y="6173668"/>
            <a:ext cx="863938" cy="699604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txBody>
          <a:bodyPr lIns="0" tIns="0" rIns="0" bIns="0"/>
          <a:lstStyle/>
          <a:p>
            <a:r>
              <a:rPr lang="en-US"/>
              <a:t>             </a:t>
            </a:r>
          </a:p>
        </p:txBody>
      </p:sp>
      <p:sp>
        <p:nvSpPr>
          <p:cNvPr id="17" name="Rectangle 1"/>
          <p:cNvSpPr>
            <a:spLocks/>
          </p:cNvSpPr>
          <p:nvPr userDrawn="1"/>
        </p:nvSpPr>
        <p:spPr bwMode="auto">
          <a:xfrm>
            <a:off x="5638800" y="-1160"/>
            <a:ext cx="1848172" cy="457400"/>
          </a:xfrm>
          <a:prstGeom prst="rect">
            <a:avLst/>
          </a:prstGeom>
          <a:solidFill>
            <a:srgbClr val="95C94E"/>
          </a:solidFill>
          <a:ln>
            <a:noFill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8" name="Rectangle 1"/>
          <p:cNvSpPr>
            <a:spLocks/>
          </p:cNvSpPr>
          <p:nvPr userDrawn="1"/>
        </p:nvSpPr>
        <p:spPr bwMode="auto">
          <a:xfrm>
            <a:off x="7460257" y="-200"/>
            <a:ext cx="838200" cy="457400"/>
          </a:xfrm>
          <a:prstGeom prst="rect">
            <a:avLst/>
          </a:prstGeom>
          <a:solidFill>
            <a:srgbClr val="1D81AA"/>
          </a:solidFill>
          <a:ln>
            <a:noFill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9" name="Rectangle 1"/>
          <p:cNvSpPr>
            <a:spLocks/>
          </p:cNvSpPr>
          <p:nvPr userDrawn="1"/>
        </p:nvSpPr>
        <p:spPr bwMode="auto">
          <a:xfrm>
            <a:off x="8289187" y="-200"/>
            <a:ext cx="863938" cy="4574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txBody>
          <a:bodyPr lIns="0" tIns="0" rIns="0" bIns="0"/>
          <a:lstStyle/>
          <a:p>
            <a:r>
              <a:rPr lang="en-US"/>
              <a:t>            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9708" y="414325"/>
            <a:ext cx="8554162" cy="647698"/>
          </a:xfrm>
          <a:prstGeom prst="rect">
            <a:avLst/>
          </a:prstGeom>
        </p:spPr>
        <p:txBody>
          <a:bodyPr/>
          <a:lstStyle>
            <a:lvl1pPr algn="l">
              <a:defRPr sz="4000">
                <a:solidFill>
                  <a:srgbClr val="595959"/>
                </a:solidFill>
                <a:latin typeface="Arial"/>
                <a:cs typeface="Arial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240844" y="1062023"/>
            <a:ext cx="8645528" cy="0"/>
          </a:xfrm>
          <a:prstGeom prst="line">
            <a:avLst/>
          </a:prstGeom>
          <a:ln w="50800" cmpd="sng">
            <a:solidFill>
              <a:srgbClr val="595959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3400" y="6400800"/>
            <a:ext cx="2133600" cy="365125"/>
          </a:xfrm>
        </p:spPr>
        <p:txBody>
          <a:bodyPr/>
          <a:lstStyle>
            <a:lvl1pPr algn="l">
              <a:defRPr sz="900">
                <a:solidFill>
                  <a:srgbClr val="F2F2F2"/>
                </a:solidFill>
                <a:latin typeface="Arial"/>
                <a:cs typeface="Arial"/>
              </a:defRPr>
            </a:lvl1pPr>
          </a:lstStyle>
          <a:p>
            <a:fld id="{6D88D7DD-9B19-7A49-BB06-36BA9927445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62997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_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16" descr="FSA-4C copy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04065" y="6319453"/>
            <a:ext cx="4111335" cy="386147"/>
          </a:xfrm>
          <a:prstGeom prst="rect">
            <a:avLst/>
          </a:prstGeom>
        </p:spPr>
      </p:pic>
      <p:sp>
        <p:nvSpPr>
          <p:cNvPr id="18" name="Rectangle 1"/>
          <p:cNvSpPr>
            <a:spLocks/>
          </p:cNvSpPr>
          <p:nvPr userDrawn="1"/>
        </p:nvSpPr>
        <p:spPr bwMode="auto">
          <a:xfrm>
            <a:off x="1650998" y="6172200"/>
            <a:ext cx="2844802" cy="699604"/>
          </a:xfrm>
          <a:prstGeom prst="rect">
            <a:avLst/>
          </a:prstGeom>
          <a:solidFill>
            <a:srgbClr val="95C94E"/>
          </a:solidFill>
          <a:ln>
            <a:noFill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9" name="Rectangle 1"/>
          <p:cNvSpPr>
            <a:spLocks/>
          </p:cNvSpPr>
          <p:nvPr userDrawn="1"/>
        </p:nvSpPr>
        <p:spPr bwMode="auto">
          <a:xfrm>
            <a:off x="838200" y="6173668"/>
            <a:ext cx="838200" cy="699604"/>
          </a:xfrm>
          <a:prstGeom prst="rect">
            <a:avLst/>
          </a:prstGeom>
          <a:solidFill>
            <a:srgbClr val="1D81AA"/>
          </a:solidFill>
          <a:ln>
            <a:noFill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0" name="Rectangle 1"/>
          <p:cNvSpPr>
            <a:spLocks/>
          </p:cNvSpPr>
          <p:nvPr userDrawn="1"/>
        </p:nvSpPr>
        <p:spPr bwMode="auto">
          <a:xfrm>
            <a:off x="-14597" y="6173668"/>
            <a:ext cx="863938" cy="699604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txBody>
          <a:bodyPr lIns="0" tIns="0" rIns="0" bIns="0"/>
          <a:lstStyle/>
          <a:p>
            <a:r>
              <a:rPr lang="en-US"/>
              <a:t>             </a:t>
            </a:r>
          </a:p>
        </p:txBody>
      </p:sp>
      <p:sp>
        <p:nvSpPr>
          <p:cNvPr id="21" name="Rectangle 1"/>
          <p:cNvSpPr>
            <a:spLocks/>
          </p:cNvSpPr>
          <p:nvPr userDrawn="1"/>
        </p:nvSpPr>
        <p:spPr bwMode="auto">
          <a:xfrm>
            <a:off x="5638800" y="-1160"/>
            <a:ext cx="1848172" cy="457400"/>
          </a:xfrm>
          <a:prstGeom prst="rect">
            <a:avLst/>
          </a:prstGeom>
          <a:solidFill>
            <a:srgbClr val="95C94E"/>
          </a:solidFill>
          <a:ln>
            <a:noFill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2" name="Rectangle 1"/>
          <p:cNvSpPr>
            <a:spLocks/>
          </p:cNvSpPr>
          <p:nvPr userDrawn="1"/>
        </p:nvSpPr>
        <p:spPr bwMode="auto">
          <a:xfrm>
            <a:off x="7460257" y="-200"/>
            <a:ext cx="838200" cy="457400"/>
          </a:xfrm>
          <a:prstGeom prst="rect">
            <a:avLst/>
          </a:prstGeom>
          <a:solidFill>
            <a:srgbClr val="1D81AA"/>
          </a:solidFill>
          <a:ln>
            <a:noFill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3" name="Rectangle 1"/>
          <p:cNvSpPr>
            <a:spLocks/>
          </p:cNvSpPr>
          <p:nvPr userDrawn="1"/>
        </p:nvSpPr>
        <p:spPr bwMode="auto">
          <a:xfrm>
            <a:off x="8289187" y="-200"/>
            <a:ext cx="863938" cy="4574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txBody>
          <a:bodyPr lIns="0" tIns="0" rIns="0" bIns="0"/>
          <a:lstStyle/>
          <a:p>
            <a:r>
              <a:rPr lang="en-US"/>
              <a:t>             </a:t>
            </a:r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3400" y="6400800"/>
            <a:ext cx="2133600" cy="365125"/>
          </a:xfrm>
        </p:spPr>
        <p:txBody>
          <a:bodyPr/>
          <a:lstStyle>
            <a:lvl1pPr algn="l">
              <a:defRPr sz="900">
                <a:solidFill>
                  <a:srgbClr val="F2F2F2"/>
                </a:solidFill>
                <a:latin typeface="Arial"/>
                <a:cs typeface="Arial"/>
              </a:defRPr>
            </a:lvl1pPr>
          </a:lstStyle>
          <a:p>
            <a:fld id="{6D88D7DD-9B19-7A49-BB06-36BA9927445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0855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609600"/>
            <a:ext cx="8458200" cy="6858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04800" y="1524000"/>
            <a:ext cx="4191000" cy="4343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648200" y="1524000"/>
            <a:ext cx="4191000" cy="4343400"/>
          </a:xfrm>
          <a:prstGeom prst="rect">
            <a:avLst/>
          </a:prstGeom>
        </p:spPr>
        <p:txBody>
          <a:bodyPr/>
          <a:lstStyle/>
          <a:p>
            <a:pPr lvl="0"/>
            <a:endParaRPr lang="en-US" noProof="0" dirty="0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77524A-2C9C-4142-92FB-BA00AB66537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58864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2BA489-3F57-4585-9B58-D5A3FD371B4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65060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8D7DD-9B19-7A49-BB06-36BA9927445F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670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57" r:id="rId2"/>
    <p:sldLayoutId id="2147483650" r:id="rId3"/>
    <p:sldLayoutId id="2147483658" r:id="rId4"/>
    <p:sldLayoutId id="2147483665" r:id="rId5"/>
    <p:sldLayoutId id="2147483666" r:id="rId6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ifap.ed.gov/eannouncements/062011FinalFormInstruandTechRefforFISAPDue093011.html" TargetMode="Externa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5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hyperlink" Target="mailto:PerkinsLiquid@ed.gov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hyperlink" Target="mailto:Joann.borel@ed.gov" TargetMode="External"/><Relationship Id="rId2" Type="http://schemas.openxmlformats.org/officeDocument/2006/relationships/hyperlink" Target="mailto:gregory.martin@Ed.gov" TargetMode="Externa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424032" y="3152775"/>
            <a:ext cx="8425545" cy="704850"/>
          </a:xfrm>
        </p:spPr>
        <p:txBody>
          <a:bodyPr/>
          <a:lstStyle/>
          <a:p>
            <a:r>
              <a:rPr lang="en-US" dirty="0" smtClean="0"/>
              <a:t>PASFAA Annual Conference</a:t>
            </a:r>
          </a:p>
          <a:p>
            <a:r>
              <a:rPr lang="en-US" dirty="0" smtClean="0"/>
              <a:t>Harrisburg, PA</a:t>
            </a:r>
          </a:p>
          <a:p>
            <a:r>
              <a:rPr lang="en-US" dirty="0" smtClean="0"/>
              <a:t>October 2012 </a:t>
            </a:r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354842" y="1524000"/>
            <a:ext cx="8229600" cy="738595"/>
          </a:xfrm>
        </p:spPr>
        <p:txBody>
          <a:bodyPr/>
          <a:lstStyle/>
          <a:p>
            <a:r>
              <a:rPr lang="en-US" dirty="0" smtClean="0"/>
              <a:t>Attaining an Error Free FISAP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en-US" dirty="0" smtClean="0"/>
              <a:t>Greg Martin </a:t>
            </a:r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/>
          </a:blip>
          <a:stretch>
            <a:fillRect/>
          </a:stretch>
        </p:blipFill>
        <p:spPr>
          <a:xfrm rot="656080">
            <a:off x="5527949" y="2668613"/>
            <a:ext cx="2755874" cy="3433356"/>
          </a:xfrm>
          <a:prstGeom prst="rect">
            <a:avLst/>
          </a:prstGeom>
          <a:effectLst>
            <a:innerShdw blurRad="63500" dist="50800" dir="2700000">
              <a:prstClr val="black">
                <a:alpha val="50000"/>
              </a:prstClr>
            </a:innerShdw>
          </a:effectLst>
        </p:spPr>
      </p:pic>
    </p:spTree>
    <p:extLst>
      <p:ext uri="{BB962C8B-B14F-4D97-AF65-F5344CB8AC3E}">
        <p14:creationId xmlns:p14="http://schemas.microsoft.com/office/powerpoint/2010/main" val="205736127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0" y="609600"/>
            <a:ext cx="9144000" cy="990600"/>
          </a:xfrm>
        </p:spPr>
        <p:txBody>
          <a:bodyPr/>
          <a:lstStyle/>
          <a:p>
            <a:r>
              <a:rPr lang="en-US" sz="3500" smtClean="0"/>
              <a:t>FISAP Change Request after December 15</a:t>
            </a:r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>
          <a:xfrm>
            <a:off x="0" y="1752600"/>
            <a:ext cx="8991600" cy="4114800"/>
          </a:xfrm>
        </p:spPr>
        <p:txBody>
          <a:bodyPr/>
          <a:lstStyle/>
          <a:p>
            <a:pPr eaLnBrk="1" hangingPunct="1"/>
            <a:r>
              <a:rPr lang="en-US" sz="2800" smtClean="0"/>
              <a:t>FISAP revisions are made in the “working copy” of the FISAP by the school</a:t>
            </a:r>
          </a:p>
          <a:p>
            <a:pPr eaLnBrk="1" hangingPunct="1"/>
            <a:endParaRPr lang="en-US" sz="2800" smtClean="0"/>
          </a:p>
          <a:p>
            <a:pPr eaLnBrk="1" hangingPunct="1"/>
            <a:r>
              <a:rPr lang="en-US" sz="2800" smtClean="0"/>
              <a:t>Cannot submit the revisions until Campus- Based staff approves and “unlocks” the FISAP for submission</a:t>
            </a:r>
          </a:p>
          <a:p>
            <a:pPr eaLnBrk="1" hangingPunct="1"/>
            <a:endParaRPr lang="en-US" sz="2800" smtClean="0"/>
          </a:p>
          <a:p>
            <a:pPr eaLnBrk="1" hangingPunct="1"/>
            <a:r>
              <a:rPr lang="en-US" sz="2800" smtClean="0"/>
              <a:t>School has five days after the FISAP change request approval to submit the revisions</a:t>
            </a:r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7086600" y="6400800"/>
            <a:ext cx="1905000" cy="4572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34044B09-F789-4711-8047-A3E0E3767752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>
          <a:xfrm>
            <a:off x="0" y="457200"/>
            <a:ext cx="8991600" cy="1371600"/>
          </a:xfrm>
        </p:spPr>
        <p:txBody>
          <a:bodyPr/>
          <a:lstStyle/>
          <a:p>
            <a:r>
              <a:rPr lang="en-US" sz="3500" dirty="0" smtClean="0"/>
              <a:t>FISAP Change Request after December 15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7086600" y="6400800"/>
            <a:ext cx="1905000" cy="4572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6039CE9B-F6B2-4C61-9D59-1E284AEFAEF9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12292" name="Content Placeholder 5"/>
          <p:cNvSpPr>
            <a:spLocks noGrp="1"/>
          </p:cNvSpPr>
          <p:nvPr>
            <p:ph idx="1"/>
          </p:nvPr>
        </p:nvSpPr>
        <p:spPr>
          <a:xfrm>
            <a:off x="381000" y="1524000"/>
            <a:ext cx="8534400" cy="4343400"/>
          </a:xfrm>
        </p:spPr>
        <p:txBody>
          <a:bodyPr/>
          <a:lstStyle/>
          <a:p>
            <a:endParaRPr lang="en-US" sz="2800" smtClean="0"/>
          </a:p>
          <a:p>
            <a:endParaRPr lang="en-US" sz="2800" smtClean="0"/>
          </a:p>
          <a:p>
            <a:r>
              <a:rPr lang="en-US" sz="2800" smtClean="0"/>
              <a:t>Campus-Based staff work with the school to ensure revisions are made correctly and that the school understands the possible impact of the revisions made</a:t>
            </a:r>
          </a:p>
          <a:p>
            <a:endParaRPr lang="en-US" smtClean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>
          <a:xfrm>
            <a:off x="0" y="381000"/>
            <a:ext cx="9144000" cy="762000"/>
          </a:xfrm>
        </p:spPr>
        <p:txBody>
          <a:bodyPr/>
          <a:lstStyle/>
          <a:p>
            <a:r>
              <a:rPr lang="en-US" sz="3500" dirty="0" smtClean="0"/>
              <a:t>FISAP Changes after December 15</a:t>
            </a:r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en-US" sz="2800" smtClean="0"/>
          </a:p>
          <a:p>
            <a:pPr eaLnBrk="1" hangingPunct="1"/>
            <a:r>
              <a:rPr lang="en-US" sz="2800" smtClean="0"/>
              <a:t>Examples of changes not permitted:</a:t>
            </a:r>
          </a:p>
          <a:p>
            <a:pPr eaLnBrk="1" hangingPunct="1">
              <a:buFontTx/>
              <a:buNone/>
            </a:pPr>
            <a:endParaRPr lang="en-US" sz="1400" smtClean="0"/>
          </a:p>
          <a:p>
            <a:pPr lvl="1" eaLnBrk="1" hangingPunct="1"/>
            <a:r>
              <a:rPr lang="en-US" sz="2800" smtClean="0"/>
              <a:t>Increase/decrease in requested FSEOG, FWS, Perkins LOE</a:t>
            </a:r>
          </a:p>
          <a:p>
            <a:pPr lvl="1" eaLnBrk="1" hangingPunct="1"/>
            <a:r>
              <a:rPr lang="en-US" sz="2800" smtClean="0"/>
              <a:t>Increase/addition of administrative cost allowance for any Campus-Based Program</a:t>
            </a:r>
          </a:p>
          <a:p>
            <a:pPr lvl="1" eaLnBrk="1" hangingPunct="1"/>
            <a:endParaRPr lang="en-US" sz="2800" smtClean="0"/>
          </a:p>
          <a:p>
            <a:pPr>
              <a:buFontTx/>
              <a:buNone/>
            </a:pPr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7086600" y="6400800"/>
            <a:ext cx="1905000" cy="4572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F021B57D-40A3-4ED8-846E-EFF0596A17B0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>
          <a:xfrm>
            <a:off x="0" y="381000"/>
            <a:ext cx="9144000" cy="990600"/>
          </a:xfrm>
        </p:spPr>
        <p:txBody>
          <a:bodyPr/>
          <a:lstStyle/>
          <a:p>
            <a:r>
              <a:rPr lang="en-US" sz="3500" dirty="0" smtClean="0"/>
              <a:t>FISAP Changes after December 15</a:t>
            </a:r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en-US" sz="2800" smtClean="0"/>
          </a:p>
          <a:p>
            <a:pPr eaLnBrk="1" hangingPunct="1"/>
            <a:r>
              <a:rPr lang="en-US" sz="2800" smtClean="0"/>
              <a:t>Items that have the most impact on funding levels:</a:t>
            </a:r>
          </a:p>
          <a:p>
            <a:pPr eaLnBrk="1" hangingPunct="1">
              <a:buFontTx/>
              <a:buNone/>
            </a:pPr>
            <a:endParaRPr lang="en-US" sz="2800" smtClean="0"/>
          </a:p>
          <a:p>
            <a:pPr lvl="1" eaLnBrk="1" hangingPunct="1"/>
            <a:r>
              <a:rPr lang="en-US" sz="2800" smtClean="0"/>
              <a:t>Number of enrolled students</a:t>
            </a:r>
          </a:p>
          <a:p>
            <a:pPr lvl="1" eaLnBrk="1" hangingPunct="1"/>
            <a:r>
              <a:rPr lang="en-US" sz="2800" smtClean="0"/>
              <a:t>Total tuition and fees</a:t>
            </a:r>
          </a:p>
          <a:p>
            <a:pPr lvl="1" eaLnBrk="1" hangingPunct="1"/>
            <a:r>
              <a:rPr lang="en-US" sz="2800" smtClean="0"/>
              <a:t>Total grant funding expended</a:t>
            </a:r>
          </a:p>
          <a:p>
            <a:pPr lvl="1" eaLnBrk="1" hangingPunct="1"/>
            <a:r>
              <a:rPr lang="en-US" sz="2800" smtClean="0"/>
              <a:t>Eligible applicant grid changes</a:t>
            </a:r>
          </a:p>
          <a:p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7086600" y="6400800"/>
            <a:ext cx="1905000" cy="4572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BDC20857-A971-4E16-86BF-9791D0BF86F3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smtClean="0"/>
              <a:t>Common Errors in FISAP Filing</a:t>
            </a: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0" y="1447800"/>
            <a:ext cx="9144000" cy="4419600"/>
          </a:xfrm>
        </p:spPr>
        <p:txBody>
          <a:bodyPr/>
          <a:lstStyle/>
          <a:p>
            <a:endParaRPr lang="en-US" sz="3200" smtClean="0"/>
          </a:p>
          <a:p>
            <a:r>
              <a:rPr lang="en-US" sz="3200" smtClean="0"/>
              <a:t>Schools do not coordinate with other offices on campus in collecting and reconciling program information</a:t>
            </a:r>
          </a:p>
          <a:p>
            <a:pPr>
              <a:buFontTx/>
              <a:buNone/>
            </a:pPr>
            <a:endParaRPr lang="en-US" sz="3200" smtClean="0"/>
          </a:p>
          <a:p>
            <a:r>
              <a:rPr lang="en-US" sz="3200" smtClean="0"/>
              <a:t>Schools do not validate FISAP information provided by third party servicers</a:t>
            </a:r>
          </a:p>
          <a:p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7086600" y="6400800"/>
            <a:ext cx="1905000" cy="4572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54CBA502-AF98-426B-A063-1D8D2B5F091C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>
          <a:xfrm>
            <a:off x="325272" y="381000"/>
            <a:ext cx="8458200" cy="1295400"/>
          </a:xfrm>
        </p:spPr>
        <p:txBody>
          <a:bodyPr/>
          <a:lstStyle/>
          <a:p>
            <a:r>
              <a:rPr lang="en-US" sz="3600" dirty="0" smtClean="0"/>
              <a:t>Examples of Offices Involved in Collection/Reporting of FISAP Data</a:t>
            </a:r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>
          <a:xfrm>
            <a:off x="0" y="2514600"/>
            <a:ext cx="9144000" cy="3352800"/>
          </a:xfrm>
        </p:spPr>
        <p:txBody>
          <a:bodyPr/>
          <a:lstStyle/>
          <a:p>
            <a:r>
              <a:rPr lang="en-US" sz="2800" smtClean="0"/>
              <a:t>Financial Aid Office – awards/disbursements</a:t>
            </a:r>
          </a:p>
          <a:p>
            <a:r>
              <a:rPr lang="en-US" sz="2800" smtClean="0"/>
              <a:t>Registration – enrollment/program of study</a:t>
            </a:r>
          </a:p>
          <a:p>
            <a:r>
              <a:rPr lang="en-US" sz="2800" smtClean="0"/>
              <a:t>Business Office – disbursements/drawdown</a:t>
            </a:r>
          </a:p>
          <a:p>
            <a:r>
              <a:rPr lang="en-US" sz="2800" smtClean="0"/>
              <a:t>Admissions – eligible program of study/admission status (guest student vs. regular student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7086600" y="6400800"/>
            <a:ext cx="1905000" cy="4572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449A325C-8209-4B91-8AAE-438D7FF9D3E9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>
          <a:xfrm>
            <a:off x="304800" y="304800"/>
            <a:ext cx="8458200" cy="838200"/>
          </a:xfrm>
        </p:spPr>
        <p:txBody>
          <a:bodyPr/>
          <a:lstStyle/>
          <a:p>
            <a:r>
              <a:rPr lang="en-US" sz="3600" smtClean="0"/>
              <a:t>FISAP Errors</a:t>
            </a:r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>
          <a:xfrm>
            <a:off x="0" y="1219200"/>
            <a:ext cx="9144000" cy="4648200"/>
          </a:xfrm>
        </p:spPr>
        <p:txBody>
          <a:bodyPr/>
          <a:lstStyle/>
          <a:p>
            <a:r>
              <a:rPr lang="en-US" sz="2800" smtClean="0"/>
              <a:t>Mergers/Splits</a:t>
            </a:r>
          </a:p>
          <a:p>
            <a:endParaRPr lang="en-US" sz="1600" smtClean="0"/>
          </a:p>
          <a:p>
            <a:pPr lvl="1"/>
            <a:r>
              <a:rPr lang="en-US" sz="2800" smtClean="0"/>
              <a:t>Schools combine or separate FISAP reporting data too soon</a:t>
            </a:r>
          </a:p>
          <a:p>
            <a:pPr lvl="1"/>
            <a:endParaRPr lang="en-US" sz="1600" smtClean="0"/>
          </a:p>
          <a:p>
            <a:pPr lvl="1"/>
            <a:r>
              <a:rPr lang="en-US" sz="2800" smtClean="0"/>
              <a:t>Schools do not request funding for all involved schools</a:t>
            </a:r>
          </a:p>
          <a:p>
            <a:pPr lvl="1"/>
            <a:endParaRPr lang="en-US" sz="1600" smtClean="0"/>
          </a:p>
          <a:p>
            <a:pPr lvl="1"/>
            <a:r>
              <a:rPr lang="en-US" sz="2800" smtClean="0"/>
              <a:t>Schools need to work with school compliance staff, FSA’s internal controls, and campus-based staff to ensure proper reporting</a:t>
            </a:r>
          </a:p>
          <a:p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7086600" y="6400800"/>
            <a:ext cx="1905000" cy="4572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C6EED5ED-A27E-4F5B-801A-C675953885EE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458200" cy="990600"/>
          </a:xfrm>
        </p:spPr>
        <p:txBody>
          <a:bodyPr/>
          <a:lstStyle/>
          <a:p>
            <a:r>
              <a:rPr lang="en-US" sz="3600" dirty="0" smtClean="0"/>
              <a:t>Part II, Section A – Request for Funds for the Award Year</a:t>
            </a:r>
          </a:p>
        </p:txBody>
      </p:sp>
      <p:sp>
        <p:nvSpPr>
          <p:cNvPr id="18435" name="Content Placeholder 2"/>
          <p:cNvSpPr>
            <a:spLocks noGrp="1"/>
          </p:cNvSpPr>
          <p:nvPr>
            <p:ph idx="1"/>
          </p:nvPr>
        </p:nvSpPr>
        <p:spPr>
          <a:xfrm>
            <a:off x="304800" y="1676400"/>
            <a:ext cx="8534400" cy="4191000"/>
          </a:xfrm>
        </p:spPr>
        <p:txBody>
          <a:bodyPr/>
          <a:lstStyle/>
          <a:p>
            <a:endParaRPr lang="en-US" sz="2800" smtClean="0"/>
          </a:p>
          <a:p>
            <a:r>
              <a:rPr lang="en-US" sz="2800" smtClean="0"/>
              <a:t>Schools request more than what they can reasonably expend resulting in unexpended funds for the year</a:t>
            </a:r>
          </a:p>
          <a:p>
            <a:pPr>
              <a:buFontTx/>
              <a:buNone/>
            </a:pPr>
            <a:endParaRPr lang="en-US" sz="2800" smtClean="0"/>
          </a:p>
          <a:p>
            <a:r>
              <a:rPr lang="en-US" sz="2800" smtClean="0"/>
              <a:t>Schools request less than what they can reasonably expend resulting in inadequate funds for students</a:t>
            </a:r>
          </a:p>
          <a:p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7086600" y="6400800"/>
            <a:ext cx="1905000" cy="4572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EF35D0BD-39CC-4ED7-80D3-04D6B878DC6D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>
          <a:xfrm>
            <a:off x="0" y="381000"/>
            <a:ext cx="9144000" cy="1143000"/>
          </a:xfrm>
        </p:spPr>
        <p:txBody>
          <a:bodyPr/>
          <a:lstStyle/>
          <a:p>
            <a:r>
              <a:rPr lang="en-US" sz="3600" dirty="0" smtClean="0"/>
              <a:t>Part II, Section A – Request for Funds for the Award Year</a:t>
            </a:r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>
          <a:xfrm>
            <a:off x="304800" y="1676400"/>
            <a:ext cx="8534400" cy="4191000"/>
          </a:xfrm>
        </p:spPr>
        <p:txBody>
          <a:bodyPr/>
          <a:lstStyle/>
          <a:p>
            <a:endParaRPr lang="en-US" sz="2800" smtClean="0"/>
          </a:p>
          <a:p>
            <a:r>
              <a:rPr lang="en-US" sz="2800" smtClean="0"/>
              <a:t>Schools participating in the Perkins Loan Program do not request a Perkins Level of Expenditure (LOE) to obtain authority to advance funds to students</a:t>
            </a:r>
          </a:p>
          <a:p>
            <a:pPr>
              <a:buFontTx/>
              <a:buNone/>
            </a:pPr>
            <a:endParaRPr lang="en-US" sz="2800" smtClean="0"/>
          </a:p>
          <a:p>
            <a:r>
              <a:rPr lang="en-US" sz="2800" smtClean="0"/>
              <a:t>Schools participating in the Perkins Loan Program do request a Perkins LOE and do not advance funds to students</a:t>
            </a:r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7086600" y="6400800"/>
            <a:ext cx="1905000" cy="4572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67AD85E4-6CEF-47C4-8C62-2E09335E1E73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>
          <a:xfrm>
            <a:off x="0" y="457200"/>
            <a:ext cx="9144000" cy="1524000"/>
          </a:xfrm>
        </p:spPr>
        <p:txBody>
          <a:bodyPr/>
          <a:lstStyle/>
          <a:p>
            <a:r>
              <a:rPr lang="en-US" sz="3600" dirty="0" smtClean="0"/>
              <a:t>Part II, Section B – Federal Perkins Loan Liquidation Request</a:t>
            </a:r>
          </a:p>
        </p:txBody>
      </p:sp>
      <p:sp>
        <p:nvSpPr>
          <p:cNvPr id="20483" name="Content Placeholder 2"/>
          <p:cNvSpPr>
            <a:spLocks noGrp="1"/>
          </p:cNvSpPr>
          <p:nvPr>
            <p:ph idx="1"/>
          </p:nvPr>
        </p:nvSpPr>
        <p:spPr>
          <a:xfrm>
            <a:off x="304800" y="2133600"/>
            <a:ext cx="8534400" cy="3733800"/>
          </a:xfrm>
        </p:spPr>
        <p:txBody>
          <a:bodyPr/>
          <a:lstStyle/>
          <a:p>
            <a:pPr lvl="1">
              <a:buFont typeface="Arial" charset="0"/>
              <a:buChar char="•"/>
            </a:pPr>
            <a:endParaRPr lang="en-US" sz="2800" smtClean="0"/>
          </a:p>
          <a:p>
            <a:pPr lvl="1">
              <a:buFont typeface="Arial" charset="0"/>
              <a:buChar char="•"/>
            </a:pPr>
            <a:r>
              <a:rPr lang="en-US" sz="2800" smtClean="0"/>
              <a:t>Schools wishing to liquidate their Perkins Loans portfolio do not indicate “YES”</a:t>
            </a:r>
          </a:p>
          <a:p>
            <a:pPr lvl="1">
              <a:buFontTx/>
              <a:buNone/>
            </a:pPr>
            <a:endParaRPr lang="en-US" sz="2800" smtClean="0"/>
          </a:p>
          <a:p>
            <a:pPr lvl="1">
              <a:buFont typeface="Arial" charset="0"/>
              <a:buChar char="•"/>
            </a:pPr>
            <a:r>
              <a:rPr lang="en-US" sz="2800" smtClean="0"/>
              <a:t>Schools not wishing to liquidate their Perkins Loans portfolio indicate “YES” every year which will trigger the liquidation process</a:t>
            </a:r>
          </a:p>
          <a:p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7086600" y="6400800"/>
            <a:ext cx="1905000" cy="4572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29E13D9-C8D0-4B5B-A232-A50F381DB618}" type="slidenum">
              <a:rPr lang="en-US" smtClean="0"/>
              <a:pPr>
                <a:defRPr/>
              </a:pPr>
              <a:t>19</a:t>
            </a:fld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>
          <a:xfrm>
            <a:off x="0" y="435591"/>
            <a:ext cx="9144000" cy="1447800"/>
          </a:xfrm>
        </p:spPr>
        <p:txBody>
          <a:bodyPr/>
          <a:lstStyle/>
          <a:p>
            <a:r>
              <a:rPr lang="en-US" sz="3600" dirty="0" smtClean="0"/>
              <a:t>Fiscal Operations Report and Application to Participate (FISAP) –What is it?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7086600" y="6400800"/>
            <a:ext cx="1905000" cy="4572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A0916948-D9AE-4303-AF1A-EFC1A02CBF9B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3076" name="Content Placeholder 5"/>
          <p:cNvSpPr>
            <a:spLocks noGrp="1"/>
          </p:cNvSpPr>
          <p:nvPr>
            <p:ph idx="1"/>
          </p:nvPr>
        </p:nvSpPr>
        <p:spPr>
          <a:xfrm>
            <a:off x="304800" y="2362200"/>
            <a:ext cx="8534400" cy="3505200"/>
          </a:xfrm>
        </p:spPr>
        <p:txBody>
          <a:bodyPr/>
          <a:lstStyle/>
          <a:p>
            <a:pPr eaLnBrk="1" hangingPunct="1"/>
            <a:r>
              <a:rPr lang="en-US" sz="2800" smtClean="0"/>
              <a:t>The FISAP is the school’s operations report on how Campus-Based Program funds were spent for the reporting year that has just ended</a:t>
            </a:r>
          </a:p>
          <a:p>
            <a:pPr lvl="1" eaLnBrk="1" hangingPunct="1">
              <a:buFontTx/>
              <a:buNone/>
            </a:pPr>
            <a:r>
              <a:rPr lang="en-US" sz="2800" smtClean="0"/>
              <a:t>					and</a:t>
            </a:r>
          </a:p>
          <a:p>
            <a:pPr eaLnBrk="1" hangingPunct="1"/>
            <a:r>
              <a:rPr lang="en-US" sz="2800" smtClean="0"/>
              <a:t>The FISAP is the school’s application to participate in the Campus-Based Programs and request funds for the upcoming year</a:t>
            </a:r>
          </a:p>
          <a:p>
            <a:endParaRPr lang="en-US" smtClean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>
          <a:xfrm>
            <a:off x="0" y="457200"/>
            <a:ext cx="9144000" cy="1524000"/>
          </a:xfrm>
        </p:spPr>
        <p:txBody>
          <a:bodyPr/>
          <a:lstStyle/>
          <a:p>
            <a:r>
              <a:rPr lang="en-US" sz="3600" dirty="0" smtClean="0"/>
              <a:t>Part II, Section C – Waiver Request for the Underuse of Funds</a:t>
            </a:r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>
          <a:xfrm>
            <a:off x="304800" y="2133600"/>
            <a:ext cx="8534400" cy="3733800"/>
          </a:xfrm>
        </p:spPr>
        <p:txBody>
          <a:bodyPr/>
          <a:lstStyle/>
          <a:p>
            <a:endParaRPr lang="en-US" sz="2800" smtClean="0"/>
          </a:p>
          <a:p>
            <a:r>
              <a:rPr lang="en-US" sz="2800" smtClean="0"/>
              <a:t>Schools with unexpended Campus-Based funds do not request a waiver for the underuse of funds, resulting in a funding penalty for the following year</a:t>
            </a:r>
          </a:p>
          <a:p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7086600" y="6400800"/>
            <a:ext cx="1905000" cy="4572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EB810EBF-FE5B-4532-A1F4-A18D97761C65}" type="slidenum">
              <a:rPr lang="en-US" smtClean="0"/>
              <a:pPr>
                <a:defRPr/>
              </a:pPr>
              <a:t>20</a:t>
            </a:fld>
            <a:endParaRPr 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>
          <a:xfrm>
            <a:off x="0" y="381000"/>
            <a:ext cx="9144000" cy="1143000"/>
          </a:xfrm>
        </p:spPr>
        <p:txBody>
          <a:bodyPr/>
          <a:lstStyle/>
          <a:p>
            <a:r>
              <a:rPr lang="en-US" sz="3600" dirty="0" smtClean="0"/>
              <a:t>Part II, Section D – Information on Enrollment</a:t>
            </a:r>
          </a:p>
        </p:txBody>
      </p:sp>
      <p:sp>
        <p:nvSpPr>
          <p:cNvPr id="22531" name="Content Placeholder 2"/>
          <p:cNvSpPr>
            <a:spLocks noGrp="1"/>
          </p:cNvSpPr>
          <p:nvPr>
            <p:ph idx="1"/>
          </p:nvPr>
        </p:nvSpPr>
        <p:spPr>
          <a:xfrm>
            <a:off x="304800" y="2057400"/>
            <a:ext cx="8534400" cy="3810000"/>
          </a:xfrm>
        </p:spPr>
        <p:txBody>
          <a:bodyPr/>
          <a:lstStyle/>
          <a:p>
            <a:r>
              <a:rPr lang="en-US" sz="2800" smtClean="0"/>
              <a:t>Schools misreport the number of enrolled students</a:t>
            </a:r>
          </a:p>
          <a:p>
            <a:pPr>
              <a:buFontTx/>
              <a:buNone/>
            </a:pPr>
            <a:endParaRPr lang="en-US" sz="2800" smtClean="0"/>
          </a:p>
          <a:p>
            <a:pPr lvl="1"/>
            <a:r>
              <a:rPr lang="en-US" sz="2800" smtClean="0"/>
              <a:t>Report students enrolled only in audit courses</a:t>
            </a:r>
          </a:p>
          <a:p>
            <a:pPr lvl="1"/>
            <a:r>
              <a:rPr lang="en-US" sz="2800" smtClean="0"/>
              <a:t>Report students not enrolled in an eligible program of study</a:t>
            </a:r>
          </a:p>
          <a:p>
            <a:endParaRPr lang="en-US" sz="280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7086600" y="6400800"/>
            <a:ext cx="1905000" cy="4572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50AE473-2331-4AEC-B923-31D271177899}" type="slidenum">
              <a:rPr lang="en-US" smtClean="0"/>
              <a:pPr>
                <a:defRPr/>
              </a:pPr>
              <a:t>21</a:t>
            </a:fld>
            <a:endParaRPr 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>
          <a:xfrm>
            <a:off x="0" y="457200"/>
            <a:ext cx="9144000" cy="685800"/>
          </a:xfrm>
        </p:spPr>
        <p:txBody>
          <a:bodyPr/>
          <a:lstStyle/>
          <a:p>
            <a:r>
              <a:rPr lang="en-US" sz="3600" dirty="0" smtClean="0"/>
              <a:t>Part II, Section E – </a:t>
            </a:r>
            <a:br>
              <a:rPr lang="en-US" sz="3600" dirty="0" smtClean="0"/>
            </a:br>
            <a:r>
              <a:rPr lang="en-US" sz="3600" dirty="0" smtClean="0"/>
              <a:t>Assessments and Expenditures	</a:t>
            </a:r>
          </a:p>
        </p:txBody>
      </p:sp>
      <p:sp>
        <p:nvSpPr>
          <p:cNvPr id="23555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534400" cy="4267200"/>
          </a:xfrm>
        </p:spPr>
        <p:txBody>
          <a:bodyPr/>
          <a:lstStyle/>
          <a:p>
            <a:r>
              <a:rPr lang="en-US" sz="2800" smtClean="0"/>
              <a:t>Schools misreport total tuition and fees (Question # 22)</a:t>
            </a:r>
          </a:p>
          <a:p>
            <a:pPr>
              <a:buFontTx/>
              <a:buNone/>
            </a:pPr>
            <a:endParaRPr lang="en-US" sz="2800" smtClean="0"/>
          </a:p>
          <a:p>
            <a:pPr lvl="1"/>
            <a:r>
              <a:rPr lang="en-US" sz="2800" smtClean="0"/>
              <a:t>Identified through audit or program review</a:t>
            </a:r>
          </a:p>
          <a:p>
            <a:pPr lvl="1"/>
            <a:r>
              <a:rPr lang="en-US" sz="2800" smtClean="0"/>
              <a:t>Revising student account records</a:t>
            </a:r>
          </a:p>
          <a:p>
            <a:pPr lvl="1"/>
            <a:r>
              <a:rPr lang="en-US" sz="2800" smtClean="0"/>
              <a:t>Lack of coordination between campus offices (Registration, Business Office, Financial Aid)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7086600" y="6400800"/>
            <a:ext cx="1905000" cy="4572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F716D768-FDBB-4B8F-8DED-57A528AB35C7}" type="slidenum">
              <a:rPr lang="en-US" smtClean="0"/>
              <a:pPr>
                <a:defRPr/>
              </a:pPr>
              <a:t>22</a:t>
            </a:fld>
            <a:endParaRPr lang="en-US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458200" cy="1066800"/>
          </a:xfrm>
        </p:spPr>
        <p:txBody>
          <a:bodyPr/>
          <a:lstStyle/>
          <a:p>
            <a:r>
              <a:rPr lang="en-US" sz="3500" smtClean="0"/>
              <a:t>Part II, Section E – Assessments and Expenditures</a:t>
            </a:r>
          </a:p>
        </p:txBody>
      </p:sp>
      <p:sp>
        <p:nvSpPr>
          <p:cNvPr id="24579" name="Content Placeholder 2"/>
          <p:cNvSpPr>
            <a:spLocks noGrp="1"/>
          </p:cNvSpPr>
          <p:nvPr>
            <p:ph idx="1"/>
          </p:nvPr>
        </p:nvSpPr>
        <p:spPr>
          <a:xfrm>
            <a:off x="0" y="1676400"/>
            <a:ext cx="9144000" cy="4191000"/>
          </a:xfrm>
        </p:spPr>
        <p:txBody>
          <a:bodyPr/>
          <a:lstStyle/>
          <a:p>
            <a:r>
              <a:rPr lang="en-US" sz="2800" smtClean="0"/>
              <a:t>Total Title IV, Part A, Subpart I, Grants (Total Federal Pell Grant expenditures (#23a), Total ACG expenditures (#23b), Total Smart expenditures (#23c)</a:t>
            </a:r>
          </a:p>
          <a:p>
            <a:endParaRPr lang="en-US" sz="1400" smtClean="0"/>
          </a:p>
          <a:p>
            <a:pPr lvl="2"/>
            <a:r>
              <a:rPr lang="en-US" sz="2800" smtClean="0"/>
              <a:t>Identified through an audit or program review</a:t>
            </a:r>
          </a:p>
          <a:p>
            <a:pPr lvl="2"/>
            <a:r>
              <a:rPr lang="en-US" sz="2800" smtClean="0"/>
              <a:t>Revisions as a result of R2T4 calculations</a:t>
            </a:r>
          </a:p>
          <a:p>
            <a:pPr lvl="2"/>
            <a:r>
              <a:rPr lang="en-US" sz="2800" smtClean="0"/>
              <a:t>Lack of coordination between the business office and the financial aid office</a:t>
            </a:r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7086600" y="6400800"/>
            <a:ext cx="1905000" cy="4572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E775E8B0-1F25-49F6-970E-723CCDB6505C}" type="slidenum">
              <a:rPr lang="en-US" smtClean="0"/>
              <a:pPr>
                <a:defRPr/>
              </a:pPr>
              <a:t>23</a:t>
            </a:fld>
            <a:endParaRPr lang="en-US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>
          <a:xfrm>
            <a:off x="0" y="533400"/>
            <a:ext cx="9144000" cy="1066800"/>
          </a:xfrm>
        </p:spPr>
        <p:txBody>
          <a:bodyPr/>
          <a:lstStyle/>
          <a:p>
            <a:r>
              <a:rPr lang="en-US" sz="3600" dirty="0" smtClean="0"/>
              <a:t>	Pell and ACG/Smart Grants for   2013-14   	FISAP Reportin</a:t>
            </a:r>
            <a:r>
              <a:rPr lang="en-US" dirty="0" smtClean="0"/>
              <a:t>g</a:t>
            </a:r>
          </a:p>
        </p:txBody>
      </p:sp>
      <p:sp>
        <p:nvSpPr>
          <p:cNvPr id="25603" name="Content Placeholder 2"/>
          <p:cNvSpPr>
            <a:spLocks noGrp="1"/>
          </p:cNvSpPr>
          <p:nvPr>
            <p:ph idx="1"/>
          </p:nvPr>
        </p:nvSpPr>
        <p:spPr>
          <a:xfrm>
            <a:off x="304800" y="1981200"/>
            <a:ext cx="8534400" cy="3886200"/>
          </a:xfrm>
        </p:spPr>
        <p:txBody>
          <a:bodyPr/>
          <a:lstStyle/>
          <a:p>
            <a:r>
              <a:rPr lang="en-US" sz="2800" smtClean="0"/>
              <a:t>Pell Grant expenditures may be significantly less due to the cancellation of two Pell Grants in an award year</a:t>
            </a:r>
          </a:p>
          <a:p>
            <a:pPr>
              <a:buFontTx/>
              <a:buNone/>
            </a:pPr>
            <a:endParaRPr lang="en-US" sz="2800" smtClean="0"/>
          </a:p>
          <a:p>
            <a:r>
              <a:rPr lang="en-US" sz="2800" smtClean="0"/>
              <a:t>ACG/SMART Grants – 2010-11 last year funded, reporting not required beginning with the 2013-14 FISAP</a:t>
            </a:r>
          </a:p>
          <a:p>
            <a:pPr lvl="1"/>
            <a:endParaRPr lang="en-US" sz="2800" smtClean="0"/>
          </a:p>
          <a:p>
            <a:endParaRPr lang="en-US" sz="280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7086600" y="6400800"/>
            <a:ext cx="1905000" cy="4572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3DE478B1-45EE-4383-B494-E3B64A1E9B18}" type="slidenum">
              <a:rPr lang="en-US" smtClean="0"/>
              <a:pPr>
                <a:defRPr/>
              </a:pPr>
              <a:t>24</a:t>
            </a:fld>
            <a:endParaRPr lang="en-US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458200" cy="1219200"/>
          </a:xfrm>
        </p:spPr>
        <p:txBody>
          <a:bodyPr/>
          <a:lstStyle/>
          <a:p>
            <a:r>
              <a:rPr lang="en-US" sz="3600" dirty="0" smtClean="0"/>
              <a:t>Part III, Section A – Federal Perkins Loan Program </a:t>
            </a:r>
          </a:p>
        </p:txBody>
      </p:sp>
      <p:sp>
        <p:nvSpPr>
          <p:cNvPr id="26627" name="Content Placeholder 2"/>
          <p:cNvSpPr>
            <a:spLocks noGrp="1"/>
          </p:cNvSpPr>
          <p:nvPr>
            <p:ph idx="1"/>
          </p:nvPr>
        </p:nvSpPr>
        <p:spPr>
          <a:xfrm>
            <a:off x="304800" y="1752600"/>
            <a:ext cx="8534400" cy="4114800"/>
          </a:xfrm>
        </p:spPr>
        <p:txBody>
          <a:bodyPr/>
          <a:lstStyle/>
          <a:p>
            <a:endParaRPr lang="en-US" sz="2800" smtClean="0"/>
          </a:p>
          <a:p>
            <a:r>
              <a:rPr lang="en-US" sz="2800" smtClean="0"/>
              <a:t>Discovery of Perkins Loan Identity Theft</a:t>
            </a:r>
          </a:p>
          <a:p>
            <a:pPr>
              <a:buFontTx/>
              <a:buNone/>
            </a:pPr>
            <a:endParaRPr lang="en-US" sz="2800" smtClean="0"/>
          </a:p>
          <a:p>
            <a:pPr lvl="1"/>
            <a:r>
              <a:rPr lang="en-US" sz="2800" smtClean="0"/>
              <a:t>Report this information on line 26 – </a:t>
            </a:r>
            <a:r>
              <a:rPr lang="en-US" sz="2800" i="1" smtClean="0"/>
              <a:t>Loan Principal Adjustments </a:t>
            </a:r>
            <a:r>
              <a:rPr lang="en-US" sz="2800" smtClean="0"/>
              <a:t>and on line 55 – </a:t>
            </a:r>
            <a:r>
              <a:rPr lang="en-US" sz="2800" i="1" smtClean="0"/>
              <a:t>Other Costs or Losses</a:t>
            </a:r>
          </a:p>
          <a:p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7086600" y="6400800"/>
            <a:ext cx="1905000" cy="4572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B59DEF34-81C8-4BF8-B261-C150F6B3CAC9}" type="slidenum">
              <a:rPr lang="en-US" smtClean="0"/>
              <a:pPr>
                <a:defRPr/>
              </a:pPr>
              <a:t>25</a:t>
            </a:fld>
            <a:endParaRPr lang="en-US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>
          <a:xfrm>
            <a:off x="0" y="457200"/>
            <a:ext cx="9144000" cy="1447800"/>
          </a:xfrm>
        </p:spPr>
        <p:txBody>
          <a:bodyPr/>
          <a:lstStyle/>
          <a:p>
            <a:r>
              <a:rPr lang="en-US" sz="3500" dirty="0" smtClean="0"/>
              <a:t>Part III, Section C - Cumulative Repayment Information as of June 30</a:t>
            </a:r>
          </a:p>
        </p:txBody>
      </p:sp>
      <p:sp>
        <p:nvSpPr>
          <p:cNvPr id="27651" name="Content Placeholder 2"/>
          <p:cNvSpPr>
            <a:spLocks noGrp="1"/>
          </p:cNvSpPr>
          <p:nvPr>
            <p:ph idx="1"/>
          </p:nvPr>
        </p:nvSpPr>
        <p:spPr>
          <a:xfrm>
            <a:off x="0" y="2209800"/>
            <a:ext cx="9144000" cy="3962400"/>
          </a:xfrm>
        </p:spPr>
        <p:txBody>
          <a:bodyPr/>
          <a:lstStyle/>
          <a:p>
            <a:pPr lvl="1">
              <a:buFont typeface="Arial" charset="0"/>
              <a:buChar char="•"/>
            </a:pPr>
            <a:r>
              <a:rPr lang="en-US" sz="2800" smtClean="0"/>
              <a:t>Schools misreport the number of accepted assigned Perkins Loans and the dollar amount of accepted assigned loans</a:t>
            </a:r>
          </a:p>
          <a:p>
            <a:pPr lvl="1">
              <a:buFontTx/>
              <a:buNone/>
            </a:pPr>
            <a:endParaRPr lang="en-US" sz="2800" smtClean="0"/>
          </a:p>
          <a:p>
            <a:pPr lvl="1">
              <a:buFont typeface="Arial" charset="0"/>
              <a:buChar char="•"/>
            </a:pPr>
            <a:r>
              <a:rPr lang="en-US" sz="2800" smtClean="0"/>
              <a:t>Servicer reports to the schools are not reviewed to determine assigned loans not accepted by the Department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7086600" y="6400800"/>
            <a:ext cx="1905000" cy="4572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53647038-7D5D-4323-A5DE-FE7754B8C297}" type="slidenum">
              <a:rPr lang="en-US" smtClean="0"/>
              <a:pPr>
                <a:defRPr/>
              </a:pPr>
              <a:t>26</a:t>
            </a:fld>
            <a:endParaRPr lang="en-US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>
          <a:xfrm>
            <a:off x="0" y="533400"/>
            <a:ext cx="9144000" cy="1600200"/>
          </a:xfrm>
        </p:spPr>
        <p:txBody>
          <a:bodyPr/>
          <a:lstStyle/>
          <a:p>
            <a:r>
              <a:rPr lang="en-US" sz="3600" dirty="0" smtClean="0"/>
              <a:t>Part IV, Section A - Federal Funds Authorized for FSEOG</a:t>
            </a:r>
          </a:p>
        </p:txBody>
      </p:sp>
      <p:sp>
        <p:nvSpPr>
          <p:cNvPr id="28675" name="Content Placeholder 2"/>
          <p:cNvSpPr>
            <a:spLocks noGrp="1"/>
          </p:cNvSpPr>
          <p:nvPr>
            <p:ph idx="1"/>
          </p:nvPr>
        </p:nvSpPr>
        <p:spPr>
          <a:xfrm>
            <a:off x="0" y="1752600"/>
            <a:ext cx="9144000" cy="4114800"/>
          </a:xfrm>
        </p:spPr>
        <p:txBody>
          <a:bodyPr/>
          <a:lstStyle/>
          <a:p>
            <a:r>
              <a:rPr lang="en-US" sz="2800" smtClean="0"/>
              <a:t>Amount is adjusted (downward) by the school to eliminate unexpended funds </a:t>
            </a:r>
          </a:p>
          <a:p>
            <a:pPr>
              <a:buFontTx/>
              <a:buNone/>
            </a:pPr>
            <a:endParaRPr lang="en-US" sz="1000" smtClean="0"/>
          </a:p>
          <a:p>
            <a:pPr lvl="1"/>
            <a:r>
              <a:rPr lang="en-US" sz="2800" smtClean="0"/>
              <a:t>Should only be adjusted if funds were returned to the Department through the reallocation process</a:t>
            </a:r>
          </a:p>
          <a:p>
            <a:pPr lvl="1"/>
            <a:r>
              <a:rPr lang="en-US" sz="2800" smtClean="0"/>
              <a:t>Adjustments to the final award as a result of the reallocation process (returning funds/receiving supplemental funding) will be reflected in the Statement of Account (SOA)</a:t>
            </a:r>
          </a:p>
          <a:p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7086600" y="6400800"/>
            <a:ext cx="1905000" cy="4572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5B00390B-DB41-4AD6-81B1-FF5402AFE8E8}" type="slidenum">
              <a:rPr lang="en-US" smtClean="0"/>
              <a:pPr>
                <a:defRPr/>
              </a:pPr>
              <a:t>27</a:t>
            </a:fld>
            <a:endParaRPr lang="en-US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/>
          <p:cNvSpPr>
            <a:spLocks noGrp="1"/>
          </p:cNvSpPr>
          <p:nvPr>
            <p:ph type="title"/>
          </p:nvPr>
        </p:nvSpPr>
        <p:spPr>
          <a:xfrm>
            <a:off x="0" y="457200"/>
            <a:ext cx="9144000" cy="1524000"/>
          </a:xfrm>
        </p:spPr>
        <p:txBody>
          <a:bodyPr/>
          <a:lstStyle/>
          <a:p>
            <a:r>
              <a:rPr lang="en-US" sz="3600" dirty="0" smtClean="0"/>
              <a:t>Part IV, Section B – Federal Funds Available for FSEOG Expenditures</a:t>
            </a:r>
          </a:p>
        </p:txBody>
      </p:sp>
      <p:sp>
        <p:nvSpPr>
          <p:cNvPr id="29699" name="Content Placeholder 2"/>
          <p:cNvSpPr>
            <a:spLocks noGrp="1"/>
          </p:cNvSpPr>
          <p:nvPr>
            <p:ph idx="1"/>
          </p:nvPr>
        </p:nvSpPr>
        <p:spPr>
          <a:xfrm>
            <a:off x="304800" y="2514600"/>
            <a:ext cx="8534400" cy="3352800"/>
          </a:xfrm>
        </p:spPr>
        <p:txBody>
          <a:bodyPr/>
          <a:lstStyle/>
          <a:p>
            <a:r>
              <a:rPr lang="en-US" sz="2800" smtClean="0"/>
              <a:t>Schools neglect to move FSEOG funds to a prior year or to the next year</a:t>
            </a:r>
          </a:p>
          <a:p>
            <a:pPr>
              <a:buFontTx/>
              <a:buNone/>
            </a:pPr>
            <a:endParaRPr lang="en-US" sz="2800" smtClean="0"/>
          </a:p>
          <a:p>
            <a:pPr lvl="1"/>
            <a:r>
              <a:rPr lang="en-US" sz="2800" smtClean="0"/>
              <a:t>Results in unexpended funds for the program if not reported fully expended for the reporting year</a:t>
            </a:r>
          </a:p>
          <a:p>
            <a:endParaRPr lang="en-US" sz="280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7086600" y="6400800"/>
            <a:ext cx="1905000" cy="4572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3453C195-F747-4F48-90F2-1D4995169F92}" type="slidenum">
              <a:rPr lang="en-US" smtClean="0"/>
              <a:pPr>
                <a:defRPr/>
              </a:pPr>
              <a:t>28</a:t>
            </a:fld>
            <a:endParaRPr lang="en-US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/>
          <p:cNvSpPr>
            <a:spLocks noGrp="1"/>
          </p:cNvSpPr>
          <p:nvPr>
            <p:ph type="title"/>
          </p:nvPr>
        </p:nvSpPr>
        <p:spPr>
          <a:xfrm>
            <a:off x="0" y="533400"/>
            <a:ext cx="9144000" cy="1447800"/>
          </a:xfrm>
        </p:spPr>
        <p:txBody>
          <a:bodyPr/>
          <a:lstStyle/>
          <a:p>
            <a:r>
              <a:rPr lang="en-US" sz="3600" dirty="0" smtClean="0"/>
              <a:t>Part IV, Section D – Federal Funds Spent for FSEOG Program</a:t>
            </a:r>
          </a:p>
        </p:txBody>
      </p:sp>
      <p:sp>
        <p:nvSpPr>
          <p:cNvPr id="30723" name="Content Placeholder 2"/>
          <p:cNvSpPr>
            <a:spLocks noGrp="1"/>
          </p:cNvSpPr>
          <p:nvPr>
            <p:ph idx="1"/>
          </p:nvPr>
        </p:nvSpPr>
        <p:spPr>
          <a:xfrm>
            <a:off x="0" y="2057400"/>
            <a:ext cx="9144000" cy="3810000"/>
          </a:xfrm>
        </p:spPr>
        <p:txBody>
          <a:bodyPr/>
          <a:lstStyle/>
          <a:p>
            <a:r>
              <a:rPr lang="en-US" sz="2800" smtClean="0"/>
              <a:t>FSEOG Administrative Cost Allowance (ACA) claimed</a:t>
            </a:r>
          </a:p>
          <a:p>
            <a:pPr>
              <a:buFontTx/>
              <a:buNone/>
            </a:pPr>
            <a:endParaRPr lang="en-US" sz="1400" smtClean="0"/>
          </a:p>
          <a:p>
            <a:pPr lvl="1"/>
            <a:r>
              <a:rPr lang="en-US" sz="2800" smtClean="0"/>
              <a:t>Schools fail to claim enough ACA to expend full authorization resulting in unexpended funds</a:t>
            </a:r>
          </a:p>
          <a:p>
            <a:pPr lvl="1"/>
            <a:r>
              <a:rPr lang="en-US" sz="2800" smtClean="0"/>
              <a:t>Cannot make FISAP change to this data element after December 15</a:t>
            </a:r>
          </a:p>
          <a:p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7086600" y="6400800"/>
            <a:ext cx="1905000" cy="4572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6D01B4DC-9E95-4FFF-8DA3-A9E9BFA72B30}" type="slidenum">
              <a:rPr lang="en-US" smtClean="0"/>
              <a:pPr>
                <a:defRPr/>
              </a:pPr>
              <a:t>29</a:t>
            </a:fld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smtClean="0"/>
              <a:t>When is the FISAP Due?</a:t>
            </a:r>
          </a:p>
        </p:txBody>
      </p:sp>
      <p:sp>
        <p:nvSpPr>
          <p:cNvPr id="4099" name="Content Placeholder 2"/>
          <p:cNvSpPr>
            <a:spLocks noGrp="1"/>
          </p:cNvSpPr>
          <p:nvPr>
            <p:ph idx="1"/>
          </p:nvPr>
        </p:nvSpPr>
        <p:spPr>
          <a:xfrm>
            <a:off x="0" y="1371600"/>
            <a:ext cx="9144000" cy="4495800"/>
          </a:xfrm>
        </p:spPr>
        <p:txBody>
          <a:bodyPr/>
          <a:lstStyle/>
          <a:p>
            <a:pPr eaLnBrk="1" hangingPunct="1"/>
            <a:r>
              <a:rPr lang="en-US" sz="2800" smtClean="0"/>
              <a:t>By October 1 of each year</a:t>
            </a:r>
          </a:p>
          <a:p>
            <a:pPr eaLnBrk="1" hangingPunct="1">
              <a:buFontTx/>
              <a:buNone/>
            </a:pPr>
            <a:endParaRPr lang="en-US" sz="1600" smtClean="0"/>
          </a:p>
          <a:p>
            <a:pPr lvl="1" eaLnBrk="1" hangingPunct="1"/>
            <a:r>
              <a:rPr lang="en-US" sz="2800" smtClean="0"/>
              <a:t>If October 1 falls on a weekend, the due date would be the Friday before.  For example, the 2011 due date was September 30</a:t>
            </a:r>
          </a:p>
          <a:p>
            <a:pPr lvl="1" eaLnBrk="1" hangingPunct="1">
              <a:buFontTx/>
              <a:buNone/>
            </a:pPr>
            <a:endParaRPr lang="en-US" sz="1600" smtClean="0"/>
          </a:p>
          <a:p>
            <a:pPr lvl="1" eaLnBrk="1" hangingPunct="1"/>
            <a:r>
              <a:rPr lang="en-US" sz="2800" smtClean="0"/>
              <a:t>Revisions to the initial FISAP submission may be made through December 15</a:t>
            </a:r>
          </a:p>
          <a:p>
            <a:pPr lvl="1" eaLnBrk="1" hangingPunct="1">
              <a:buFontTx/>
              <a:buNone/>
            </a:pPr>
            <a:endParaRPr lang="en-US" sz="1600" smtClean="0"/>
          </a:p>
          <a:p>
            <a:pPr lvl="1" eaLnBrk="1" hangingPunct="1"/>
            <a:r>
              <a:rPr lang="en-US" sz="2800" smtClean="0"/>
              <a:t>December 16 the FISAP form is locked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7086600" y="6400800"/>
            <a:ext cx="1905000" cy="4572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38870C79-074A-4CD4-93F3-FDD2B6DA283F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/>
          <p:cNvSpPr>
            <a:spLocks noGrp="1"/>
          </p:cNvSpPr>
          <p:nvPr>
            <p:ph type="title"/>
          </p:nvPr>
        </p:nvSpPr>
        <p:spPr>
          <a:xfrm>
            <a:off x="0" y="457200"/>
            <a:ext cx="9144000" cy="1143000"/>
          </a:xfrm>
        </p:spPr>
        <p:txBody>
          <a:bodyPr/>
          <a:lstStyle/>
          <a:p>
            <a:r>
              <a:rPr lang="en-US" sz="3600" smtClean="0"/>
              <a:t>Part V, Section A – Federal Funds Authorized for FW</a:t>
            </a:r>
            <a:r>
              <a:rPr lang="en-US" smtClean="0"/>
              <a:t>S</a:t>
            </a:r>
          </a:p>
        </p:txBody>
      </p:sp>
      <p:sp>
        <p:nvSpPr>
          <p:cNvPr id="31747" name="Content Placeholder 2"/>
          <p:cNvSpPr>
            <a:spLocks noGrp="1"/>
          </p:cNvSpPr>
          <p:nvPr>
            <p:ph idx="1"/>
          </p:nvPr>
        </p:nvSpPr>
        <p:spPr>
          <a:xfrm>
            <a:off x="0" y="1676400"/>
            <a:ext cx="9144000" cy="4191000"/>
          </a:xfrm>
        </p:spPr>
        <p:txBody>
          <a:bodyPr/>
          <a:lstStyle/>
          <a:p>
            <a:r>
              <a:rPr lang="en-US" sz="2800" smtClean="0"/>
              <a:t>Amount is adjusted by the school to eliminate unexpended funds </a:t>
            </a:r>
          </a:p>
          <a:p>
            <a:pPr lvl="1"/>
            <a:endParaRPr lang="en-US" sz="1400" smtClean="0"/>
          </a:p>
          <a:p>
            <a:pPr lvl="1"/>
            <a:r>
              <a:rPr lang="en-US" sz="2800" smtClean="0"/>
              <a:t>Should only be adjusted if funds were returned to the Department through the August reallocation process</a:t>
            </a:r>
          </a:p>
          <a:p>
            <a:pPr lvl="1"/>
            <a:r>
              <a:rPr lang="en-US" sz="2800" smtClean="0"/>
              <a:t>Adjustments to the final award as a result of the reallocation process (returning funds/receiving supplemental funding) will be reflected in the SOA</a:t>
            </a:r>
          </a:p>
          <a:p>
            <a:pPr lvl="1"/>
            <a:endParaRPr lang="en-US" sz="2800" smtClean="0"/>
          </a:p>
          <a:p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7086600" y="6400800"/>
            <a:ext cx="1905000" cy="4572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E2319049-0AD5-4408-8DBD-0957878D0017}" type="slidenum">
              <a:rPr lang="en-US" smtClean="0"/>
              <a:pPr>
                <a:defRPr/>
              </a:pPr>
              <a:t>30</a:t>
            </a:fld>
            <a:endParaRPr lang="en-US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/>
          <p:cNvSpPr>
            <a:spLocks noGrp="1"/>
          </p:cNvSpPr>
          <p:nvPr>
            <p:ph type="title"/>
          </p:nvPr>
        </p:nvSpPr>
        <p:spPr>
          <a:xfrm>
            <a:off x="13648" y="457200"/>
            <a:ext cx="9144000" cy="1219200"/>
          </a:xfrm>
        </p:spPr>
        <p:txBody>
          <a:bodyPr/>
          <a:lstStyle/>
          <a:p>
            <a:r>
              <a:rPr lang="en-US" sz="3600" dirty="0" smtClean="0"/>
              <a:t>Part V, Section B – Federal Funds Available for FWS Expenditures</a:t>
            </a:r>
          </a:p>
        </p:txBody>
      </p:sp>
      <p:sp>
        <p:nvSpPr>
          <p:cNvPr id="32771" name="Content Placeholder 2"/>
          <p:cNvSpPr>
            <a:spLocks noGrp="1"/>
          </p:cNvSpPr>
          <p:nvPr>
            <p:ph idx="1"/>
          </p:nvPr>
        </p:nvSpPr>
        <p:spPr>
          <a:xfrm>
            <a:off x="304800" y="1828800"/>
            <a:ext cx="8534400" cy="4038600"/>
          </a:xfrm>
        </p:spPr>
        <p:txBody>
          <a:bodyPr/>
          <a:lstStyle/>
          <a:p>
            <a:endParaRPr lang="en-US" sz="2800" smtClean="0"/>
          </a:p>
          <a:p>
            <a:r>
              <a:rPr lang="en-US" sz="2800" smtClean="0"/>
              <a:t>Schools neglect to move FWS funds to a prior year or to the next year</a:t>
            </a:r>
          </a:p>
          <a:p>
            <a:pPr>
              <a:buFontTx/>
              <a:buNone/>
            </a:pPr>
            <a:endParaRPr lang="en-US" sz="2800" smtClean="0"/>
          </a:p>
          <a:p>
            <a:pPr lvl="1"/>
            <a:r>
              <a:rPr lang="en-US" sz="2800" smtClean="0"/>
              <a:t>Results in unexpended funds for the program if not reported fully expended for the reporting year</a:t>
            </a:r>
          </a:p>
          <a:p>
            <a:endParaRPr lang="en-US" sz="2800" smtClean="0"/>
          </a:p>
          <a:p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7086600" y="6400800"/>
            <a:ext cx="1905000" cy="4572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AF21BD0E-2B02-47BD-A76C-75EB121DC1DB}" type="slidenum">
              <a:rPr lang="en-US" smtClean="0"/>
              <a:pPr>
                <a:defRPr/>
              </a:pPr>
              <a:t>31</a:t>
            </a:fld>
            <a:endParaRPr lang="en-US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itle 1"/>
          <p:cNvSpPr>
            <a:spLocks noGrp="1"/>
          </p:cNvSpPr>
          <p:nvPr>
            <p:ph type="title"/>
          </p:nvPr>
        </p:nvSpPr>
        <p:spPr>
          <a:xfrm>
            <a:off x="0" y="457200"/>
            <a:ext cx="9144000" cy="685800"/>
          </a:xfrm>
        </p:spPr>
        <p:txBody>
          <a:bodyPr/>
          <a:lstStyle/>
          <a:p>
            <a:r>
              <a:rPr lang="en-US" sz="3600" dirty="0" smtClean="0"/>
              <a:t>Part V, Section C – Total Compensation </a:t>
            </a:r>
            <a:br>
              <a:rPr lang="en-US" sz="3600" dirty="0" smtClean="0"/>
            </a:br>
            <a:r>
              <a:rPr lang="en-US" sz="3600" dirty="0" smtClean="0"/>
              <a:t>for FWS</a:t>
            </a:r>
          </a:p>
        </p:txBody>
      </p:sp>
      <p:sp>
        <p:nvSpPr>
          <p:cNvPr id="33795" name="Content Placeholder 2"/>
          <p:cNvSpPr>
            <a:spLocks noGrp="1"/>
          </p:cNvSpPr>
          <p:nvPr>
            <p:ph idx="1"/>
          </p:nvPr>
        </p:nvSpPr>
        <p:spPr>
          <a:xfrm>
            <a:off x="0" y="1981200"/>
            <a:ext cx="8991600" cy="3886200"/>
          </a:xfrm>
        </p:spPr>
        <p:txBody>
          <a:bodyPr/>
          <a:lstStyle/>
          <a:p>
            <a:r>
              <a:rPr lang="en-US" sz="2800" smtClean="0"/>
              <a:t>School misreports on-campus vs. off-campus compensation</a:t>
            </a:r>
          </a:p>
          <a:p>
            <a:endParaRPr lang="en-US" sz="2800" smtClean="0"/>
          </a:p>
          <a:p>
            <a:r>
              <a:rPr lang="en-US" sz="2800" smtClean="0"/>
              <a:t>School misreports institutional share of earned compensation</a:t>
            </a:r>
          </a:p>
          <a:p>
            <a:pPr lvl="1"/>
            <a:r>
              <a:rPr lang="en-US" sz="2800" smtClean="0"/>
              <a:t>Must coordinate with office(s) that handle student employment and payroll</a:t>
            </a:r>
          </a:p>
          <a:p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7086600" y="6400800"/>
            <a:ext cx="1905000" cy="4572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F93A05DB-53CF-4BCF-A31A-F28CDDCC6AB1}" type="slidenum">
              <a:rPr lang="en-US" smtClean="0"/>
              <a:pPr>
                <a:defRPr/>
              </a:pPr>
              <a:t>32</a:t>
            </a:fld>
            <a:endParaRPr lang="en-US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le 1"/>
          <p:cNvSpPr>
            <a:spLocks noGrp="1"/>
          </p:cNvSpPr>
          <p:nvPr>
            <p:ph type="title"/>
          </p:nvPr>
        </p:nvSpPr>
        <p:spPr>
          <a:xfrm>
            <a:off x="0" y="457200"/>
            <a:ext cx="9144000" cy="1447800"/>
          </a:xfrm>
        </p:spPr>
        <p:txBody>
          <a:bodyPr/>
          <a:lstStyle/>
          <a:p>
            <a:r>
              <a:rPr lang="en-US" sz="3600" smtClean="0"/>
              <a:t>Part V, Section D – Funds Spent from Federal Share of FWS</a:t>
            </a:r>
          </a:p>
        </p:txBody>
      </p:sp>
      <p:sp>
        <p:nvSpPr>
          <p:cNvPr id="34819" name="Content Placeholder 2"/>
          <p:cNvSpPr>
            <a:spLocks noGrp="1"/>
          </p:cNvSpPr>
          <p:nvPr>
            <p:ph idx="1"/>
          </p:nvPr>
        </p:nvSpPr>
        <p:spPr>
          <a:xfrm>
            <a:off x="304800" y="1905000"/>
            <a:ext cx="8534400" cy="3962400"/>
          </a:xfrm>
        </p:spPr>
        <p:txBody>
          <a:bodyPr/>
          <a:lstStyle/>
          <a:p>
            <a:r>
              <a:rPr lang="en-US" sz="2800" smtClean="0"/>
              <a:t>FWS Administrative Cost Allowance (ACA) claimed</a:t>
            </a:r>
          </a:p>
          <a:p>
            <a:endParaRPr lang="en-US" sz="2000" smtClean="0"/>
          </a:p>
          <a:p>
            <a:pPr lvl="1"/>
            <a:r>
              <a:rPr lang="en-US" sz="2800" smtClean="0"/>
              <a:t>Schools fail to claim enough ACA to expend full authorization resulting in unexpended funds</a:t>
            </a:r>
          </a:p>
          <a:p>
            <a:pPr lvl="1"/>
            <a:endParaRPr lang="en-US" sz="2000" smtClean="0"/>
          </a:p>
          <a:p>
            <a:pPr lvl="1"/>
            <a:r>
              <a:rPr lang="en-US" sz="2800" smtClean="0"/>
              <a:t>Cannot make FISAP change to this data element after December 15</a:t>
            </a:r>
          </a:p>
          <a:p>
            <a:endParaRPr lang="en-US" sz="280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7086600" y="6400800"/>
            <a:ext cx="1905000" cy="4572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D3A4CE6-46C0-4A32-BCC0-75145E18AF78}" type="slidenum">
              <a:rPr lang="en-US" smtClean="0"/>
              <a:pPr>
                <a:defRPr/>
              </a:pPr>
              <a:t>33</a:t>
            </a:fld>
            <a:endParaRPr lang="en-US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itle 1"/>
          <p:cNvSpPr>
            <a:spLocks noGrp="1"/>
          </p:cNvSpPr>
          <p:nvPr>
            <p:ph type="title"/>
          </p:nvPr>
        </p:nvSpPr>
        <p:spPr>
          <a:xfrm>
            <a:off x="0" y="381000"/>
            <a:ext cx="9144000" cy="1295400"/>
          </a:xfrm>
        </p:spPr>
        <p:txBody>
          <a:bodyPr/>
          <a:lstStyle/>
          <a:p>
            <a:r>
              <a:rPr lang="en-US" sz="3600" dirty="0" smtClean="0"/>
              <a:t>Part V, Section E – Use of FWS Authorization</a:t>
            </a:r>
          </a:p>
        </p:txBody>
      </p:sp>
      <p:sp>
        <p:nvSpPr>
          <p:cNvPr id="3584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sz="2800" smtClean="0"/>
          </a:p>
          <a:p>
            <a:endParaRPr lang="en-US" sz="2800" smtClean="0"/>
          </a:p>
          <a:p>
            <a:r>
              <a:rPr lang="en-US" sz="2800" smtClean="0"/>
              <a:t>Errors made in prior sections of Part V result in reporting errors in Expended and Unexpended FWS funds</a:t>
            </a:r>
          </a:p>
          <a:p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7086600" y="6400800"/>
            <a:ext cx="1905000" cy="4572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DE25D480-2A51-4407-8549-66FB0252E24D}" type="slidenum">
              <a:rPr lang="en-US" smtClean="0"/>
              <a:pPr>
                <a:defRPr/>
              </a:pPr>
              <a:t>34</a:t>
            </a:fld>
            <a:endParaRPr lang="en-US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itle 1"/>
          <p:cNvSpPr>
            <a:spLocks noGrp="1"/>
          </p:cNvSpPr>
          <p:nvPr>
            <p:ph type="title"/>
          </p:nvPr>
        </p:nvSpPr>
        <p:spPr>
          <a:xfrm>
            <a:off x="13648" y="533400"/>
            <a:ext cx="9144000" cy="1524000"/>
          </a:xfrm>
        </p:spPr>
        <p:txBody>
          <a:bodyPr/>
          <a:lstStyle/>
          <a:p>
            <a:r>
              <a:rPr lang="en-US" sz="3600" dirty="0" smtClean="0"/>
              <a:t>Part V, Section G – Information About FWS Students Employed in Community Service Activities</a:t>
            </a:r>
          </a:p>
        </p:txBody>
      </p:sp>
      <p:sp>
        <p:nvSpPr>
          <p:cNvPr id="36867" name="Content Placeholder 2"/>
          <p:cNvSpPr>
            <a:spLocks noGrp="1"/>
          </p:cNvSpPr>
          <p:nvPr>
            <p:ph idx="1"/>
          </p:nvPr>
        </p:nvSpPr>
        <p:spPr>
          <a:xfrm>
            <a:off x="304800" y="2057400"/>
            <a:ext cx="8534400" cy="3810000"/>
          </a:xfrm>
        </p:spPr>
        <p:txBody>
          <a:bodyPr/>
          <a:lstStyle/>
          <a:p>
            <a:endParaRPr lang="en-US" sz="2800" smtClean="0"/>
          </a:p>
          <a:p>
            <a:r>
              <a:rPr lang="en-US" sz="2800" smtClean="0"/>
              <a:t>Required 7% of authorized funding to be spent in  community service (7% is based on the total of the Final Award, minus reallocated funds, plus all supplemental funds)</a:t>
            </a:r>
          </a:p>
          <a:p>
            <a:pPr>
              <a:buFontTx/>
              <a:buNone/>
            </a:pPr>
            <a:endParaRPr lang="en-US" sz="2800" smtClean="0"/>
          </a:p>
          <a:p>
            <a:r>
              <a:rPr lang="en-US" sz="2800" smtClean="0"/>
              <a:t>Require at least one reading tutor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7086600" y="6400800"/>
            <a:ext cx="1905000" cy="4572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1E58C21B-C3C5-4B0F-AF10-B1CFF9AB91F2}" type="slidenum">
              <a:rPr lang="en-US" smtClean="0"/>
              <a:pPr>
                <a:defRPr/>
              </a:pPr>
              <a:t>35</a:t>
            </a:fld>
            <a:endParaRPr lang="en-US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itle 1"/>
          <p:cNvSpPr>
            <a:spLocks noGrp="1"/>
          </p:cNvSpPr>
          <p:nvPr>
            <p:ph type="title"/>
          </p:nvPr>
        </p:nvSpPr>
        <p:spPr>
          <a:xfrm>
            <a:off x="0" y="533400"/>
            <a:ext cx="9144000" cy="1295400"/>
          </a:xfrm>
        </p:spPr>
        <p:txBody>
          <a:bodyPr/>
          <a:lstStyle/>
          <a:p>
            <a:r>
              <a:rPr lang="en-US" sz="3600" smtClean="0"/>
              <a:t>Part V, Section F – Job Location and Development (JDL) Program</a:t>
            </a:r>
          </a:p>
        </p:txBody>
      </p:sp>
      <p:sp>
        <p:nvSpPr>
          <p:cNvPr id="37891" name="Content Placeholder 2"/>
          <p:cNvSpPr>
            <a:spLocks noGrp="1"/>
          </p:cNvSpPr>
          <p:nvPr>
            <p:ph idx="1"/>
          </p:nvPr>
        </p:nvSpPr>
        <p:spPr>
          <a:xfrm>
            <a:off x="304800" y="2133600"/>
            <a:ext cx="8534400" cy="3733800"/>
          </a:xfrm>
        </p:spPr>
        <p:txBody>
          <a:bodyPr/>
          <a:lstStyle/>
          <a:p>
            <a:endParaRPr lang="en-US" smtClean="0"/>
          </a:p>
          <a:p>
            <a:r>
              <a:rPr lang="en-US" smtClean="0"/>
              <a:t>Schools neglect to use funds for JDL program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7086600" y="6400800"/>
            <a:ext cx="1905000" cy="4572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49C2B7F5-1A37-4702-B3CC-19A9BFE0B3AB}" type="slidenum">
              <a:rPr lang="en-US" smtClean="0"/>
              <a:pPr>
                <a:defRPr/>
              </a:pPr>
              <a:t>36</a:t>
            </a:fld>
            <a:endParaRPr lang="en-US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itle 1"/>
          <p:cNvSpPr>
            <a:spLocks noGrp="1"/>
          </p:cNvSpPr>
          <p:nvPr>
            <p:ph type="title"/>
          </p:nvPr>
        </p:nvSpPr>
        <p:spPr>
          <a:xfrm>
            <a:off x="-12510" y="533400"/>
            <a:ext cx="9144000" cy="1295400"/>
          </a:xfrm>
        </p:spPr>
        <p:txBody>
          <a:bodyPr/>
          <a:lstStyle/>
          <a:p>
            <a:r>
              <a:rPr lang="en-US" sz="3600" dirty="0" smtClean="0"/>
              <a:t>Part V, Section G – Information About FWS Students Employed in Community Service Activities</a:t>
            </a:r>
          </a:p>
        </p:txBody>
      </p:sp>
      <p:sp>
        <p:nvSpPr>
          <p:cNvPr id="38915" name="Content Placeholder 2"/>
          <p:cNvSpPr>
            <a:spLocks noGrp="1"/>
          </p:cNvSpPr>
          <p:nvPr>
            <p:ph idx="1"/>
          </p:nvPr>
        </p:nvSpPr>
        <p:spPr>
          <a:xfrm>
            <a:off x="0" y="1828800"/>
            <a:ext cx="9144000" cy="4038600"/>
          </a:xfrm>
        </p:spPr>
        <p:txBody>
          <a:bodyPr/>
          <a:lstStyle/>
          <a:p>
            <a:pPr lvl="1">
              <a:buFontTx/>
              <a:buNone/>
            </a:pPr>
            <a:endParaRPr lang="en-US" sz="2800" smtClean="0"/>
          </a:p>
          <a:p>
            <a:pPr lvl="1"/>
            <a:r>
              <a:rPr lang="en-US" sz="2800" smtClean="0"/>
              <a:t>Schools who choose not to participate in community service employment and/or tutor requirement may have penalty imposed</a:t>
            </a:r>
          </a:p>
          <a:p>
            <a:pPr lvl="1">
              <a:buFontTx/>
              <a:buNone/>
            </a:pPr>
            <a:endParaRPr lang="en-US" sz="2800" smtClean="0"/>
          </a:p>
          <a:p>
            <a:pPr lvl="1"/>
            <a:r>
              <a:rPr lang="en-US" sz="2800" smtClean="0"/>
              <a:t>Can apply for community service waiver (information posted on IFAP in electronic announcement annually)</a:t>
            </a:r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7086600" y="6400800"/>
            <a:ext cx="1905000" cy="4572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ACA751E5-34DC-42F7-B5FF-2A99759F0828}" type="slidenum">
              <a:rPr lang="en-US" smtClean="0"/>
              <a:pPr>
                <a:defRPr/>
              </a:pPr>
              <a:t>37</a:t>
            </a:fld>
            <a:endParaRPr lang="en-US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itle 1"/>
          <p:cNvSpPr>
            <a:spLocks noGrp="1"/>
          </p:cNvSpPr>
          <p:nvPr>
            <p:ph type="title"/>
          </p:nvPr>
        </p:nvSpPr>
        <p:spPr>
          <a:xfrm>
            <a:off x="0" y="457200"/>
            <a:ext cx="9144000" cy="1524000"/>
          </a:xfrm>
        </p:spPr>
        <p:txBody>
          <a:bodyPr/>
          <a:lstStyle/>
          <a:p>
            <a:r>
              <a:rPr lang="en-US" sz="3600" dirty="0" smtClean="0"/>
              <a:t>Part VI, Section A – Program Summary for Award Year</a:t>
            </a:r>
          </a:p>
        </p:txBody>
      </p:sp>
      <p:sp>
        <p:nvSpPr>
          <p:cNvPr id="39939" name="Content Placeholder 2"/>
          <p:cNvSpPr>
            <a:spLocks noGrp="1"/>
          </p:cNvSpPr>
          <p:nvPr>
            <p:ph idx="1"/>
          </p:nvPr>
        </p:nvSpPr>
        <p:spPr>
          <a:xfrm>
            <a:off x="0" y="1828800"/>
            <a:ext cx="9144000" cy="4038600"/>
          </a:xfrm>
        </p:spPr>
        <p:txBody>
          <a:bodyPr/>
          <a:lstStyle/>
          <a:p>
            <a:r>
              <a:rPr lang="en-US" sz="2800" smtClean="0"/>
              <a:t>Unduplicated student count is misreported</a:t>
            </a:r>
          </a:p>
          <a:p>
            <a:pPr lvl="1"/>
            <a:r>
              <a:rPr lang="en-US" sz="2800" smtClean="0"/>
              <a:t>This amount is often reported to be more than total Campus-Based recipients</a:t>
            </a:r>
          </a:p>
          <a:p>
            <a:pPr lvl="1"/>
            <a:endParaRPr lang="en-US" sz="1400" smtClean="0"/>
          </a:p>
          <a:p>
            <a:pPr lvl="1"/>
            <a:r>
              <a:rPr lang="en-US" sz="2800" smtClean="0"/>
              <a:t>Most financial aid software vendors provide ability to pull this data</a:t>
            </a:r>
          </a:p>
          <a:p>
            <a:pPr lvl="1"/>
            <a:endParaRPr lang="en-US" sz="1400" smtClean="0"/>
          </a:p>
          <a:p>
            <a:pPr lvl="1"/>
            <a:r>
              <a:rPr lang="en-US" sz="2800" smtClean="0"/>
              <a:t>School must resolve error or edit records from system report</a:t>
            </a:r>
          </a:p>
          <a:p>
            <a:pPr lvl="2"/>
            <a:r>
              <a:rPr lang="en-US" sz="2800" smtClean="0"/>
              <a:t>Errors typically due to R2T4 calculations</a:t>
            </a:r>
          </a:p>
          <a:p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7086600" y="6400800"/>
            <a:ext cx="1905000" cy="4572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96A4264-27B7-4EE1-8FBB-6B9BFA965F61}" type="slidenum">
              <a:rPr lang="en-US" smtClean="0"/>
              <a:pPr>
                <a:defRPr/>
              </a:pPr>
              <a:t>38</a:t>
            </a:fld>
            <a:endParaRPr lang="en-US" dirty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itle 1"/>
          <p:cNvSpPr>
            <a:spLocks noGrp="1"/>
          </p:cNvSpPr>
          <p:nvPr>
            <p:ph type="title"/>
          </p:nvPr>
        </p:nvSpPr>
        <p:spPr>
          <a:xfrm>
            <a:off x="0" y="457200"/>
            <a:ext cx="9144000" cy="1143000"/>
          </a:xfrm>
        </p:spPr>
        <p:txBody>
          <a:bodyPr/>
          <a:lstStyle/>
          <a:p>
            <a:r>
              <a:rPr lang="en-US" sz="3600" dirty="0" smtClean="0"/>
              <a:t>Why are FISAP Filing Errors Made?					</a:t>
            </a:r>
          </a:p>
        </p:txBody>
      </p:sp>
      <p:sp>
        <p:nvSpPr>
          <p:cNvPr id="40963" name="Content Placeholder 2"/>
          <p:cNvSpPr>
            <a:spLocks noGrp="1"/>
          </p:cNvSpPr>
          <p:nvPr>
            <p:ph idx="1"/>
          </p:nvPr>
        </p:nvSpPr>
        <p:spPr>
          <a:xfrm>
            <a:off x="0" y="1371600"/>
            <a:ext cx="9144000" cy="4724400"/>
          </a:xfrm>
        </p:spPr>
        <p:txBody>
          <a:bodyPr/>
          <a:lstStyle/>
          <a:p>
            <a:r>
              <a:rPr lang="en-US" sz="2800" smtClean="0"/>
              <a:t>Waiting too late to file – not having all information needed</a:t>
            </a:r>
          </a:p>
          <a:p>
            <a:r>
              <a:rPr lang="en-US" sz="2800" smtClean="0"/>
              <a:t>Changes in staffing</a:t>
            </a:r>
          </a:p>
          <a:p>
            <a:r>
              <a:rPr lang="en-US" sz="2800" smtClean="0"/>
              <a:t>Mergers/Acquisitions/Splits</a:t>
            </a:r>
          </a:p>
          <a:p>
            <a:r>
              <a:rPr lang="en-US" sz="2800" smtClean="0"/>
              <a:t>Lack of understanding of the program and reporting requirements</a:t>
            </a:r>
          </a:p>
          <a:p>
            <a:r>
              <a:rPr lang="en-US" sz="2800" smtClean="0"/>
              <a:t>Lack of coordination among campus offices related to Campus-Based Program reconciliation </a:t>
            </a:r>
          </a:p>
          <a:p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7086600" y="6400800"/>
            <a:ext cx="1905000" cy="4572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97392BF0-A7C0-4DC6-BF07-E7804ABB41A3}" type="slidenum">
              <a:rPr lang="en-US" smtClean="0"/>
              <a:pPr>
                <a:defRPr/>
              </a:pPr>
              <a:t>39</a:t>
            </a:fld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smtClean="0"/>
              <a:t>FISAP on IFAP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304800" y="1295400"/>
            <a:ext cx="8534400" cy="4572000"/>
          </a:xfrm>
        </p:spPr>
        <p:txBody>
          <a:bodyPr/>
          <a:lstStyle/>
          <a:p>
            <a:pPr eaLnBrk="1" hangingPunct="1"/>
            <a:r>
              <a:rPr lang="en-US" sz="2800" smtClean="0">
                <a:hlinkClick r:id="rId2"/>
              </a:rPr>
              <a:t>http://ifap.ed.gov/eannouncements/062011FinalFormInstruandTechRefforFISAPDue093011.html</a:t>
            </a:r>
            <a:endParaRPr lang="en-US" sz="2800" smtClean="0"/>
          </a:p>
          <a:p>
            <a:pPr eaLnBrk="1" hangingPunct="1"/>
            <a:endParaRPr lang="en-US" sz="2800" smtClean="0"/>
          </a:p>
          <a:p>
            <a:pPr eaLnBrk="1" hangingPunct="1"/>
            <a:r>
              <a:rPr lang="en-US" sz="2800" smtClean="0"/>
              <a:t>Form, Instructions and Technical Reference published by August 1</a:t>
            </a:r>
          </a:p>
          <a:p>
            <a:pPr eaLnBrk="1" hangingPunct="1"/>
            <a:endParaRPr lang="en-US" sz="2800" smtClean="0"/>
          </a:p>
          <a:p>
            <a:pPr eaLnBrk="1" hangingPunct="1"/>
            <a:r>
              <a:rPr lang="en-US" sz="2800" smtClean="0"/>
              <a:t>Tentative Awards made by February 1</a:t>
            </a:r>
          </a:p>
          <a:p>
            <a:pPr eaLnBrk="1" hangingPunct="1"/>
            <a:endParaRPr lang="en-US" sz="2800" smtClean="0"/>
          </a:p>
          <a:p>
            <a:pPr eaLnBrk="1" hangingPunct="1"/>
            <a:r>
              <a:rPr lang="en-US" sz="2800" smtClean="0"/>
              <a:t>Final Awards made by April 1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7086600" y="6400800"/>
            <a:ext cx="1905000" cy="4572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CC7F9BF5-95E4-4D97-B55C-D626C6B63745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Title 1"/>
          <p:cNvSpPr>
            <a:spLocks noGrp="1"/>
          </p:cNvSpPr>
          <p:nvPr>
            <p:ph type="title"/>
          </p:nvPr>
        </p:nvSpPr>
        <p:spPr>
          <a:xfrm>
            <a:off x="0" y="381000"/>
            <a:ext cx="9144000" cy="1295400"/>
          </a:xfrm>
        </p:spPr>
        <p:txBody>
          <a:bodyPr/>
          <a:lstStyle/>
          <a:p>
            <a:r>
              <a:rPr lang="en-US" sz="3600" smtClean="0"/>
              <a:t>Transferring Campus-Based Funds from One Year to Another</a:t>
            </a:r>
          </a:p>
        </p:txBody>
      </p:sp>
      <p:sp>
        <p:nvSpPr>
          <p:cNvPr id="41987" name="Content Placeholder 2"/>
          <p:cNvSpPr>
            <a:spLocks noGrp="1"/>
          </p:cNvSpPr>
          <p:nvPr>
            <p:ph idx="1"/>
          </p:nvPr>
        </p:nvSpPr>
        <p:spPr>
          <a:xfrm>
            <a:off x="0" y="1676400"/>
            <a:ext cx="9144000" cy="4114800"/>
          </a:xfrm>
        </p:spPr>
        <p:txBody>
          <a:bodyPr/>
          <a:lstStyle/>
          <a:p>
            <a:r>
              <a:rPr lang="en-US" sz="2800" smtClean="0"/>
              <a:t>Misconception that Campus-Based funds must also be moved in G5 if funds reported moved to the next year on the FISAP</a:t>
            </a:r>
          </a:p>
          <a:p>
            <a:r>
              <a:rPr lang="en-US" sz="2800" smtClean="0"/>
              <a:t>Funding should remain in the year it was authorized and drawn from that year for expenditures in a subsequent or prior year</a:t>
            </a:r>
          </a:p>
          <a:p>
            <a:r>
              <a:rPr lang="en-US" sz="2800" smtClean="0"/>
              <a:t>Funds can be carried forward/backward for one year, not year after year</a:t>
            </a:r>
          </a:p>
          <a:p>
            <a:r>
              <a:rPr lang="en-US" sz="2800" smtClean="0"/>
              <a:t>Funds are available in G5 for drawdown for five years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7086600" y="6400800"/>
            <a:ext cx="1905000" cy="4572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D0185F64-1B75-4CFB-9A92-1A80074285FE}" type="slidenum">
              <a:rPr lang="en-US" smtClean="0"/>
              <a:pPr>
                <a:defRPr/>
              </a:pPr>
              <a:t>40</a:t>
            </a:fld>
            <a:endParaRPr lang="en-US" dirty="0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itle 1"/>
          <p:cNvSpPr>
            <a:spLocks noGrp="1"/>
          </p:cNvSpPr>
          <p:nvPr>
            <p:ph type="title"/>
          </p:nvPr>
        </p:nvSpPr>
        <p:spPr>
          <a:xfrm>
            <a:off x="0" y="533400"/>
            <a:ext cx="9144000" cy="1143000"/>
          </a:xfrm>
        </p:spPr>
        <p:txBody>
          <a:bodyPr/>
          <a:lstStyle/>
          <a:p>
            <a:r>
              <a:rPr lang="en-US" sz="3600" smtClean="0"/>
              <a:t>Transferring Campus-Based Funds from One CB Program to Another</a:t>
            </a:r>
          </a:p>
        </p:txBody>
      </p:sp>
      <p:sp>
        <p:nvSpPr>
          <p:cNvPr id="43011" name="Content Placeholder 2"/>
          <p:cNvSpPr>
            <a:spLocks noGrp="1"/>
          </p:cNvSpPr>
          <p:nvPr>
            <p:ph idx="1"/>
          </p:nvPr>
        </p:nvSpPr>
        <p:spPr>
          <a:xfrm>
            <a:off x="152400" y="1905000"/>
            <a:ext cx="8991600" cy="4343400"/>
          </a:xfrm>
        </p:spPr>
        <p:txBody>
          <a:bodyPr/>
          <a:lstStyle/>
          <a:p>
            <a:r>
              <a:rPr lang="en-US" sz="2800" smtClean="0"/>
              <a:t>Schools may transfer up to 25% of a Campus-Based program’s annual authorization between the following programs:</a:t>
            </a:r>
          </a:p>
          <a:p>
            <a:pPr lvl="1"/>
            <a:r>
              <a:rPr lang="en-US" sz="2800" smtClean="0"/>
              <a:t>FWS to FSEOG</a:t>
            </a:r>
          </a:p>
          <a:p>
            <a:pPr lvl="1"/>
            <a:r>
              <a:rPr lang="en-US" sz="2800" smtClean="0"/>
              <a:t>FSEOG to FWS</a:t>
            </a:r>
          </a:p>
          <a:p>
            <a:pPr lvl="1"/>
            <a:r>
              <a:rPr lang="en-US" sz="2800" smtClean="0"/>
              <a:t>FWS to Perkins Loans only if the school received a LOE for the award year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7086600" y="6400800"/>
            <a:ext cx="1905000" cy="4572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353E152E-5303-4FD2-AC8F-C43667E39846}" type="slidenum">
              <a:rPr lang="en-US" smtClean="0"/>
              <a:pPr>
                <a:defRPr/>
              </a:pPr>
              <a:t>41</a:t>
            </a:fld>
            <a:endParaRPr lang="en-US" dirty="0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Title 1"/>
          <p:cNvSpPr>
            <a:spLocks noGrp="1"/>
          </p:cNvSpPr>
          <p:nvPr>
            <p:ph type="title"/>
          </p:nvPr>
        </p:nvSpPr>
        <p:spPr>
          <a:xfrm>
            <a:off x="0" y="457200"/>
            <a:ext cx="9144000" cy="1371600"/>
          </a:xfrm>
        </p:spPr>
        <p:txBody>
          <a:bodyPr/>
          <a:lstStyle/>
          <a:p>
            <a:r>
              <a:rPr lang="en-US" sz="3500" smtClean="0"/>
              <a:t>Transferring Campus-Based Funds To/From the Perkins Loan Program</a:t>
            </a:r>
          </a:p>
        </p:txBody>
      </p:sp>
      <p:sp>
        <p:nvSpPr>
          <p:cNvPr id="44035" name="Content Placeholder 2"/>
          <p:cNvSpPr>
            <a:spLocks noGrp="1"/>
          </p:cNvSpPr>
          <p:nvPr>
            <p:ph idx="1"/>
          </p:nvPr>
        </p:nvSpPr>
        <p:spPr>
          <a:xfrm>
            <a:off x="304800" y="2057400"/>
            <a:ext cx="8534400" cy="3810000"/>
          </a:xfrm>
        </p:spPr>
        <p:txBody>
          <a:bodyPr/>
          <a:lstStyle/>
          <a:p>
            <a:pPr lvl="1"/>
            <a:r>
              <a:rPr lang="en-US" sz="2800" smtClean="0"/>
              <a:t>The transfer of funds from Perkins Loans is only allowable in years when Federal Capital Contribution is allocated to schools or if the school received a LOE</a:t>
            </a:r>
          </a:p>
          <a:p>
            <a:pPr lvl="1"/>
            <a:r>
              <a:rPr lang="en-US" sz="2800" smtClean="0"/>
              <a:t>The LOE is the authority from ED for the school to participate and spend monies from the Perkins Loan funds for that award year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7086600" y="6400800"/>
            <a:ext cx="1905000" cy="4572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07471CCD-A6A4-43F0-AE7F-B73EA998C69B}" type="slidenum">
              <a:rPr lang="en-US" smtClean="0"/>
              <a:pPr>
                <a:defRPr/>
              </a:pPr>
              <a:t>42</a:t>
            </a:fld>
            <a:endParaRPr lang="en-US" dirty="0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Title 1"/>
          <p:cNvSpPr>
            <a:spLocks noGrp="1"/>
          </p:cNvSpPr>
          <p:nvPr>
            <p:ph type="title"/>
          </p:nvPr>
        </p:nvSpPr>
        <p:spPr>
          <a:xfrm>
            <a:off x="13648" y="457200"/>
            <a:ext cx="8991600" cy="1524000"/>
          </a:xfrm>
        </p:spPr>
        <p:txBody>
          <a:bodyPr/>
          <a:lstStyle/>
          <a:p>
            <a:r>
              <a:rPr lang="en-US" sz="3600" dirty="0" smtClean="0"/>
              <a:t>Campus-Based Program Funds Transferred and G5</a:t>
            </a:r>
          </a:p>
        </p:txBody>
      </p:sp>
      <p:sp>
        <p:nvSpPr>
          <p:cNvPr id="45059" name="Content Placeholder 2"/>
          <p:cNvSpPr>
            <a:spLocks noGrp="1"/>
          </p:cNvSpPr>
          <p:nvPr>
            <p:ph idx="1"/>
          </p:nvPr>
        </p:nvSpPr>
        <p:spPr>
          <a:xfrm>
            <a:off x="304800" y="2209800"/>
            <a:ext cx="8534400" cy="3657600"/>
          </a:xfrm>
        </p:spPr>
        <p:txBody>
          <a:bodyPr/>
          <a:lstStyle/>
          <a:p>
            <a:endParaRPr lang="en-US" smtClean="0"/>
          </a:p>
          <a:p>
            <a:r>
              <a:rPr lang="en-US" sz="2800" smtClean="0"/>
              <a:t>Funds transferred to another Campus-Based Program must be reported on the FISAP and drawn in G5 from the program initially authorized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7086600" y="6400800"/>
            <a:ext cx="1905000" cy="4572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B6846D1E-0132-4820-B632-68D175C8AB4B}" type="slidenum">
              <a:rPr lang="en-US" smtClean="0"/>
              <a:pPr>
                <a:defRPr/>
              </a:pPr>
              <a:t>43</a:t>
            </a:fld>
            <a:endParaRPr lang="en-US" dirty="0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Title 1"/>
          <p:cNvSpPr>
            <a:spLocks noGrp="1"/>
          </p:cNvSpPr>
          <p:nvPr>
            <p:ph type="title"/>
          </p:nvPr>
        </p:nvSpPr>
        <p:spPr>
          <a:xfrm>
            <a:off x="304800" y="381000"/>
            <a:ext cx="8458200" cy="1447800"/>
          </a:xfrm>
        </p:spPr>
        <p:txBody>
          <a:bodyPr/>
          <a:lstStyle/>
          <a:p>
            <a:r>
              <a:rPr lang="en-US" sz="3600" dirty="0" smtClean="0"/>
              <a:t>Problems Viewing a PDF File from within the </a:t>
            </a:r>
            <a:r>
              <a:rPr lang="en-US" sz="3600" dirty="0" err="1" smtClean="0"/>
              <a:t>eCB</a:t>
            </a:r>
            <a:r>
              <a:rPr lang="en-US" sz="3600" dirty="0" smtClean="0"/>
              <a:t> System</a:t>
            </a:r>
          </a:p>
        </p:txBody>
      </p:sp>
      <p:sp>
        <p:nvSpPr>
          <p:cNvPr id="4608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sz="2800" smtClean="0"/>
          </a:p>
          <a:p>
            <a:endParaRPr lang="en-US" sz="2800" smtClean="0"/>
          </a:p>
          <a:p>
            <a:r>
              <a:rPr lang="en-US" sz="2800" smtClean="0"/>
              <a:t>Some schools are reporting seeing lines of code or other illegible data when attempting to open a .pdf document in the eCB system when accessing the system using a computer with Windows 7 operating system</a:t>
            </a:r>
          </a:p>
          <a:p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7086600" y="6400800"/>
            <a:ext cx="1905000" cy="4572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30680F03-5318-4237-A340-BA986177C912}" type="slidenum">
              <a:rPr lang="en-US" smtClean="0"/>
              <a:pPr>
                <a:defRPr/>
              </a:pPr>
              <a:t>44</a:t>
            </a:fld>
            <a:endParaRPr lang="en-US" dirty="0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Title 4"/>
          <p:cNvSpPr>
            <a:spLocks noGrp="1"/>
          </p:cNvSpPr>
          <p:nvPr>
            <p:ph type="title"/>
          </p:nvPr>
        </p:nvSpPr>
        <p:spPr>
          <a:xfrm>
            <a:off x="304800" y="609600"/>
            <a:ext cx="8458200" cy="1066800"/>
          </a:xfrm>
        </p:spPr>
        <p:txBody>
          <a:bodyPr/>
          <a:lstStyle/>
          <a:p>
            <a:r>
              <a:rPr lang="en-US" sz="3600" smtClean="0"/>
              <a:t>Problems Viewing a PDF File from within the eCB System</a:t>
            </a:r>
          </a:p>
        </p:txBody>
      </p:sp>
      <p:sp>
        <p:nvSpPr>
          <p:cNvPr id="47107" name="Text Placeholder 5"/>
          <p:cNvSpPr>
            <a:spLocks noGrp="1"/>
          </p:cNvSpPr>
          <p:nvPr>
            <p:ph type="body" sz="half" idx="1"/>
          </p:nvPr>
        </p:nvSpPr>
        <p:spPr/>
        <p:txBody>
          <a:bodyPr/>
          <a:lstStyle/>
          <a:p>
            <a:endParaRPr lang="en-US" sz="2800" smtClean="0"/>
          </a:p>
          <a:p>
            <a:r>
              <a:rPr lang="en-US" sz="2800" smtClean="0"/>
              <a:t>When the .pdf window opens, select “Tools” from the right side of the screen and select “Compatibility View”  </a:t>
            </a:r>
          </a:p>
          <a:p>
            <a:endParaRPr lang="en-US" sz="280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5D94ED7-6759-4910-9EE8-FD62965B2895}" type="slidenum">
              <a:rPr lang="en-US" smtClean="0"/>
              <a:pPr>
                <a:defRPr/>
              </a:pPr>
              <a:t>45</a:t>
            </a:fld>
            <a:endParaRPr lang="en-US" dirty="0"/>
          </a:p>
        </p:txBody>
      </p:sp>
      <p:pic>
        <p:nvPicPr>
          <p:cNvPr id="47109" name="Picture 6" descr="721002013@12102011-1B11"/>
          <p:cNvPicPr>
            <a:picLocks noGrp="1" noChangeAspect="1" noChangeArrowheads="1"/>
          </p:cNvPicPr>
          <p:nvPr>
            <p:ph type="clipArt"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081588" y="1695450"/>
            <a:ext cx="3324225" cy="4000500"/>
          </a:xfrm>
          <a:noFill/>
        </p:spPr>
      </p:pic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Title 5"/>
          <p:cNvSpPr>
            <a:spLocks noGrp="1"/>
          </p:cNvSpPr>
          <p:nvPr>
            <p:ph type="title"/>
          </p:nvPr>
        </p:nvSpPr>
        <p:spPr>
          <a:xfrm>
            <a:off x="304800" y="533400"/>
            <a:ext cx="8458200" cy="1295400"/>
          </a:xfrm>
        </p:spPr>
        <p:txBody>
          <a:bodyPr/>
          <a:lstStyle/>
          <a:p>
            <a:r>
              <a:rPr lang="en-US" sz="3600" dirty="0" smtClean="0"/>
              <a:t>Problems Viewing a PDF File from within the </a:t>
            </a:r>
            <a:r>
              <a:rPr lang="en-US" sz="3600" dirty="0" err="1" smtClean="0"/>
              <a:t>eCB</a:t>
            </a:r>
            <a:r>
              <a:rPr lang="en-US" sz="3600" dirty="0" smtClean="0"/>
              <a:t> System</a:t>
            </a:r>
          </a:p>
        </p:txBody>
      </p:sp>
      <p:sp>
        <p:nvSpPr>
          <p:cNvPr id="48131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sz="2800" smtClean="0"/>
          </a:p>
          <a:p>
            <a:endParaRPr lang="en-US" sz="2800" smtClean="0"/>
          </a:p>
          <a:p>
            <a:r>
              <a:rPr lang="en-US" sz="2800" smtClean="0"/>
              <a:t>If “Compatibility View” is not available:</a:t>
            </a:r>
          </a:p>
          <a:p>
            <a:pPr lvl="1"/>
            <a:r>
              <a:rPr lang="en-US" sz="2800" smtClean="0"/>
              <a:t>Select “Compatibility View Settings” and press the “Add” button to add the website</a:t>
            </a:r>
          </a:p>
          <a:p>
            <a:endParaRPr lang="en-US" sz="2800" smtClean="0"/>
          </a:p>
          <a:p>
            <a:r>
              <a:rPr lang="en-US" sz="2800" smtClean="0"/>
              <a:t>This is similar to the previous issue, but can be encountered with any version of the Windows operating system</a:t>
            </a:r>
          </a:p>
          <a:p>
            <a:endParaRPr lang="en-US" sz="2800" smtClean="0"/>
          </a:p>
          <a:p>
            <a:pPr lvl="1"/>
            <a:endParaRPr lang="en-US" sz="2800" smtClean="0"/>
          </a:p>
          <a:p>
            <a:pPr lvl="1">
              <a:buFontTx/>
              <a:buNone/>
            </a:pPr>
            <a:endParaRPr lang="en-US" sz="2800" smtClean="0"/>
          </a:p>
          <a:p>
            <a:pPr lvl="1">
              <a:buFontTx/>
              <a:buNone/>
            </a:pPr>
            <a:endParaRPr lang="en-US" sz="280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7086600" y="6400800"/>
            <a:ext cx="1905000" cy="4572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B8F1702C-2924-44E5-B009-3F9F24DA6F5F}" type="slidenum">
              <a:rPr lang="en-US" smtClean="0"/>
              <a:pPr>
                <a:defRPr/>
              </a:pPr>
              <a:t>46</a:t>
            </a:fld>
            <a:endParaRPr lang="en-US" dirty="0"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Title 1"/>
          <p:cNvSpPr>
            <a:spLocks noGrp="1"/>
          </p:cNvSpPr>
          <p:nvPr>
            <p:ph type="title"/>
          </p:nvPr>
        </p:nvSpPr>
        <p:spPr>
          <a:xfrm>
            <a:off x="533400" y="266700"/>
            <a:ext cx="8458200" cy="685800"/>
          </a:xfrm>
        </p:spPr>
        <p:txBody>
          <a:bodyPr/>
          <a:lstStyle/>
          <a:p>
            <a:r>
              <a:rPr lang="en-US" sz="3600" dirty="0" err="1" smtClean="0"/>
              <a:t>eCB</a:t>
            </a:r>
            <a:r>
              <a:rPr lang="en-US" sz="3600" dirty="0" smtClean="0"/>
              <a:t> PDF Security Issue</a:t>
            </a:r>
          </a:p>
        </p:txBody>
      </p:sp>
      <p:sp>
        <p:nvSpPr>
          <p:cNvPr id="4915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sz="2800" smtClean="0"/>
          </a:p>
          <a:p>
            <a:endParaRPr lang="en-US" sz="2800" smtClean="0"/>
          </a:p>
          <a:p>
            <a:r>
              <a:rPr lang="en-US" sz="2800" smtClean="0"/>
              <a:t>Some schools are receiving the form in “code” or receiving the “Security Certificate” issue	</a:t>
            </a:r>
          </a:p>
          <a:p>
            <a:pPr>
              <a:buFontTx/>
              <a:buNone/>
            </a:pPr>
            <a:endParaRPr lang="en-US" sz="280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7086600" y="6400800"/>
            <a:ext cx="1905000" cy="4572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E7108731-5637-4ECB-B58E-403862B30675}" type="slidenum">
              <a:rPr lang="en-US" smtClean="0"/>
              <a:pPr>
                <a:defRPr/>
              </a:pPr>
              <a:t>47</a:t>
            </a:fld>
            <a:endParaRPr lang="en-US" dirty="0"/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smtClean="0"/>
              <a:t>eCB PDF Security Issue Fix</a:t>
            </a:r>
          </a:p>
        </p:txBody>
      </p:sp>
      <p:sp>
        <p:nvSpPr>
          <p:cNvPr id="50179" name="Content Placeholder 2"/>
          <p:cNvSpPr>
            <a:spLocks noGrp="1"/>
          </p:cNvSpPr>
          <p:nvPr>
            <p:ph idx="1"/>
          </p:nvPr>
        </p:nvSpPr>
        <p:spPr>
          <a:xfrm>
            <a:off x="0" y="1295400"/>
            <a:ext cx="9144000" cy="4572000"/>
          </a:xfrm>
        </p:spPr>
        <p:txBody>
          <a:bodyPr/>
          <a:lstStyle/>
          <a:p>
            <a:pPr lvl="1"/>
            <a:r>
              <a:rPr lang="en-US" sz="2800" smtClean="0"/>
              <a:t>While in Internet Explorer, go to “Tools,” then Internet Options</a:t>
            </a:r>
          </a:p>
          <a:p>
            <a:pPr lvl="1"/>
            <a:r>
              <a:rPr lang="en-US" sz="2800" smtClean="0"/>
              <a:t>Select the “Security Tab,” and then click “Trusted Sites,” which should take you to a screen that shows your current web address in a box with “Add” beside it (You need to be logged in to eCB at the time)</a:t>
            </a:r>
          </a:p>
          <a:p>
            <a:pPr lvl="1"/>
            <a:r>
              <a:rPr lang="en-US" sz="2800" smtClean="0"/>
              <a:t>Then select “Sites”</a:t>
            </a:r>
          </a:p>
          <a:p>
            <a:pPr lvl="1"/>
            <a:r>
              <a:rPr lang="en-US" sz="2800" smtClean="0"/>
              <a:t>Select “Add,” and it will add the FISAP site to your trusted sites to resolve the issue</a:t>
            </a:r>
          </a:p>
          <a:p>
            <a:pPr lvl="1"/>
            <a:endParaRPr lang="en-US" sz="2800" smtClean="0"/>
          </a:p>
          <a:p>
            <a:endParaRPr lang="en-US" sz="2800" smtClean="0"/>
          </a:p>
          <a:p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7086600" y="6400800"/>
            <a:ext cx="1905000" cy="4572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8465998E-2881-4717-8D1A-59A73444D1D1}" type="slidenum">
              <a:rPr lang="en-US" smtClean="0"/>
              <a:pPr>
                <a:defRPr/>
              </a:pPr>
              <a:t>48</a:t>
            </a:fld>
            <a:endParaRPr lang="en-US" dirty="0"/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7086600" y="6400800"/>
            <a:ext cx="1905000" cy="4572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5FD89D5B-CE36-4C82-8347-C80CCE55F413}" type="slidenum">
              <a:rPr lang="en-US"/>
              <a:pPr>
                <a:defRPr/>
              </a:pPr>
              <a:t>49</a:t>
            </a:fld>
            <a:endParaRPr lang="en-US" dirty="0"/>
          </a:p>
        </p:txBody>
      </p:sp>
      <p:sp>
        <p:nvSpPr>
          <p:cNvPr id="5120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600" smtClean="0"/>
              <a:t>eCB PDF/Printing Issues</a:t>
            </a:r>
          </a:p>
        </p:txBody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endParaRPr lang="en-US" sz="2800" smtClean="0"/>
          </a:p>
          <a:p>
            <a:r>
              <a:rPr lang="en-US" sz="2800" smtClean="0"/>
              <a:t>The PDF won’t print or won’t print properly</a:t>
            </a:r>
          </a:p>
          <a:p>
            <a:endParaRPr lang="en-US" sz="2800" smtClean="0"/>
          </a:p>
          <a:p>
            <a:r>
              <a:rPr lang="en-US" sz="2800" smtClean="0"/>
              <a:t>If you get the following message, “there is a problem with this websites security,” select the option, “continue to use this website,” and you should be able to print</a:t>
            </a:r>
          </a:p>
          <a:p>
            <a:endParaRPr lang="en-US" sz="2800" smtClean="0"/>
          </a:p>
          <a:p>
            <a:endParaRPr lang="en-US" sz="2800" smtClean="0"/>
          </a:p>
          <a:p>
            <a:pPr eaLnBrk="1" hangingPunct="1">
              <a:buFontTx/>
              <a:buNone/>
            </a:pPr>
            <a:endParaRPr lang="en-US" sz="2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smtClean="0"/>
              <a:t>FISAP</a:t>
            </a: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smtClean="0"/>
              <a:t>Part I – Identifying Information, Certification, and Warning Instructions</a:t>
            </a:r>
          </a:p>
          <a:p>
            <a:r>
              <a:rPr lang="en-US" sz="2800" smtClean="0"/>
              <a:t>Part II – Application to Participate, Request for Funds, and the Eligible Applicant Grid</a:t>
            </a:r>
          </a:p>
          <a:p>
            <a:r>
              <a:rPr lang="en-US" sz="2800" smtClean="0"/>
              <a:t>Part III – Federal Perkins Loan Program Report (cumulative and award year data)</a:t>
            </a:r>
          </a:p>
          <a:p>
            <a:r>
              <a:rPr lang="en-US" sz="2800" smtClean="0"/>
              <a:t>Part IV – FSEOG Program Report</a:t>
            </a:r>
          </a:p>
          <a:p>
            <a:r>
              <a:rPr lang="en-US" sz="2800" smtClean="0"/>
              <a:t>Part V - FWS Program Report</a:t>
            </a:r>
          </a:p>
          <a:p>
            <a:r>
              <a:rPr lang="en-US" sz="2800" smtClean="0"/>
              <a:t>Part VI – Program Summary</a:t>
            </a:r>
          </a:p>
          <a:p>
            <a:pPr>
              <a:buFontTx/>
              <a:buNone/>
            </a:pPr>
            <a:endParaRPr lang="en-US" sz="280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7086600" y="6400800"/>
            <a:ext cx="1905000" cy="4572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A078F917-AE25-470F-B1FE-B2A91DF96DE0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Title 1"/>
          <p:cNvSpPr>
            <a:spLocks noGrp="1"/>
          </p:cNvSpPr>
          <p:nvPr>
            <p:ph type="title"/>
          </p:nvPr>
        </p:nvSpPr>
        <p:spPr>
          <a:xfrm>
            <a:off x="304800" y="381000"/>
            <a:ext cx="8458200" cy="685800"/>
          </a:xfrm>
        </p:spPr>
        <p:txBody>
          <a:bodyPr/>
          <a:lstStyle/>
          <a:p>
            <a:r>
              <a:rPr lang="en-US" smtClean="0"/>
              <a:t>eCB PDF/Printing Issues</a:t>
            </a:r>
          </a:p>
        </p:txBody>
      </p:sp>
      <p:sp>
        <p:nvSpPr>
          <p:cNvPr id="52227" name="Content Placeholder 2"/>
          <p:cNvSpPr>
            <a:spLocks noGrp="1"/>
          </p:cNvSpPr>
          <p:nvPr>
            <p:ph idx="1"/>
          </p:nvPr>
        </p:nvSpPr>
        <p:spPr>
          <a:xfrm>
            <a:off x="0" y="1066800"/>
            <a:ext cx="9144000" cy="4800600"/>
          </a:xfrm>
        </p:spPr>
        <p:txBody>
          <a:bodyPr/>
          <a:lstStyle/>
          <a:p>
            <a:pPr>
              <a:buFontTx/>
              <a:buNone/>
            </a:pPr>
            <a:r>
              <a:rPr lang="en-US" sz="2800" smtClean="0"/>
              <a:t>However, if that doesn’t work:</a:t>
            </a:r>
          </a:p>
          <a:p>
            <a:r>
              <a:rPr lang="en-US" sz="2800" smtClean="0"/>
              <a:t>While logged in eCB, go to Self-Service page</a:t>
            </a:r>
          </a:p>
          <a:p>
            <a:r>
              <a:rPr lang="en-US" sz="2800" smtClean="0"/>
              <a:t>Press/hold the ALT</a:t>
            </a:r>
            <a:r>
              <a:rPr lang="en-US" sz="2800" b="1" smtClean="0"/>
              <a:t> </a:t>
            </a:r>
            <a:r>
              <a:rPr lang="en-US" sz="2800" smtClean="0"/>
              <a:t>button down, and then select </a:t>
            </a:r>
            <a:r>
              <a:rPr lang="en-US" sz="2800" i="1" smtClean="0"/>
              <a:t>“Submitted Version”</a:t>
            </a:r>
            <a:r>
              <a:rPr lang="en-US" sz="2800" smtClean="0"/>
              <a:t> or </a:t>
            </a:r>
            <a:r>
              <a:rPr lang="en-US" sz="2800" i="1" smtClean="0"/>
              <a:t>“Working Version</a:t>
            </a:r>
            <a:r>
              <a:rPr lang="en-US" sz="2800" smtClean="0"/>
              <a:t> </a:t>
            </a:r>
            <a:r>
              <a:rPr lang="en-US" sz="2800" i="1" smtClean="0"/>
              <a:t>All Parts” </a:t>
            </a:r>
            <a:r>
              <a:rPr lang="en-US" sz="2800" smtClean="0"/>
              <a:t>link</a:t>
            </a:r>
          </a:p>
          <a:p>
            <a:r>
              <a:rPr lang="en-US" sz="2800" smtClean="0"/>
              <a:t>When the system loads the FISAP, a security window should appear and ask if you want to </a:t>
            </a:r>
            <a:r>
              <a:rPr lang="en-US" sz="2800" i="1" smtClean="0"/>
              <a:t>“accept data from this site this one time only or add it to approved sites” </a:t>
            </a:r>
          </a:p>
          <a:p>
            <a:r>
              <a:rPr lang="en-US" sz="2800" u="sng" smtClean="0"/>
              <a:t>Release </a:t>
            </a:r>
            <a:r>
              <a:rPr lang="en-US" sz="2800" smtClean="0"/>
              <a:t>the ALT button and select </a:t>
            </a:r>
            <a:r>
              <a:rPr lang="en-US" sz="2800" i="1" smtClean="0"/>
              <a:t>“add to trusted/approved sites”</a:t>
            </a:r>
            <a:endParaRPr lang="en-US" sz="2800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7086600" y="6400800"/>
            <a:ext cx="1905000" cy="4572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7ABD85FB-5599-461F-AB4B-02EE5E3D4492}" type="slidenum">
              <a:rPr lang="en-US" smtClean="0"/>
              <a:pPr>
                <a:defRPr/>
              </a:pPr>
              <a:t>50</a:t>
            </a:fld>
            <a:endParaRPr lang="en-US" dirty="0"/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7086600" y="6400800"/>
            <a:ext cx="1905000" cy="4572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6F034060-F166-4A46-98C3-19A1F38383E1}" type="slidenum">
              <a:rPr lang="en-US"/>
              <a:pPr>
                <a:defRPr/>
              </a:pPr>
              <a:t>51</a:t>
            </a:fld>
            <a:endParaRPr lang="en-US" dirty="0"/>
          </a:p>
        </p:txBody>
      </p:sp>
      <p:sp>
        <p:nvSpPr>
          <p:cNvPr id="5325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600" smtClean="0"/>
              <a:t>Contact Information</a:t>
            </a:r>
          </a:p>
        </p:txBody>
      </p:sp>
      <p:sp>
        <p:nvSpPr>
          <p:cNvPr id="48132" name="Text Box 4"/>
          <p:cNvSpPr txBox="1">
            <a:spLocks noChangeArrowheads="1"/>
          </p:cNvSpPr>
          <p:nvPr/>
        </p:nvSpPr>
        <p:spPr bwMode="auto">
          <a:xfrm>
            <a:off x="0" y="1295400"/>
            <a:ext cx="9144000" cy="8278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US" sz="2800" dirty="0">
                <a:latin typeface="+mn-lt"/>
              </a:rPr>
              <a:t>We appreciate your feedback &amp; comments.</a:t>
            </a:r>
          </a:p>
          <a:p>
            <a:pPr>
              <a:defRPr/>
            </a:pPr>
            <a:endParaRPr lang="en-US" sz="2800" dirty="0">
              <a:latin typeface="+mn-lt"/>
            </a:endParaRPr>
          </a:p>
          <a:p>
            <a:pPr marL="0" lvl="1">
              <a:buFont typeface="Arial" pitchFamily="34" charset="0"/>
              <a:buChar char="•"/>
              <a:defRPr/>
            </a:pPr>
            <a:r>
              <a:rPr lang="en-US" sz="2800" dirty="0">
                <a:latin typeface="+mn-lt"/>
              </a:rPr>
              <a:t>Perkins Loan liquidation team e-mail </a:t>
            </a:r>
          </a:p>
          <a:p>
            <a:pPr>
              <a:defRPr/>
            </a:pPr>
            <a:r>
              <a:rPr lang="en-US" sz="2800" dirty="0">
                <a:latin typeface="+mn-lt"/>
              </a:rPr>
              <a:t>   </a:t>
            </a:r>
            <a:r>
              <a:rPr lang="en-US" sz="2800" dirty="0">
                <a:latin typeface="+mn-lt"/>
                <a:hlinkClick r:id="rId3"/>
              </a:rPr>
              <a:t>PerkinsLiquid@ed.gov</a:t>
            </a:r>
            <a:r>
              <a:rPr lang="en-US" sz="2800" dirty="0">
                <a:latin typeface="+mn-lt"/>
              </a:rPr>
              <a:t> – for schools in the </a:t>
            </a:r>
          </a:p>
          <a:p>
            <a:pPr>
              <a:defRPr/>
            </a:pPr>
            <a:r>
              <a:rPr lang="en-US" sz="2800" dirty="0">
                <a:latin typeface="+mn-lt"/>
              </a:rPr>
              <a:t>   Perkins Loan liquidation process or have </a:t>
            </a:r>
          </a:p>
          <a:p>
            <a:pPr>
              <a:defRPr/>
            </a:pPr>
            <a:r>
              <a:rPr lang="en-US" sz="2800" dirty="0">
                <a:latin typeface="+mn-lt"/>
              </a:rPr>
              <a:t>   questions about the process</a:t>
            </a:r>
          </a:p>
          <a:p>
            <a:pPr>
              <a:defRPr/>
            </a:pPr>
            <a:endParaRPr lang="en-US" sz="2800" dirty="0">
              <a:latin typeface="+mn-lt"/>
            </a:endParaRPr>
          </a:p>
          <a:p>
            <a:pPr>
              <a:buFont typeface="Arial" pitchFamily="34" charset="0"/>
              <a:buChar char="•"/>
              <a:defRPr/>
            </a:pPr>
            <a:r>
              <a:rPr lang="en-US" sz="2800" dirty="0">
                <a:latin typeface="+mn-lt"/>
              </a:rPr>
              <a:t>Phone:  eCampus-Based Call Center 		                   </a:t>
            </a:r>
          </a:p>
          <a:p>
            <a:pPr>
              <a:defRPr/>
            </a:pPr>
            <a:r>
              <a:rPr lang="en-US" sz="2800" dirty="0">
                <a:latin typeface="+mn-lt"/>
              </a:rPr>
              <a:t>    877-801-7168  for all other questions  </a:t>
            </a:r>
          </a:p>
          <a:p>
            <a:pPr>
              <a:defRPr/>
            </a:pPr>
            <a:r>
              <a:rPr lang="en-US" sz="2800" dirty="0">
                <a:latin typeface="+mn-lt"/>
              </a:rPr>
              <a:t>    regarding grants and Campus-Based Programs</a:t>
            </a:r>
          </a:p>
          <a:p>
            <a:pPr marL="0" lvl="1">
              <a:defRPr/>
            </a:pPr>
            <a:endParaRPr lang="en-US" sz="2800" dirty="0"/>
          </a:p>
          <a:p>
            <a:pPr>
              <a:defRPr/>
            </a:pPr>
            <a:endParaRPr lang="en-US" sz="2800" dirty="0"/>
          </a:p>
          <a:p>
            <a:pPr>
              <a:defRPr/>
            </a:pPr>
            <a:endParaRPr lang="en-US" sz="2800" dirty="0">
              <a:latin typeface="Verdana" pitchFamily="34" charset="0"/>
            </a:endParaRPr>
          </a:p>
          <a:p>
            <a:pPr>
              <a:defRPr/>
            </a:pPr>
            <a:r>
              <a:rPr lang="en-US" sz="2800" dirty="0">
                <a:latin typeface="Verdana" pitchFamily="34" charset="0"/>
              </a:rPr>
              <a:t> </a:t>
            </a:r>
          </a:p>
          <a:p>
            <a:pPr>
              <a:buFontTx/>
              <a:buChar char="•"/>
              <a:defRPr/>
            </a:pPr>
            <a:endParaRPr lang="en-US" sz="2800" b="1" dirty="0">
              <a:latin typeface="Verdana" pitchFamily="34" charset="0"/>
            </a:endParaRPr>
          </a:p>
          <a:p>
            <a:pPr>
              <a:buFontTx/>
              <a:buChar char="•"/>
              <a:defRPr/>
            </a:pPr>
            <a:endParaRPr lang="en-US" sz="2800" dirty="0">
              <a:latin typeface="Verdana" pitchFamily="34" charset="0"/>
            </a:endParaRPr>
          </a:p>
          <a:p>
            <a:pPr>
              <a:buFontTx/>
              <a:buChar char="•"/>
              <a:defRPr/>
            </a:pPr>
            <a:endParaRPr lang="en-US" sz="2800" dirty="0">
              <a:latin typeface="Verdana" pitchFamily="34" charset="0"/>
            </a:endParaRPr>
          </a:p>
          <a:p>
            <a:pPr>
              <a:buFontTx/>
              <a:buChar char="•"/>
              <a:defRPr/>
            </a:pPr>
            <a:endParaRPr lang="en-US" sz="2800" dirty="0">
              <a:latin typeface="Verdana" pitchFamily="34" charset="0"/>
            </a:endParaRPr>
          </a:p>
          <a:p>
            <a:pPr>
              <a:defRPr/>
            </a:pPr>
            <a:endParaRPr lang="en-US" sz="2800" dirty="0">
              <a:latin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649130C-B0E9-4D39-83BB-1B479712F527}" type="slidenum">
              <a:rPr lang="en-US" smtClean="0"/>
              <a:pPr>
                <a:defRPr/>
              </a:pPr>
              <a:t>52</a:t>
            </a:fld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2743200" y="1219200"/>
            <a:ext cx="3136693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Thank you</a:t>
            </a:r>
          </a:p>
          <a:p>
            <a:r>
              <a:rPr lang="en-US" sz="2400" dirty="0" smtClean="0"/>
              <a:t>Greg Martin</a:t>
            </a:r>
          </a:p>
          <a:p>
            <a:r>
              <a:rPr lang="en-US" sz="2400" dirty="0" smtClean="0">
                <a:hlinkClick r:id="rId2"/>
              </a:rPr>
              <a:t>gregory.martin@Ed.gov</a:t>
            </a:r>
            <a:endParaRPr lang="en-US" sz="2400" dirty="0" smtClean="0"/>
          </a:p>
          <a:p>
            <a:r>
              <a:rPr lang="en-US" sz="2400" dirty="0" smtClean="0"/>
              <a:t>215-656-6452</a:t>
            </a:r>
            <a:endParaRPr lang="en-US" sz="2400" dirty="0"/>
          </a:p>
        </p:txBody>
      </p:sp>
      <p:sp>
        <p:nvSpPr>
          <p:cNvPr id="3" name="TextBox 2"/>
          <p:cNvSpPr txBox="1"/>
          <p:nvPr/>
        </p:nvSpPr>
        <p:spPr>
          <a:xfrm>
            <a:off x="1219200" y="3276600"/>
            <a:ext cx="7069756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Comments about this presentation or my performance </a:t>
            </a:r>
          </a:p>
          <a:p>
            <a:r>
              <a:rPr lang="en-US" sz="2400" dirty="0" smtClean="0"/>
              <a:t>Should be directed to :</a:t>
            </a:r>
          </a:p>
          <a:p>
            <a:r>
              <a:rPr lang="en-US" sz="2400" dirty="0" smtClean="0"/>
              <a:t>Jo Ann Borel</a:t>
            </a:r>
          </a:p>
          <a:p>
            <a:r>
              <a:rPr lang="en-US" sz="2400" dirty="0" smtClean="0">
                <a:hlinkClick r:id="rId3"/>
              </a:rPr>
              <a:t>Joann.borel@ed.gov</a:t>
            </a:r>
            <a:r>
              <a:rPr lang="en-US" sz="2400" dirty="0" smtClean="0"/>
              <a:t> </a:t>
            </a:r>
          </a:p>
          <a:p>
            <a:r>
              <a:rPr lang="en-US" sz="2400" dirty="0" smtClean="0"/>
              <a:t>202-595-4385</a:t>
            </a:r>
            <a:endParaRPr lang="en-US" sz="24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>
          <a:xfrm>
            <a:off x="0" y="304800"/>
            <a:ext cx="9144000" cy="1524000"/>
          </a:xfrm>
        </p:spPr>
        <p:txBody>
          <a:bodyPr/>
          <a:lstStyle/>
          <a:p>
            <a:r>
              <a:rPr lang="en-US" sz="3600" smtClean="0"/>
              <a:t>FISAP Corrections Due by December 15</a:t>
            </a: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>
          <a:xfrm>
            <a:off x="0" y="1752600"/>
            <a:ext cx="9144000" cy="4114800"/>
          </a:xfrm>
        </p:spPr>
        <p:txBody>
          <a:bodyPr/>
          <a:lstStyle/>
          <a:p>
            <a:pPr eaLnBrk="1" hangingPunct="1"/>
            <a:r>
              <a:rPr lang="en-US" sz="2800" smtClean="0"/>
              <a:t>Initial submission due by October 1 (or the Friday before if October 1 falls on the weekend)</a:t>
            </a:r>
          </a:p>
          <a:p>
            <a:pPr eaLnBrk="1" hangingPunct="1"/>
            <a:r>
              <a:rPr lang="en-US" sz="2800" smtClean="0"/>
              <a:t>Schools have until December 15 to make revisions to FISAP data after the initial submission</a:t>
            </a:r>
          </a:p>
          <a:p>
            <a:pPr eaLnBrk="1" hangingPunct="1"/>
            <a:r>
              <a:rPr lang="en-US" sz="2800" smtClean="0"/>
              <a:t>After December 15, revisions must be requested through Campus-Based Programs staff via the FISAP change request process within eCB</a:t>
            </a:r>
          </a:p>
          <a:p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7086600" y="6400800"/>
            <a:ext cx="1905000" cy="4572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BBF22A85-3BA2-4479-B50A-60CCBF4E81B6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7173" name="Rectangle 4"/>
          <p:cNvSpPr>
            <a:spLocks noChangeArrowheads="1"/>
          </p:cNvSpPr>
          <p:nvPr/>
        </p:nvSpPr>
        <p:spPr bwMode="auto">
          <a:xfrm>
            <a:off x="2286000" y="3013075"/>
            <a:ext cx="45720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Content Placeholder 2"/>
          <p:cNvSpPr>
            <a:spLocks noGrp="1"/>
          </p:cNvSpPr>
          <p:nvPr>
            <p:ph idx="1"/>
          </p:nvPr>
        </p:nvSpPr>
        <p:spPr>
          <a:xfrm>
            <a:off x="0" y="1219200"/>
            <a:ext cx="9144000" cy="4648200"/>
          </a:xfrm>
        </p:spPr>
        <p:txBody>
          <a:bodyPr/>
          <a:lstStyle/>
          <a:p>
            <a:pPr eaLnBrk="1" hangingPunct="1"/>
            <a:r>
              <a:rPr lang="en-US" sz="2800" smtClean="0"/>
              <a:t>Impacts tentative and final awards; there are limited funds appropriated annually</a:t>
            </a:r>
          </a:p>
          <a:p>
            <a:pPr eaLnBrk="1" hangingPunct="1"/>
            <a:r>
              <a:rPr lang="en-US" sz="2800" smtClean="0"/>
              <a:t>School may receive less than what they are eligible for or be over-awarded and required to repay after an audit</a:t>
            </a:r>
          </a:p>
          <a:p>
            <a:pPr lvl="1" eaLnBrk="1" hangingPunct="1"/>
            <a:r>
              <a:rPr lang="en-US" sz="2800" smtClean="0"/>
              <a:t>Base guarantee affected if request is less</a:t>
            </a:r>
          </a:p>
          <a:p>
            <a:pPr lvl="1" eaLnBrk="1" hangingPunct="1"/>
            <a:r>
              <a:rPr lang="en-US" sz="2800" smtClean="0"/>
              <a:t>Fair share may also be affected</a:t>
            </a:r>
          </a:p>
          <a:p>
            <a:pPr eaLnBrk="1" hangingPunct="1"/>
            <a:r>
              <a:rPr lang="en-US" sz="2800" smtClean="0"/>
              <a:t>Annual funding amount may be reduced in G5 by ED</a:t>
            </a:r>
          </a:p>
          <a:p>
            <a:pPr eaLnBrk="1" hangingPunct="1"/>
            <a:r>
              <a:rPr lang="en-US" sz="2800" smtClean="0"/>
              <a:t>No reinstatement of funds for reporting errors</a:t>
            </a:r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7086600" y="6400800"/>
            <a:ext cx="1905000" cy="4572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9A1DFA1-AC4C-4698-BFAB-78032444C9DD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8196" name="Title 1"/>
          <p:cNvSpPr>
            <a:spLocks noGrp="1"/>
          </p:cNvSpPr>
          <p:nvPr>
            <p:ph type="title"/>
          </p:nvPr>
        </p:nvSpPr>
        <p:spPr>
          <a:xfrm>
            <a:off x="0" y="533400"/>
            <a:ext cx="9144000" cy="1066800"/>
          </a:xfrm>
        </p:spPr>
        <p:txBody>
          <a:bodyPr/>
          <a:lstStyle/>
          <a:p>
            <a:r>
              <a:rPr lang="en-US" sz="3500" smtClean="0"/>
              <a:t>Failure to Make Required Revisions</a:t>
            </a:r>
            <a:r>
              <a:rPr lang="en-US" smtClean="0"/>
              <a:t/>
            </a:r>
            <a:br>
              <a:rPr lang="en-US" smtClean="0"/>
            </a:br>
            <a:endParaRPr lang="en-US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>
          <a:xfrm>
            <a:off x="0" y="533400"/>
            <a:ext cx="9144000" cy="1066800"/>
          </a:xfrm>
        </p:spPr>
        <p:txBody>
          <a:bodyPr/>
          <a:lstStyle/>
          <a:p>
            <a:r>
              <a:rPr lang="en-US" sz="3600" smtClean="0"/>
              <a:t>Failure to Make Required Revisions (cont.)</a:t>
            </a:r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>
          <a:xfrm>
            <a:off x="0" y="1676400"/>
            <a:ext cx="8991600" cy="4191000"/>
          </a:xfrm>
        </p:spPr>
        <p:txBody>
          <a:bodyPr/>
          <a:lstStyle/>
          <a:p>
            <a:endParaRPr lang="en-US" sz="2800" smtClean="0"/>
          </a:p>
          <a:p>
            <a:r>
              <a:rPr lang="en-US" sz="2800" smtClean="0"/>
              <a:t>Amount expended on FISAP is official statement</a:t>
            </a:r>
          </a:p>
          <a:p>
            <a:endParaRPr lang="en-US" sz="2800" smtClean="0"/>
          </a:p>
          <a:p>
            <a:r>
              <a:rPr lang="en-US" sz="2800" smtClean="0"/>
              <a:t>Funds in G5 will be adjusted to match and a negative balance may result</a:t>
            </a:r>
          </a:p>
          <a:p>
            <a:pPr>
              <a:buFontTx/>
              <a:buNone/>
            </a:pPr>
            <a:endParaRPr lang="en-US" sz="280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7086600" y="6400800"/>
            <a:ext cx="1905000" cy="4572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42888D9D-A6BA-4734-B94D-EEA971819D35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smtClean="0"/>
              <a:t>Accurate FISAP Data</a:t>
            </a:r>
            <a:r>
              <a:rPr lang="en-US" sz="3200" smtClean="0"/>
              <a:t>	</a:t>
            </a:r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z="2800" smtClean="0"/>
              <a:t>Schools are requested to make necessary revisions after the December 15 deadline to ensure FISAP historical data is accurate</a:t>
            </a:r>
          </a:p>
          <a:p>
            <a:pPr eaLnBrk="1" hangingPunct="1">
              <a:buFontTx/>
              <a:buNone/>
            </a:pPr>
            <a:endParaRPr lang="en-US" sz="2800" smtClean="0"/>
          </a:p>
          <a:p>
            <a:pPr lvl="1" eaLnBrk="1" hangingPunct="1"/>
            <a:r>
              <a:rPr lang="en-US" sz="2800" smtClean="0"/>
              <a:t>A-133 audit findings</a:t>
            </a:r>
          </a:p>
          <a:p>
            <a:pPr lvl="1" eaLnBrk="1" hangingPunct="1"/>
            <a:r>
              <a:rPr lang="en-US" sz="2800" smtClean="0"/>
              <a:t>Award cancellations</a:t>
            </a:r>
          </a:p>
          <a:p>
            <a:pPr lvl="1" eaLnBrk="1" hangingPunct="1"/>
            <a:r>
              <a:rPr lang="en-US" sz="2800" smtClean="0"/>
              <a:t>Ineligible students</a:t>
            </a:r>
          </a:p>
          <a:p>
            <a:pPr lvl="1" eaLnBrk="1" hangingPunct="1"/>
            <a:r>
              <a:rPr lang="en-US" sz="2800" smtClean="0"/>
              <a:t>Errors in reporting</a:t>
            </a:r>
          </a:p>
          <a:p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7086600" y="6400800"/>
            <a:ext cx="1905000" cy="4572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91BA4833-B193-4D28-8430-11EC1CB267C0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8f29d4d0-5528-4115-a002-02e36f812ef4">ZQHRFS737ZVJ-391-10</_dlc_DocId>
    <_dlc_DocIdUrl xmlns="8f29d4d0-5528-4115-a002-02e36f812ef4">
      <Url>https://fsa.share.ed.gov/as/comm/_layouts/DocIdRedir.aspx?ID=ZQHRFS737ZVJ-391-10</Url>
      <Description>ZQHRFS737ZVJ-391-10</Description>
    </_dlc_DocIdUrl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37D63EE5034904FBE124CE4C93FC8B0" ma:contentTypeVersion="0" ma:contentTypeDescription="Create a new document." ma:contentTypeScope="" ma:versionID="3f4cfbe723a6cbfb77b4f5b96168ebe0">
  <xsd:schema xmlns:xsd="http://www.w3.org/2001/XMLSchema" xmlns:xs="http://www.w3.org/2001/XMLSchema" xmlns:p="http://schemas.microsoft.com/office/2006/metadata/properties" xmlns:ns2="8f29d4d0-5528-4115-a002-02e36f812ef4" targetNamespace="http://schemas.microsoft.com/office/2006/metadata/properties" ma:root="true" ma:fieldsID="e77b9b358753b7aa374985d1d03930aa" ns2:_="">
    <xsd:import namespace="8f29d4d0-5528-4115-a002-02e36f812ef4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f29d4d0-5528-4115-a002-02e36f812ef4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0B129E2-8069-4502-BB12-B34491477EEB}">
  <ds:schemaRefs>
    <ds:schemaRef ds:uri="http://www.w3.org/XML/1998/namespace"/>
    <ds:schemaRef ds:uri="8f29d4d0-5528-4115-a002-02e36f812ef4"/>
    <ds:schemaRef ds:uri="http://schemas.microsoft.com/office/2006/documentManagement/types"/>
    <ds:schemaRef ds:uri="http://schemas.microsoft.com/office/2006/metadata/properties"/>
    <ds:schemaRef ds:uri="http://purl.org/dc/terms/"/>
    <ds:schemaRef ds:uri="http://purl.org/dc/elements/1.1/"/>
    <ds:schemaRef ds:uri="http://purl.org/dc/dcmitype/"/>
    <ds:schemaRef ds:uri="http://schemas.microsoft.com/office/infopath/2007/PartnerControls"/>
    <ds:schemaRef ds:uri="http://schemas.openxmlformats.org/package/2006/metadata/core-properties"/>
  </ds:schemaRefs>
</ds:datastoreItem>
</file>

<file path=customXml/itemProps2.xml><?xml version="1.0" encoding="utf-8"?>
<ds:datastoreItem xmlns:ds="http://schemas.openxmlformats.org/officeDocument/2006/customXml" ds:itemID="{A5A7D89C-130B-4515-B20F-CA086899D7E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f29d4d0-5528-4115-a002-02e36f812ef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46F33429-E067-401A-B4C5-67A267C8355C}">
  <ds:schemaRefs>
    <ds:schemaRef ds:uri="http://schemas.microsoft.com/sharepoint/events"/>
  </ds:schemaRefs>
</ds:datastoreItem>
</file>

<file path=customXml/itemProps4.xml><?xml version="1.0" encoding="utf-8"?>
<ds:datastoreItem xmlns:ds="http://schemas.openxmlformats.org/officeDocument/2006/customXml" ds:itemID="{04A9C635-80D1-4163-AB24-31FAC7BD0ADF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227</TotalTime>
  <Words>2374</Words>
  <Application>Microsoft Office PowerPoint</Application>
  <PresentationFormat>On-screen Show (4:3)</PresentationFormat>
  <Paragraphs>344</Paragraphs>
  <Slides>52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52</vt:i4>
      </vt:variant>
    </vt:vector>
  </HeadingPairs>
  <TitlesOfParts>
    <vt:vector size="53" baseType="lpstr">
      <vt:lpstr>Office Theme</vt:lpstr>
      <vt:lpstr>Attaining an Error Free FISAP</vt:lpstr>
      <vt:lpstr>Fiscal Operations Report and Application to Participate (FISAP) –What is it?</vt:lpstr>
      <vt:lpstr>When is the FISAP Due?</vt:lpstr>
      <vt:lpstr>FISAP on IFAP</vt:lpstr>
      <vt:lpstr>FISAP</vt:lpstr>
      <vt:lpstr>FISAP Corrections Due by December 15</vt:lpstr>
      <vt:lpstr>Failure to Make Required Revisions </vt:lpstr>
      <vt:lpstr>Failure to Make Required Revisions (cont.)</vt:lpstr>
      <vt:lpstr>Accurate FISAP Data </vt:lpstr>
      <vt:lpstr>FISAP Change Request after December 15</vt:lpstr>
      <vt:lpstr>FISAP Change Request after December 15</vt:lpstr>
      <vt:lpstr>FISAP Changes after December 15</vt:lpstr>
      <vt:lpstr>FISAP Changes after December 15</vt:lpstr>
      <vt:lpstr>Common Errors in FISAP Filing</vt:lpstr>
      <vt:lpstr>Examples of Offices Involved in Collection/Reporting of FISAP Data</vt:lpstr>
      <vt:lpstr>FISAP Errors</vt:lpstr>
      <vt:lpstr>Part II, Section A – Request for Funds for the Award Year</vt:lpstr>
      <vt:lpstr>Part II, Section A – Request for Funds for the Award Year</vt:lpstr>
      <vt:lpstr>Part II, Section B – Federal Perkins Loan Liquidation Request</vt:lpstr>
      <vt:lpstr>Part II, Section C – Waiver Request for the Underuse of Funds</vt:lpstr>
      <vt:lpstr>Part II, Section D – Information on Enrollment</vt:lpstr>
      <vt:lpstr>Part II, Section E –  Assessments and Expenditures </vt:lpstr>
      <vt:lpstr>Part II, Section E – Assessments and Expenditures</vt:lpstr>
      <vt:lpstr> Pell and ACG/Smart Grants for   2013-14    FISAP Reporting</vt:lpstr>
      <vt:lpstr>Part III, Section A – Federal Perkins Loan Program </vt:lpstr>
      <vt:lpstr>Part III, Section C - Cumulative Repayment Information as of June 30</vt:lpstr>
      <vt:lpstr>Part IV, Section A - Federal Funds Authorized for FSEOG</vt:lpstr>
      <vt:lpstr>Part IV, Section B – Federal Funds Available for FSEOG Expenditures</vt:lpstr>
      <vt:lpstr>Part IV, Section D – Federal Funds Spent for FSEOG Program</vt:lpstr>
      <vt:lpstr>Part V, Section A – Federal Funds Authorized for FWS</vt:lpstr>
      <vt:lpstr>Part V, Section B – Federal Funds Available for FWS Expenditures</vt:lpstr>
      <vt:lpstr>Part V, Section C – Total Compensation  for FWS</vt:lpstr>
      <vt:lpstr>Part V, Section D – Funds Spent from Federal Share of FWS</vt:lpstr>
      <vt:lpstr>Part V, Section E – Use of FWS Authorization</vt:lpstr>
      <vt:lpstr>Part V, Section G – Information About FWS Students Employed in Community Service Activities</vt:lpstr>
      <vt:lpstr>Part V, Section F – Job Location and Development (JDL) Program</vt:lpstr>
      <vt:lpstr>Part V, Section G – Information About FWS Students Employed in Community Service Activities</vt:lpstr>
      <vt:lpstr>Part VI, Section A – Program Summary for Award Year</vt:lpstr>
      <vt:lpstr>Why are FISAP Filing Errors Made?     </vt:lpstr>
      <vt:lpstr>Transferring Campus-Based Funds from One Year to Another</vt:lpstr>
      <vt:lpstr>Transferring Campus-Based Funds from One CB Program to Another</vt:lpstr>
      <vt:lpstr>Transferring Campus-Based Funds To/From the Perkins Loan Program</vt:lpstr>
      <vt:lpstr>Campus-Based Program Funds Transferred and G5</vt:lpstr>
      <vt:lpstr>Problems Viewing a PDF File from within the eCB System</vt:lpstr>
      <vt:lpstr>Problems Viewing a PDF File from within the eCB System</vt:lpstr>
      <vt:lpstr>Problems Viewing a PDF File from within the eCB System</vt:lpstr>
      <vt:lpstr>eCB PDF Security Issue</vt:lpstr>
      <vt:lpstr>eCB PDF Security Issue Fix</vt:lpstr>
      <vt:lpstr>eCB PDF/Printing Issues</vt:lpstr>
      <vt:lpstr>eCB PDF/Printing Issues</vt:lpstr>
      <vt:lpstr>Contact Information</vt:lpstr>
      <vt:lpstr>PowerPoint Presentation</vt:lpstr>
    </vt:vector>
  </TitlesOfParts>
  <Company>C-E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 ce</dc:creator>
  <cp:lastModifiedBy>Tanya Hsiung</cp:lastModifiedBy>
  <cp:revision>47</cp:revision>
  <dcterms:created xsi:type="dcterms:W3CDTF">2012-06-11T19:08:42Z</dcterms:created>
  <dcterms:modified xsi:type="dcterms:W3CDTF">2012-10-23T19:29:09Z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0x010100337D63EE5034904FBE124CE4C93FC8B0</vt:lpwstr>
  </property>
  <property fmtid="{D5CDD505-2E9C-101B-9397-08002B2CF9AE}" pid="3" name="_dlc_DocIdItemGuid">
    <vt:lpwstr>89973b8a-4d21-48be-913e-2eeb409cb758</vt:lpwstr>
  </property>
</Properties>
</file>