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58"/>
  </p:notesMasterIdLst>
  <p:sldIdLst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8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1AA"/>
    <a:srgbClr val="155F86"/>
    <a:srgbClr val="1E5F86"/>
    <a:srgbClr val="1B73A2"/>
    <a:srgbClr val="0F7BC8"/>
    <a:srgbClr val="95C94E"/>
    <a:srgbClr val="96BC5A"/>
    <a:srgbClr val="90B957"/>
    <a:srgbClr val="94C055"/>
    <a:srgbClr val="8FC8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23" autoAdjust="0"/>
  </p:normalViewPr>
  <p:slideViewPr>
    <p:cSldViewPr snapToObjects="1"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A9B25-DBCC-4249-829D-B3BC1E0E411F}" type="datetimeFigureOut">
              <a:t>7/16/12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6C930-0C39-C14E-9A81-5D25950FD49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2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7271E7-F4C0-49F8-B5F0-9E1F5949BC1D}" type="slidenum">
              <a:rPr lang="en-US" sz="1200" smtClean="0"/>
              <a:pPr eaLnBrk="1" hangingPunct="1"/>
              <a:t>51</a:t>
            </a:fld>
            <a:endParaRPr lang="en-US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mb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SA-4C cop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65" y="6319453"/>
            <a:ext cx="4111335" cy="386147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10190" y="2800350"/>
            <a:ext cx="8425545" cy="704850"/>
          </a:xfrm>
          <a:prstGeom prst="rect">
            <a:avLst/>
          </a:prstGeom>
          <a:noFill/>
        </p:spPr>
        <p:txBody>
          <a:bodyPr vert="horz"/>
          <a:lstStyle>
            <a:lvl1pPr marL="0" indent="0" algn="l">
              <a:buNone/>
              <a:defRPr sz="2400" b="0">
                <a:solidFill>
                  <a:srgbClr val="208FB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1000" y="2137955"/>
            <a:ext cx="8229600" cy="738595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4800">
                <a:solidFill>
                  <a:srgbClr val="208FBC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1"/>
          <p:cNvSpPr>
            <a:spLocks/>
          </p:cNvSpPr>
          <p:nvPr userDrawn="1"/>
        </p:nvSpPr>
        <p:spPr bwMode="auto">
          <a:xfrm>
            <a:off x="1650998" y="6172200"/>
            <a:ext cx="2844802" cy="699604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"/>
          <p:cNvSpPr>
            <a:spLocks/>
          </p:cNvSpPr>
          <p:nvPr userDrawn="1"/>
        </p:nvSpPr>
        <p:spPr bwMode="auto">
          <a:xfrm>
            <a:off x="838200" y="6173668"/>
            <a:ext cx="838200" cy="699604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1"/>
          <p:cNvSpPr>
            <a:spLocks/>
          </p:cNvSpPr>
          <p:nvPr userDrawn="1"/>
        </p:nvSpPr>
        <p:spPr bwMode="auto">
          <a:xfrm>
            <a:off x="-14597" y="6173668"/>
            <a:ext cx="863938" cy="6996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16" name="Rectangle 1"/>
          <p:cNvSpPr>
            <a:spLocks/>
          </p:cNvSpPr>
          <p:nvPr userDrawn="1"/>
        </p:nvSpPr>
        <p:spPr bwMode="auto">
          <a:xfrm>
            <a:off x="5638800" y="-1160"/>
            <a:ext cx="1848172" cy="457400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Rectangle 1"/>
          <p:cNvSpPr>
            <a:spLocks/>
          </p:cNvSpPr>
          <p:nvPr userDrawn="1"/>
        </p:nvSpPr>
        <p:spPr bwMode="auto">
          <a:xfrm>
            <a:off x="7460257" y="-200"/>
            <a:ext cx="838200" cy="457400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"/>
          <p:cNvSpPr>
            <a:spLocks/>
          </p:cNvSpPr>
          <p:nvPr userDrawn="1"/>
        </p:nvSpPr>
        <p:spPr bwMode="auto">
          <a:xfrm>
            <a:off x="8289187" y="-200"/>
            <a:ext cx="863938" cy="457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20" name="Content Placeholder 10"/>
          <p:cNvSpPr>
            <a:spLocks noGrp="1"/>
          </p:cNvSpPr>
          <p:nvPr userDrawn="1">
            <p:ph sz="quarter" idx="11"/>
          </p:nvPr>
        </p:nvSpPr>
        <p:spPr>
          <a:xfrm>
            <a:off x="424032" y="5486400"/>
            <a:ext cx="7021286" cy="59667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200">
                <a:solidFill>
                  <a:srgbClr val="208FBC"/>
                </a:solidFill>
                <a:latin typeface="Arial"/>
                <a:cs typeface="Arial"/>
              </a:defRPr>
            </a:lvl1pPr>
            <a:lvl2pPr algn="r">
              <a:defRPr sz="3600">
                <a:latin typeface="Arial"/>
                <a:cs typeface="Arial"/>
              </a:defRPr>
            </a:lvl2pPr>
            <a:lvl3pPr algn="r">
              <a:defRPr sz="3600">
                <a:latin typeface="Arial"/>
                <a:cs typeface="Arial"/>
              </a:defRPr>
            </a:lvl3pPr>
            <a:lvl4pPr algn="r">
              <a:defRPr sz="3600">
                <a:latin typeface="Arial"/>
                <a:cs typeface="Arial"/>
              </a:defRPr>
            </a:lvl4pPr>
            <a:lvl5pPr algn="r">
              <a:defRPr sz="36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548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SA-4C cop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65" y="6319453"/>
            <a:ext cx="4111335" cy="386147"/>
          </a:xfrm>
          <a:prstGeom prst="rect">
            <a:avLst/>
          </a:prstGeom>
        </p:spPr>
      </p:pic>
      <p:sp>
        <p:nvSpPr>
          <p:cNvPr id="12" name="Rectangle 1"/>
          <p:cNvSpPr>
            <a:spLocks/>
          </p:cNvSpPr>
          <p:nvPr userDrawn="1"/>
        </p:nvSpPr>
        <p:spPr bwMode="auto">
          <a:xfrm>
            <a:off x="1650998" y="6172200"/>
            <a:ext cx="2844802" cy="699604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1"/>
          <p:cNvSpPr>
            <a:spLocks/>
          </p:cNvSpPr>
          <p:nvPr userDrawn="1"/>
        </p:nvSpPr>
        <p:spPr bwMode="auto">
          <a:xfrm>
            <a:off x="838200" y="6173668"/>
            <a:ext cx="838200" cy="699604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"/>
          <p:cNvSpPr>
            <a:spLocks/>
          </p:cNvSpPr>
          <p:nvPr userDrawn="1"/>
        </p:nvSpPr>
        <p:spPr bwMode="auto">
          <a:xfrm>
            <a:off x="-14597" y="6173668"/>
            <a:ext cx="863938" cy="6996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17" name="Rectangle 1"/>
          <p:cNvSpPr>
            <a:spLocks/>
          </p:cNvSpPr>
          <p:nvPr userDrawn="1"/>
        </p:nvSpPr>
        <p:spPr bwMode="auto">
          <a:xfrm>
            <a:off x="5638800" y="-1160"/>
            <a:ext cx="1848172" cy="457400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"/>
          <p:cNvSpPr>
            <a:spLocks/>
          </p:cNvSpPr>
          <p:nvPr userDrawn="1"/>
        </p:nvSpPr>
        <p:spPr bwMode="auto">
          <a:xfrm>
            <a:off x="7460257" y="-200"/>
            <a:ext cx="838200" cy="457400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Rectangle 1"/>
          <p:cNvSpPr>
            <a:spLocks/>
          </p:cNvSpPr>
          <p:nvPr userDrawn="1"/>
        </p:nvSpPr>
        <p:spPr bwMode="auto">
          <a:xfrm>
            <a:off x="8289187" y="-200"/>
            <a:ext cx="863938" cy="457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708" y="414325"/>
            <a:ext cx="8554162" cy="64769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  <a:prstGeom prst="rect">
            <a:avLst/>
          </a:prstGeom>
        </p:spPr>
        <p:txBody>
          <a:bodyPr/>
          <a:lstStyle>
            <a:lvl1pPr marL="230188" indent="-230188">
              <a:buSzPct val="80000"/>
              <a:defRPr sz="2000">
                <a:solidFill>
                  <a:srgbClr val="535353"/>
                </a:solidFill>
                <a:latin typeface="Arial"/>
                <a:cs typeface="Arial"/>
              </a:defRPr>
            </a:lvl1pPr>
            <a:lvl2pPr marL="404813" indent="-174625">
              <a:buSzPct val="75000"/>
              <a:buFont typeface="Arial"/>
              <a:buChar char="•"/>
              <a:defRPr sz="1800">
                <a:solidFill>
                  <a:srgbClr val="535353"/>
                </a:solidFill>
                <a:latin typeface="Arial"/>
                <a:cs typeface="Arial"/>
              </a:defRPr>
            </a:lvl2pPr>
            <a:lvl3pPr marL="623888" indent="-163513">
              <a:buSzPct val="80000"/>
              <a:defRPr sz="1600">
                <a:solidFill>
                  <a:srgbClr val="535353"/>
                </a:solidFill>
                <a:latin typeface="Arial"/>
                <a:cs typeface="Arial"/>
              </a:defRPr>
            </a:lvl3pPr>
            <a:lvl4pPr marL="854075" indent="-230188">
              <a:defRPr sz="1100">
                <a:solidFill>
                  <a:srgbClr val="535353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535353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00" y="6400800"/>
            <a:ext cx="2133600" cy="365125"/>
          </a:xfrm>
        </p:spPr>
        <p:txBody>
          <a:bodyPr/>
          <a:lstStyle>
            <a:lvl1pPr algn="l">
              <a:defRPr sz="90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</a:lstStyle>
          <a:p>
            <a:fld id="{6D88D7DD-9B19-7A49-BB06-36BA9927445F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40844" y="1062023"/>
            <a:ext cx="8645528" cy="0"/>
          </a:xfrm>
          <a:prstGeom prst="line">
            <a:avLst/>
          </a:prstGeom>
          <a:ln w="5080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58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lank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SA-4C cop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65" y="6319453"/>
            <a:ext cx="4111335" cy="386147"/>
          </a:xfrm>
          <a:prstGeom prst="rect">
            <a:avLst/>
          </a:prstGeom>
        </p:spPr>
      </p:pic>
      <p:sp>
        <p:nvSpPr>
          <p:cNvPr id="11" name="Rectangle 1"/>
          <p:cNvSpPr>
            <a:spLocks/>
          </p:cNvSpPr>
          <p:nvPr userDrawn="1"/>
        </p:nvSpPr>
        <p:spPr bwMode="auto">
          <a:xfrm>
            <a:off x="1650998" y="6172200"/>
            <a:ext cx="2844802" cy="699604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Rectangle 1"/>
          <p:cNvSpPr>
            <a:spLocks/>
          </p:cNvSpPr>
          <p:nvPr userDrawn="1"/>
        </p:nvSpPr>
        <p:spPr bwMode="auto">
          <a:xfrm>
            <a:off x="838200" y="6173668"/>
            <a:ext cx="838200" cy="699604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1"/>
          <p:cNvSpPr>
            <a:spLocks/>
          </p:cNvSpPr>
          <p:nvPr userDrawn="1"/>
        </p:nvSpPr>
        <p:spPr bwMode="auto">
          <a:xfrm>
            <a:off x="-14597" y="6173668"/>
            <a:ext cx="863938" cy="6996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17" name="Rectangle 1"/>
          <p:cNvSpPr>
            <a:spLocks/>
          </p:cNvSpPr>
          <p:nvPr userDrawn="1"/>
        </p:nvSpPr>
        <p:spPr bwMode="auto">
          <a:xfrm>
            <a:off x="5638800" y="-1160"/>
            <a:ext cx="1848172" cy="457400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"/>
          <p:cNvSpPr>
            <a:spLocks/>
          </p:cNvSpPr>
          <p:nvPr userDrawn="1"/>
        </p:nvSpPr>
        <p:spPr bwMode="auto">
          <a:xfrm>
            <a:off x="7460257" y="-200"/>
            <a:ext cx="838200" cy="457400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Rectangle 1"/>
          <p:cNvSpPr>
            <a:spLocks/>
          </p:cNvSpPr>
          <p:nvPr userDrawn="1"/>
        </p:nvSpPr>
        <p:spPr bwMode="auto">
          <a:xfrm>
            <a:off x="8289187" y="-200"/>
            <a:ext cx="863938" cy="457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708" y="414325"/>
            <a:ext cx="8554162" cy="64769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40844" y="1062023"/>
            <a:ext cx="8645528" cy="0"/>
          </a:xfrm>
          <a:prstGeom prst="line">
            <a:avLst/>
          </a:prstGeom>
          <a:ln w="50800" cmpd="sng"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00" y="6400800"/>
            <a:ext cx="2133600" cy="365125"/>
          </a:xfrm>
        </p:spPr>
        <p:txBody>
          <a:bodyPr/>
          <a:lstStyle>
            <a:lvl1pPr algn="l">
              <a:defRPr sz="900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fld id="{6D88D7DD-9B19-7A49-BB06-36BA99274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9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FSA-4C cop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065" y="6319453"/>
            <a:ext cx="4111335" cy="386147"/>
          </a:xfrm>
          <a:prstGeom prst="rect">
            <a:avLst/>
          </a:prstGeom>
        </p:spPr>
      </p:pic>
      <p:sp>
        <p:nvSpPr>
          <p:cNvPr id="18" name="Rectangle 1"/>
          <p:cNvSpPr>
            <a:spLocks/>
          </p:cNvSpPr>
          <p:nvPr userDrawn="1"/>
        </p:nvSpPr>
        <p:spPr bwMode="auto">
          <a:xfrm>
            <a:off x="1650998" y="6172200"/>
            <a:ext cx="2844802" cy="699604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" name="Rectangle 1"/>
          <p:cNvSpPr>
            <a:spLocks/>
          </p:cNvSpPr>
          <p:nvPr userDrawn="1"/>
        </p:nvSpPr>
        <p:spPr bwMode="auto">
          <a:xfrm>
            <a:off x="838200" y="6173668"/>
            <a:ext cx="838200" cy="699604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"/>
          <p:cNvSpPr>
            <a:spLocks/>
          </p:cNvSpPr>
          <p:nvPr userDrawn="1"/>
        </p:nvSpPr>
        <p:spPr bwMode="auto">
          <a:xfrm>
            <a:off x="-14597" y="6173668"/>
            <a:ext cx="863938" cy="6996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21" name="Rectangle 1"/>
          <p:cNvSpPr>
            <a:spLocks/>
          </p:cNvSpPr>
          <p:nvPr userDrawn="1"/>
        </p:nvSpPr>
        <p:spPr bwMode="auto">
          <a:xfrm>
            <a:off x="5638800" y="-1160"/>
            <a:ext cx="1848172" cy="457400"/>
          </a:xfrm>
          <a:prstGeom prst="rect">
            <a:avLst/>
          </a:prstGeom>
          <a:solidFill>
            <a:srgbClr val="95C94E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Rectangle 1"/>
          <p:cNvSpPr>
            <a:spLocks/>
          </p:cNvSpPr>
          <p:nvPr userDrawn="1"/>
        </p:nvSpPr>
        <p:spPr bwMode="auto">
          <a:xfrm>
            <a:off x="7460257" y="-200"/>
            <a:ext cx="838200" cy="457400"/>
          </a:xfrm>
          <a:prstGeom prst="rect">
            <a:avLst/>
          </a:prstGeom>
          <a:solidFill>
            <a:srgbClr val="1D81AA"/>
          </a:solidFill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1"/>
          <p:cNvSpPr>
            <a:spLocks/>
          </p:cNvSpPr>
          <p:nvPr userDrawn="1"/>
        </p:nvSpPr>
        <p:spPr bwMode="auto">
          <a:xfrm>
            <a:off x="8289187" y="-200"/>
            <a:ext cx="863938" cy="457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en-US"/>
              <a:t>            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00" y="6400800"/>
            <a:ext cx="2133600" cy="365125"/>
          </a:xfrm>
        </p:spPr>
        <p:txBody>
          <a:bodyPr/>
          <a:lstStyle>
            <a:lvl1pPr algn="l">
              <a:defRPr sz="900">
                <a:solidFill>
                  <a:srgbClr val="F2F2F2"/>
                </a:solidFill>
                <a:latin typeface="Arial"/>
                <a:cs typeface="Arial"/>
              </a:defRPr>
            </a:lvl1pPr>
          </a:lstStyle>
          <a:p>
            <a:fld id="{6D88D7DD-9B19-7A49-BB06-36BA99274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4191000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524000"/>
            <a:ext cx="4191000" cy="4343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7524A-2C9C-4142-92FB-BA00AB665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8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BA489-3F57-4585-9B58-D5A3FD371B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0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8D7DD-9B19-7A49-BB06-36BA9927445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7" r:id="rId2"/>
    <p:sldLayoutId id="2147483650" r:id="rId3"/>
    <p:sldLayoutId id="2147483658" r:id="rId4"/>
    <p:sldLayoutId id="2147483665" r:id="rId5"/>
    <p:sldLayoutId id="2147483666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fap.ed.gov/eannouncements/062011FinalFormInstruandTechRefforFISAPDue093011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mailto:PerkinsLiquid@ed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mailto:Joann.borel@ed.gov" TargetMode="External"/><Relationship Id="rId2" Type="http://schemas.openxmlformats.org/officeDocument/2006/relationships/hyperlink" Target="mailto:gregory.martin@Ed.gov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24032" y="3152775"/>
            <a:ext cx="8425545" cy="704850"/>
          </a:xfrm>
        </p:spPr>
        <p:txBody>
          <a:bodyPr/>
          <a:lstStyle/>
          <a:p>
            <a:r>
              <a:rPr lang="en-US" dirty="0" smtClean="0"/>
              <a:t>PASFAA Annual Conference</a:t>
            </a:r>
          </a:p>
          <a:p>
            <a:r>
              <a:rPr lang="en-US" dirty="0" smtClean="0"/>
              <a:t>Harrisburg, PA</a:t>
            </a:r>
          </a:p>
          <a:p>
            <a:r>
              <a:rPr lang="en-US" dirty="0" smtClean="0"/>
              <a:t>October 2012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4842" y="1524000"/>
            <a:ext cx="8229600" cy="738595"/>
          </a:xfrm>
        </p:spPr>
        <p:txBody>
          <a:bodyPr/>
          <a:lstStyle/>
          <a:p>
            <a:r>
              <a:rPr lang="en-US" dirty="0" smtClean="0"/>
              <a:t>Attaining an Error Free FISAP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Greg Martin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 rot="656080">
            <a:off x="5527949" y="2668613"/>
            <a:ext cx="2755874" cy="3433356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05736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990600"/>
          </a:xfrm>
        </p:spPr>
        <p:txBody>
          <a:bodyPr/>
          <a:lstStyle/>
          <a:p>
            <a:r>
              <a:rPr lang="en-US" sz="3500" smtClean="0"/>
              <a:t>FISAP Change Request after December 15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916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FISAP revisions are made in the “working copy” of the FISAP by the school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Cannot submit the revisions until Campus- Based staff approves and “unlocks” the FISAP for submission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School has five days after the FISAP change request approval to submit the revisions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044B09-F789-4711-8047-A3E0E376775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1371600"/>
          </a:xfrm>
        </p:spPr>
        <p:txBody>
          <a:bodyPr/>
          <a:lstStyle/>
          <a:p>
            <a:r>
              <a:rPr lang="en-US" sz="3500" dirty="0" smtClean="0"/>
              <a:t>FISAP Change Request after December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39CE9B-F6B2-4C61-9D59-1E284AEFAEF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343400"/>
          </a:xfrm>
        </p:spPr>
        <p:txBody>
          <a:bodyPr/>
          <a:lstStyle/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Campus-Based staff work with the school to ensure revisions are made correctly and that the school understands the possible impact of the revisions made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3500" dirty="0" smtClean="0"/>
              <a:t>FISAP Changes after December 15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Examples of changes not permitted:</a:t>
            </a:r>
          </a:p>
          <a:p>
            <a:pPr eaLnBrk="1" hangingPunct="1">
              <a:buFontTx/>
              <a:buNone/>
            </a:pPr>
            <a:endParaRPr lang="en-US" sz="1400" smtClean="0"/>
          </a:p>
          <a:p>
            <a:pPr lvl="1" eaLnBrk="1" hangingPunct="1"/>
            <a:r>
              <a:rPr lang="en-US" sz="2800" smtClean="0"/>
              <a:t>Increase/decrease in requested FSEOG, FWS, Perkins LOE</a:t>
            </a:r>
          </a:p>
          <a:p>
            <a:pPr lvl="1" eaLnBrk="1" hangingPunct="1"/>
            <a:r>
              <a:rPr lang="en-US" sz="2800" smtClean="0"/>
              <a:t>Increase/addition of administrative cost allowance for any Campus-Based Program</a:t>
            </a:r>
          </a:p>
          <a:p>
            <a:pPr lvl="1" eaLnBrk="1" hangingPunct="1"/>
            <a:endParaRPr lang="en-US" sz="2800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021B57D-40A3-4ED8-846E-EFF0596A17B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990600"/>
          </a:xfrm>
        </p:spPr>
        <p:txBody>
          <a:bodyPr/>
          <a:lstStyle/>
          <a:p>
            <a:r>
              <a:rPr lang="en-US" sz="3500" dirty="0" smtClean="0"/>
              <a:t>FISAP Changes after December 15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Items that have the most impact on funding levels: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lvl="1" eaLnBrk="1" hangingPunct="1"/>
            <a:r>
              <a:rPr lang="en-US" sz="2800" smtClean="0"/>
              <a:t>Number of enrolled students</a:t>
            </a:r>
          </a:p>
          <a:p>
            <a:pPr lvl="1" eaLnBrk="1" hangingPunct="1"/>
            <a:r>
              <a:rPr lang="en-US" sz="2800" smtClean="0"/>
              <a:t>Total tuition and fees</a:t>
            </a:r>
          </a:p>
          <a:p>
            <a:pPr lvl="1" eaLnBrk="1" hangingPunct="1"/>
            <a:r>
              <a:rPr lang="en-US" sz="2800" smtClean="0"/>
              <a:t>Total grant funding expended</a:t>
            </a:r>
          </a:p>
          <a:p>
            <a:pPr lvl="1" eaLnBrk="1" hangingPunct="1"/>
            <a:r>
              <a:rPr lang="en-US" sz="2800" smtClean="0"/>
              <a:t>Eligible applicant grid changes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C20857-A971-4E16-86BF-9791D0BF86F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Common Errors in FISAP Filing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419600"/>
          </a:xfrm>
        </p:spPr>
        <p:txBody>
          <a:bodyPr/>
          <a:lstStyle/>
          <a:p>
            <a:endParaRPr lang="en-US" sz="3200" smtClean="0"/>
          </a:p>
          <a:p>
            <a:r>
              <a:rPr lang="en-US" sz="3200" smtClean="0"/>
              <a:t>Schools do not coordinate with other offices on campus in collecting and reconciling program information</a:t>
            </a:r>
          </a:p>
          <a:p>
            <a:pPr>
              <a:buFontTx/>
              <a:buNone/>
            </a:pPr>
            <a:endParaRPr lang="en-US" sz="3200" smtClean="0"/>
          </a:p>
          <a:p>
            <a:r>
              <a:rPr lang="en-US" sz="3200" smtClean="0"/>
              <a:t>Schools do not validate FISAP information provided by third party servicers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CBA502-AF98-426B-A063-1D8D2B5F091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25272" y="381000"/>
            <a:ext cx="8458200" cy="1295400"/>
          </a:xfrm>
        </p:spPr>
        <p:txBody>
          <a:bodyPr/>
          <a:lstStyle/>
          <a:p>
            <a:r>
              <a:rPr lang="en-US" sz="3600" dirty="0" smtClean="0"/>
              <a:t>Examples of Offices Involved in Collection/Reporting of FISAP Data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3352800"/>
          </a:xfrm>
        </p:spPr>
        <p:txBody>
          <a:bodyPr/>
          <a:lstStyle/>
          <a:p>
            <a:r>
              <a:rPr lang="en-US" sz="2800" smtClean="0"/>
              <a:t>Financial Aid Office – awards/disbursements</a:t>
            </a:r>
          </a:p>
          <a:p>
            <a:r>
              <a:rPr lang="en-US" sz="2800" smtClean="0"/>
              <a:t>Registration – enrollment/program of study</a:t>
            </a:r>
          </a:p>
          <a:p>
            <a:r>
              <a:rPr lang="en-US" sz="2800" smtClean="0"/>
              <a:t>Business Office – disbursements/drawdown</a:t>
            </a:r>
          </a:p>
          <a:p>
            <a:r>
              <a:rPr lang="en-US" sz="2800" smtClean="0"/>
              <a:t>Admissions – eligible program of study/admission status (guest student vs. regular student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49A325C-8209-4B91-8AAE-438D7FF9D3E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838200"/>
          </a:xfrm>
        </p:spPr>
        <p:txBody>
          <a:bodyPr/>
          <a:lstStyle/>
          <a:p>
            <a:r>
              <a:rPr lang="en-US" sz="3600" smtClean="0"/>
              <a:t>FISAP Errors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648200"/>
          </a:xfrm>
        </p:spPr>
        <p:txBody>
          <a:bodyPr/>
          <a:lstStyle/>
          <a:p>
            <a:r>
              <a:rPr lang="en-US" sz="2800" smtClean="0"/>
              <a:t>Mergers/Splits</a:t>
            </a:r>
          </a:p>
          <a:p>
            <a:endParaRPr lang="en-US" sz="1600" smtClean="0"/>
          </a:p>
          <a:p>
            <a:pPr lvl="1"/>
            <a:r>
              <a:rPr lang="en-US" sz="2800" smtClean="0"/>
              <a:t>Schools combine or separate FISAP reporting data too soon</a:t>
            </a:r>
          </a:p>
          <a:p>
            <a:pPr lvl="1"/>
            <a:endParaRPr lang="en-US" sz="1600" smtClean="0"/>
          </a:p>
          <a:p>
            <a:pPr lvl="1"/>
            <a:r>
              <a:rPr lang="en-US" sz="2800" smtClean="0"/>
              <a:t>Schools do not request funding for all involved schools</a:t>
            </a:r>
          </a:p>
          <a:p>
            <a:pPr lvl="1"/>
            <a:endParaRPr lang="en-US" sz="1600" smtClean="0"/>
          </a:p>
          <a:p>
            <a:pPr lvl="1"/>
            <a:r>
              <a:rPr lang="en-US" sz="2800" smtClean="0"/>
              <a:t>Schools need to work with school compliance staff, FSA’s internal controls, and campus-based staff to ensure proper reporting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EED5ED-A27E-4F5B-801A-C675953885E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990600"/>
          </a:xfrm>
        </p:spPr>
        <p:txBody>
          <a:bodyPr/>
          <a:lstStyle/>
          <a:p>
            <a:r>
              <a:rPr lang="en-US" sz="3600" dirty="0" smtClean="0"/>
              <a:t>Part II, Section A – Request for Funds for the Award Year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191000"/>
          </a:xfrm>
        </p:spPr>
        <p:txBody>
          <a:bodyPr/>
          <a:lstStyle/>
          <a:p>
            <a:endParaRPr lang="en-US" sz="2800" smtClean="0"/>
          </a:p>
          <a:p>
            <a:r>
              <a:rPr lang="en-US" sz="2800" smtClean="0"/>
              <a:t>Schools request more than what they can reasonably expend resulting in unexpended funds for the year</a:t>
            </a:r>
          </a:p>
          <a:p>
            <a:pPr>
              <a:buFontTx/>
              <a:buNone/>
            </a:pPr>
            <a:endParaRPr lang="en-US" sz="2800" smtClean="0"/>
          </a:p>
          <a:p>
            <a:r>
              <a:rPr lang="en-US" sz="2800" smtClean="0"/>
              <a:t>Schools request less than what they can reasonably expend resulting in inadequate funds for students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F35D0BD-39CC-4ED7-80D3-04D6B878DC6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3600" dirty="0" smtClean="0"/>
              <a:t>Part II, Section A – Request for Funds for the Award Year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191000"/>
          </a:xfrm>
        </p:spPr>
        <p:txBody>
          <a:bodyPr/>
          <a:lstStyle/>
          <a:p>
            <a:endParaRPr lang="en-US" sz="2800" smtClean="0"/>
          </a:p>
          <a:p>
            <a:r>
              <a:rPr lang="en-US" sz="2800" smtClean="0"/>
              <a:t>Schools participating in the Perkins Loan Program do not request a Perkins Level of Expenditure (LOE) to obtain authority to advance funds to students</a:t>
            </a:r>
          </a:p>
          <a:p>
            <a:pPr>
              <a:buFontTx/>
              <a:buNone/>
            </a:pPr>
            <a:endParaRPr lang="en-US" sz="2800" smtClean="0"/>
          </a:p>
          <a:p>
            <a:r>
              <a:rPr lang="en-US" sz="2800" smtClean="0"/>
              <a:t>Schools participating in the Perkins Loan Program do request a Perkins LOE and do not advance funds to students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AD85E4-6CEF-47C4-8C62-2E09335E1E7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524000"/>
          </a:xfrm>
        </p:spPr>
        <p:txBody>
          <a:bodyPr/>
          <a:lstStyle/>
          <a:p>
            <a:r>
              <a:rPr lang="en-US" sz="3600" dirty="0" smtClean="0"/>
              <a:t>Part II, Section B – Federal Perkins Loan Liquidation Request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3733800"/>
          </a:xfrm>
        </p:spPr>
        <p:txBody>
          <a:bodyPr/>
          <a:lstStyle/>
          <a:p>
            <a:pPr lvl="1">
              <a:buFont typeface="Arial" charset="0"/>
              <a:buChar char="•"/>
            </a:pPr>
            <a:endParaRPr lang="en-US" sz="2800" smtClean="0"/>
          </a:p>
          <a:p>
            <a:pPr lvl="1">
              <a:buFont typeface="Arial" charset="0"/>
              <a:buChar char="•"/>
            </a:pPr>
            <a:r>
              <a:rPr lang="en-US" sz="2800" smtClean="0"/>
              <a:t>Schools wishing to liquidate their Perkins Loans portfolio do not indicate “YES”</a:t>
            </a:r>
          </a:p>
          <a:p>
            <a:pPr lvl="1">
              <a:buFontTx/>
              <a:buNone/>
            </a:pPr>
            <a:endParaRPr lang="en-US" sz="2800" smtClean="0"/>
          </a:p>
          <a:p>
            <a:pPr lvl="1">
              <a:buFont typeface="Arial" charset="0"/>
              <a:buChar char="•"/>
            </a:pPr>
            <a:r>
              <a:rPr lang="en-US" sz="2800" smtClean="0"/>
              <a:t>Schools not wishing to liquidate their Perkins Loans portfolio indicate “YES” every year which will trigger the liquidation process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9E13D9-C8D0-4B5B-A232-A50F381DB61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435591"/>
            <a:ext cx="9144000" cy="1447800"/>
          </a:xfrm>
        </p:spPr>
        <p:txBody>
          <a:bodyPr/>
          <a:lstStyle/>
          <a:p>
            <a:r>
              <a:rPr lang="en-US" sz="3600" dirty="0" smtClean="0"/>
              <a:t>Fiscal Operations Report and Application to Participate (FISAP) –What is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0916948-D9AE-4303-AF1A-EFC1A02CBF9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0" cy="3505200"/>
          </a:xfrm>
        </p:spPr>
        <p:txBody>
          <a:bodyPr/>
          <a:lstStyle/>
          <a:p>
            <a:pPr eaLnBrk="1" hangingPunct="1"/>
            <a:r>
              <a:rPr lang="en-US" sz="2800" smtClean="0"/>
              <a:t>The FISAP is the school’s operations report on how Campus-Based Program funds were spent for the reporting year that has just ended</a:t>
            </a:r>
          </a:p>
          <a:p>
            <a:pPr lvl="1" eaLnBrk="1" hangingPunct="1">
              <a:buFontTx/>
              <a:buNone/>
            </a:pPr>
            <a:r>
              <a:rPr lang="en-US" sz="2800" smtClean="0"/>
              <a:t>					and</a:t>
            </a:r>
          </a:p>
          <a:p>
            <a:pPr eaLnBrk="1" hangingPunct="1"/>
            <a:r>
              <a:rPr lang="en-US" sz="2800" smtClean="0"/>
              <a:t>The FISAP is the school’s application to participate in the Campus-Based Programs and request funds for the upcoming year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524000"/>
          </a:xfrm>
        </p:spPr>
        <p:txBody>
          <a:bodyPr/>
          <a:lstStyle/>
          <a:p>
            <a:r>
              <a:rPr lang="en-US" sz="3600" dirty="0" smtClean="0"/>
              <a:t>Part II, Section C – Waiver Request for the Underuse of Funds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3733800"/>
          </a:xfrm>
        </p:spPr>
        <p:txBody>
          <a:bodyPr/>
          <a:lstStyle/>
          <a:p>
            <a:endParaRPr lang="en-US" sz="2800" smtClean="0"/>
          </a:p>
          <a:p>
            <a:r>
              <a:rPr lang="en-US" sz="2800" smtClean="0"/>
              <a:t>Schools with unexpended Campus-Based funds do not request a waiver for the underuse of funds, resulting in a funding penalty for the following year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810EBF-FE5B-4532-A1F4-A18D97761C6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3600" dirty="0" smtClean="0"/>
              <a:t>Part II, Section D – Information on Enrollment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3810000"/>
          </a:xfrm>
        </p:spPr>
        <p:txBody>
          <a:bodyPr/>
          <a:lstStyle/>
          <a:p>
            <a:r>
              <a:rPr lang="en-US" sz="2800" smtClean="0"/>
              <a:t>Schools misreport the number of enrolled students</a:t>
            </a:r>
          </a:p>
          <a:p>
            <a:pPr>
              <a:buFontTx/>
              <a:buNone/>
            </a:pPr>
            <a:endParaRPr lang="en-US" sz="2800" smtClean="0"/>
          </a:p>
          <a:p>
            <a:pPr lvl="1"/>
            <a:r>
              <a:rPr lang="en-US" sz="2800" smtClean="0"/>
              <a:t>Report students enrolled only in audit courses</a:t>
            </a:r>
          </a:p>
          <a:p>
            <a:pPr lvl="1"/>
            <a:r>
              <a:rPr lang="en-US" sz="2800" smtClean="0"/>
              <a:t>Report students not enrolled in an eligible program of study</a:t>
            </a:r>
          </a:p>
          <a:p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50AE473-2331-4AEC-B923-31D27117789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85800"/>
          </a:xfrm>
        </p:spPr>
        <p:txBody>
          <a:bodyPr/>
          <a:lstStyle/>
          <a:p>
            <a:r>
              <a:rPr lang="en-US" sz="3600" dirty="0" smtClean="0"/>
              <a:t>Part II, Section E – </a:t>
            </a:r>
            <a:br>
              <a:rPr lang="en-US" sz="3600" dirty="0" smtClean="0"/>
            </a:br>
            <a:r>
              <a:rPr lang="en-US" sz="3600" dirty="0" smtClean="0"/>
              <a:t>Assessments and Expenditures	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267200"/>
          </a:xfrm>
        </p:spPr>
        <p:txBody>
          <a:bodyPr/>
          <a:lstStyle/>
          <a:p>
            <a:r>
              <a:rPr lang="en-US" sz="2800" smtClean="0"/>
              <a:t>Schools misreport total tuition and fees (Question # 22)</a:t>
            </a:r>
          </a:p>
          <a:p>
            <a:pPr>
              <a:buFontTx/>
              <a:buNone/>
            </a:pPr>
            <a:endParaRPr lang="en-US" sz="2800" smtClean="0"/>
          </a:p>
          <a:p>
            <a:pPr lvl="1"/>
            <a:r>
              <a:rPr lang="en-US" sz="2800" smtClean="0"/>
              <a:t>Identified through audit or program review</a:t>
            </a:r>
          </a:p>
          <a:p>
            <a:pPr lvl="1"/>
            <a:r>
              <a:rPr lang="en-US" sz="2800" smtClean="0"/>
              <a:t>Revising student account records</a:t>
            </a:r>
          </a:p>
          <a:p>
            <a:pPr lvl="1"/>
            <a:r>
              <a:rPr lang="en-US" sz="2800" smtClean="0"/>
              <a:t>Lack of coordination between campus offices (Registration, Business Office, Financial Aid)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16D768-FDBB-4B8F-8DED-57A528AB35C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1066800"/>
          </a:xfrm>
        </p:spPr>
        <p:txBody>
          <a:bodyPr/>
          <a:lstStyle/>
          <a:p>
            <a:r>
              <a:rPr lang="en-US" sz="3500" smtClean="0"/>
              <a:t>Part II, Section E – Assessments and Expenditures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191000"/>
          </a:xfrm>
        </p:spPr>
        <p:txBody>
          <a:bodyPr/>
          <a:lstStyle/>
          <a:p>
            <a:r>
              <a:rPr lang="en-US" sz="2800" smtClean="0"/>
              <a:t>Total Title IV, Part A, Subpart I, Grants (Total Federal Pell Grant expenditures (#23a), Total ACG expenditures (#23b), Total Smart expenditures (#23c)</a:t>
            </a:r>
          </a:p>
          <a:p>
            <a:endParaRPr lang="en-US" sz="1400" smtClean="0"/>
          </a:p>
          <a:p>
            <a:pPr lvl="2"/>
            <a:r>
              <a:rPr lang="en-US" sz="2800" smtClean="0"/>
              <a:t>Identified through an audit or program review</a:t>
            </a:r>
          </a:p>
          <a:p>
            <a:pPr lvl="2"/>
            <a:r>
              <a:rPr lang="en-US" sz="2800" smtClean="0"/>
              <a:t>Revisions as a result of R2T4 calculations</a:t>
            </a:r>
          </a:p>
          <a:p>
            <a:pPr lvl="2"/>
            <a:r>
              <a:rPr lang="en-US" sz="2800" smtClean="0"/>
              <a:t>Lack of coordination between the business office and the financial aid office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75E8B0-1F25-49F6-970E-723CCDB6505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sz="3600" dirty="0" smtClean="0"/>
              <a:t>	Pell and ACG/Smart Grants for   2013-14   	FISAP Reportin</a:t>
            </a:r>
            <a:r>
              <a:rPr lang="en-US" dirty="0" smtClean="0"/>
              <a:t>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3886200"/>
          </a:xfrm>
        </p:spPr>
        <p:txBody>
          <a:bodyPr/>
          <a:lstStyle/>
          <a:p>
            <a:r>
              <a:rPr lang="en-US" sz="2800" smtClean="0"/>
              <a:t>Pell Grant expenditures may be significantly less due to the cancellation of two Pell Grants in an award year</a:t>
            </a:r>
          </a:p>
          <a:p>
            <a:pPr>
              <a:buFontTx/>
              <a:buNone/>
            </a:pPr>
            <a:endParaRPr lang="en-US" sz="2800" smtClean="0"/>
          </a:p>
          <a:p>
            <a:r>
              <a:rPr lang="en-US" sz="2800" smtClean="0"/>
              <a:t>ACG/SMART Grants – 2010-11 last year funded, reporting not required beginning with the 2013-14 FISAP</a:t>
            </a:r>
          </a:p>
          <a:p>
            <a:pPr lvl="1"/>
            <a:endParaRPr lang="en-US" sz="2800" smtClean="0"/>
          </a:p>
          <a:p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DE478B1-45EE-4383-B494-E3B64A1E9B1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1219200"/>
          </a:xfrm>
        </p:spPr>
        <p:txBody>
          <a:bodyPr/>
          <a:lstStyle/>
          <a:p>
            <a:r>
              <a:rPr lang="en-US" sz="3600" dirty="0" smtClean="0"/>
              <a:t>Part III, Section A – Federal Perkins Loan Program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114800"/>
          </a:xfrm>
        </p:spPr>
        <p:txBody>
          <a:bodyPr/>
          <a:lstStyle/>
          <a:p>
            <a:endParaRPr lang="en-US" sz="2800" smtClean="0"/>
          </a:p>
          <a:p>
            <a:r>
              <a:rPr lang="en-US" sz="2800" smtClean="0"/>
              <a:t>Discovery of Perkins Loan Identity Theft</a:t>
            </a:r>
          </a:p>
          <a:p>
            <a:pPr>
              <a:buFontTx/>
              <a:buNone/>
            </a:pPr>
            <a:endParaRPr lang="en-US" sz="2800" smtClean="0"/>
          </a:p>
          <a:p>
            <a:pPr lvl="1"/>
            <a:r>
              <a:rPr lang="en-US" sz="2800" smtClean="0"/>
              <a:t>Report this information on line 26 – </a:t>
            </a:r>
            <a:r>
              <a:rPr lang="en-US" sz="2800" i="1" smtClean="0"/>
              <a:t>Loan Principal Adjustments </a:t>
            </a:r>
            <a:r>
              <a:rPr lang="en-US" sz="2800" smtClean="0"/>
              <a:t>and on line 55 – </a:t>
            </a:r>
            <a:r>
              <a:rPr lang="en-US" sz="2800" i="1" smtClean="0"/>
              <a:t>Other Costs or Losses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59DEF34-81C8-4BF8-B261-C150F6B3CAC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447800"/>
          </a:xfrm>
        </p:spPr>
        <p:txBody>
          <a:bodyPr/>
          <a:lstStyle/>
          <a:p>
            <a:r>
              <a:rPr lang="en-US" sz="3500" dirty="0" smtClean="0"/>
              <a:t>Part III, Section C - Cumulative Repayment Information as of June 30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3962400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en-US" sz="2800" smtClean="0"/>
              <a:t>Schools misreport the number of accepted assigned Perkins Loans and the dollar amount of accepted assigned loans</a:t>
            </a:r>
          </a:p>
          <a:p>
            <a:pPr lvl="1">
              <a:buFontTx/>
              <a:buNone/>
            </a:pPr>
            <a:endParaRPr lang="en-US" sz="2800" smtClean="0"/>
          </a:p>
          <a:p>
            <a:pPr lvl="1">
              <a:buFont typeface="Arial" charset="0"/>
              <a:buChar char="•"/>
            </a:pPr>
            <a:r>
              <a:rPr lang="en-US" sz="2800" smtClean="0"/>
              <a:t>Servicer reports to the schools are not reviewed to determine assigned loans not accepted by the Department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647038-7D5D-4323-A5DE-FE7754B8C29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600200"/>
          </a:xfrm>
        </p:spPr>
        <p:txBody>
          <a:bodyPr/>
          <a:lstStyle/>
          <a:p>
            <a:r>
              <a:rPr lang="en-US" sz="3600" dirty="0" smtClean="0"/>
              <a:t>Part IV, Section A - Federal Funds Authorized for FSEOG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114800"/>
          </a:xfrm>
        </p:spPr>
        <p:txBody>
          <a:bodyPr/>
          <a:lstStyle/>
          <a:p>
            <a:r>
              <a:rPr lang="en-US" sz="2800" smtClean="0"/>
              <a:t>Amount is adjusted (downward) by the school to eliminate unexpended funds </a:t>
            </a:r>
          </a:p>
          <a:p>
            <a:pPr>
              <a:buFontTx/>
              <a:buNone/>
            </a:pPr>
            <a:endParaRPr lang="en-US" sz="1000" smtClean="0"/>
          </a:p>
          <a:p>
            <a:pPr lvl="1"/>
            <a:r>
              <a:rPr lang="en-US" sz="2800" smtClean="0"/>
              <a:t>Should only be adjusted if funds were returned to the Department through the reallocation process</a:t>
            </a:r>
          </a:p>
          <a:p>
            <a:pPr lvl="1"/>
            <a:r>
              <a:rPr lang="en-US" sz="2800" smtClean="0"/>
              <a:t>Adjustments to the final award as a result of the reallocation process (returning funds/receiving supplemental funding) will be reflected in the Statement of Account (SOA)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B00390B-DB41-4AD6-81B1-FF5402AFE8E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524000"/>
          </a:xfrm>
        </p:spPr>
        <p:txBody>
          <a:bodyPr/>
          <a:lstStyle/>
          <a:p>
            <a:r>
              <a:rPr lang="en-US" sz="3600" dirty="0" smtClean="0"/>
              <a:t>Part IV, Section B – Federal Funds Available for FSEOG Expenditures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534400" cy="3352800"/>
          </a:xfrm>
        </p:spPr>
        <p:txBody>
          <a:bodyPr/>
          <a:lstStyle/>
          <a:p>
            <a:r>
              <a:rPr lang="en-US" sz="2800" smtClean="0"/>
              <a:t>Schools neglect to move FSEOG funds to a prior year or to the next year</a:t>
            </a:r>
          </a:p>
          <a:p>
            <a:pPr>
              <a:buFontTx/>
              <a:buNone/>
            </a:pPr>
            <a:endParaRPr lang="en-US" sz="2800" smtClean="0"/>
          </a:p>
          <a:p>
            <a:pPr lvl="1"/>
            <a:r>
              <a:rPr lang="en-US" sz="2800" smtClean="0"/>
              <a:t>Results in unexpended funds for the program if not reported fully expended for the reporting year</a:t>
            </a:r>
          </a:p>
          <a:p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3C195-F747-4F48-90F2-1D4995169F9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447800"/>
          </a:xfrm>
        </p:spPr>
        <p:txBody>
          <a:bodyPr/>
          <a:lstStyle/>
          <a:p>
            <a:r>
              <a:rPr lang="en-US" sz="3600" dirty="0" smtClean="0"/>
              <a:t>Part IV, Section D – Federal Funds Spent for FSEOG Program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3810000"/>
          </a:xfrm>
        </p:spPr>
        <p:txBody>
          <a:bodyPr/>
          <a:lstStyle/>
          <a:p>
            <a:r>
              <a:rPr lang="en-US" sz="2800" smtClean="0"/>
              <a:t>FSEOG Administrative Cost Allowance (ACA) claimed</a:t>
            </a:r>
          </a:p>
          <a:p>
            <a:pPr>
              <a:buFontTx/>
              <a:buNone/>
            </a:pPr>
            <a:endParaRPr lang="en-US" sz="1400" smtClean="0"/>
          </a:p>
          <a:p>
            <a:pPr lvl="1"/>
            <a:r>
              <a:rPr lang="en-US" sz="2800" smtClean="0"/>
              <a:t>Schools fail to claim enough ACA to expend full authorization resulting in unexpended funds</a:t>
            </a:r>
          </a:p>
          <a:p>
            <a:pPr lvl="1"/>
            <a:r>
              <a:rPr lang="en-US" sz="2800" smtClean="0"/>
              <a:t>Cannot make FISAP change to this data element after December 15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D01B4DC-9E95-4FFF-8DA3-A9E9BFA72B30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When is the FISAP Due?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By October 1 of each year</a:t>
            </a:r>
          </a:p>
          <a:p>
            <a:pPr eaLnBrk="1" hangingPunct="1">
              <a:buFontTx/>
              <a:buNone/>
            </a:pPr>
            <a:endParaRPr lang="en-US" sz="1600" smtClean="0"/>
          </a:p>
          <a:p>
            <a:pPr lvl="1" eaLnBrk="1" hangingPunct="1"/>
            <a:r>
              <a:rPr lang="en-US" sz="2800" smtClean="0"/>
              <a:t>If October 1 falls on a weekend, the due date would be the Friday before.  For example, the 2011 due date was September 30</a:t>
            </a:r>
          </a:p>
          <a:p>
            <a:pPr lvl="1" eaLnBrk="1" hangingPunct="1">
              <a:buFontTx/>
              <a:buNone/>
            </a:pPr>
            <a:endParaRPr lang="en-US" sz="1600" smtClean="0"/>
          </a:p>
          <a:p>
            <a:pPr lvl="1" eaLnBrk="1" hangingPunct="1"/>
            <a:r>
              <a:rPr lang="en-US" sz="2800" smtClean="0"/>
              <a:t>Revisions to the initial FISAP submission may be made through December 15</a:t>
            </a:r>
          </a:p>
          <a:p>
            <a:pPr lvl="1" eaLnBrk="1" hangingPunct="1">
              <a:buFontTx/>
              <a:buNone/>
            </a:pPr>
            <a:endParaRPr lang="en-US" sz="1600" smtClean="0"/>
          </a:p>
          <a:p>
            <a:pPr lvl="1" eaLnBrk="1" hangingPunct="1"/>
            <a:r>
              <a:rPr lang="en-US" sz="2800" smtClean="0"/>
              <a:t>December 16 the FISAP form is locked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870C79-074A-4CD4-93F3-FDD2B6DA283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sz="3600" smtClean="0"/>
              <a:t>Part V, Section A – Federal Funds Authorized for FW</a:t>
            </a:r>
            <a:r>
              <a:rPr lang="en-US" smtClean="0"/>
              <a:t>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191000"/>
          </a:xfrm>
        </p:spPr>
        <p:txBody>
          <a:bodyPr/>
          <a:lstStyle/>
          <a:p>
            <a:r>
              <a:rPr lang="en-US" sz="2800" smtClean="0"/>
              <a:t>Amount is adjusted by the school to eliminate unexpended funds </a:t>
            </a:r>
          </a:p>
          <a:p>
            <a:pPr lvl="1"/>
            <a:endParaRPr lang="en-US" sz="1400" smtClean="0"/>
          </a:p>
          <a:p>
            <a:pPr lvl="1"/>
            <a:r>
              <a:rPr lang="en-US" sz="2800" smtClean="0"/>
              <a:t>Should only be adjusted if funds were returned to the Department through the August reallocation process</a:t>
            </a:r>
          </a:p>
          <a:p>
            <a:pPr lvl="1"/>
            <a:r>
              <a:rPr lang="en-US" sz="2800" smtClean="0"/>
              <a:t>Adjustments to the final award as a result of the reallocation process (returning funds/receiving supplemental funding) will be reflected in the SOA</a:t>
            </a:r>
          </a:p>
          <a:p>
            <a:pPr lvl="1"/>
            <a:endParaRPr lang="en-US" sz="2800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319049-0AD5-4408-8DBD-0957878D001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3648" y="457200"/>
            <a:ext cx="9144000" cy="1219200"/>
          </a:xfrm>
        </p:spPr>
        <p:txBody>
          <a:bodyPr/>
          <a:lstStyle/>
          <a:p>
            <a:r>
              <a:rPr lang="en-US" sz="3600" dirty="0" smtClean="0"/>
              <a:t>Part V, Section B – Federal Funds Available for FWS Expenditures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038600"/>
          </a:xfrm>
        </p:spPr>
        <p:txBody>
          <a:bodyPr/>
          <a:lstStyle/>
          <a:p>
            <a:endParaRPr lang="en-US" sz="2800" smtClean="0"/>
          </a:p>
          <a:p>
            <a:r>
              <a:rPr lang="en-US" sz="2800" smtClean="0"/>
              <a:t>Schools neglect to move FWS funds to a prior year or to the next year</a:t>
            </a:r>
          </a:p>
          <a:p>
            <a:pPr>
              <a:buFontTx/>
              <a:buNone/>
            </a:pPr>
            <a:endParaRPr lang="en-US" sz="2800" smtClean="0"/>
          </a:p>
          <a:p>
            <a:pPr lvl="1"/>
            <a:r>
              <a:rPr lang="en-US" sz="2800" smtClean="0"/>
              <a:t>Results in unexpended funds for the program if not reported fully expended for the reporting year</a:t>
            </a:r>
          </a:p>
          <a:p>
            <a:endParaRPr lang="en-US" sz="2800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F21BD0E-2B02-47BD-A76C-75EB121DC1D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85800"/>
          </a:xfrm>
        </p:spPr>
        <p:txBody>
          <a:bodyPr/>
          <a:lstStyle/>
          <a:p>
            <a:r>
              <a:rPr lang="en-US" sz="3600" dirty="0" smtClean="0"/>
              <a:t>Part V, Section C – Total Compensation </a:t>
            </a:r>
            <a:br>
              <a:rPr lang="en-US" sz="3600" dirty="0" smtClean="0"/>
            </a:br>
            <a:r>
              <a:rPr lang="en-US" sz="3600" dirty="0" smtClean="0"/>
              <a:t>for FWS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991600" cy="3886200"/>
          </a:xfrm>
        </p:spPr>
        <p:txBody>
          <a:bodyPr/>
          <a:lstStyle/>
          <a:p>
            <a:r>
              <a:rPr lang="en-US" sz="2800" smtClean="0"/>
              <a:t>School misreports on-campus vs. off-campus compensation</a:t>
            </a:r>
          </a:p>
          <a:p>
            <a:endParaRPr lang="en-US" sz="2800" smtClean="0"/>
          </a:p>
          <a:p>
            <a:r>
              <a:rPr lang="en-US" sz="2800" smtClean="0"/>
              <a:t>School misreports institutional share of earned compensation</a:t>
            </a:r>
          </a:p>
          <a:p>
            <a:pPr lvl="1"/>
            <a:r>
              <a:rPr lang="en-US" sz="2800" smtClean="0"/>
              <a:t>Must coordinate with office(s) that handle student employment and payroll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3A05DB-53CF-4BCF-A31A-F28CDDCC6AB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447800"/>
          </a:xfrm>
        </p:spPr>
        <p:txBody>
          <a:bodyPr/>
          <a:lstStyle/>
          <a:p>
            <a:r>
              <a:rPr lang="en-US" sz="3600" smtClean="0"/>
              <a:t>Part V, Section D – Funds Spent from Federal Share of FWS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3962400"/>
          </a:xfrm>
        </p:spPr>
        <p:txBody>
          <a:bodyPr/>
          <a:lstStyle/>
          <a:p>
            <a:r>
              <a:rPr lang="en-US" sz="2800" smtClean="0"/>
              <a:t>FWS Administrative Cost Allowance (ACA) claimed</a:t>
            </a:r>
          </a:p>
          <a:p>
            <a:endParaRPr lang="en-US" sz="2000" smtClean="0"/>
          </a:p>
          <a:p>
            <a:pPr lvl="1"/>
            <a:r>
              <a:rPr lang="en-US" sz="2800" smtClean="0"/>
              <a:t>Schools fail to claim enough ACA to expend full authorization resulting in unexpended funds</a:t>
            </a:r>
          </a:p>
          <a:p>
            <a:pPr lvl="1"/>
            <a:endParaRPr lang="en-US" sz="2000" smtClean="0"/>
          </a:p>
          <a:p>
            <a:pPr lvl="1"/>
            <a:r>
              <a:rPr lang="en-US" sz="2800" smtClean="0"/>
              <a:t>Cannot make FISAP change to this data element after December 15</a:t>
            </a:r>
          </a:p>
          <a:p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3A4CE6-46C0-4A32-BCC0-75145E18AF7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r>
              <a:rPr lang="en-US" sz="3600" dirty="0" smtClean="0"/>
              <a:t>Part V, Section E – Use of FWS Authorization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Errors made in prior sections of Part V result in reporting errors in Expended and Unexpended FWS funds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E25D480-2A51-4407-8549-66FB0252E24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3648" y="533400"/>
            <a:ext cx="9144000" cy="1524000"/>
          </a:xfrm>
        </p:spPr>
        <p:txBody>
          <a:bodyPr/>
          <a:lstStyle/>
          <a:p>
            <a:r>
              <a:rPr lang="en-US" sz="3600" dirty="0" smtClean="0"/>
              <a:t>Part V, Section G – Information About FWS Students Employed in Community Service Activities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3810000"/>
          </a:xfrm>
        </p:spPr>
        <p:txBody>
          <a:bodyPr/>
          <a:lstStyle/>
          <a:p>
            <a:endParaRPr lang="en-US" sz="2800" smtClean="0"/>
          </a:p>
          <a:p>
            <a:r>
              <a:rPr lang="en-US" sz="2800" smtClean="0"/>
              <a:t>Required 7% of authorized funding to be spent in  community service (7% is based on the total of the Final Award, minus reallocated funds, plus all supplemental funds)</a:t>
            </a:r>
          </a:p>
          <a:p>
            <a:pPr>
              <a:buFontTx/>
              <a:buNone/>
            </a:pPr>
            <a:endParaRPr lang="en-US" sz="2800" smtClean="0"/>
          </a:p>
          <a:p>
            <a:r>
              <a:rPr lang="en-US" sz="2800" smtClean="0"/>
              <a:t>Require at least one reading tutor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E58C21B-C3C5-4B0F-AF10-B1CFF9AB91F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295400"/>
          </a:xfrm>
        </p:spPr>
        <p:txBody>
          <a:bodyPr/>
          <a:lstStyle/>
          <a:p>
            <a:r>
              <a:rPr lang="en-US" sz="3600" smtClean="0"/>
              <a:t>Part V, Section F – Job Location and Development (JDL) Program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37338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Schools neglect to use funds for JDL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9C2B7F5-1A37-4702-B3CC-19A9BFE0B3AB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-12510" y="533400"/>
            <a:ext cx="9144000" cy="1295400"/>
          </a:xfrm>
        </p:spPr>
        <p:txBody>
          <a:bodyPr/>
          <a:lstStyle/>
          <a:p>
            <a:r>
              <a:rPr lang="en-US" sz="3600" dirty="0" smtClean="0"/>
              <a:t>Part V, Section G – Information About FWS Students Employed in Community Service Activities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038600"/>
          </a:xfrm>
        </p:spPr>
        <p:txBody>
          <a:bodyPr/>
          <a:lstStyle/>
          <a:p>
            <a:pPr lvl="1">
              <a:buFontTx/>
              <a:buNone/>
            </a:pPr>
            <a:endParaRPr lang="en-US" sz="2800" smtClean="0"/>
          </a:p>
          <a:p>
            <a:pPr lvl="1"/>
            <a:r>
              <a:rPr lang="en-US" sz="2800" smtClean="0"/>
              <a:t>Schools who choose not to participate in community service employment and/or tutor requirement may have penalty imposed</a:t>
            </a:r>
          </a:p>
          <a:p>
            <a:pPr lvl="1">
              <a:buFontTx/>
              <a:buNone/>
            </a:pPr>
            <a:endParaRPr lang="en-US" sz="2800" smtClean="0"/>
          </a:p>
          <a:p>
            <a:pPr lvl="1"/>
            <a:r>
              <a:rPr lang="en-US" sz="2800" smtClean="0"/>
              <a:t>Can apply for community service waiver (information posted on IFAP in electronic announcement annually)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A751E5-34DC-42F7-B5FF-2A99759F0828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524000"/>
          </a:xfrm>
        </p:spPr>
        <p:txBody>
          <a:bodyPr/>
          <a:lstStyle/>
          <a:p>
            <a:r>
              <a:rPr lang="en-US" sz="3600" dirty="0" smtClean="0"/>
              <a:t>Part VI, Section A – Program Summary for Award Year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038600"/>
          </a:xfrm>
        </p:spPr>
        <p:txBody>
          <a:bodyPr/>
          <a:lstStyle/>
          <a:p>
            <a:r>
              <a:rPr lang="en-US" sz="2800" smtClean="0"/>
              <a:t>Unduplicated student count is misreported</a:t>
            </a:r>
          </a:p>
          <a:p>
            <a:pPr lvl="1"/>
            <a:r>
              <a:rPr lang="en-US" sz="2800" smtClean="0"/>
              <a:t>This amount is often reported to be more than total Campus-Based recipients</a:t>
            </a:r>
          </a:p>
          <a:p>
            <a:pPr lvl="1"/>
            <a:endParaRPr lang="en-US" sz="1400" smtClean="0"/>
          </a:p>
          <a:p>
            <a:pPr lvl="1"/>
            <a:r>
              <a:rPr lang="en-US" sz="2800" smtClean="0"/>
              <a:t>Most financial aid software vendors provide ability to pull this data</a:t>
            </a:r>
          </a:p>
          <a:p>
            <a:pPr lvl="1"/>
            <a:endParaRPr lang="en-US" sz="1400" smtClean="0"/>
          </a:p>
          <a:p>
            <a:pPr lvl="1"/>
            <a:r>
              <a:rPr lang="en-US" sz="2800" smtClean="0"/>
              <a:t>School must resolve error or edit records from system report</a:t>
            </a:r>
          </a:p>
          <a:p>
            <a:pPr lvl="2"/>
            <a:r>
              <a:rPr lang="en-US" sz="2800" smtClean="0"/>
              <a:t>Errors typically due to R2T4 calculations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6A4264-27B7-4EE1-8FBB-6B9BFA965F61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sz="3600" dirty="0" smtClean="0"/>
              <a:t>Why are FISAP Filing Errors Made?					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24400"/>
          </a:xfrm>
        </p:spPr>
        <p:txBody>
          <a:bodyPr/>
          <a:lstStyle/>
          <a:p>
            <a:r>
              <a:rPr lang="en-US" sz="2800" smtClean="0"/>
              <a:t>Waiting too late to file – not having all information needed</a:t>
            </a:r>
          </a:p>
          <a:p>
            <a:r>
              <a:rPr lang="en-US" sz="2800" smtClean="0"/>
              <a:t>Changes in staffing</a:t>
            </a:r>
          </a:p>
          <a:p>
            <a:r>
              <a:rPr lang="en-US" sz="2800" smtClean="0"/>
              <a:t>Mergers/Acquisitions/Splits</a:t>
            </a:r>
          </a:p>
          <a:p>
            <a:r>
              <a:rPr lang="en-US" sz="2800" smtClean="0"/>
              <a:t>Lack of understanding of the program and reporting requirements</a:t>
            </a:r>
          </a:p>
          <a:p>
            <a:r>
              <a:rPr lang="en-US" sz="2800" smtClean="0"/>
              <a:t>Lack of coordination among campus offices related to Campus-Based Program reconciliation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392BF0-A7C0-4DC6-BF07-E7804ABB41A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FISAP on IFAP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572000"/>
          </a:xfrm>
        </p:spPr>
        <p:txBody>
          <a:bodyPr/>
          <a:lstStyle/>
          <a:p>
            <a:pPr eaLnBrk="1" hangingPunct="1"/>
            <a:r>
              <a:rPr lang="en-US" sz="2800" smtClean="0">
                <a:hlinkClick r:id="rId2"/>
              </a:rPr>
              <a:t>http://ifap.ed.gov/eannouncements/062011FinalFormInstruandTechRefforFISAPDue093011.html</a:t>
            </a:r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Form, Instructions and Technical Reference published by August 1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Tentative Awards made by February 1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Final Awards made by April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C7F9BF5-95E4-4D97-B55C-D626C6B6374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295400"/>
          </a:xfrm>
        </p:spPr>
        <p:txBody>
          <a:bodyPr/>
          <a:lstStyle/>
          <a:p>
            <a:r>
              <a:rPr lang="en-US" sz="3600" smtClean="0"/>
              <a:t>Transferring Campus-Based Funds from One Year to Another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114800"/>
          </a:xfrm>
        </p:spPr>
        <p:txBody>
          <a:bodyPr/>
          <a:lstStyle/>
          <a:p>
            <a:r>
              <a:rPr lang="en-US" sz="2800" smtClean="0"/>
              <a:t>Misconception that Campus-Based funds must also be moved in G5 if funds reported moved to the next year on the FISAP</a:t>
            </a:r>
          </a:p>
          <a:p>
            <a:r>
              <a:rPr lang="en-US" sz="2800" smtClean="0"/>
              <a:t>Funding should remain in the year it was authorized and drawn from that year for expenditures in a subsequent or prior year</a:t>
            </a:r>
          </a:p>
          <a:p>
            <a:r>
              <a:rPr lang="en-US" sz="2800" smtClean="0"/>
              <a:t>Funds can be carried forward/backward for one year, not year after year</a:t>
            </a:r>
          </a:p>
          <a:p>
            <a:r>
              <a:rPr lang="en-US" sz="2800" smtClean="0"/>
              <a:t>Funds are available in G5 for drawdown for five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185F64-1B75-4CFB-9A92-1A80074285F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sz="3600" smtClean="0"/>
              <a:t>Transferring Campus-Based Funds from One CB Program to Another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343400"/>
          </a:xfrm>
        </p:spPr>
        <p:txBody>
          <a:bodyPr/>
          <a:lstStyle/>
          <a:p>
            <a:r>
              <a:rPr lang="en-US" sz="2800" smtClean="0"/>
              <a:t>Schools may transfer up to 25% of a Campus-Based program’s annual authorization between the following programs:</a:t>
            </a:r>
          </a:p>
          <a:p>
            <a:pPr lvl="1"/>
            <a:r>
              <a:rPr lang="en-US" sz="2800" smtClean="0"/>
              <a:t>FWS to FSEOG</a:t>
            </a:r>
          </a:p>
          <a:p>
            <a:pPr lvl="1"/>
            <a:r>
              <a:rPr lang="en-US" sz="2800" smtClean="0"/>
              <a:t>FSEOG to FWS</a:t>
            </a:r>
          </a:p>
          <a:p>
            <a:pPr lvl="1"/>
            <a:r>
              <a:rPr lang="en-US" sz="2800" smtClean="0"/>
              <a:t>FWS to Perkins Loans only if the school received a LOE for the award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E152E-5303-4FD2-AC8F-C43667E3984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/>
          <a:lstStyle/>
          <a:p>
            <a:r>
              <a:rPr lang="en-US" sz="3500" smtClean="0"/>
              <a:t>Transferring Campus-Based Funds To/From the Perkins Loan Program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3810000"/>
          </a:xfrm>
        </p:spPr>
        <p:txBody>
          <a:bodyPr/>
          <a:lstStyle/>
          <a:p>
            <a:pPr lvl="1"/>
            <a:r>
              <a:rPr lang="en-US" sz="2800" smtClean="0"/>
              <a:t>The transfer of funds from Perkins Loans is only allowable in years when Federal Capital Contribution is allocated to schools or if the school received a LOE</a:t>
            </a:r>
          </a:p>
          <a:p>
            <a:pPr lvl="1"/>
            <a:r>
              <a:rPr lang="en-US" sz="2800" smtClean="0"/>
              <a:t>The LOE is the authority from ED for the school to participate and spend monies from the Perkins Loan funds for that award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471CCD-A6A4-43F0-AE7F-B73EA998C69B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3648" y="457200"/>
            <a:ext cx="8991600" cy="1524000"/>
          </a:xfrm>
        </p:spPr>
        <p:txBody>
          <a:bodyPr/>
          <a:lstStyle/>
          <a:p>
            <a:r>
              <a:rPr lang="en-US" sz="3600" dirty="0" smtClean="0"/>
              <a:t>Campus-Based Program Funds Transferred and G5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657600"/>
          </a:xfrm>
        </p:spPr>
        <p:txBody>
          <a:bodyPr/>
          <a:lstStyle/>
          <a:p>
            <a:endParaRPr lang="en-US" smtClean="0"/>
          </a:p>
          <a:p>
            <a:r>
              <a:rPr lang="en-US" sz="2800" smtClean="0"/>
              <a:t>Funds transferred to another Campus-Based Program must be reported on the FISAP and drawn in G5 from the program initially authorized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846D1E-0132-4820-B632-68D175C8AB4B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1447800"/>
          </a:xfrm>
        </p:spPr>
        <p:txBody>
          <a:bodyPr/>
          <a:lstStyle/>
          <a:p>
            <a:r>
              <a:rPr lang="en-US" sz="3600" dirty="0" smtClean="0"/>
              <a:t>Problems Viewing a PDF File from within the </a:t>
            </a:r>
            <a:r>
              <a:rPr lang="en-US" sz="3600" dirty="0" err="1" smtClean="0"/>
              <a:t>eCB</a:t>
            </a:r>
            <a:r>
              <a:rPr lang="en-US" sz="3600" dirty="0" smtClean="0"/>
              <a:t> System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Some schools are reporting seeing lines of code or other illegible data when attempting to open a .pdf document in the eCB system when accessing the system using a computer with Windows 7 operating system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0680F03-5318-4237-A340-BA986177C91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4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066800"/>
          </a:xfrm>
        </p:spPr>
        <p:txBody>
          <a:bodyPr/>
          <a:lstStyle/>
          <a:p>
            <a:r>
              <a:rPr lang="en-US" sz="3600" smtClean="0"/>
              <a:t>Problems Viewing a PDF File from within the eCB System</a:t>
            </a:r>
          </a:p>
        </p:txBody>
      </p:sp>
      <p:sp>
        <p:nvSpPr>
          <p:cNvPr id="47107" name="Text Placeholder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 smtClean="0"/>
          </a:p>
          <a:p>
            <a:r>
              <a:rPr lang="en-US" sz="2800" smtClean="0"/>
              <a:t>When the .pdf window opens, select “Tools” from the right side of the screen and select “Compatibility View”  </a:t>
            </a:r>
          </a:p>
          <a:p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94ED7-6759-4910-9EE8-FD62965B2895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pic>
        <p:nvPicPr>
          <p:cNvPr id="47109" name="Picture 6" descr="721002013@12102011-1B1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1588" y="1695450"/>
            <a:ext cx="3324225" cy="4000500"/>
          </a:xfr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5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58200" cy="1295400"/>
          </a:xfrm>
        </p:spPr>
        <p:txBody>
          <a:bodyPr/>
          <a:lstStyle/>
          <a:p>
            <a:r>
              <a:rPr lang="en-US" sz="3600" dirty="0" smtClean="0"/>
              <a:t>Problems Viewing a PDF File from within the </a:t>
            </a:r>
            <a:r>
              <a:rPr lang="en-US" sz="3600" dirty="0" err="1" smtClean="0"/>
              <a:t>eCB</a:t>
            </a:r>
            <a:r>
              <a:rPr lang="en-US" sz="3600" dirty="0" smtClean="0"/>
              <a:t> System</a:t>
            </a:r>
          </a:p>
        </p:txBody>
      </p:sp>
      <p:sp>
        <p:nvSpPr>
          <p:cNvPr id="4813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If “Compatibility View” is not available:</a:t>
            </a:r>
          </a:p>
          <a:p>
            <a:pPr lvl="1"/>
            <a:r>
              <a:rPr lang="en-US" sz="2800" smtClean="0"/>
              <a:t>Select “Compatibility View Settings” and press the “Add” button to add the website</a:t>
            </a:r>
          </a:p>
          <a:p>
            <a:endParaRPr lang="en-US" sz="2800" smtClean="0"/>
          </a:p>
          <a:p>
            <a:r>
              <a:rPr lang="en-US" sz="2800" smtClean="0"/>
              <a:t>This is similar to the previous issue, but can be encountered with any version of the Windows operating system</a:t>
            </a:r>
          </a:p>
          <a:p>
            <a:endParaRPr lang="en-US" sz="2800" smtClean="0"/>
          </a:p>
          <a:p>
            <a:pPr lvl="1"/>
            <a:endParaRPr lang="en-US" sz="2800" smtClean="0"/>
          </a:p>
          <a:p>
            <a:pPr lvl="1">
              <a:buFontTx/>
              <a:buNone/>
            </a:pPr>
            <a:endParaRPr lang="en-US" sz="2800" smtClean="0"/>
          </a:p>
          <a:p>
            <a:pPr lvl="1">
              <a:buFontTx/>
              <a:buNone/>
            </a:pPr>
            <a:endParaRPr lang="en-US" sz="28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F1702C-2924-44E5-B009-3F9F24DA6F5F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533400" y="266700"/>
            <a:ext cx="8458200" cy="685800"/>
          </a:xfrm>
        </p:spPr>
        <p:txBody>
          <a:bodyPr/>
          <a:lstStyle/>
          <a:p>
            <a:r>
              <a:rPr lang="en-US" sz="3600" dirty="0" err="1" smtClean="0"/>
              <a:t>eCB</a:t>
            </a:r>
            <a:r>
              <a:rPr lang="en-US" sz="3600" dirty="0" smtClean="0"/>
              <a:t> PDF Security Issue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Some schools are receiving the form in “code” or receiving the “Security Certificate” issue	</a:t>
            </a:r>
          </a:p>
          <a:p>
            <a:pPr>
              <a:buFontTx/>
              <a:buNone/>
            </a:pPr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108731-5637-4ECB-B58E-403862B30675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eCB PDF Security Issue Fix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72000"/>
          </a:xfrm>
        </p:spPr>
        <p:txBody>
          <a:bodyPr/>
          <a:lstStyle/>
          <a:p>
            <a:pPr lvl="1"/>
            <a:r>
              <a:rPr lang="en-US" sz="2800" smtClean="0"/>
              <a:t>While in Internet Explorer, go to “Tools,” then Internet Options</a:t>
            </a:r>
          </a:p>
          <a:p>
            <a:pPr lvl="1"/>
            <a:r>
              <a:rPr lang="en-US" sz="2800" smtClean="0"/>
              <a:t>Select the “Security Tab,” and then click “Trusted Sites,” which should take you to a screen that shows your current web address in a box with “Add” beside it (You need to be logged in to eCB at the time)</a:t>
            </a:r>
          </a:p>
          <a:p>
            <a:pPr lvl="1"/>
            <a:r>
              <a:rPr lang="en-US" sz="2800" smtClean="0"/>
              <a:t>Then select “Sites”</a:t>
            </a:r>
          </a:p>
          <a:p>
            <a:pPr lvl="1"/>
            <a:r>
              <a:rPr lang="en-US" sz="2800" smtClean="0"/>
              <a:t>Select “Add,” and it will add the FISAP site to your trusted sites to resolve the issue</a:t>
            </a:r>
          </a:p>
          <a:p>
            <a:pPr lvl="1"/>
            <a:endParaRPr lang="en-US" sz="2800" smtClean="0"/>
          </a:p>
          <a:p>
            <a:endParaRPr lang="en-US" sz="2800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65998E-2881-4717-8D1A-59A73444D1D1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D89D5B-CE36-4C82-8347-C80CCE55F413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eCB PDF/Printing Issues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800" smtClean="0"/>
          </a:p>
          <a:p>
            <a:r>
              <a:rPr lang="en-US" sz="2800" smtClean="0"/>
              <a:t>The PDF won’t print or won’t print properly</a:t>
            </a:r>
          </a:p>
          <a:p>
            <a:endParaRPr lang="en-US" sz="2800" smtClean="0"/>
          </a:p>
          <a:p>
            <a:r>
              <a:rPr lang="en-US" sz="2800" smtClean="0"/>
              <a:t>If you get the following message, “there is a problem with this websites security,” select the option, “continue to use this website,” and you should be able to print</a:t>
            </a:r>
          </a:p>
          <a:p>
            <a:endParaRPr lang="en-US" sz="2800" smtClean="0"/>
          </a:p>
          <a:p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FISAP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Part I – Identifying Information, Certification, and Warning Instructions</a:t>
            </a:r>
          </a:p>
          <a:p>
            <a:r>
              <a:rPr lang="en-US" sz="2800" smtClean="0"/>
              <a:t>Part II – Application to Participate, Request for Funds, and the Eligible Applicant Grid</a:t>
            </a:r>
          </a:p>
          <a:p>
            <a:r>
              <a:rPr lang="en-US" sz="2800" smtClean="0"/>
              <a:t>Part III – Federal Perkins Loan Program Report (cumulative and award year data)</a:t>
            </a:r>
          </a:p>
          <a:p>
            <a:r>
              <a:rPr lang="en-US" sz="2800" smtClean="0"/>
              <a:t>Part IV – FSEOG Program Report</a:t>
            </a:r>
          </a:p>
          <a:p>
            <a:r>
              <a:rPr lang="en-US" sz="2800" smtClean="0"/>
              <a:t>Part V - FWS Program Report</a:t>
            </a:r>
          </a:p>
          <a:p>
            <a:r>
              <a:rPr lang="en-US" sz="2800" smtClean="0"/>
              <a:t>Part VI – Program Summary</a:t>
            </a:r>
          </a:p>
          <a:p>
            <a:pPr>
              <a:buFontTx/>
              <a:buNone/>
            </a:pPr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078F917-AE25-470F-B1FE-B2A91DF96DE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685800"/>
          </a:xfrm>
        </p:spPr>
        <p:txBody>
          <a:bodyPr/>
          <a:lstStyle/>
          <a:p>
            <a:r>
              <a:rPr lang="en-US" smtClean="0"/>
              <a:t>eCB PDF/Printing Issues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However, if that doesn’t work:</a:t>
            </a:r>
          </a:p>
          <a:p>
            <a:r>
              <a:rPr lang="en-US" sz="2800" smtClean="0"/>
              <a:t>While logged in eCB, go to Self-Service page</a:t>
            </a:r>
          </a:p>
          <a:p>
            <a:r>
              <a:rPr lang="en-US" sz="2800" smtClean="0"/>
              <a:t>Press/hold the ALT</a:t>
            </a:r>
            <a:r>
              <a:rPr lang="en-US" sz="2800" b="1" smtClean="0"/>
              <a:t> </a:t>
            </a:r>
            <a:r>
              <a:rPr lang="en-US" sz="2800" smtClean="0"/>
              <a:t>button down, and then select </a:t>
            </a:r>
            <a:r>
              <a:rPr lang="en-US" sz="2800" i="1" smtClean="0"/>
              <a:t>“Submitted Version”</a:t>
            </a:r>
            <a:r>
              <a:rPr lang="en-US" sz="2800" smtClean="0"/>
              <a:t> or </a:t>
            </a:r>
            <a:r>
              <a:rPr lang="en-US" sz="2800" i="1" smtClean="0"/>
              <a:t>“Working Version</a:t>
            </a:r>
            <a:r>
              <a:rPr lang="en-US" sz="2800" smtClean="0"/>
              <a:t> </a:t>
            </a:r>
            <a:r>
              <a:rPr lang="en-US" sz="2800" i="1" smtClean="0"/>
              <a:t>All Parts” </a:t>
            </a:r>
            <a:r>
              <a:rPr lang="en-US" sz="2800" smtClean="0"/>
              <a:t>link</a:t>
            </a:r>
          </a:p>
          <a:p>
            <a:r>
              <a:rPr lang="en-US" sz="2800" smtClean="0"/>
              <a:t>When the system loads the FISAP, a security window should appear and ask if you want to </a:t>
            </a:r>
            <a:r>
              <a:rPr lang="en-US" sz="2800" i="1" smtClean="0"/>
              <a:t>“accept data from this site this one time only or add it to approved sites” </a:t>
            </a:r>
          </a:p>
          <a:p>
            <a:r>
              <a:rPr lang="en-US" sz="2800" u="sng" smtClean="0"/>
              <a:t>Release </a:t>
            </a:r>
            <a:r>
              <a:rPr lang="en-US" sz="2800" smtClean="0"/>
              <a:t>the ALT button and select </a:t>
            </a:r>
            <a:r>
              <a:rPr lang="en-US" sz="2800" i="1" smtClean="0"/>
              <a:t>“add to trusted/approved sites”</a:t>
            </a:r>
            <a:endParaRPr lang="en-US" sz="2800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ABD85FB-5599-461F-AB4B-02EE5E3D449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F034060-F166-4A46-98C3-19A1F38383E1}" type="slidenum">
              <a:rPr lang="en-US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Contact Information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1295400"/>
            <a:ext cx="9144000" cy="827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We appreciate your feedback &amp; comments.</a:t>
            </a:r>
          </a:p>
          <a:p>
            <a:pPr>
              <a:defRPr/>
            </a:pPr>
            <a:endParaRPr lang="en-US" sz="2800" dirty="0">
              <a:latin typeface="+mn-lt"/>
            </a:endParaRPr>
          </a:p>
          <a:p>
            <a:pPr marL="0" lvl="1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Perkins Loan liquidation team e-mail </a:t>
            </a:r>
          </a:p>
          <a:p>
            <a:pPr>
              <a:defRPr/>
            </a:pPr>
            <a:r>
              <a:rPr lang="en-US" sz="2800" dirty="0">
                <a:latin typeface="+mn-lt"/>
              </a:rPr>
              <a:t>   </a:t>
            </a:r>
            <a:r>
              <a:rPr lang="en-US" sz="2800" dirty="0">
                <a:latin typeface="+mn-lt"/>
                <a:hlinkClick r:id="rId3"/>
              </a:rPr>
              <a:t>PerkinsLiquid@ed.gov</a:t>
            </a:r>
            <a:r>
              <a:rPr lang="en-US" sz="2800" dirty="0">
                <a:latin typeface="+mn-lt"/>
              </a:rPr>
              <a:t> – for schools in the </a:t>
            </a:r>
          </a:p>
          <a:p>
            <a:pPr>
              <a:defRPr/>
            </a:pPr>
            <a:r>
              <a:rPr lang="en-US" sz="2800" dirty="0">
                <a:latin typeface="+mn-lt"/>
              </a:rPr>
              <a:t>   Perkins Loan liquidation process or have </a:t>
            </a:r>
          </a:p>
          <a:p>
            <a:pPr>
              <a:defRPr/>
            </a:pPr>
            <a:r>
              <a:rPr lang="en-US" sz="2800" dirty="0">
                <a:latin typeface="+mn-lt"/>
              </a:rPr>
              <a:t>   questions about the process</a:t>
            </a:r>
          </a:p>
          <a:p>
            <a:pPr>
              <a:defRPr/>
            </a:pPr>
            <a:endParaRPr lang="en-US" sz="280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Phone:  eCampus-Based Call Center 		                   </a:t>
            </a:r>
          </a:p>
          <a:p>
            <a:pPr>
              <a:defRPr/>
            </a:pPr>
            <a:r>
              <a:rPr lang="en-US" sz="2800" dirty="0">
                <a:latin typeface="+mn-lt"/>
              </a:rPr>
              <a:t>    877-801-7168  for all other questions  </a:t>
            </a:r>
          </a:p>
          <a:p>
            <a:pPr>
              <a:defRPr/>
            </a:pPr>
            <a:r>
              <a:rPr lang="en-US" sz="2800" dirty="0">
                <a:latin typeface="+mn-lt"/>
              </a:rPr>
              <a:t>    regarding grants and Campus-Based Programs</a:t>
            </a:r>
          </a:p>
          <a:p>
            <a:pPr marL="0" lvl="1"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>
              <a:latin typeface="Verdana" pitchFamily="34" charset="0"/>
            </a:endParaRPr>
          </a:p>
          <a:p>
            <a:pPr>
              <a:defRPr/>
            </a:pPr>
            <a:r>
              <a:rPr lang="en-US" sz="2800" dirty="0">
                <a:latin typeface="Verdana" pitchFamily="34" charset="0"/>
              </a:rPr>
              <a:t> </a:t>
            </a:r>
          </a:p>
          <a:p>
            <a:pPr>
              <a:buFontTx/>
              <a:buChar char="•"/>
              <a:defRPr/>
            </a:pPr>
            <a:endParaRPr lang="en-US" sz="2800" b="1" dirty="0"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endParaRPr lang="en-US" sz="2800" dirty="0"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endParaRPr lang="en-US" sz="2800" dirty="0"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endParaRPr lang="en-US" sz="2800" dirty="0">
              <a:latin typeface="Verdana" pitchFamily="34" charset="0"/>
            </a:endParaRPr>
          </a:p>
          <a:p>
            <a:pPr>
              <a:defRPr/>
            </a:pPr>
            <a:endParaRPr lang="en-US" sz="2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9130C-B0E9-4D39-83BB-1B479712F527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1219200"/>
            <a:ext cx="31366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Thank you</a:t>
            </a:r>
          </a:p>
          <a:p>
            <a:r>
              <a:rPr lang="en-US" sz="2400" dirty="0" smtClean="0"/>
              <a:t>Greg Martin</a:t>
            </a:r>
          </a:p>
          <a:p>
            <a:r>
              <a:rPr lang="en-US" sz="2400" dirty="0" smtClean="0">
                <a:hlinkClick r:id="rId2"/>
              </a:rPr>
              <a:t>gregory.martin@Ed.gov</a:t>
            </a:r>
            <a:endParaRPr lang="en-US" sz="2400" dirty="0" smtClean="0"/>
          </a:p>
          <a:p>
            <a:r>
              <a:rPr lang="en-US" sz="2400" dirty="0" smtClean="0"/>
              <a:t>215-656-6452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3276600"/>
            <a:ext cx="70697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Comments about this presentation or my performance </a:t>
            </a:r>
          </a:p>
          <a:p>
            <a:r>
              <a:rPr lang="en-US" sz="2400" dirty="0" smtClean="0"/>
              <a:t>Should be directed to :</a:t>
            </a:r>
          </a:p>
          <a:p>
            <a:r>
              <a:rPr lang="en-US" sz="2400" dirty="0" smtClean="0"/>
              <a:t>Jo Ann Borel</a:t>
            </a:r>
          </a:p>
          <a:p>
            <a:r>
              <a:rPr lang="en-US" sz="2400" dirty="0" smtClean="0">
                <a:hlinkClick r:id="rId3"/>
              </a:rPr>
              <a:t>Joann.borel@ed.gov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202-595-4385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524000"/>
          </a:xfrm>
        </p:spPr>
        <p:txBody>
          <a:bodyPr/>
          <a:lstStyle/>
          <a:p>
            <a:r>
              <a:rPr lang="en-US" sz="3600" smtClean="0"/>
              <a:t>FISAP Corrections Due by December 15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Initial submission due by October 1 (or the Friday before if October 1 falls on the weekend)</a:t>
            </a:r>
          </a:p>
          <a:p>
            <a:pPr eaLnBrk="1" hangingPunct="1"/>
            <a:r>
              <a:rPr lang="en-US" sz="2800" smtClean="0"/>
              <a:t>Schools have until December 15 to make revisions to FISAP data after the initial submission</a:t>
            </a:r>
          </a:p>
          <a:p>
            <a:pPr eaLnBrk="1" hangingPunct="1"/>
            <a:r>
              <a:rPr lang="en-US" sz="2800" smtClean="0"/>
              <a:t>After December 15, revisions must be requested through Campus-Based Programs staff via the FISAP change request process within eCB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BF22A85-3BA2-4479-B50A-60CCBF4E81B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286000" y="3013075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648200"/>
          </a:xfrm>
        </p:spPr>
        <p:txBody>
          <a:bodyPr/>
          <a:lstStyle/>
          <a:p>
            <a:pPr eaLnBrk="1" hangingPunct="1"/>
            <a:r>
              <a:rPr lang="en-US" sz="2800" smtClean="0"/>
              <a:t>Impacts tentative and final awards; there are limited funds appropriated annually</a:t>
            </a:r>
          </a:p>
          <a:p>
            <a:pPr eaLnBrk="1" hangingPunct="1"/>
            <a:r>
              <a:rPr lang="en-US" sz="2800" smtClean="0"/>
              <a:t>School may receive less than what they are eligible for or be over-awarded and required to repay after an audit</a:t>
            </a:r>
          </a:p>
          <a:p>
            <a:pPr lvl="1" eaLnBrk="1" hangingPunct="1"/>
            <a:r>
              <a:rPr lang="en-US" sz="2800" smtClean="0"/>
              <a:t>Base guarantee affected if request is less</a:t>
            </a:r>
          </a:p>
          <a:p>
            <a:pPr lvl="1" eaLnBrk="1" hangingPunct="1"/>
            <a:r>
              <a:rPr lang="en-US" sz="2800" smtClean="0"/>
              <a:t>Fair share may also be affected</a:t>
            </a:r>
          </a:p>
          <a:p>
            <a:pPr eaLnBrk="1" hangingPunct="1"/>
            <a:r>
              <a:rPr lang="en-US" sz="2800" smtClean="0"/>
              <a:t>Annual funding amount may be reduced in G5 by ED</a:t>
            </a:r>
          </a:p>
          <a:p>
            <a:pPr eaLnBrk="1" hangingPunct="1"/>
            <a:r>
              <a:rPr lang="en-US" sz="2800" smtClean="0"/>
              <a:t>No reinstatement of funds for reporting errors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A1DFA1-AC4C-4698-BFAB-78032444C9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196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sz="3500" smtClean="0"/>
              <a:t>Failure to Make Required Revisions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sz="3600" smtClean="0"/>
              <a:t>Failure to Make Required Revisions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991600" cy="4191000"/>
          </a:xfrm>
        </p:spPr>
        <p:txBody>
          <a:bodyPr/>
          <a:lstStyle/>
          <a:p>
            <a:endParaRPr lang="en-US" sz="2800" smtClean="0"/>
          </a:p>
          <a:p>
            <a:r>
              <a:rPr lang="en-US" sz="2800" smtClean="0"/>
              <a:t>Amount expended on FISAP is official statement</a:t>
            </a:r>
          </a:p>
          <a:p>
            <a:endParaRPr lang="en-US" sz="2800" smtClean="0"/>
          </a:p>
          <a:p>
            <a:r>
              <a:rPr lang="en-US" sz="2800" smtClean="0"/>
              <a:t>Funds in G5 will be adjusted to match and a negative balance may result</a:t>
            </a:r>
          </a:p>
          <a:p>
            <a:pPr>
              <a:buFontTx/>
              <a:buNone/>
            </a:pPr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2888D9D-A6BA-4734-B94D-EEA971819D3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Accurate FISAP Data</a:t>
            </a:r>
            <a:r>
              <a:rPr lang="en-US" sz="3200" smtClean="0"/>
              <a:t>	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Schools are requested to make necessary revisions after the December 15 deadline to ensure FISAP historical data is accurate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lvl="1" eaLnBrk="1" hangingPunct="1"/>
            <a:r>
              <a:rPr lang="en-US" sz="2800" smtClean="0"/>
              <a:t>A-133 audit findings</a:t>
            </a:r>
          </a:p>
          <a:p>
            <a:pPr lvl="1" eaLnBrk="1" hangingPunct="1"/>
            <a:r>
              <a:rPr lang="en-US" sz="2800" smtClean="0"/>
              <a:t>Award cancellations</a:t>
            </a:r>
          </a:p>
          <a:p>
            <a:pPr lvl="1" eaLnBrk="1" hangingPunct="1"/>
            <a:r>
              <a:rPr lang="en-US" sz="2800" smtClean="0"/>
              <a:t>Ineligible students</a:t>
            </a:r>
          </a:p>
          <a:p>
            <a:pPr lvl="1" eaLnBrk="1" hangingPunct="1"/>
            <a:r>
              <a:rPr lang="en-US" sz="2800" smtClean="0"/>
              <a:t>Errors in reporting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1BA4833-B193-4D28-8430-11EC1CB267C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f29d4d0-5528-4115-a002-02e36f812ef4">ZQHRFS737ZVJ-391-10</_dlc_DocId>
    <_dlc_DocIdUrl xmlns="8f29d4d0-5528-4115-a002-02e36f812ef4">
      <Url>https://fsa.share.ed.gov/as/comm/_layouts/DocIdRedir.aspx?ID=ZQHRFS737ZVJ-391-10</Url>
      <Description>ZQHRFS737ZVJ-391-10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7D63EE5034904FBE124CE4C93FC8B0" ma:contentTypeVersion="0" ma:contentTypeDescription="Create a new document." ma:contentTypeScope="" ma:versionID="3f4cfbe723a6cbfb77b4f5b96168ebe0">
  <xsd:schema xmlns:xsd="http://www.w3.org/2001/XMLSchema" xmlns:xs="http://www.w3.org/2001/XMLSchema" xmlns:p="http://schemas.microsoft.com/office/2006/metadata/properties" xmlns:ns2="8f29d4d0-5528-4115-a002-02e36f812ef4" targetNamespace="http://schemas.microsoft.com/office/2006/metadata/properties" ma:root="true" ma:fieldsID="e77b9b358753b7aa374985d1d03930aa" ns2:_="">
    <xsd:import namespace="8f29d4d0-5528-4115-a002-02e36f812ef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9d4d0-5528-4115-a002-02e36f812ef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B129E2-8069-4502-BB12-B34491477EEB}">
  <ds:schemaRefs>
    <ds:schemaRef ds:uri="http://www.w3.org/XML/1998/namespace"/>
    <ds:schemaRef ds:uri="8f29d4d0-5528-4115-a002-02e36f812ef4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5A7D89C-130B-4515-B20F-CA086899D7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29d4d0-5528-4115-a002-02e36f812e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F33429-E067-401A-B4C5-67A267C8355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4A9C635-80D1-4163-AB24-31FAC7BD0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2374</Words>
  <Application>Microsoft Office PowerPoint</Application>
  <PresentationFormat>On-screen Show (4:3)</PresentationFormat>
  <Paragraphs>344</Paragraphs>
  <Slides>52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Attaining an Error Free FISAP</vt:lpstr>
      <vt:lpstr>Fiscal Operations Report and Application to Participate (FISAP) –What is it?</vt:lpstr>
      <vt:lpstr>When is the FISAP Due?</vt:lpstr>
      <vt:lpstr>FISAP on IFAP</vt:lpstr>
      <vt:lpstr>FISAP</vt:lpstr>
      <vt:lpstr>FISAP Corrections Due by December 15</vt:lpstr>
      <vt:lpstr>Failure to Make Required Revisions </vt:lpstr>
      <vt:lpstr>Failure to Make Required Revisions (cont.)</vt:lpstr>
      <vt:lpstr>Accurate FISAP Data </vt:lpstr>
      <vt:lpstr>FISAP Change Request after December 15</vt:lpstr>
      <vt:lpstr>FISAP Change Request after December 15</vt:lpstr>
      <vt:lpstr>FISAP Changes after December 15</vt:lpstr>
      <vt:lpstr>FISAP Changes after December 15</vt:lpstr>
      <vt:lpstr>Common Errors in FISAP Filing</vt:lpstr>
      <vt:lpstr>Examples of Offices Involved in Collection/Reporting of FISAP Data</vt:lpstr>
      <vt:lpstr>FISAP Errors</vt:lpstr>
      <vt:lpstr>Part II, Section A – Request for Funds for the Award Year</vt:lpstr>
      <vt:lpstr>Part II, Section A – Request for Funds for the Award Year</vt:lpstr>
      <vt:lpstr>Part II, Section B – Federal Perkins Loan Liquidation Request</vt:lpstr>
      <vt:lpstr>Part II, Section C – Waiver Request for the Underuse of Funds</vt:lpstr>
      <vt:lpstr>Part II, Section D – Information on Enrollment</vt:lpstr>
      <vt:lpstr>Part II, Section E –  Assessments and Expenditures </vt:lpstr>
      <vt:lpstr>Part II, Section E – Assessments and Expenditures</vt:lpstr>
      <vt:lpstr> Pell and ACG/Smart Grants for   2013-14    FISAP Reporting</vt:lpstr>
      <vt:lpstr>Part III, Section A – Federal Perkins Loan Program </vt:lpstr>
      <vt:lpstr>Part III, Section C - Cumulative Repayment Information as of June 30</vt:lpstr>
      <vt:lpstr>Part IV, Section A - Federal Funds Authorized for FSEOG</vt:lpstr>
      <vt:lpstr>Part IV, Section B – Federal Funds Available for FSEOG Expenditures</vt:lpstr>
      <vt:lpstr>Part IV, Section D – Federal Funds Spent for FSEOG Program</vt:lpstr>
      <vt:lpstr>Part V, Section A – Federal Funds Authorized for FWS</vt:lpstr>
      <vt:lpstr>Part V, Section B – Federal Funds Available for FWS Expenditures</vt:lpstr>
      <vt:lpstr>Part V, Section C – Total Compensation  for FWS</vt:lpstr>
      <vt:lpstr>Part V, Section D – Funds Spent from Federal Share of FWS</vt:lpstr>
      <vt:lpstr>Part V, Section E – Use of FWS Authorization</vt:lpstr>
      <vt:lpstr>Part V, Section G – Information About FWS Students Employed in Community Service Activities</vt:lpstr>
      <vt:lpstr>Part V, Section F – Job Location and Development (JDL) Program</vt:lpstr>
      <vt:lpstr>Part V, Section G – Information About FWS Students Employed in Community Service Activities</vt:lpstr>
      <vt:lpstr>Part VI, Section A – Program Summary for Award Year</vt:lpstr>
      <vt:lpstr>Why are FISAP Filing Errors Made?     </vt:lpstr>
      <vt:lpstr>Transferring Campus-Based Funds from One Year to Another</vt:lpstr>
      <vt:lpstr>Transferring Campus-Based Funds from One CB Program to Another</vt:lpstr>
      <vt:lpstr>Transferring Campus-Based Funds To/From the Perkins Loan Program</vt:lpstr>
      <vt:lpstr>Campus-Based Program Funds Transferred and G5</vt:lpstr>
      <vt:lpstr>Problems Viewing a PDF File from within the eCB System</vt:lpstr>
      <vt:lpstr>Problems Viewing a PDF File from within the eCB System</vt:lpstr>
      <vt:lpstr>Problems Viewing a PDF File from within the eCB System</vt:lpstr>
      <vt:lpstr>eCB PDF Security Issue</vt:lpstr>
      <vt:lpstr>eCB PDF Security Issue Fix</vt:lpstr>
      <vt:lpstr>eCB PDF/Printing Issues</vt:lpstr>
      <vt:lpstr>eCB PDF/Printing Issues</vt:lpstr>
      <vt:lpstr>Contact Information</vt:lpstr>
      <vt:lpstr>PowerPoint Presentation</vt:lpstr>
    </vt:vector>
  </TitlesOfParts>
  <Company>C-E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ce</dc:creator>
  <cp:lastModifiedBy>Tanya Hsiung</cp:lastModifiedBy>
  <cp:revision>47</cp:revision>
  <dcterms:created xsi:type="dcterms:W3CDTF">2012-06-11T19:08:42Z</dcterms:created>
  <dcterms:modified xsi:type="dcterms:W3CDTF">2012-10-23T19:29:09Z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0x010100337D63EE5034904FBE124CE4C93FC8B0</vt:lpwstr>
  </property>
  <property fmtid="{D5CDD505-2E9C-101B-9397-08002B2CF9AE}" pid="3" name="_dlc_DocIdItemGuid">
    <vt:lpwstr>89973b8a-4d21-48be-913e-2eeb409cb758</vt:lpwstr>
  </property>
</Properties>
</file>