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8" r:id="rId2"/>
  </p:sldMasterIdLst>
  <p:notesMasterIdLst>
    <p:notesMasterId r:id="rId32"/>
  </p:notesMasterIdLst>
  <p:handoutMasterIdLst>
    <p:handoutMasterId r:id="rId33"/>
  </p:handoutMasterIdLst>
  <p:sldIdLst>
    <p:sldId id="259" r:id="rId3"/>
    <p:sldId id="289" r:id="rId4"/>
    <p:sldId id="264" r:id="rId5"/>
    <p:sldId id="265" r:id="rId6"/>
    <p:sldId id="266" r:id="rId7"/>
    <p:sldId id="267" r:id="rId8"/>
    <p:sldId id="270" r:id="rId9"/>
    <p:sldId id="271" r:id="rId10"/>
    <p:sldId id="272" r:id="rId11"/>
    <p:sldId id="273" r:id="rId12"/>
    <p:sldId id="274" r:id="rId13"/>
    <p:sldId id="277" r:id="rId14"/>
    <p:sldId id="279" r:id="rId15"/>
    <p:sldId id="280" r:id="rId16"/>
    <p:sldId id="281" r:id="rId17"/>
    <p:sldId id="283" r:id="rId18"/>
    <p:sldId id="284" r:id="rId19"/>
    <p:sldId id="285" r:id="rId20"/>
    <p:sldId id="286" r:id="rId21"/>
    <p:sldId id="287" r:id="rId22"/>
    <p:sldId id="290" r:id="rId23"/>
    <p:sldId id="294" r:id="rId24"/>
    <p:sldId id="295" r:id="rId25"/>
    <p:sldId id="293" r:id="rId26"/>
    <p:sldId id="292" r:id="rId27"/>
    <p:sldId id="296" r:id="rId28"/>
    <p:sldId id="297" r:id="rId29"/>
    <p:sldId id="298" r:id="rId30"/>
    <p:sldId id="288" r:id="rId31"/>
  </p:sldIdLst>
  <p:sldSz cx="9144000" cy="6858000" type="screen4x3"/>
  <p:notesSz cx="6858000" cy="918051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409" autoAdjust="0"/>
  </p:normalViewPr>
  <p:slideViewPr>
    <p:cSldViewPr>
      <p:cViewPr>
        <p:scale>
          <a:sx n="100" d="100"/>
          <a:sy n="100" d="100"/>
        </p:scale>
        <p:origin x="-756" y="-414"/>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90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9219" name="Rectangle 3"/>
          <p:cNvSpPr>
            <a:spLocks noGrp="1" noChangeArrowheads="1"/>
          </p:cNvSpPr>
          <p:nvPr>
            <p:ph type="dt" sz="quarter" idx="1"/>
          </p:nvPr>
        </p:nvSpPr>
        <p:spPr bwMode="auto">
          <a:xfrm>
            <a:off x="3886200" y="0"/>
            <a:ext cx="2971800" cy="4590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9220" name="Rectangle 4"/>
          <p:cNvSpPr>
            <a:spLocks noGrp="1" noChangeArrowheads="1"/>
          </p:cNvSpPr>
          <p:nvPr>
            <p:ph type="ftr" sz="quarter" idx="2"/>
          </p:nvPr>
        </p:nvSpPr>
        <p:spPr bwMode="auto">
          <a:xfrm>
            <a:off x="0" y="8721487"/>
            <a:ext cx="2971800" cy="4590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9221" name="Rectangle 5"/>
          <p:cNvSpPr>
            <a:spLocks noGrp="1" noChangeArrowheads="1"/>
          </p:cNvSpPr>
          <p:nvPr>
            <p:ph type="sldNum" sz="quarter" idx="3"/>
          </p:nvPr>
        </p:nvSpPr>
        <p:spPr bwMode="auto">
          <a:xfrm>
            <a:off x="3886200" y="8721487"/>
            <a:ext cx="2971800" cy="4590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C629E252-5951-4CD0-AC6E-BAD0CC7A92D9}" type="slidenum">
              <a:rPr lang="en-US"/>
              <a:pPr>
                <a:defRPr/>
              </a:pPr>
              <a:t>‹#›</a:t>
            </a:fld>
            <a:endParaRPr lang="en-US"/>
          </a:p>
        </p:txBody>
      </p:sp>
    </p:spTree>
    <p:extLst>
      <p:ext uri="{BB962C8B-B14F-4D97-AF65-F5344CB8AC3E}">
        <p14:creationId xmlns:p14="http://schemas.microsoft.com/office/powerpoint/2010/main" val="262359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90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90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35063" y="688975"/>
            <a:ext cx="4587875" cy="34417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60744"/>
            <a:ext cx="5029200" cy="4131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21487"/>
            <a:ext cx="2971800" cy="4590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721487"/>
            <a:ext cx="2971800" cy="4590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4095CC28-EDF7-42F2-9B06-A89DF0E7DED9}" type="slidenum">
              <a:rPr lang="en-US"/>
              <a:pPr>
                <a:defRPr/>
              </a:pPr>
              <a:t>‹#›</a:t>
            </a:fld>
            <a:endParaRPr lang="en-US"/>
          </a:p>
        </p:txBody>
      </p:sp>
    </p:spTree>
    <p:extLst>
      <p:ext uri="{BB962C8B-B14F-4D97-AF65-F5344CB8AC3E}">
        <p14:creationId xmlns:p14="http://schemas.microsoft.com/office/powerpoint/2010/main" val="3330680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95CC28-EDF7-42F2-9B06-A89DF0E7DED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Serifa Std 45 Light" pitchFamily="18" charset="0"/>
              </a:rPr>
              <a:t>The APA was originally developed to recognize the need for families to save for retirement. As a result there was a need to protect a portion of family assets for these future retirement needs. The APA varied depending on the age of the older parent and the marital status. Today this allowance continues to exist in the FM but has been re-named the </a:t>
            </a:r>
            <a:r>
              <a:rPr lang="en-US" b="1" dirty="0" smtClean="0">
                <a:latin typeface="Serifa Std 45 Light" pitchFamily="18" charset="0"/>
              </a:rPr>
              <a:t>education and asset protection allowance</a:t>
            </a:r>
            <a:r>
              <a:rPr lang="en-US" dirty="0" smtClean="0">
                <a:latin typeface="Serifa Std 45 Light" pitchFamily="18" charset="0"/>
              </a:rPr>
              <a:t>. The derivation of the allowance remains the same:</a:t>
            </a:r>
          </a:p>
          <a:p>
            <a:pPr eaLnBrk="1" hangingPunct="1"/>
            <a:endParaRPr lang="en-US" dirty="0" smtClean="0">
              <a:latin typeface="Serifa Std 45 Light" pitchFamily="18" charset="0"/>
            </a:endParaRPr>
          </a:p>
          <a:p>
            <a:pPr eaLnBrk="1" hangingPunct="1"/>
            <a:r>
              <a:rPr lang="en-US" dirty="0" smtClean="0">
                <a:latin typeface="Serifa Std 45 Light" pitchFamily="18" charset="0"/>
              </a:rPr>
              <a:t>The education and asset protection allowance is defined in the context of an annuity. This is a sum of money paid at regular intervals over the expected life of the person covered by the annuity. The formula assumes that the parents will retire at age 65 and receive an average amount of Social Security Benefits. The actual values of the ESAPA are calculated as the amount that would be needed to purchase an annuity in today’s dollars that would provide lifelong payments that, when added to expected Social Security payments, would produce the amount of income needed to maintain a moderate standard of living. BLS data are used to determine this moderate </a:t>
            </a:r>
            <a:r>
              <a:rPr lang="en-US" dirty="0" err="1" smtClean="0">
                <a:latin typeface="Serifa Std 45 Light" pitchFamily="18" charset="0"/>
              </a:rPr>
              <a:t>standa</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CSS Standard rules disallow losses, option is to allow all or some to be allowed if legitimate cash flow impact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Home</a:t>
            </a:r>
            <a:r>
              <a:rPr lang="en-US" baseline="0" dirty="0" smtClean="0"/>
              <a:t> value $300,000, home debt $284,373</a:t>
            </a:r>
          </a:p>
          <a:p>
            <a:r>
              <a:rPr lang="en-US" baseline="0" dirty="0" smtClean="0"/>
              <a:t>Year Purchased 2004</a:t>
            </a:r>
          </a:p>
          <a:p>
            <a:r>
              <a:rPr lang="en-US" baseline="0" dirty="0" smtClean="0"/>
              <a:t>Purchase price $375,000</a:t>
            </a:r>
          </a:p>
          <a:p>
            <a:r>
              <a:rPr lang="en-US" baseline="0" dirty="0" smtClean="0"/>
              <a:t>Home equity in calculation: $160,902</a:t>
            </a:r>
          </a:p>
          <a:p>
            <a:r>
              <a:rPr lang="en-US" baseline="0" dirty="0" smtClean="0"/>
              <a:t>GUID G00480785</a:t>
            </a:r>
            <a:endParaRPr lang="en-US" dirty="0"/>
          </a:p>
        </p:txBody>
      </p:sp>
      <p:sp>
        <p:nvSpPr>
          <p:cNvPr id="4" name="Slide Number Placeholder 3"/>
          <p:cNvSpPr>
            <a:spLocks noGrp="1"/>
          </p:cNvSpPr>
          <p:nvPr>
            <p:ph type="sldNum" sz="quarter" idx="10"/>
          </p:nvPr>
        </p:nvSpPr>
        <p:spPr/>
        <p:txBody>
          <a:bodyPr/>
          <a:lstStyle/>
          <a:p>
            <a:pPr>
              <a:defRPr/>
            </a:pPr>
            <a:fld id="{4095CC28-EDF7-42F2-9B06-A89DF0E7DED9}" type="slidenum">
              <a:rPr lang="en-US" smtClean="0"/>
              <a:pPr>
                <a:defRPr/>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Allowances</a:t>
            </a:r>
          </a:p>
          <a:p>
            <a:r>
              <a:rPr lang="en-US" dirty="0" smtClean="0"/>
              <a:t>$8000 private</a:t>
            </a:r>
            <a:r>
              <a:rPr lang="en-US" baseline="0" dirty="0" smtClean="0"/>
              <a:t> school tuition</a:t>
            </a:r>
          </a:p>
          <a:p>
            <a:r>
              <a:rPr lang="en-US" baseline="0" dirty="0" smtClean="0"/>
              <a:t>$20,000 medical expenses</a:t>
            </a:r>
          </a:p>
          <a:p>
            <a:endParaRPr lang="en-US" baseline="0" dirty="0" smtClean="0"/>
          </a:p>
          <a:p>
            <a:r>
              <a:rPr lang="en-US" baseline="0" dirty="0" smtClean="0"/>
              <a:t>Difference in asset values – home equity of $160,390 and student assets of $3900 that are counted as a parent asset.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095CC28-EDF7-42F2-9B06-A89DF0E7DED9}"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Serifa Std 45 Light" pitchFamily="18" charset="0"/>
              </a:rPr>
              <a:t>The IM does not include a SNT or bypass formula. Institutions using the IM believe that these formula variations result in a possible cliff effect since an applicant with a dollar more of AGI can have an EFC significantly higher than a family whose income falls below the $50,000 or $ 30,000 levels. </a:t>
            </a:r>
          </a:p>
          <a:p>
            <a:pPr eaLnBrk="1" hangingPunct="1"/>
            <a:endParaRPr lang="en-US" dirty="0" smtClean="0">
              <a:latin typeface="Serifa Std 45 Light" pitchFamily="18" charset="0"/>
            </a:endParaRPr>
          </a:p>
          <a:p>
            <a:pPr eaLnBrk="1" hangingPunct="1"/>
            <a:r>
              <a:rPr lang="en-US" dirty="0" smtClean="0">
                <a:latin typeface="Serifa Std 45 Light" pitchFamily="18" charset="0"/>
              </a:rPr>
              <a:t>The IM does include 3 different formulas with two variations:</a:t>
            </a:r>
          </a:p>
          <a:p>
            <a:pPr eaLnBrk="1" hangingPunct="1"/>
            <a:endParaRPr lang="en-US" dirty="0" smtClean="0">
              <a:latin typeface="Serifa Std 45 Light" pitchFamily="18" charset="0"/>
            </a:endParaRPr>
          </a:p>
          <a:p>
            <a:pPr eaLnBrk="1" hangingPunct="1">
              <a:buFontTx/>
              <a:buChar char="•"/>
            </a:pPr>
            <a:r>
              <a:rPr lang="en-US" dirty="0" smtClean="0">
                <a:latin typeface="Serifa Std 45 Light" pitchFamily="18" charset="0"/>
              </a:rPr>
              <a:t>Dependent students (same basic defining criteria as FM). Dependent students are deemed to be the primary beneficiaries of the education and are assessed accordingly in the IM need analysis. Parents of dependent students are deemed to have a primary responsibility for paying for education to the extent they are able but as you will see when you look at the tables, the income and asset assessment rates are lower than for dependent students and they also have greater income and asset allowances.</a:t>
            </a:r>
          </a:p>
          <a:p>
            <a:pPr eaLnBrk="1" hangingPunct="1">
              <a:buFontTx/>
              <a:buChar char="•"/>
            </a:pPr>
            <a:r>
              <a:rPr lang="en-US" dirty="0" smtClean="0">
                <a:latin typeface="Serifa Std 45 Light" pitchFamily="18" charset="0"/>
              </a:rPr>
              <a:t>Independent students are defined the same was as in the FM. </a:t>
            </a:r>
          </a:p>
          <a:p>
            <a:pPr eaLnBrk="1" hangingPunct="1"/>
            <a:endParaRPr lang="en-US" dirty="0" smtClean="0">
              <a:latin typeface="Serifa Std 45 Light"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a:t>
            </a:r>
            <a:r>
              <a:rPr lang="en-US" baseline="0" dirty="0" smtClean="0"/>
              <a:t> with IM designation are itemized on PROFILE  - all are factored into AGI</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asks for SS benefits of siblings or parents, but not student, assuming benefits will end at age</a:t>
            </a:r>
            <a:r>
              <a:rPr lang="en-US" baseline="0" dirty="0" smtClean="0"/>
              <a:t> 18</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Serifa Std 45 Light" pitchFamily="18" charset="0"/>
                <a:cs typeface="Times New Roman" pitchFamily="18" charset="0"/>
              </a:rPr>
              <a:t>Just as it is the job of the aid administrator to identify annual recurring income, it is of equal importance to accurately identify nondiscretionary expenses against the income to be included in the analysis. Need analysis acknowledges these expenses &amp; provides a systematic method for protecting income.</a:t>
            </a:r>
          </a:p>
          <a:p>
            <a:pPr eaLnBrk="1" hangingPunct="1"/>
            <a:endParaRPr lang="en-US" dirty="0" smtClean="0">
              <a:latin typeface="Serifa Std 45 Light" pitchFamily="18" charset="0"/>
              <a:cs typeface="Times New Roman" pitchFamily="18" charset="0"/>
            </a:endParaRPr>
          </a:p>
          <a:p>
            <a:pPr eaLnBrk="1" hangingPunct="1"/>
            <a:r>
              <a:rPr lang="en-US" dirty="0" smtClean="0">
                <a:latin typeface="Serifa Std 45 Light" pitchFamily="18" charset="0"/>
                <a:cs typeface="Times New Roman" pitchFamily="18" charset="0"/>
              </a:rPr>
              <a:t>Both the FM and IM need analysis systems provide a basis upon which to consistently allow for those expenses which are not discretionary.  These include basic living expenses and taxes. </a:t>
            </a:r>
          </a:p>
          <a:p>
            <a:pPr eaLnBrk="1" hangingPunct="1"/>
            <a:endParaRPr lang="en-US" dirty="0" smtClean="0">
              <a:latin typeface="Serifa Std 45 Light" pitchFamily="18" charset="0"/>
              <a:cs typeface="Times New Roman" pitchFamily="18" charset="0"/>
            </a:endParaRPr>
          </a:p>
          <a:p>
            <a:pPr eaLnBrk="1" hangingPunct="1"/>
            <a:r>
              <a:rPr lang="en-US" dirty="0" smtClean="0">
                <a:latin typeface="Serifa Std 45 Light" pitchFamily="18" charset="0"/>
                <a:cs typeface="Times New Roman" pitchFamily="18" charset="0"/>
              </a:rPr>
              <a:t>After allowances have been applied, assuming a family has some discretionary financial resources, it is reasonable to expect that a percentage of those resources will be available for college expenses.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Serifa Std 45 Light" pitchFamily="18" charset="0"/>
              </a:rPr>
              <a:t>The IM employment allowance is % of lesser income, capped. The FM is 35% of lesser income earned to a maximum of $3,500.  Only if both</a:t>
            </a:r>
            <a:r>
              <a:rPr lang="en-US" baseline="0" dirty="0" smtClean="0">
                <a:latin typeface="Serifa Std 45 Light" pitchFamily="18" charset="0"/>
              </a:rPr>
              <a:t> parents (or single parent) works</a:t>
            </a:r>
            <a:endParaRPr lang="en-US" dirty="0" smtClean="0">
              <a:latin typeface="Serifa Std 45 Light" pitchFamily="18" charset="0"/>
            </a:endParaRPr>
          </a:p>
          <a:p>
            <a:pPr eaLnBrk="1" hangingPunct="1"/>
            <a:endParaRPr lang="en-US" dirty="0" smtClean="0">
              <a:latin typeface="Serifa Std 45 Light" pitchFamily="18" charset="0"/>
            </a:endParaRPr>
          </a:p>
          <a:p>
            <a:pPr eaLnBrk="1" hangingPunct="1"/>
            <a:r>
              <a:rPr lang="en-US" dirty="0" smtClean="0">
                <a:latin typeface="Serifa Std 45 Light" pitchFamily="18" charset="0"/>
              </a:rPr>
              <a:t>The IM offers an additional protection: the annual education savings allowance. This allowance protects a portion of income for future higher education expenses for younger siblings. The AESA  assumes that a family should be able to save from annual family income for future educational costs. If saved, this amount would equal one third of the total EFC for a private four year college at the time their student enrolls in college (see IM: What is It? For more information. </a:t>
            </a:r>
          </a:p>
          <a:p>
            <a:pPr eaLnBrk="1" hangingPunct="1"/>
            <a:endParaRPr lang="en-US" dirty="0" smtClean="0">
              <a:latin typeface="Serifa Std 45 Light" pitchFamily="18" charset="0"/>
            </a:endParaRPr>
          </a:p>
          <a:p>
            <a:pPr eaLnBrk="1" hangingPunct="1"/>
            <a:r>
              <a:rPr lang="en-US" dirty="0" smtClean="0">
                <a:latin typeface="Serifa Std 45 Light" pitchFamily="18" charset="0"/>
              </a:rPr>
              <a:t>Schools using IM may also include an optional private school expense allowance which helps offset the private secondary school costs for younger siblings.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2400" indent="-152400" eaLnBrk="1" hangingPunct="1">
              <a:lnSpc>
                <a:spcPct val="90000"/>
              </a:lnSpc>
              <a:buFontTx/>
              <a:buChar char="•"/>
            </a:pPr>
            <a:r>
              <a:rPr lang="en-US" sz="1200" dirty="0" smtClean="0">
                <a:latin typeface="Serifa Std 45 Light" pitchFamily="18" charset="0"/>
                <a:cs typeface="Times New Roman" pitchFamily="18" charset="0"/>
              </a:rPr>
              <a:t>The underlying assumption of need analysis is that parents and students have an obligation to finance postsecondary education to the extent they are able.   Income and assets together are used to produce a comprehensive measure of a family’s financial strength</a:t>
            </a:r>
            <a:r>
              <a:rPr lang="en-US" sz="1200" b="1" dirty="0" smtClean="0">
                <a:latin typeface="Serifa Std 45 Light" pitchFamily="18" charset="0"/>
                <a:cs typeface="Times New Roman" pitchFamily="18" charset="0"/>
              </a:rPr>
              <a:t>.</a:t>
            </a:r>
            <a:r>
              <a:rPr lang="en-US" sz="1200" dirty="0" smtClean="0">
                <a:latin typeface="Serifa Std 45 Light" pitchFamily="18" charset="0"/>
                <a:cs typeface="Times New Roman" pitchFamily="18" charset="0"/>
              </a:rPr>
              <a:t> </a:t>
            </a:r>
          </a:p>
          <a:p>
            <a:pPr marL="152400" indent="-152400" eaLnBrk="1" hangingPunct="1">
              <a:lnSpc>
                <a:spcPct val="90000"/>
              </a:lnSpc>
              <a:buFontTx/>
              <a:buChar char="•"/>
            </a:pPr>
            <a:r>
              <a:rPr lang="en-US" sz="1200" dirty="0" smtClean="0">
                <a:latin typeface="Serifa Std 45 Light" pitchFamily="18" charset="0"/>
                <a:cs typeface="Times New Roman" pitchFamily="18" charset="0"/>
              </a:rPr>
              <a:t>One could also say that assets represent deferred purchasing power. Families accumulate assets by deferring spending on goods and services from past income. If they choose to do so, this “unspent” or “accumulated” income is available to supplement the purchase of goods from current and future income. </a:t>
            </a:r>
          </a:p>
          <a:p>
            <a:pPr marL="152400" indent="-152400" eaLnBrk="1" hangingPunct="1">
              <a:lnSpc>
                <a:spcPct val="90000"/>
              </a:lnSpc>
              <a:buFontTx/>
              <a:buChar char="•"/>
            </a:pPr>
            <a:r>
              <a:rPr lang="en-US" sz="1200" dirty="0" smtClean="0">
                <a:latin typeface="Serifa Std 45 Light" pitchFamily="18" charset="0"/>
                <a:cs typeface="Times New Roman" pitchFamily="18" charset="0"/>
              </a:rPr>
              <a:t>Need analysis looks at what additional financial capacity a family with assets may have. Additional capacity is considered a supplement to income. Assets permit families to discharge debt and to avoid new debt. </a:t>
            </a:r>
          </a:p>
          <a:p>
            <a:pPr marL="152400" indent="-152400" eaLnBrk="1" hangingPunct="1">
              <a:lnSpc>
                <a:spcPct val="90000"/>
              </a:lnSpc>
              <a:buFontTx/>
              <a:buChar char="•"/>
            </a:pPr>
            <a:r>
              <a:rPr lang="en-US" sz="1200" dirty="0" smtClean="0">
                <a:latin typeface="Serifa Std 45 Light" pitchFamily="18" charset="0"/>
                <a:cs typeface="Times New Roman" pitchFamily="18" charset="0"/>
              </a:rPr>
              <a:t>Assets are “accumulated.” Assets are “savings.” Assets can be thought of as unspent or accumulated income.</a:t>
            </a:r>
          </a:p>
          <a:p>
            <a:pPr marL="152400" indent="-152400" eaLnBrk="1" hangingPunct="1">
              <a:lnSpc>
                <a:spcPct val="90000"/>
              </a:lnSpc>
              <a:buFontTx/>
              <a:buChar char="•"/>
            </a:pPr>
            <a:r>
              <a:rPr lang="en-US" sz="1200" dirty="0" smtClean="0">
                <a:latin typeface="Serifa Std 45 Light" pitchFamily="18" charset="0"/>
                <a:cs typeface="Times New Roman" pitchFamily="18" charset="0"/>
              </a:rPr>
              <a:t>Even assets that are derived from the most frugal approach to spending represent some excess funds that were not used to purchase basic necessities.</a:t>
            </a:r>
          </a:p>
          <a:p>
            <a:pPr marL="152400" indent="-152400" eaLnBrk="1" hangingPunct="1">
              <a:lnSpc>
                <a:spcPct val="90000"/>
              </a:lnSpc>
              <a:buFontTx/>
              <a:buChar char="•"/>
            </a:pPr>
            <a:r>
              <a:rPr lang="en-US" sz="1200" dirty="0" smtClean="0">
                <a:latin typeface="Serifa Std 45 Light" pitchFamily="18" charset="0"/>
                <a:cs typeface="Times New Roman" pitchFamily="18" charset="0"/>
              </a:rPr>
              <a:t>It is generally easier for families with high assets to free up current income for educational expenses. They can use their assets rather than their income for their contribution. If they decide to borrow, they are more likely to be approved for a private loan than a family who depends on income alone.</a:t>
            </a:r>
            <a:endParaRPr lang="en-US" sz="1200" dirty="0" smtClean="0">
              <a:latin typeface="Serifa Std 45 Light" pitchFamily="18" charset="0"/>
            </a:endParaRPr>
          </a:p>
          <a:p>
            <a:pPr marL="152400" indent="-152400" eaLnBrk="1" hangingPunct="1">
              <a:lnSpc>
                <a:spcPct val="90000"/>
              </a:lnSpc>
              <a:buFontTx/>
              <a:buChar char="•"/>
            </a:pPr>
            <a:r>
              <a:rPr lang="en-US" sz="1200" dirty="0" smtClean="0">
                <a:latin typeface="Serifa Std 45 Light" pitchFamily="18" charset="0"/>
              </a:rPr>
              <a:t>Valuation of assets can present a problem. Liquid assets are easier to quantify.  Non-liquid assets are more difficult for the family to set a realistic value and more difficult for the FAA to verify and to weigh in assessing financial strength. </a:t>
            </a:r>
          </a:p>
          <a:p>
            <a:pPr marL="152400" indent="-152400" eaLnBrk="1" hangingPunct="1">
              <a:lnSpc>
                <a:spcPct val="90000"/>
              </a:lnSpc>
            </a:pPr>
            <a:endParaRPr lang="en-US" sz="1200" dirty="0" smtClean="0">
              <a:latin typeface="Serifa Std 45 Light"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C59E5-C240-4380-81A4-E54462519D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5492C5-8A02-49CF-A0AE-01A8B898E0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4FEA09-45CF-4A32-A009-3C12AF4D5B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39B3A5-FB04-4F37-A253-0FDFC4FF7F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04539F-D798-4A8C-9B54-7C3CCF1DCF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7661FC-A656-411E-8267-A2FAE48CFD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A7786E-C8ED-442D-9CFD-7F18939F5C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E2096A-CF3C-4ADC-A473-17286C83F9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65D706-B2F0-4770-9E61-54C0022548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533400" y="6096000"/>
            <a:ext cx="2057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FCFC1B50-A12B-474B-831F-A48AC96C80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EB708AC4-A07E-479A-9F0F-47554AA6E5B7}" type="datetime1">
              <a:rPr lang="en-US"/>
              <a:pPr>
                <a:defRPr/>
              </a:pPr>
              <a:t>10/23/2012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04FF87A1-49AE-414C-AFE3-3D6B7C0F06B9}" type="slidenum">
              <a:rPr lang="en-US"/>
              <a:pPr>
                <a:defRPr/>
              </a:pPr>
              <a:t>‹#›</a:t>
            </a:fld>
            <a:endParaRPr lang="en-US"/>
          </a:p>
        </p:txBody>
      </p:sp>
    </p:spTree>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990600" y="3505200"/>
            <a:ext cx="7162800" cy="2133600"/>
          </a:xfrm>
          <a:prstGeom prst="rect">
            <a:avLst/>
          </a:prstGeom>
          <a:noFill/>
          <a:ln w="9525">
            <a:noFill/>
            <a:miter lim="800000"/>
            <a:headEnd/>
            <a:tailEnd/>
          </a:ln>
        </p:spPr>
        <p:txBody>
          <a:bodyPr/>
          <a:lstStyle/>
          <a:p>
            <a:pPr algn="ctr" eaLnBrk="1" hangingPunct="1">
              <a:lnSpc>
                <a:spcPct val="70000"/>
              </a:lnSpc>
              <a:spcBef>
                <a:spcPct val="20000"/>
              </a:spcBef>
            </a:pPr>
            <a:r>
              <a:rPr lang="en-US" sz="5600" dirty="0" smtClean="0">
                <a:solidFill>
                  <a:schemeClr val="bg1"/>
                </a:solidFill>
              </a:rPr>
              <a:t>Understanding IM</a:t>
            </a:r>
            <a:endParaRPr lang="en-US" sz="5400" dirty="0">
              <a:solidFill>
                <a:schemeClr val="bg1"/>
              </a:solidFill>
            </a:endParaRPr>
          </a:p>
          <a:p>
            <a:pPr algn="ctr" eaLnBrk="1" hangingPunct="1">
              <a:spcBef>
                <a:spcPct val="20000"/>
              </a:spcBef>
            </a:pPr>
            <a:r>
              <a:rPr lang="en-US" dirty="0">
                <a:solidFill>
                  <a:schemeClr val="bg1"/>
                </a:solidFill>
              </a:rPr>
              <a:t>Presented </a:t>
            </a:r>
            <a:r>
              <a:rPr lang="en-US" dirty="0" smtClean="0">
                <a:solidFill>
                  <a:schemeClr val="bg1"/>
                </a:solidFill>
              </a:rPr>
              <a:t>by</a:t>
            </a:r>
          </a:p>
          <a:p>
            <a:pPr algn="ctr" eaLnBrk="1" hangingPunct="1">
              <a:spcBef>
                <a:spcPct val="20000"/>
              </a:spcBef>
            </a:pPr>
            <a:r>
              <a:rPr lang="en-US" sz="1600" dirty="0" smtClean="0">
                <a:solidFill>
                  <a:schemeClr val="bg1"/>
                </a:solidFill>
              </a:rPr>
              <a:t>Karen Hanley and Brian Lemma</a:t>
            </a:r>
          </a:p>
          <a:p>
            <a:pPr algn="ctr" eaLnBrk="1" hangingPunct="1">
              <a:spcBef>
                <a:spcPct val="20000"/>
              </a:spcBef>
            </a:pPr>
            <a:r>
              <a:rPr lang="en-US" sz="1600" dirty="0" smtClean="0">
                <a:solidFill>
                  <a:schemeClr val="bg1"/>
                </a:solidFill>
              </a:rPr>
              <a:t>Georgetown University</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4000" dirty="0" smtClean="0">
                <a:latin typeface="Serifa Std 45 Light" pitchFamily="18" charset="0"/>
              </a:rPr>
              <a:t>Adding up the assets</a:t>
            </a:r>
            <a:endParaRPr lang="en-US" sz="4000" dirty="0">
              <a:latin typeface="Serifa Std 45 Ligh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Serifa Std 45 Light" pitchFamily="18" charset="0"/>
              </a:rPr>
              <a:t>Why Include Assets ?</a:t>
            </a:r>
            <a:endParaRPr lang="en-US" sz="4000" b="0" dirty="0">
              <a:latin typeface="Serifa Std 45 Light" pitchFamily="18" charset="0"/>
            </a:endParaRPr>
          </a:p>
        </p:txBody>
      </p:sp>
      <p:sp>
        <p:nvSpPr>
          <p:cNvPr id="3" name="Content Placeholder 2"/>
          <p:cNvSpPr>
            <a:spLocks noGrp="1"/>
          </p:cNvSpPr>
          <p:nvPr>
            <p:ph idx="1"/>
          </p:nvPr>
        </p:nvSpPr>
        <p:spPr>
          <a:xfrm>
            <a:off x="419100" y="1790163"/>
            <a:ext cx="8305800" cy="4327302"/>
          </a:xfrm>
        </p:spPr>
        <p:txBody>
          <a:bodyPr/>
          <a:lstStyle/>
          <a:p>
            <a:pPr eaLnBrk="1" hangingPunct="1">
              <a:lnSpc>
                <a:spcPct val="90000"/>
              </a:lnSpc>
            </a:pPr>
            <a:r>
              <a:rPr lang="en-US" sz="2400" dirty="0" smtClean="0">
                <a:latin typeface="Univers LT Std 45 Light" pitchFamily="34" charset="0"/>
              </a:rPr>
              <a:t>Concept of financial strength</a:t>
            </a:r>
          </a:p>
          <a:p>
            <a:pPr lvl="1" eaLnBrk="1" hangingPunct="1">
              <a:lnSpc>
                <a:spcPct val="90000"/>
              </a:lnSpc>
            </a:pPr>
            <a:r>
              <a:rPr lang="en-US" sz="1800" dirty="0" smtClean="0">
                <a:latin typeface="Univers LT Std 45 Light" pitchFamily="34" charset="0"/>
              </a:rPr>
              <a:t>Deferred purchasing power</a:t>
            </a:r>
          </a:p>
          <a:p>
            <a:pPr lvl="1" eaLnBrk="1" hangingPunct="1">
              <a:lnSpc>
                <a:spcPct val="90000"/>
              </a:lnSpc>
            </a:pPr>
            <a:r>
              <a:rPr lang="en-US" sz="1800" dirty="0" smtClean="0">
                <a:latin typeface="Univers LT Std 45 Light" pitchFamily="34" charset="0"/>
              </a:rPr>
              <a:t>Supplement to income</a:t>
            </a:r>
          </a:p>
          <a:p>
            <a:pPr lvl="1" eaLnBrk="1" hangingPunct="1">
              <a:lnSpc>
                <a:spcPct val="90000"/>
              </a:lnSpc>
            </a:pPr>
            <a:r>
              <a:rPr lang="en-US" sz="1800" dirty="0" smtClean="0">
                <a:latin typeface="Univers LT Std 45 Light" pitchFamily="34" charset="0"/>
              </a:rPr>
              <a:t>Planning for retirement</a:t>
            </a:r>
          </a:p>
          <a:p>
            <a:pPr eaLnBrk="1" hangingPunct="1">
              <a:lnSpc>
                <a:spcPct val="90000"/>
              </a:lnSpc>
            </a:pPr>
            <a:r>
              <a:rPr lang="en-US" sz="2400" dirty="0" smtClean="0">
                <a:latin typeface="Univers LT Std 45 Light" pitchFamily="34" charset="0"/>
              </a:rPr>
              <a:t>Liquid vs. non-liquid assets</a:t>
            </a:r>
          </a:p>
          <a:p>
            <a:pPr lvl="1" eaLnBrk="1" hangingPunct="1">
              <a:lnSpc>
                <a:spcPct val="90000"/>
              </a:lnSpc>
            </a:pPr>
            <a:r>
              <a:rPr lang="en-US" sz="1800" dirty="0" smtClean="0">
                <a:latin typeface="Univers LT Std 45 Light" pitchFamily="34" charset="0"/>
              </a:rPr>
              <a:t>An asset is an asset</a:t>
            </a:r>
          </a:p>
          <a:p>
            <a:pPr lvl="1" eaLnBrk="1" hangingPunct="1">
              <a:lnSpc>
                <a:spcPct val="90000"/>
              </a:lnSpc>
            </a:pPr>
            <a:r>
              <a:rPr lang="en-US" sz="1800" dirty="0" smtClean="0">
                <a:latin typeface="Univers LT Std 45 Light" pitchFamily="34" charset="0"/>
              </a:rPr>
              <a:t>Valuation presents challenges</a:t>
            </a:r>
          </a:p>
          <a:p>
            <a:pPr eaLnBrk="1" hangingPunct="1">
              <a:lnSpc>
                <a:spcPct val="90000"/>
              </a:lnSpc>
            </a:pPr>
            <a:r>
              <a:rPr lang="en-US" sz="2400" dirty="0" smtClean="0">
                <a:latin typeface="Univers LT Std 45 Light" pitchFamily="34" charset="0"/>
              </a:rPr>
              <a:t>Philosophy about assets drives data collection</a:t>
            </a:r>
          </a:p>
          <a:p>
            <a:pPr lvl="1" eaLnBrk="1" hangingPunct="1">
              <a:lnSpc>
                <a:spcPct val="90000"/>
              </a:lnSpc>
            </a:pPr>
            <a:r>
              <a:rPr lang="en-US" sz="1800" dirty="0" smtClean="0">
                <a:latin typeface="Univers LT Std 45 Light" pitchFamily="34" charset="0"/>
              </a:rPr>
              <a:t>FM</a:t>
            </a:r>
          </a:p>
          <a:p>
            <a:pPr lvl="1" eaLnBrk="1" hangingPunct="1">
              <a:lnSpc>
                <a:spcPct val="90000"/>
              </a:lnSpc>
            </a:pPr>
            <a:r>
              <a:rPr lang="en-US" sz="1800" dirty="0" smtClean="0">
                <a:latin typeface="Univers LT Std 45 Light" pitchFamily="34" charset="0"/>
              </a:rPr>
              <a:t>IM</a:t>
            </a:r>
          </a:p>
          <a:p>
            <a:pPr>
              <a:buNone/>
            </a:pPr>
            <a:endParaRPr lang="en-US" dirty="0" smtClean="0">
              <a:latin typeface="Univers LT Std 45 Light" pitchFamily="34" charset="0"/>
            </a:endParaRPr>
          </a:p>
          <a:p>
            <a:endParaRPr lang="en-US" dirty="0" smtClean="0">
              <a:latin typeface="Univers LT Std 45 Light" pitchFamily="34" charset="0"/>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0" dirty="0" smtClean="0">
                <a:latin typeface="Serifa Std 45 Light" pitchFamily="18" charset="0"/>
              </a:rPr>
              <a:t>Assets in the Methodology</a:t>
            </a:r>
            <a:endParaRPr lang="en-US" sz="4000" b="0" dirty="0">
              <a:latin typeface="Serifa Std 45 Light" pitchFamily="18" charset="0"/>
            </a:endParaRPr>
          </a:p>
        </p:txBody>
      </p:sp>
      <p:sp>
        <p:nvSpPr>
          <p:cNvPr id="3" name="Content Placeholder 2"/>
          <p:cNvSpPr>
            <a:spLocks noGrp="1"/>
          </p:cNvSpPr>
          <p:nvPr>
            <p:ph idx="1"/>
          </p:nvPr>
        </p:nvSpPr>
        <p:spPr>
          <a:xfrm>
            <a:off x="457200" y="1371600"/>
            <a:ext cx="8305800" cy="4821779"/>
          </a:xfrm>
        </p:spPr>
        <p:txBody>
          <a:bodyPr/>
          <a:lstStyle/>
          <a:p>
            <a:pPr eaLnBrk="1" hangingPunct="1">
              <a:lnSpc>
                <a:spcPct val="90000"/>
              </a:lnSpc>
            </a:pPr>
            <a:r>
              <a:rPr lang="en-US" sz="2400" dirty="0" smtClean="0">
                <a:latin typeface="Univers LT Std 45 Light" pitchFamily="34" charset="0"/>
              </a:rPr>
              <a:t>Inclusions</a:t>
            </a:r>
          </a:p>
          <a:p>
            <a:pPr lvl="1" eaLnBrk="1" hangingPunct="1">
              <a:lnSpc>
                <a:spcPct val="90000"/>
              </a:lnSpc>
            </a:pPr>
            <a:r>
              <a:rPr lang="en-US" sz="2000" dirty="0" smtClean="0">
                <a:latin typeface="Univers LT Std 45 Light" pitchFamily="34" charset="0"/>
              </a:rPr>
              <a:t>Current balances in cash, savings &amp; checking accounts (IM; FM maybe)</a:t>
            </a:r>
          </a:p>
          <a:p>
            <a:pPr lvl="1" eaLnBrk="1" hangingPunct="1">
              <a:lnSpc>
                <a:spcPct val="90000"/>
              </a:lnSpc>
            </a:pPr>
            <a:r>
              <a:rPr lang="en-US" sz="2000" dirty="0" smtClean="0">
                <a:latin typeface="Univers LT Std 45 Light" pitchFamily="34" charset="0"/>
              </a:rPr>
              <a:t>Investments (IM; FM maybe)</a:t>
            </a:r>
          </a:p>
          <a:p>
            <a:pPr lvl="2" eaLnBrk="1" hangingPunct="1">
              <a:lnSpc>
                <a:spcPct val="90000"/>
              </a:lnSpc>
              <a:buFontTx/>
              <a:buChar char="•"/>
            </a:pPr>
            <a:r>
              <a:rPr lang="en-US" sz="1600" dirty="0" smtClean="0">
                <a:latin typeface="Univers LT Std 45 Light" pitchFamily="34" charset="0"/>
              </a:rPr>
              <a:t>Other real estate, vacation homes, mutual funds, trust funds, stocks, bonds, etc.</a:t>
            </a:r>
          </a:p>
          <a:p>
            <a:pPr lvl="2" eaLnBrk="1" hangingPunct="1">
              <a:lnSpc>
                <a:spcPct val="90000"/>
              </a:lnSpc>
            </a:pPr>
            <a:r>
              <a:rPr lang="en-US" sz="1600" dirty="0" smtClean="0">
                <a:latin typeface="Univers LT Std 45 Light" pitchFamily="34" charset="0"/>
              </a:rPr>
              <a:t>529 savings plans, Coverdell savings accounts, prepaid tuition plans</a:t>
            </a:r>
          </a:p>
          <a:p>
            <a:pPr lvl="1" eaLnBrk="1" hangingPunct="1">
              <a:lnSpc>
                <a:spcPct val="90000"/>
              </a:lnSpc>
            </a:pPr>
            <a:r>
              <a:rPr lang="en-US" sz="2000" dirty="0" smtClean="0">
                <a:latin typeface="Univers LT Std 45 Light" pitchFamily="34" charset="0"/>
              </a:rPr>
              <a:t>Parental assets held in the names of younger siblings(IM)</a:t>
            </a:r>
          </a:p>
          <a:p>
            <a:pPr lvl="1" eaLnBrk="1" hangingPunct="1">
              <a:lnSpc>
                <a:spcPct val="90000"/>
              </a:lnSpc>
            </a:pPr>
            <a:r>
              <a:rPr lang="en-US" sz="2000" dirty="0" smtClean="0">
                <a:latin typeface="Univers LT Std 45 Light" pitchFamily="34" charset="0"/>
              </a:rPr>
              <a:t>Value of business (IM; FM maybe)</a:t>
            </a:r>
          </a:p>
          <a:p>
            <a:pPr lvl="1" eaLnBrk="1" hangingPunct="1">
              <a:lnSpc>
                <a:spcPct val="90000"/>
              </a:lnSpc>
            </a:pPr>
            <a:r>
              <a:rPr lang="en-US" sz="2000" dirty="0" smtClean="0">
                <a:latin typeface="Univers LT Std 45 Light" pitchFamily="34" charset="0"/>
              </a:rPr>
              <a:t>Value of farm (IM; FM maybe)</a:t>
            </a:r>
          </a:p>
          <a:p>
            <a:pPr lvl="1" eaLnBrk="1" hangingPunct="1">
              <a:lnSpc>
                <a:spcPct val="90000"/>
              </a:lnSpc>
            </a:pPr>
            <a:r>
              <a:rPr lang="en-US" sz="2000" dirty="0" smtClean="0">
                <a:latin typeface="Univers LT Std 45 Light" pitchFamily="34" charset="0"/>
              </a:rPr>
              <a:t>Home Equity (IM)</a:t>
            </a:r>
          </a:p>
          <a:p>
            <a:pPr eaLnBrk="1" hangingPunct="1">
              <a:lnSpc>
                <a:spcPct val="90000"/>
              </a:lnSpc>
            </a:pPr>
            <a:r>
              <a:rPr lang="en-US" sz="2400" dirty="0" smtClean="0">
                <a:latin typeface="Univers LT Std 45 Light" pitchFamily="34" charset="0"/>
              </a:rPr>
              <a:t>Exclusions</a:t>
            </a:r>
          </a:p>
          <a:p>
            <a:pPr lvl="1" eaLnBrk="1" hangingPunct="1">
              <a:lnSpc>
                <a:spcPct val="90000"/>
              </a:lnSpc>
            </a:pPr>
            <a:r>
              <a:rPr lang="en-US" sz="2000" dirty="0" smtClean="0">
                <a:latin typeface="Univers LT Std 45 Light" pitchFamily="34" charset="0"/>
              </a:rPr>
              <a:t>Retirement funds</a:t>
            </a:r>
          </a:p>
          <a:p>
            <a:pPr lvl="2" eaLnBrk="1" hangingPunct="1">
              <a:lnSpc>
                <a:spcPct val="90000"/>
              </a:lnSpc>
            </a:pPr>
            <a:r>
              <a:rPr lang="en-US" sz="1600" dirty="0" smtClean="0">
                <a:latin typeface="Univers LT Std 45 Light" pitchFamily="34" charset="0"/>
              </a:rPr>
              <a:t>Collected on Profile, but not included in IM</a:t>
            </a:r>
          </a:p>
          <a:p>
            <a:pPr lvl="2" eaLnBrk="1" hangingPunct="1">
              <a:lnSpc>
                <a:spcPct val="90000"/>
              </a:lnSpc>
            </a:pPr>
            <a:r>
              <a:rPr lang="en-US" sz="1600" dirty="0" smtClean="0">
                <a:latin typeface="Univers LT Std 45 Light" pitchFamily="34" charset="0"/>
              </a:rPr>
              <a:t>Not collected on FAFSA</a:t>
            </a:r>
          </a:p>
          <a:p>
            <a:pPr lvl="2" eaLnBrk="1" hangingPunct="1">
              <a:lnSpc>
                <a:spcPct val="90000"/>
              </a:lnSpc>
            </a:pPr>
            <a:endParaRPr lang="en-US" sz="1600" dirty="0" smtClean="0">
              <a:latin typeface="Serifa Std 45 Light" pitchFamily="18" charset="0"/>
            </a:endParaRPr>
          </a:p>
          <a:p>
            <a:pPr>
              <a:buNone/>
            </a:pPr>
            <a:endParaRPr lang="en-US" dirty="0">
              <a:latin typeface="Univers LT Std 45 Light"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Serifa Std 45 Light" pitchFamily="18" charset="0"/>
              </a:rPr>
              <a:t>Asset Allowances</a:t>
            </a:r>
            <a:endParaRPr lang="en-US" sz="4000" b="0" dirty="0">
              <a:latin typeface="Serifa Std 45 Light" pitchFamily="18" charset="0"/>
            </a:endParaRPr>
          </a:p>
        </p:txBody>
      </p:sp>
      <p:sp>
        <p:nvSpPr>
          <p:cNvPr id="3" name="Content Placeholder 2"/>
          <p:cNvSpPr>
            <a:spLocks noGrp="1"/>
          </p:cNvSpPr>
          <p:nvPr>
            <p:ph idx="1"/>
          </p:nvPr>
        </p:nvSpPr>
        <p:spPr>
          <a:xfrm>
            <a:off x="424070" y="1593850"/>
            <a:ext cx="8300830" cy="4581663"/>
          </a:xfrm>
        </p:spPr>
        <p:txBody>
          <a:bodyPr/>
          <a:lstStyle/>
          <a:p>
            <a:pPr eaLnBrk="1" hangingPunct="1">
              <a:lnSpc>
                <a:spcPct val="90000"/>
              </a:lnSpc>
            </a:pPr>
            <a:r>
              <a:rPr lang="en-US" sz="2000" b="1" dirty="0" smtClean="0">
                <a:latin typeface="Univers LT Std 45 Light" pitchFamily="34" charset="0"/>
              </a:rPr>
              <a:t>FM:</a:t>
            </a:r>
            <a:r>
              <a:rPr lang="en-US" sz="2000" dirty="0" smtClean="0">
                <a:latin typeface="Univers LT Std 45 Light" pitchFamily="34" charset="0"/>
              </a:rPr>
              <a:t> </a:t>
            </a:r>
          </a:p>
          <a:p>
            <a:pPr eaLnBrk="1" hangingPunct="1">
              <a:lnSpc>
                <a:spcPct val="90000"/>
              </a:lnSpc>
              <a:buFont typeface="Times" pitchFamily="18" charset="0"/>
              <a:buNone/>
            </a:pPr>
            <a:r>
              <a:rPr lang="en-US" sz="2000" dirty="0" smtClean="0">
                <a:latin typeface="Univers LT Std 45 Light" pitchFamily="34" charset="0"/>
              </a:rPr>
              <a:t>	Education Savings and Asset Protection Allowance</a:t>
            </a:r>
          </a:p>
          <a:p>
            <a:pPr eaLnBrk="1" hangingPunct="1">
              <a:lnSpc>
                <a:spcPct val="90000"/>
              </a:lnSpc>
            </a:pPr>
            <a:r>
              <a:rPr lang="en-US" sz="2000" b="1" dirty="0" smtClean="0">
                <a:latin typeface="Univers LT Std 45 Light" pitchFamily="34" charset="0"/>
              </a:rPr>
              <a:t>IM:</a:t>
            </a:r>
            <a:r>
              <a:rPr lang="en-US" sz="2000" dirty="0" smtClean="0">
                <a:latin typeface="Univers LT Std 45 Light" pitchFamily="34" charset="0"/>
              </a:rPr>
              <a:t> </a:t>
            </a:r>
          </a:p>
          <a:p>
            <a:pPr lvl="1" eaLnBrk="1" hangingPunct="1">
              <a:lnSpc>
                <a:spcPct val="90000"/>
              </a:lnSpc>
            </a:pPr>
            <a:r>
              <a:rPr lang="en-US" sz="2000" dirty="0" smtClean="0">
                <a:latin typeface="Univers LT Std 45 Light" pitchFamily="34" charset="0"/>
              </a:rPr>
              <a:t>Protection for savings for future education costs</a:t>
            </a:r>
          </a:p>
          <a:p>
            <a:pPr lvl="2" eaLnBrk="1" hangingPunct="1">
              <a:lnSpc>
                <a:spcPct val="90000"/>
              </a:lnSpc>
            </a:pPr>
            <a:r>
              <a:rPr lang="en-US" sz="1800" dirty="0" smtClean="0">
                <a:latin typeface="Univers LT Std 45 Light" pitchFamily="34" charset="0"/>
              </a:rPr>
              <a:t>Cumulative Education Savings Allowance (CESA)</a:t>
            </a:r>
          </a:p>
          <a:p>
            <a:pPr lvl="1" eaLnBrk="1" hangingPunct="1">
              <a:lnSpc>
                <a:spcPct val="90000"/>
              </a:lnSpc>
            </a:pPr>
            <a:r>
              <a:rPr lang="en-US" sz="2000" dirty="0" smtClean="0">
                <a:latin typeface="Univers LT Std 45 Light" pitchFamily="34" charset="0"/>
              </a:rPr>
              <a:t>Protection for savings for unforeseen expenses</a:t>
            </a:r>
          </a:p>
          <a:p>
            <a:pPr lvl="2" eaLnBrk="1" hangingPunct="1">
              <a:lnSpc>
                <a:spcPct val="90000"/>
              </a:lnSpc>
            </a:pPr>
            <a:r>
              <a:rPr lang="en-US" sz="1800" dirty="0" smtClean="0">
                <a:latin typeface="Univers LT Std 45 Light" pitchFamily="34" charset="0"/>
              </a:rPr>
              <a:t>Emergency Reserve Allowance (ERA)</a:t>
            </a:r>
          </a:p>
          <a:p>
            <a:pPr lvl="1" eaLnBrk="1" hangingPunct="1">
              <a:lnSpc>
                <a:spcPct val="90000"/>
              </a:lnSpc>
            </a:pPr>
            <a:r>
              <a:rPr lang="en-US" sz="2000" dirty="0" smtClean="0">
                <a:latin typeface="Univers LT Std 45 Light" pitchFamily="34" charset="0"/>
              </a:rPr>
              <a:t>Protection for low income families who may rely on assets to supplement income</a:t>
            </a:r>
          </a:p>
          <a:p>
            <a:pPr lvl="2" eaLnBrk="1" hangingPunct="1">
              <a:lnSpc>
                <a:spcPct val="90000"/>
              </a:lnSpc>
            </a:pPr>
            <a:r>
              <a:rPr lang="en-US" sz="1800" dirty="0" smtClean="0">
                <a:latin typeface="Univers LT Std 45 Light" pitchFamily="34" charset="0"/>
              </a:rPr>
              <a:t>Low income protection allowance </a:t>
            </a:r>
          </a:p>
          <a:p>
            <a:pPr lvl="3" eaLnBrk="1" hangingPunct="1">
              <a:lnSpc>
                <a:spcPct val="90000"/>
              </a:lnSpc>
            </a:pPr>
            <a:r>
              <a:rPr lang="en-US" sz="1400" dirty="0" smtClean="0">
                <a:latin typeface="Univers LT Std 45 Light" pitchFamily="34" charset="0"/>
              </a:rPr>
              <a:t>Absolute value of any negative Available Income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Serifa Std 45 Light" pitchFamily="18" charset="0"/>
              </a:rPr>
              <a:t>FM Pipe Chart</a:t>
            </a:r>
            <a:endParaRPr lang="en-US" sz="4000" b="0" dirty="0">
              <a:latin typeface="Serifa Std 45 Light"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0" y="1371600"/>
            <a:ext cx="6518505" cy="432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Serifa Std 45 Light" pitchFamily="18" charset="0"/>
              </a:rPr>
              <a:t>IM Pipe Chart</a:t>
            </a:r>
            <a:endParaRPr lang="en-US" sz="4000" b="0" dirty="0">
              <a:latin typeface="Serifa Std 45 Light" pitchFamily="18" charset="0"/>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1656219" y="1673362"/>
            <a:ext cx="5831562" cy="432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Serifa Std 45 Light" pitchFamily="18" charset="0"/>
              </a:rPr>
              <a:t>IM Options</a:t>
            </a:r>
            <a:endParaRPr lang="en-US" sz="4000" b="0" dirty="0">
              <a:latin typeface="Serifa Std 45 Light" pitchFamily="18" charset="0"/>
            </a:endParaRPr>
          </a:p>
        </p:txBody>
      </p:sp>
      <p:sp>
        <p:nvSpPr>
          <p:cNvPr id="3" name="Content Placeholder 2"/>
          <p:cNvSpPr>
            <a:spLocks noGrp="1"/>
          </p:cNvSpPr>
          <p:nvPr>
            <p:ph idx="1"/>
          </p:nvPr>
        </p:nvSpPr>
        <p:spPr/>
        <p:txBody>
          <a:bodyPr/>
          <a:lstStyle/>
          <a:p>
            <a:r>
              <a:rPr lang="en-US" dirty="0" smtClean="0">
                <a:latin typeface="Univers LT Std 45 Light" pitchFamily="34" charset="0"/>
              </a:rPr>
              <a:t>Standard IM treatment disallows losses</a:t>
            </a:r>
          </a:p>
          <a:p>
            <a:pPr lvl="1"/>
            <a:r>
              <a:rPr lang="en-US" dirty="0" smtClean="0">
                <a:latin typeface="Univers LT Std 45 Light" pitchFamily="34" charset="0"/>
              </a:rPr>
              <a:t>Long term capital losses</a:t>
            </a:r>
          </a:p>
          <a:p>
            <a:pPr lvl="1"/>
            <a:r>
              <a:rPr lang="en-US" dirty="0" smtClean="0">
                <a:latin typeface="Univers LT Std 45 Light" pitchFamily="34" charset="0"/>
              </a:rPr>
              <a:t>Depreciation on business, rental property</a:t>
            </a:r>
          </a:p>
          <a:p>
            <a:r>
              <a:rPr lang="en-US" dirty="0" smtClean="0">
                <a:latin typeface="Univers LT Std 45 Light" pitchFamily="34" charset="0"/>
              </a:rPr>
              <a:t>Option to allow losses to reduce income</a:t>
            </a:r>
          </a:p>
          <a:p>
            <a:pPr lvl="1"/>
            <a:r>
              <a:rPr lang="en-US" dirty="0" smtClean="0">
                <a:latin typeface="Univers LT Std 45 Light" pitchFamily="34" charset="0"/>
              </a:rPr>
              <a:t>If true out of pocket expense</a:t>
            </a:r>
          </a:p>
          <a:p>
            <a:pPr lvl="1"/>
            <a:r>
              <a:rPr lang="en-US" dirty="0" smtClean="0">
                <a:latin typeface="Univers LT Std 45 Light" pitchFamily="34" charset="0"/>
              </a:rPr>
              <a:t>Should be documented</a:t>
            </a:r>
          </a:p>
          <a:p>
            <a:pPr lvl="1"/>
            <a:endParaRPr lang="en-US" dirty="0" smtClean="0">
              <a:latin typeface="Univers LT Std 45 Ligh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Serifa Std 45 Light" pitchFamily="18" charset="0"/>
              </a:rPr>
              <a:t>IM income options</a:t>
            </a:r>
            <a:endParaRPr lang="en-US" sz="4000" b="0" dirty="0">
              <a:latin typeface="Serifa Std 45 Light" pitchFamily="18" charset="0"/>
            </a:endParaRPr>
          </a:p>
        </p:txBody>
      </p:sp>
      <p:sp>
        <p:nvSpPr>
          <p:cNvPr id="3" name="Content Placeholder 2"/>
          <p:cNvSpPr>
            <a:spLocks noGrp="1"/>
          </p:cNvSpPr>
          <p:nvPr>
            <p:ph idx="1"/>
          </p:nvPr>
        </p:nvSpPr>
        <p:spPr/>
        <p:txBody>
          <a:bodyPr/>
          <a:lstStyle/>
          <a:p>
            <a:r>
              <a:rPr lang="en-US" dirty="0" smtClean="0">
                <a:latin typeface="Univers LT Std 45 Light" pitchFamily="34" charset="0"/>
              </a:rPr>
              <a:t>Allow elementary/secondary tuition expenses</a:t>
            </a:r>
          </a:p>
          <a:p>
            <a:pPr lvl="1"/>
            <a:r>
              <a:rPr lang="en-US" dirty="0" smtClean="0">
                <a:latin typeface="Univers LT Std 45 Light" pitchFamily="34" charset="0"/>
              </a:rPr>
              <a:t>Represents cost of one year of public education</a:t>
            </a:r>
          </a:p>
          <a:p>
            <a:pPr lvl="1"/>
            <a:r>
              <a:rPr lang="en-US" dirty="0" smtClean="0">
                <a:latin typeface="Univers LT Std 45 Light" pitchFamily="34" charset="0"/>
              </a:rPr>
              <a:t>Institution can opt to use different amount</a:t>
            </a:r>
          </a:p>
          <a:p>
            <a:pPr>
              <a:buFont typeface="Arial" pitchFamily="34" charset="0"/>
              <a:buChar char="•"/>
            </a:pPr>
            <a:r>
              <a:rPr lang="en-US" dirty="0" smtClean="0">
                <a:latin typeface="Univers LT Std 45 Light" pitchFamily="34" charset="0"/>
              </a:rPr>
              <a:t>Rationale</a:t>
            </a:r>
          </a:p>
          <a:p>
            <a:pPr lvl="1">
              <a:buFont typeface="Arial" pitchFamily="34" charset="0"/>
              <a:buChar char="•"/>
            </a:pPr>
            <a:r>
              <a:rPr lang="en-US" dirty="0" smtClean="0">
                <a:latin typeface="Univers LT Std 45 Light" pitchFamily="34" charset="0"/>
              </a:rPr>
              <a:t>Medically/developmentally necessary</a:t>
            </a:r>
          </a:p>
          <a:p>
            <a:pPr lvl="1">
              <a:buFont typeface="Arial" pitchFamily="34" charset="0"/>
              <a:buChar char="•"/>
            </a:pPr>
            <a:r>
              <a:rPr lang="en-US" dirty="0" smtClean="0">
                <a:latin typeface="Univers LT Std 45 Light" pitchFamily="34" charset="0"/>
              </a:rPr>
              <a:t>To prepare students for highly selective colleges</a:t>
            </a:r>
          </a:p>
          <a:p>
            <a:pPr>
              <a:buNone/>
            </a:pPr>
            <a:r>
              <a:rPr lang="en-US" dirty="0" smtClean="0">
                <a:latin typeface="Univers LT Std 45 Light" pitchFamily="34" charset="0"/>
              </a:rPr>
              <a:t>	</a:t>
            </a:r>
            <a:endParaRPr lang="en-US" dirty="0">
              <a:latin typeface="Univers LT Std 45 Light"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Serifa Std 45 Light" pitchFamily="18" charset="0"/>
              </a:rPr>
              <a:t>Cost of living </a:t>
            </a:r>
            <a:endParaRPr lang="en-US" sz="4000" b="0" dirty="0">
              <a:latin typeface="Serifa Std 45 Light" pitchFamily="18" charset="0"/>
            </a:endParaRPr>
          </a:p>
        </p:txBody>
      </p:sp>
      <p:sp>
        <p:nvSpPr>
          <p:cNvPr id="3" name="Content Placeholder 2"/>
          <p:cNvSpPr>
            <a:spLocks noGrp="1"/>
          </p:cNvSpPr>
          <p:nvPr>
            <p:ph idx="1"/>
          </p:nvPr>
        </p:nvSpPr>
        <p:spPr/>
        <p:txBody>
          <a:bodyPr/>
          <a:lstStyle/>
          <a:p>
            <a:r>
              <a:rPr lang="en-US" dirty="0" smtClean="0">
                <a:latin typeface="Univers LT Std 45 Light" pitchFamily="34" charset="0"/>
              </a:rPr>
              <a:t>Cost of living (COLA) adjustments (IPA &amp; ERA)</a:t>
            </a:r>
          </a:p>
          <a:p>
            <a:pPr lvl="1"/>
            <a:r>
              <a:rPr lang="en-US" dirty="0" smtClean="0">
                <a:latin typeface="Univers LT Std 45 Light" pitchFamily="34" charset="0"/>
              </a:rPr>
              <a:t>Reflects regional variances in living expenses </a:t>
            </a:r>
          </a:p>
          <a:p>
            <a:pPr lvl="1"/>
            <a:r>
              <a:rPr lang="en-US" dirty="0" smtClean="0">
                <a:latin typeface="Univers LT Std 45 Light" pitchFamily="34" charset="0"/>
              </a:rPr>
              <a:t>Manhattan, NY vs. Manhattan, KS</a:t>
            </a:r>
          </a:p>
          <a:p>
            <a:pPr lvl="1"/>
            <a:r>
              <a:rPr lang="en-US" dirty="0" smtClean="0">
                <a:latin typeface="Univers LT Std 45 Light" pitchFamily="34" charset="0"/>
              </a:rPr>
              <a:t>Based on zip code of parent’s residence</a:t>
            </a:r>
          </a:p>
          <a:p>
            <a:pPr lvl="1"/>
            <a:endParaRPr lang="en-US" dirty="0" smtClean="0">
              <a:latin typeface="Univers LT Std 45 Light" pitchFamily="34"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Serifa Std 45 Light" pitchFamily="18" charset="0"/>
              </a:rPr>
              <a:t>Imputing Assets</a:t>
            </a:r>
            <a:endParaRPr lang="en-US" sz="4000" b="0" dirty="0">
              <a:latin typeface="Serifa Std 45 Light" pitchFamily="18" charset="0"/>
            </a:endParaRPr>
          </a:p>
        </p:txBody>
      </p:sp>
      <p:sp>
        <p:nvSpPr>
          <p:cNvPr id="3" name="Content Placeholder 2"/>
          <p:cNvSpPr>
            <a:spLocks noGrp="1"/>
          </p:cNvSpPr>
          <p:nvPr>
            <p:ph idx="1"/>
          </p:nvPr>
        </p:nvSpPr>
        <p:spPr>
          <a:xfrm>
            <a:off x="401778" y="1593850"/>
            <a:ext cx="8423564" cy="5000914"/>
          </a:xfrm>
        </p:spPr>
        <p:txBody>
          <a:bodyPr/>
          <a:lstStyle/>
          <a:p>
            <a:r>
              <a:rPr lang="en-US" sz="2400" dirty="0" smtClean="0">
                <a:latin typeface="Univers LT Std 45 Light" pitchFamily="34" charset="0"/>
              </a:rPr>
              <a:t>Impute assets from interest &amp; dividend income</a:t>
            </a:r>
          </a:p>
          <a:p>
            <a:pPr lvl="1"/>
            <a:r>
              <a:rPr lang="en-US" sz="2000" dirty="0" smtClean="0">
                <a:latin typeface="Univers LT Std 45 Light" pitchFamily="34" charset="0"/>
              </a:rPr>
              <a:t>Multiplication factor (representative of current interest/dividend rates) used to estimate amount of asset necessary to generate reported interest and dividend income.  </a:t>
            </a:r>
          </a:p>
          <a:p>
            <a:pPr lvl="1"/>
            <a:r>
              <a:rPr lang="en-US" sz="2000" dirty="0" smtClean="0">
                <a:latin typeface="Univers LT Std 45 Light" pitchFamily="34" charset="0"/>
              </a:rPr>
              <a:t>Schools may choose to use this practice when reported assets are not in line with interest &amp; dividend income</a:t>
            </a:r>
          </a:p>
          <a:p>
            <a:pPr lvl="1"/>
            <a:endParaRPr lang="en-US" sz="2000" dirty="0" smtClean="0">
              <a:latin typeface="Univers LT Std 45 Light" pitchFamily="34" charset="0"/>
            </a:endParaRPr>
          </a:p>
          <a:p>
            <a:pPr lvl="1"/>
            <a:endParaRPr lang="en-US" dirty="0" smtClean="0">
              <a:latin typeface="Univers LT Std 45 Light" pitchFamily="34"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IM?</a:t>
            </a:r>
            <a:endParaRPr lang="en-US" dirty="0"/>
          </a:p>
        </p:txBody>
      </p:sp>
      <p:sp>
        <p:nvSpPr>
          <p:cNvPr id="3" name="Content Placeholder 2"/>
          <p:cNvSpPr>
            <a:spLocks noGrp="1"/>
          </p:cNvSpPr>
          <p:nvPr>
            <p:ph idx="1"/>
          </p:nvPr>
        </p:nvSpPr>
        <p:spPr/>
        <p:txBody>
          <a:bodyPr/>
          <a:lstStyle/>
          <a:p>
            <a:pPr>
              <a:buNone/>
            </a:pPr>
            <a:r>
              <a:rPr lang="en-US" sz="2800" dirty="0" smtClean="0"/>
              <a:t>	</a:t>
            </a:r>
          </a:p>
          <a:p>
            <a:pPr>
              <a:buNone/>
            </a:pPr>
            <a:endParaRPr lang="en-US" sz="2800" dirty="0" smtClean="0"/>
          </a:p>
          <a:p>
            <a:pPr>
              <a:buNone/>
            </a:pPr>
            <a:r>
              <a:rPr lang="en-US" sz="2800" dirty="0" smtClean="0"/>
              <a:t>	Institutional Methodology (IM) was created by The College Board as an alternative to the Federal Methodology, with the goal of determining a family’s true financial strength through a more in depth analysis of their income and assets.  </a:t>
            </a:r>
            <a:endParaRPr lang="en-US" sz="2800" dirty="0"/>
          </a:p>
        </p:txBody>
      </p:sp>
      <p:sp>
        <p:nvSpPr>
          <p:cNvPr id="4" name="Slide Number Placeholder 3"/>
          <p:cNvSpPr>
            <a:spLocks noGrp="1"/>
          </p:cNvSpPr>
          <p:nvPr>
            <p:ph type="sldNum" sz="quarter" idx="12"/>
          </p:nvPr>
        </p:nvSpPr>
        <p:spPr/>
        <p:txBody>
          <a:bodyPr/>
          <a:lstStyle/>
          <a:p>
            <a:pPr>
              <a:defRPr/>
            </a:pPr>
            <a:fld id="{A85492C5-8A02-49CF-A0AE-01A8B898E07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Serifa Std 45 Light" pitchFamily="18" charset="0"/>
              </a:rPr>
              <a:t>Home equity in IM</a:t>
            </a:r>
            <a:endParaRPr lang="en-US" sz="4000" b="0" dirty="0">
              <a:latin typeface="Serifa Std 45 Light" pitchFamily="18" charset="0"/>
            </a:endParaRPr>
          </a:p>
        </p:txBody>
      </p:sp>
      <p:sp>
        <p:nvSpPr>
          <p:cNvPr id="3" name="Content Placeholder 2"/>
          <p:cNvSpPr>
            <a:spLocks noGrp="1"/>
          </p:cNvSpPr>
          <p:nvPr>
            <p:ph idx="1"/>
          </p:nvPr>
        </p:nvSpPr>
        <p:spPr/>
        <p:txBody>
          <a:bodyPr/>
          <a:lstStyle/>
          <a:p>
            <a:r>
              <a:rPr lang="en-US" dirty="0" smtClean="0">
                <a:latin typeface="Univers LT Std 45 Light" pitchFamily="34" charset="0"/>
              </a:rPr>
              <a:t>Alternate treatments of home equity</a:t>
            </a:r>
          </a:p>
          <a:p>
            <a:pPr lvl="1"/>
            <a:r>
              <a:rPr lang="en-US" dirty="0" smtClean="0">
                <a:latin typeface="Univers LT Std 45 Light" pitchFamily="34" charset="0"/>
              </a:rPr>
              <a:t>Use reported value &amp; debt to calculate equity</a:t>
            </a:r>
          </a:p>
          <a:p>
            <a:pPr lvl="1"/>
            <a:r>
              <a:rPr lang="en-US" dirty="0" smtClean="0">
                <a:latin typeface="Univers LT Std 45 Light" pitchFamily="34" charset="0"/>
              </a:rPr>
              <a:t>Apply housing multiplier to calculate value</a:t>
            </a:r>
          </a:p>
          <a:p>
            <a:pPr lvl="1"/>
            <a:r>
              <a:rPr lang="en-US" dirty="0" smtClean="0">
                <a:latin typeface="Univers LT Std 45 Light" pitchFamily="34" charset="0"/>
              </a:rPr>
              <a:t>Cap home equity at % of income</a:t>
            </a:r>
          </a:p>
          <a:p>
            <a:pPr lvl="1"/>
            <a:r>
              <a:rPr lang="en-US" dirty="0" smtClean="0">
                <a:latin typeface="Univers LT Std 45 Light" pitchFamily="34" charset="0"/>
              </a:rPr>
              <a:t>Exclude home from calculation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568 Presidents’ Working Group</a:t>
            </a:r>
            <a:endParaRPr lang="en-US" sz="4000" dirty="0"/>
          </a:p>
        </p:txBody>
      </p:sp>
      <p:sp>
        <p:nvSpPr>
          <p:cNvPr id="3" name="Content Placeholder 2"/>
          <p:cNvSpPr>
            <a:spLocks noGrp="1"/>
          </p:cNvSpPr>
          <p:nvPr>
            <p:ph idx="1"/>
          </p:nvPr>
        </p:nvSpPr>
        <p:spPr/>
        <p:txBody>
          <a:bodyPr/>
          <a:lstStyle/>
          <a:p>
            <a:r>
              <a:rPr lang="en-US" sz="2800" dirty="0" smtClean="0"/>
              <a:t>In response to Section 568 of the Improving </a:t>
            </a:r>
            <a:r>
              <a:rPr lang="en-US" sz="2800" smtClean="0"/>
              <a:t>America’s Schools Act, </a:t>
            </a:r>
            <a:r>
              <a:rPr lang="en-US" sz="2800" dirty="0" smtClean="0"/>
              <a:t>the presidents of a number of leading colleges and universities reaffirmed their commitment to need-based financial aid by endorsing a comprehensive set of principles for the fair determination of a family’s contribution to the cost of an undergraduate education.</a:t>
            </a:r>
            <a:endParaRPr lang="en-US" sz="2800" dirty="0"/>
          </a:p>
        </p:txBody>
      </p:sp>
      <p:sp>
        <p:nvSpPr>
          <p:cNvPr id="4" name="Slide Number Placeholder 3"/>
          <p:cNvSpPr>
            <a:spLocks noGrp="1"/>
          </p:cNvSpPr>
          <p:nvPr>
            <p:ph type="sldNum" sz="quarter" idx="12"/>
          </p:nvPr>
        </p:nvSpPr>
        <p:spPr/>
        <p:txBody>
          <a:bodyPr/>
          <a:lstStyle/>
          <a:p>
            <a:pPr>
              <a:defRPr/>
            </a:pPr>
            <a:fld id="{A85492C5-8A02-49CF-A0AE-01A8B898E078}"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568 Presidents’ Working Group</a:t>
            </a:r>
            <a:endParaRPr lang="en-US" sz="4000" dirty="0"/>
          </a:p>
        </p:txBody>
      </p:sp>
      <p:sp>
        <p:nvSpPr>
          <p:cNvPr id="3" name="Content Placeholder 2"/>
          <p:cNvSpPr>
            <a:spLocks noGrp="1"/>
          </p:cNvSpPr>
          <p:nvPr>
            <p:ph idx="1"/>
          </p:nvPr>
        </p:nvSpPr>
        <p:spPr>
          <a:xfrm>
            <a:off x="685800" y="1371600"/>
            <a:ext cx="7772400" cy="4267200"/>
          </a:xfrm>
        </p:spPr>
        <p:txBody>
          <a:bodyPr/>
          <a:lstStyle/>
          <a:p>
            <a:r>
              <a:rPr lang="en-US" dirty="0" smtClean="0"/>
              <a:t>Principles</a:t>
            </a:r>
          </a:p>
          <a:p>
            <a:pPr lvl="1"/>
            <a:r>
              <a:rPr lang="en-US" sz="2400" dirty="0" smtClean="0"/>
              <a:t>to award financial aid only on the basis of need</a:t>
            </a:r>
            <a:endParaRPr lang="en-US" sz="2000" dirty="0" smtClean="0"/>
          </a:p>
          <a:p>
            <a:pPr lvl="1"/>
            <a:r>
              <a:rPr lang="en-US" sz="2400" dirty="0" smtClean="0"/>
              <a:t>to use common principles of analysis for determining need </a:t>
            </a:r>
          </a:p>
          <a:p>
            <a:pPr lvl="1"/>
            <a:r>
              <a:rPr lang="en-US" sz="2400" dirty="0" smtClean="0"/>
              <a:t>to use a common aid application form </a:t>
            </a:r>
          </a:p>
          <a:p>
            <a:pPr lvl="1"/>
            <a:r>
              <a:rPr lang="en-US" sz="2400" dirty="0" smtClean="0"/>
              <a:t>to engage in a one-time exchange of certain pre-award data of commonly admitted financial aid students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A85492C5-8A02-49CF-A0AE-01A8B898E078}"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4000" dirty="0" smtClean="0">
                <a:latin typeface="Serifa Std 45 Light" pitchFamily="18" charset="0"/>
              </a:rPr>
              <a:t>Case Studies</a:t>
            </a:r>
            <a:endParaRPr lang="en-US" sz="4000" dirty="0">
              <a:latin typeface="Serifa Std 45 Light"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9" name="Content Placeholder 8"/>
          <p:cNvSpPr>
            <a:spLocks noGrp="1"/>
          </p:cNvSpPr>
          <p:nvPr>
            <p:ph idx="1"/>
          </p:nvPr>
        </p:nvSpPr>
        <p:spPr>
          <a:xfrm>
            <a:off x="685800" y="1524000"/>
            <a:ext cx="7772400" cy="3962400"/>
          </a:xfrm>
        </p:spPr>
        <p:txBody>
          <a:bodyPr/>
          <a:lstStyle/>
          <a:p>
            <a:pPr>
              <a:buNone/>
            </a:pPr>
            <a:r>
              <a:rPr lang="en-US" dirty="0" smtClean="0"/>
              <a:t>	</a:t>
            </a:r>
            <a:r>
              <a:rPr lang="en-US" sz="2400" dirty="0" smtClean="0"/>
              <a:t>George Town is a current student who lives with his divorced mother. He lives in Virginia Beach, VA. Mom is a wage earner and has a side business. George has no siblings.</a:t>
            </a:r>
          </a:p>
          <a:p>
            <a:pPr>
              <a:buNone/>
            </a:pPr>
            <a:r>
              <a:rPr lang="en-US" sz="2400" dirty="0" smtClean="0"/>
              <a:t>		</a:t>
            </a:r>
            <a:r>
              <a:rPr lang="en-US" sz="1800" dirty="0" smtClean="0"/>
              <a:t> </a:t>
            </a:r>
            <a:r>
              <a:rPr lang="en-US" sz="1600" dirty="0" smtClean="0"/>
              <a:t>AGI				$92,362</a:t>
            </a:r>
          </a:p>
          <a:p>
            <a:pPr>
              <a:buNone/>
            </a:pPr>
            <a:r>
              <a:rPr lang="en-US" sz="1600" dirty="0" smtClean="0"/>
              <a:t>		Wages				$83,831</a:t>
            </a:r>
          </a:p>
          <a:p>
            <a:pPr>
              <a:buNone/>
            </a:pPr>
            <a:r>
              <a:rPr lang="en-US" sz="1600" dirty="0" smtClean="0"/>
              <a:t>		Interest Income			$20</a:t>
            </a:r>
          </a:p>
          <a:p>
            <a:pPr>
              <a:buNone/>
            </a:pPr>
            <a:r>
              <a:rPr lang="en-US" sz="1600" dirty="0" smtClean="0"/>
              <a:t>		Business loss			($15,657)</a:t>
            </a:r>
          </a:p>
          <a:p>
            <a:pPr>
              <a:buNone/>
            </a:pPr>
            <a:r>
              <a:rPr lang="en-US" sz="1600" dirty="0" smtClean="0"/>
              <a:t>		IRA distribution			$24,168</a:t>
            </a:r>
          </a:p>
          <a:p>
            <a:pPr>
              <a:buNone/>
            </a:pPr>
            <a:r>
              <a:rPr lang="en-US" sz="1600" dirty="0" smtClean="0"/>
              <a:t>		Tax-deferred pension		$15,902</a:t>
            </a:r>
          </a:p>
          <a:p>
            <a:pPr>
              <a:buNone/>
            </a:pPr>
            <a:r>
              <a:rPr lang="en-US" sz="1600" dirty="0" smtClean="0"/>
              <a:t>		Child support received		$10,164</a:t>
            </a:r>
          </a:p>
          <a:p>
            <a:pPr>
              <a:buNone/>
            </a:pPr>
            <a:endParaRPr lang="en-US" sz="1600" dirty="0" smtClean="0"/>
          </a:p>
          <a:p>
            <a:pPr>
              <a:buNone/>
            </a:pPr>
            <a:r>
              <a:rPr lang="en-US" sz="1600" dirty="0" smtClean="0"/>
              <a:t>		US taxes paid			$9,063</a:t>
            </a:r>
            <a:endParaRPr lang="en-US" sz="1600" dirty="0"/>
          </a:p>
        </p:txBody>
      </p:sp>
      <p:sp>
        <p:nvSpPr>
          <p:cNvPr id="4" name="Slide Number Placeholder 3"/>
          <p:cNvSpPr>
            <a:spLocks noGrp="1"/>
          </p:cNvSpPr>
          <p:nvPr>
            <p:ph type="sldNum" sz="quarter" idx="12"/>
          </p:nvPr>
        </p:nvSpPr>
        <p:spPr/>
        <p:txBody>
          <a:bodyPr/>
          <a:lstStyle/>
          <a:p>
            <a:pPr>
              <a:defRPr/>
            </a:pPr>
            <a:fld id="{A85492C5-8A02-49CF-A0AE-01A8B898E078}"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 Family</a:t>
            </a:r>
            <a:endParaRPr lang="en-US" dirty="0"/>
          </a:p>
        </p:txBody>
      </p:sp>
      <p:sp>
        <p:nvSpPr>
          <p:cNvPr id="7" name="Content Placeholder 6"/>
          <p:cNvSpPr>
            <a:spLocks noGrp="1"/>
          </p:cNvSpPr>
          <p:nvPr>
            <p:ph idx="1"/>
          </p:nvPr>
        </p:nvSpPr>
        <p:spPr/>
        <p:txBody>
          <a:bodyPr/>
          <a:lstStyle/>
          <a:p>
            <a:pPr>
              <a:buNone/>
            </a:pPr>
            <a:r>
              <a:rPr lang="en-US" dirty="0" smtClean="0"/>
              <a:t>					</a:t>
            </a:r>
            <a:r>
              <a:rPr lang="en-US" sz="2000" dirty="0" smtClean="0"/>
              <a:t>   FM		     IM</a:t>
            </a:r>
          </a:p>
          <a:p>
            <a:pPr>
              <a:buNone/>
            </a:pPr>
            <a:r>
              <a:rPr lang="en-US" sz="2000" dirty="0" smtClean="0"/>
              <a:t>Total income			$118,428	$134,085</a:t>
            </a:r>
          </a:p>
          <a:p>
            <a:pPr>
              <a:buNone/>
            </a:pPr>
            <a:endParaRPr lang="en-US" sz="1050" dirty="0" smtClean="0"/>
          </a:p>
          <a:p>
            <a:pPr>
              <a:buNone/>
            </a:pPr>
            <a:r>
              <a:rPr lang="en-US" sz="2000" dirty="0" smtClean="0"/>
              <a:t>Allowances			$41,387	$51,041</a:t>
            </a:r>
          </a:p>
          <a:p>
            <a:pPr>
              <a:buNone/>
            </a:pPr>
            <a:endParaRPr lang="en-US" sz="1050" dirty="0" smtClean="0"/>
          </a:p>
          <a:p>
            <a:pPr>
              <a:buNone/>
            </a:pPr>
            <a:r>
              <a:rPr lang="en-US" sz="2000" dirty="0" smtClean="0"/>
              <a:t>Available income		$77,041	$83,044</a:t>
            </a:r>
          </a:p>
          <a:p>
            <a:pPr>
              <a:buNone/>
            </a:pPr>
            <a:endParaRPr lang="en-US" sz="1050" dirty="0" smtClean="0"/>
          </a:p>
          <a:p>
            <a:pPr>
              <a:buNone/>
            </a:pPr>
            <a:r>
              <a:rPr lang="en-US" sz="2000" dirty="0" smtClean="0"/>
              <a:t>Total Assets			$8,200		$169,102</a:t>
            </a:r>
          </a:p>
          <a:p>
            <a:pPr>
              <a:buNone/>
            </a:pPr>
            <a:endParaRPr lang="en-US" sz="1050" dirty="0" smtClean="0"/>
          </a:p>
          <a:p>
            <a:pPr>
              <a:buNone/>
            </a:pPr>
            <a:r>
              <a:rPr lang="en-US" sz="2000" dirty="0" smtClean="0"/>
              <a:t>Asset Protection Allowance	$16,000	$43,110</a:t>
            </a:r>
          </a:p>
          <a:p>
            <a:pPr>
              <a:buNone/>
            </a:pPr>
            <a:endParaRPr lang="en-US" sz="1050" dirty="0" smtClean="0"/>
          </a:p>
          <a:p>
            <a:pPr>
              <a:buNone/>
            </a:pPr>
            <a:endParaRPr lang="en-US" sz="2000" dirty="0" smtClean="0"/>
          </a:p>
          <a:p>
            <a:pPr>
              <a:buNone/>
            </a:pPr>
            <a:r>
              <a:rPr lang="en-US" sz="2000" dirty="0" smtClean="0"/>
              <a:t>Parent Contribution		$30,304	$34,459</a:t>
            </a:r>
          </a:p>
        </p:txBody>
      </p:sp>
      <p:sp>
        <p:nvSpPr>
          <p:cNvPr id="4" name="Slide Number Placeholder 3"/>
          <p:cNvSpPr>
            <a:spLocks noGrp="1"/>
          </p:cNvSpPr>
          <p:nvPr>
            <p:ph type="sldNum" sz="quarter" idx="12"/>
          </p:nvPr>
        </p:nvSpPr>
        <p:spPr/>
        <p:txBody>
          <a:bodyPr/>
          <a:lstStyle/>
          <a:p>
            <a:pPr>
              <a:defRPr/>
            </a:pPr>
            <a:fld id="{A85492C5-8A02-49CF-A0AE-01A8B898E078}"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2" end="12"/>
                                            </p:txEl>
                                          </p:spTgt>
                                        </p:tgtEl>
                                        <p:attrNameLst>
                                          <p:attrName>style.visibility</p:attrName>
                                        </p:attrNameLst>
                                      </p:cBhvr>
                                      <p:to>
                                        <p:strVal val="visible"/>
                                      </p:to>
                                    </p:set>
                                    <p:anim calcmode="lin" valueType="num">
                                      <p:cBhvr additive="base">
                                        <p:cTn id="7"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9" name="Content Placeholder 8"/>
          <p:cNvSpPr>
            <a:spLocks noGrp="1"/>
          </p:cNvSpPr>
          <p:nvPr>
            <p:ph idx="1"/>
          </p:nvPr>
        </p:nvSpPr>
        <p:spPr>
          <a:xfrm>
            <a:off x="685800" y="1524000"/>
            <a:ext cx="7772400" cy="4800600"/>
          </a:xfrm>
        </p:spPr>
        <p:txBody>
          <a:bodyPr/>
          <a:lstStyle/>
          <a:p>
            <a:pPr>
              <a:buNone/>
            </a:pPr>
            <a:r>
              <a:rPr lang="en-US" dirty="0" smtClean="0"/>
              <a:t>	</a:t>
            </a:r>
            <a:r>
              <a:rPr lang="en-US" sz="2200" dirty="0" smtClean="0"/>
              <a:t>Hoya </a:t>
            </a:r>
            <a:r>
              <a:rPr lang="en-US" sz="2200" dirty="0" err="1" smtClean="0"/>
              <a:t>Saxa</a:t>
            </a:r>
            <a:r>
              <a:rPr lang="en-US" sz="2200" dirty="0" smtClean="0"/>
              <a:t> is a current student with five in his family and a sibling in college. He lives in Garden City, NY. Both parents are wage earners. They pay $8,000 private school tuition for Hoya’s sibling and they have $20,000 in out of pocket medical expenses</a:t>
            </a:r>
            <a:r>
              <a:rPr lang="en-US" sz="2400" dirty="0" smtClean="0"/>
              <a:t>.</a:t>
            </a:r>
          </a:p>
          <a:p>
            <a:pPr>
              <a:buNone/>
            </a:pPr>
            <a:r>
              <a:rPr lang="en-US" sz="2400" dirty="0" smtClean="0"/>
              <a:t>		</a:t>
            </a:r>
            <a:r>
              <a:rPr lang="en-US" sz="1800" dirty="0" smtClean="0"/>
              <a:t> </a:t>
            </a:r>
            <a:r>
              <a:rPr lang="en-US" sz="1600" dirty="0" smtClean="0"/>
              <a:t>AGI				$131,659</a:t>
            </a:r>
          </a:p>
          <a:p>
            <a:pPr>
              <a:buNone/>
            </a:pPr>
            <a:r>
              <a:rPr lang="en-US" sz="1600" dirty="0" smtClean="0"/>
              <a:t>		Wages				$128,091</a:t>
            </a:r>
          </a:p>
          <a:p>
            <a:pPr>
              <a:buNone/>
            </a:pPr>
            <a:r>
              <a:rPr lang="en-US" sz="1600" dirty="0" smtClean="0"/>
              <a:t>		Interest and Dividend Income		$398</a:t>
            </a:r>
          </a:p>
          <a:p>
            <a:pPr>
              <a:buNone/>
            </a:pPr>
            <a:r>
              <a:rPr lang="en-US" sz="1600" dirty="0" smtClean="0"/>
              <a:t>		Capital Gain			$260</a:t>
            </a:r>
          </a:p>
          <a:p>
            <a:pPr>
              <a:buNone/>
            </a:pPr>
            <a:r>
              <a:rPr lang="en-US" sz="1600" dirty="0" smtClean="0"/>
              <a:t>		Business Income			$2,950</a:t>
            </a:r>
          </a:p>
          <a:p>
            <a:pPr>
              <a:buNone/>
            </a:pPr>
            <a:r>
              <a:rPr lang="en-US" sz="1600" dirty="0" smtClean="0"/>
              <a:t>		Education Credits			$3,000</a:t>
            </a:r>
          </a:p>
          <a:p>
            <a:pPr>
              <a:buNone/>
            </a:pPr>
            <a:r>
              <a:rPr lang="en-US" sz="1600" dirty="0" smtClean="0"/>
              <a:t>		Tax-deferred pension		$2,000</a:t>
            </a:r>
          </a:p>
          <a:p>
            <a:pPr>
              <a:buNone/>
            </a:pPr>
            <a:r>
              <a:rPr lang="en-US" sz="1600" dirty="0" smtClean="0"/>
              <a:t>		</a:t>
            </a:r>
          </a:p>
          <a:p>
            <a:pPr>
              <a:buNone/>
            </a:pPr>
            <a:r>
              <a:rPr lang="en-US" sz="1600" dirty="0" smtClean="0"/>
              <a:t>		US taxes paid			$4,666</a:t>
            </a:r>
            <a:endParaRPr lang="en-US" sz="1600" dirty="0"/>
          </a:p>
        </p:txBody>
      </p:sp>
      <p:sp>
        <p:nvSpPr>
          <p:cNvPr id="4" name="Slide Number Placeholder 3"/>
          <p:cNvSpPr>
            <a:spLocks noGrp="1"/>
          </p:cNvSpPr>
          <p:nvPr>
            <p:ph type="sldNum" sz="quarter" idx="12"/>
          </p:nvPr>
        </p:nvSpPr>
        <p:spPr/>
        <p:txBody>
          <a:bodyPr/>
          <a:lstStyle/>
          <a:p>
            <a:pPr>
              <a:defRPr/>
            </a:pPr>
            <a:fld id="{A85492C5-8A02-49CF-A0AE-01A8B898E078}"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Saxa</a:t>
            </a:r>
            <a:r>
              <a:rPr lang="en-US" dirty="0" smtClean="0"/>
              <a:t> Family</a:t>
            </a:r>
            <a:endParaRPr lang="en-US" dirty="0"/>
          </a:p>
        </p:txBody>
      </p:sp>
      <p:sp>
        <p:nvSpPr>
          <p:cNvPr id="7" name="Content Placeholder 6"/>
          <p:cNvSpPr>
            <a:spLocks noGrp="1"/>
          </p:cNvSpPr>
          <p:nvPr>
            <p:ph idx="1"/>
          </p:nvPr>
        </p:nvSpPr>
        <p:spPr/>
        <p:txBody>
          <a:bodyPr/>
          <a:lstStyle/>
          <a:p>
            <a:pPr>
              <a:buNone/>
            </a:pPr>
            <a:r>
              <a:rPr lang="en-US" dirty="0" smtClean="0"/>
              <a:t>					</a:t>
            </a:r>
            <a:r>
              <a:rPr lang="en-US" sz="2000" dirty="0" smtClean="0"/>
              <a:t>   FM		     IM</a:t>
            </a:r>
          </a:p>
          <a:p>
            <a:pPr>
              <a:buNone/>
            </a:pPr>
            <a:r>
              <a:rPr lang="en-US" sz="2000" dirty="0" smtClean="0"/>
              <a:t>Total income			$130,659	$133,659</a:t>
            </a:r>
          </a:p>
          <a:p>
            <a:pPr>
              <a:buNone/>
            </a:pPr>
            <a:endParaRPr lang="en-US" sz="1050" dirty="0" smtClean="0"/>
          </a:p>
          <a:p>
            <a:pPr>
              <a:buNone/>
            </a:pPr>
            <a:r>
              <a:rPr lang="en-US" sz="2000" dirty="0" smtClean="0"/>
              <a:t>Allowances			$56,757	$96,770</a:t>
            </a:r>
          </a:p>
          <a:p>
            <a:pPr>
              <a:buNone/>
            </a:pPr>
            <a:endParaRPr lang="en-US" sz="1050" dirty="0" smtClean="0"/>
          </a:p>
          <a:p>
            <a:pPr>
              <a:buNone/>
            </a:pPr>
            <a:r>
              <a:rPr lang="en-US" sz="2000" dirty="0" smtClean="0"/>
              <a:t>Available income		$73,902	$36,889</a:t>
            </a:r>
          </a:p>
          <a:p>
            <a:pPr>
              <a:buNone/>
            </a:pPr>
            <a:endParaRPr lang="en-US" sz="1050" dirty="0" smtClean="0"/>
          </a:p>
          <a:p>
            <a:pPr>
              <a:buNone/>
            </a:pPr>
            <a:r>
              <a:rPr lang="en-US" sz="2000" dirty="0" smtClean="0"/>
              <a:t>Total Assets			$10,000	$174,290</a:t>
            </a:r>
          </a:p>
          <a:p>
            <a:pPr>
              <a:buNone/>
            </a:pPr>
            <a:endParaRPr lang="en-US" sz="1050" dirty="0" smtClean="0"/>
          </a:p>
          <a:p>
            <a:pPr>
              <a:buNone/>
            </a:pPr>
            <a:r>
              <a:rPr lang="en-US" sz="2000" dirty="0" smtClean="0"/>
              <a:t>Asset Protection Allowance	$49,200	$110,355</a:t>
            </a:r>
          </a:p>
          <a:p>
            <a:pPr>
              <a:buNone/>
            </a:pPr>
            <a:endParaRPr lang="en-US" sz="1050" dirty="0" smtClean="0"/>
          </a:p>
          <a:p>
            <a:pPr>
              <a:buNone/>
            </a:pPr>
            <a:endParaRPr lang="en-US" sz="2000" dirty="0" smtClean="0"/>
          </a:p>
          <a:p>
            <a:pPr>
              <a:buNone/>
            </a:pPr>
            <a:r>
              <a:rPr lang="en-US" sz="2000" dirty="0" smtClean="0"/>
              <a:t>Parent Contribution		$14,415	$7,096</a:t>
            </a:r>
          </a:p>
        </p:txBody>
      </p:sp>
      <p:sp>
        <p:nvSpPr>
          <p:cNvPr id="4" name="Slide Number Placeholder 3"/>
          <p:cNvSpPr>
            <a:spLocks noGrp="1"/>
          </p:cNvSpPr>
          <p:nvPr>
            <p:ph type="sldNum" sz="quarter" idx="12"/>
          </p:nvPr>
        </p:nvSpPr>
        <p:spPr/>
        <p:txBody>
          <a:bodyPr/>
          <a:lstStyle/>
          <a:p>
            <a:pPr>
              <a:defRPr/>
            </a:pPr>
            <a:fld id="{A85492C5-8A02-49CF-A0AE-01A8B898E078}"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2" end="12"/>
                                            </p:txEl>
                                          </p:spTgt>
                                        </p:tgtEl>
                                        <p:attrNameLst>
                                          <p:attrName>style.visibility</p:attrName>
                                        </p:attrNameLst>
                                      </p:cBhvr>
                                      <p:to>
                                        <p:strVal val="visible"/>
                                      </p:to>
                                    </p:set>
                                    <p:anim calcmode="lin" valueType="num">
                                      <p:cBhvr additive="base">
                                        <p:cTn id="7"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The College Board</a:t>
            </a:r>
          </a:p>
          <a:p>
            <a:pPr>
              <a:buNone/>
            </a:pPr>
            <a:endParaRPr lang="en-US" dirty="0" smtClean="0"/>
          </a:p>
          <a:p>
            <a:pPr>
              <a:buNone/>
            </a:pPr>
            <a:r>
              <a:rPr lang="en-US" dirty="0" smtClean="0"/>
              <a:t>The Presidents’ 568 Working Group</a:t>
            </a:r>
            <a:endParaRPr lang="en-US" dirty="0"/>
          </a:p>
        </p:txBody>
      </p:sp>
      <p:sp>
        <p:nvSpPr>
          <p:cNvPr id="4" name="Slide Number Placeholder 3"/>
          <p:cNvSpPr>
            <a:spLocks noGrp="1"/>
          </p:cNvSpPr>
          <p:nvPr>
            <p:ph type="sldNum" sz="quarter" idx="12"/>
          </p:nvPr>
        </p:nvSpPr>
        <p:spPr/>
        <p:txBody>
          <a:bodyPr/>
          <a:lstStyle/>
          <a:p>
            <a:pPr>
              <a:defRPr/>
            </a:pPr>
            <a:fld id="{A85492C5-8A02-49CF-A0AE-01A8B898E078}"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Serifa Std 45 Light" pitchFamily="18" charset="0"/>
              </a:rPr>
              <a:t>Contact Information</a:t>
            </a:r>
            <a:endParaRPr lang="en-US" sz="4000" b="0" dirty="0">
              <a:latin typeface="Serifa Std 45 Light" pitchFamily="18" charset="0"/>
            </a:endParaRPr>
          </a:p>
        </p:txBody>
      </p:sp>
      <p:sp>
        <p:nvSpPr>
          <p:cNvPr id="5" name="Content Placeholder 4"/>
          <p:cNvSpPr>
            <a:spLocks noGrp="1"/>
          </p:cNvSpPr>
          <p:nvPr>
            <p:ph idx="1"/>
          </p:nvPr>
        </p:nvSpPr>
        <p:spPr/>
        <p:txBody>
          <a:bodyPr/>
          <a:lstStyle/>
          <a:p>
            <a:pPr>
              <a:buNone/>
            </a:pPr>
            <a:r>
              <a:rPr lang="en-US" dirty="0" smtClean="0"/>
              <a:t>Brian Lemma</a:t>
            </a:r>
          </a:p>
          <a:p>
            <a:pPr>
              <a:buNone/>
            </a:pPr>
            <a:r>
              <a:rPr lang="en-US" dirty="0" smtClean="0"/>
              <a:t>bl23@georgetown.edu</a:t>
            </a:r>
          </a:p>
          <a:p>
            <a:pPr>
              <a:buNone/>
            </a:pPr>
            <a:endParaRPr lang="en-US" dirty="0" smtClean="0"/>
          </a:p>
          <a:p>
            <a:pPr>
              <a:buNone/>
            </a:pPr>
            <a:r>
              <a:rPr lang="en-US" dirty="0" smtClean="0"/>
              <a:t>Karen Hanley</a:t>
            </a:r>
          </a:p>
          <a:p>
            <a:pPr>
              <a:buNone/>
            </a:pPr>
            <a:r>
              <a:rPr lang="en-US" dirty="0" smtClean="0"/>
              <a:t>ksa8@georgetown.edu</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000" b="0" dirty="0" smtClean="0">
                <a:latin typeface="Serifa Std 45 Light" pitchFamily="18" charset="0"/>
              </a:rPr>
              <a:t>Institutional Methodology</a:t>
            </a:r>
          </a:p>
        </p:txBody>
      </p:sp>
      <p:sp>
        <p:nvSpPr>
          <p:cNvPr id="3075" name="Rectangle 3"/>
          <p:cNvSpPr>
            <a:spLocks noGrp="1" noChangeArrowheads="1"/>
          </p:cNvSpPr>
          <p:nvPr>
            <p:ph type="body" idx="1"/>
          </p:nvPr>
        </p:nvSpPr>
        <p:spPr>
          <a:xfrm>
            <a:off x="381000" y="1371600"/>
            <a:ext cx="8305800" cy="4724400"/>
          </a:xfrm>
        </p:spPr>
        <p:txBody>
          <a:bodyPr/>
          <a:lstStyle/>
          <a:p>
            <a:pPr eaLnBrk="1" hangingPunct="1"/>
            <a:r>
              <a:rPr lang="en-US" dirty="0" smtClean="0">
                <a:latin typeface="Univers LT Std 45 Light" pitchFamily="34" charset="0"/>
              </a:rPr>
              <a:t>Two variations:</a:t>
            </a:r>
          </a:p>
          <a:p>
            <a:pPr lvl="1" eaLnBrk="1" hangingPunct="1"/>
            <a:r>
              <a:rPr lang="en-US" dirty="0" smtClean="0">
                <a:latin typeface="Univers LT Std 45 Light" pitchFamily="34" charset="0"/>
              </a:rPr>
              <a:t>Dependent Students </a:t>
            </a:r>
          </a:p>
          <a:p>
            <a:pPr lvl="1" eaLnBrk="1" hangingPunct="1"/>
            <a:r>
              <a:rPr lang="en-US" dirty="0" smtClean="0">
                <a:latin typeface="Univers LT Std 45 Light" pitchFamily="34" charset="0"/>
              </a:rPr>
              <a:t>Independent Students</a:t>
            </a:r>
          </a:p>
          <a:p>
            <a:pPr eaLnBrk="1" hangingPunct="1"/>
            <a:r>
              <a:rPr lang="en-US" dirty="0" smtClean="0">
                <a:latin typeface="Univers LT Std 45 Light" pitchFamily="34" charset="0"/>
              </a:rPr>
              <a:t>No simplified needs test or auto zero formula</a:t>
            </a:r>
          </a:p>
          <a:p>
            <a:pPr lvl="1" eaLnBrk="1" hangingPunct="1"/>
            <a:r>
              <a:rPr lang="en-US" dirty="0" smtClean="0">
                <a:latin typeface="Univers LT Std 45 Light" pitchFamily="34" charset="0"/>
              </a:rPr>
              <a:t>All assets considered</a:t>
            </a:r>
          </a:p>
          <a:p>
            <a:pPr lvl="1" eaLnBrk="1" hangingPunct="1"/>
            <a:r>
              <a:rPr lang="en-US" dirty="0" smtClean="0">
                <a:latin typeface="Univers LT Std 45 Light" pitchFamily="34" charset="0"/>
              </a:rPr>
              <a:t>Assets evaluated separately from income </a:t>
            </a:r>
          </a:p>
          <a:p>
            <a:pPr lvl="1" eaLnBrk="1" hangingPunct="1"/>
            <a:r>
              <a:rPr lang="en-US" dirty="0" smtClean="0">
                <a:latin typeface="Univers LT Std 45 Light" pitchFamily="34" charset="0"/>
              </a:rPr>
              <a:t>Minimizes “cliff effect” results</a:t>
            </a:r>
          </a:p>
          <a:p>
            <a:pPr eaLnBrk="1" hangingPunct="1"/>
            <a:endParaRPr lang="en-US" dirty="0" smtClean="0">
              <a:latin typeface="Serifa Std 45 Light"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4000" dirty="0" smtClean="0">
                <a:latin typeface="Serifa Std 45 Light" pitchFamily="18" charset="0"/>
              </a:rPr>
              <a:t>Income in Need Analysis</a:t>
            </a:r>
            <a:endParaRPr lang="en-US" sz="4000" dirty="0">
              <a:latin typeface="Serifa Std 45 Ligh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b="0" dirty="0" smtClean="0">
                <a:latin typeface="Serifa Std 45 Light" pitchFamily="18" charset="0"/>
              </a:rPr>
              <a:t>Types of Taxable Income</a:t>
            </a:r>
          </a:p>
        </p:txBody>
      </p:sp>
      <p:sp>
        <p:nvSpPr>
          <p:cNvPr id="4099" name="Rectangle 3"/>
          <p:cNvSpPr>
            <a:spLocks noGrp="1" noChangeArrowheads="1"/>
          </p:cNvSpPr>
          <p:nvPr>
            <p:ph type="body" idx="1"/>
          </p:nvPr>
        </p:nvSpPr>
        <p:spPr>
          <a:xfrm>
            <a:off x="381000" y="1745674"/>
            <a:ext cx="8305800" cy="4763037"/>
          </a:xfrm>
        </p:spPr>
        <p:txBody>
          <a:bodyPr/>
          <a:lstStyle/>
          <a:p>
            <a:pPr eaLnBrk="1" hangingPunct="1">
              <a:lnSpc>
                <a:spcPct val="80000"/>
              </a:lnSpc>
            </a:pPr>
            <a:r>
              <a:rPr lang="en-US" sz="2000" dirty="0" smtClean="0">
                <a:latin typeface="Univers LT Std 45 Light" pitchFamily="34" charset="0"/>
              </a:rPr>
              <a:t>Adjusted Gross Income (IM &amp; FM)</a:t>
            </a:r>
          </a:p>
          <a:p>
            <a:pPr eaLnBrk="1" hangingPunct="1">
              <a:lnSpc>
                <a:spcPct val="80000"/>
              </a:lnSpc>
            </a:pPr>
            <a:r>
              <a:rPr lang="en-US" sz="2000" dirty="0" smtClean="0">
                <a:latin typeface="Univers LT Std 45 Light" pitchFamily="34" charset="0"/>
              </a:rPr>
              <a:t>Wages (earnings) (IM &amp; FM)</a:t>
            </a:r>
          </a:p>
          <a:p>
            <a:pPr eaLnBrk="1" hangingPunct="1">
              <a:lnSpc>
                <a:spcPct val="80000"/>
              </a:lnSpc>
            </a:pPr>
            <a:r>
              <a:rPr lang="en-US" sz="2000" dirty="0" smtClean="0">
                <a:latin typeface="Univers LT Std 45 Light" pitchFamily="34" charset="0"/>
              </a:rPr>
              <a:t>Interest and dividends (IM)</a:t>
            </a:r>
          </a:p>
          <a:p>
            <a:pPr eaLnBrk="1" hangingPunct="1">
              <a:lnSpc>
                <a:spcPct val="80000"/>
              </a:lnSpc>
            </a:pPr>
            <a:r>
              <a:rPr lang="en-US" sz="2000" dirty="0" smtClean="0">
                <a:latin typeface="Univers LT Std 45 Light" pitchFamily="34" charset="0"/>
              </a:rPr>
              <a:t>Unemployment compensation (IM)</a:t>
            </a:r>
          </a:p>
          <a:p>
            <a:pPr eaLnBrk="1" hangingPunct="1">
              <a:lnSpc>
                <a:spcPct val="80000"/>
              </a:lnSpc>
            </a:pPr>
            <a:r>
              <a:rPr lang="en-US" sz="2000" dirty="0" smtClean="0">
                <a:latin typeface="Univers LT Std 45 Light" pitchFamily="34" charset="0"/>
              </a:rPr>
              <a:t>Alimony received (IM)</a:t>
            </a:r>
          </a:p>
          <a:p>
            <a:pPr eaLnBrk="1" hangingPunct="1">
              <a:lnSpc>
                <a:spcPct val="80000"/>
              </a:lnSpc>
            </a:pPr>
            <a:r>
              <a:rPr lang="en-US" sz="2000" dirty="0" smtClean="0">
                <a:latin typeface="Univers LT Std 45 Light" pitchFamily="34" charset="0"/>
              </a:rPr>
              <a:t>Capital gains (IM)</a:t>
            </a:r>
          </a:p>
          <a:p>
            <a:pPr eaLnBrk="1" hangingPunct="1">
              <a:lnSpc>
                <a:spcPct val="80000"/>
              </a:lnSpc>
            </a:pPr>
            <a:r>
              <a:rPr lang="en-US" sz="2000" dirty="0" smtClean="0">
                <a:latin typeface="Univers LT Std 45 Light" pitchFamily="34" charset="0"/>
              </a:rPr>
              <a:t>Business income (IM)</a:t>
            </a:r>
          </a:p>
          <a:p>
            <a:pPr eaLnBrk="1" hangingPunct="1">
              <a:lnSpc>
                <a:spcPct val="80000"/>
              </a:lnSpc>
            </a:pPr>
            <a:r>
              <a:rPr lang="en-US" sz="2000" dirty="0" smtClean="0">
                <a:latin typeface="Univers LT Std 45 Light" pitchFamily="34" charset="0"/>
              </a:rPr>
              <a:t>Taxable IRA, pension and annuity distributions (IM)</a:t>
            </a:r>
          </a:p>
          <a:p>
            <a:pPr eaLnBrk="1" hangingPunct="1">
              <a:lnSpc>
                <a:spcPct val="80000"/>
              </a:lnSpc>
            </a:pPr>
            <a:r>
              <a:rPr lang="en-US" sz="2000" dirty="0" smtClean="0">
                <a:latin typeface="Univers LT Std 45 Light" pitchFamily="34" charset="0"/>
              </a:rPr>
              <a:t>Rental income, royalties (IM)</a:t>
            </a:r>
          </a:p>
          <a:p>
            <a:pPr eaLnBrk="1" hangingPunct="1">
              <a:lnSpc>
                <a:spcPct val="80000"/>
              </a:lnSpc>
            </a:pPr>
            <a:r>
              <a:rPr lang="en-US" sz="2000" dirty="0" smtClean="0">
                <a:latin typeface="Univers LT Std 45 Light" pitchFamily="34" charset="0"/>
              </a:rPr>
              <a:t>Income from partnerships &amp; S Corporations (IM)</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b="0" dirty="0" smtClean="0">
                <a:latin typeface="Serifa Std 45 Light" pitchFamily="18" charset="0"/>
              </a:rPr>
              <a:t>Types of Untaxed Income</a:t>
            </a:r>
          </a:p>
        </p:txBody>
      </p:sp>
      <p:sp>
        <p:nvSpPr>
          <p:cNvPr id="5123" name="Rectangle 3"/>
          <p:cNvSpPr>
            <a:spLocks noGrp="1" noChangeArrowheads="1"/>
          </p:cNvSpPr>
          <p:nvPr>
            <p:ph type="body" idx="1"/>
          </p:nvPr>
        </p:nvSpPr>
        <p:spPr>
          <a:xfrm>
            <a:off x="457200" y="1752600"/>
            <a:ext cx="8229600" cy="4373563"/>
          </a:xfrm>
        </p:spPr>
        <p:txBody>
          <a:bodyPr/>
          <a:lstStyle/>
          <a:p>
            <a:pPr eaLnBrk="1" hangingPunct="1">
              <a:lnSpc>
                <a:spcPct val="90000"/>
              </a:lnSpc>
            </a:pPr>
            <a:r>
              <a:rPr lang="en-US" sz="2000" dirty="0" smtClean="0">
                <a:latin typeface="Univers LT Std 45 Light" pitchFamily="34" charset="0"/>
              </a:rPr>
              <a:t>Untaxed interest and dividends (FM &amp; IM)</a:t>
            </a:r>
          </a:p>
          <a:p>
            <a:pPr eaLnBrk="1" hangingPunct="1">
              <a:lnSpc>
                <a:spcPct val="90000"/>
              </a:lnSpc>
            </a:pPr>
            <a:r>
              <a:rPr lang="en-US" sz="2000" dirty="0" smtClean="0">
                <a:latin typeface="Univers LT Std 45 Light" pitchFamily="34" charset="0"/>
              </a:rPr>
              <a:t>Tax deferred pension plan contributions (FM &amp; IM)</a:t>
            </a:r>
          </a:p>
          <a:p>
            <a:pPr eaLnBrk="1" hangingPunct="1">
              <a:lnSpc>
                <a:spcPct val="90000"/>
              </a:lnSpc>
            </a:pPr>
            <a:r>
              <a:rPr lang="en-US" sz="2000" dirty="0" smtClean="0">
                <a:latin typeface="Univers LT Std 45 Light" pitchFamily="34" charset="0"/>
              </a:rPr>
              <a:t>IRA contributions (FM &amp; IM)</a:t>
            </a:r>
          </a:p>
          <a:p>
            <a:pPr eaLnBrk="1" hangingPunct="1">
              <a:lnSpc>
                <a:spcPct val="90000"/>
              </a:lnSpc>
            </a:pPr>
            <a:r>
              <a:rPr lang="en-US" sz="2000" dirty="0" smtClean="0">
                <a:latin typeface="Univers LT Std 45 Light" pitchFamily="34" charset="0"/>
              </a:rPr>
              <a:t>Social Security benefits (IM)</a:t>
            </a:r>
          </a:p>
          <a:p>
            <a:pPr eaLnBrk="1" hangingPunct="1">
              <a:lnSpc>
                <a:spcPct val="90000"/>
              </a:lnSpc>
            </a:pPr>
            <a:r>
              <a:rPr lang="en-US" sz="2000" dirty="0" smtClean="0">
                <a:latin typeface="Univers LT Std 45 Light" pitchFamily="34" charset="0"/>
              </a:rPr>
              <a:t>Pension income (FM &amp; IM)</a:t>
            </a:r>
          </a:p>
          <a:p>
            <a:pPr eaLnBrk="1" hangingPunct="1">
              <a:lnSpc>
                <a:spcPct val="90000"/>
              </a:lnSpc>
            </a:pPr>
            <a:r>
              <a:rPr lang="en-US" sz="2000" dirty="0" smtClean="0">
                <a:latin typeface="Univers LT Std 45 Light" pitchFamily="34" charset="0"/>
              </a:rPr>
              <a:t>Foreign income exclusion (IM) </a:t>
            </a:r>
          </a:p>
          <a:p>
            <a:pPr eaLnBrk="1" hangingPunct="1">
              <a:lnSpc>
                <a:spcPct val="90000"/>
              </a:lnSpc>
            </a:pPr>
            <a:r>
              <a:rPr lang="en-US" sz="2000" dirty="0" smtClean="0">
                <a:latin typeface="Univers LT Std 45 Light" pitchFamily="34" charset="0"/>
              </a:rPr>
              <a:t>Earned income credit (IM)</a:t>
            </a:r>
          </a:p>
          <a:p>
            <a:pPr eaLnBrk="1" hangingPunct="1">
              <a:lnSpc>
                <a:spcPct val="90000"/>
              </a:lnSpc>
            </a:pPr>
            <a:r>
              <a:rPr lang="en-US" sz="2000" dirty="0" smtClean="0">
                <a:latin typeface="Univers LT Std 45 Light" pitchFamily="34" charset="0"/>
              </a:rPr>
              <a:t>Additional child tax credit (IM)</a:t>
            </a:r>
          </a:p>
          <a:p>
            <a:pPr eaLnBrk="1" hangingPunct="1">
              <a:lnSpc>
                <a:spcPct val="90000"/>
              </a:lnSpc>
            </a:pPr>
            <a:r>
              <a:rPr lang="en-US" sz="2000" dirty="0" smtClean="0">
                <a:latin typeface="Univers LT Std 45 Light" pitchFamily="34" charset="0"/>
              </a:rPr>
              <a:t>IM adds back “losses” (business/real estate/ and other)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9093"/>
            <a:ext cx="8305800" cy="772732"/>
          </a:xfrm>
        </p:spPr>
        <p:txBody>
          <a:bodyPr/>
          <a:lstStyle/>
          <a:p>
            <a:r>
              <a:rPr lang="en-US" sz="3600" dirty="0" smtClean="0"/>
              <a:t/>
            </a:r>
            <a:br>
              <a:rPr lang="en-US" sz="3600" dirty="0" smtClean="0"/>
            </a:br>
            <a:r>
              <a:rPr lang="en-US" sz="4000" b="0" dirty="0" smtClean="0">
                <a:latin typeface="Serifa Std 45 Light" pitchFamily="18" charset="0"/>
              </a:rPr>
              <a:t>Protecting Family Income </a:t>
            </a:r>
            <a:r>
              <a:rPr lang="en-US" sz="3600" dirty="0" smtClean="0"/>
              <a:t/>
            </a:r>
            <a:br>
              <a:rPr lang="en-US" sz="3600" dirty="0" smtClean="0"/>
            </a:br>
            <a:endParaRPr lang="en-US" sz="3600" dirty="0"/>
          </a:p>
        </p:txBody>
      </p:sp>
      <p:sp>
        <p:nvSpPr>
          <p:cNvPr id="3" name="Content Placeholder 2"/>
          <p:cNvSpPr>
            <a:spLocks noGrp="1"/>
          </p:cNvSpPr>
          <p:nvPr>
            <p:ph idx="1"/>
          </p:nvPr>
        </p:nvSpPr>
        <p:spPr>
          <a:xfrm>
            <a:off x="419100" y="1736730"/>
            <a:ext cx="8305800" cy="4327525"/>
          </a:xfrm>
        </p:spPr>
        <p:txBody>
          <a:bodyPr/>
          <a:lstStyle/>
          <a:p>
            <a:pPr>
              <a:buFont typeface="Arial" pitchFamily="34" charset="0"/>
              <a:buChar char="•"/>
            </a:pPr>
            <a:r>
              <a:rPr lang="en-US" sz="2000" dirty="0" smtClean="0">
                <a:latin typeface="Univers LT Std 45 Light" pitchFamily="34" charset="0"/>
              </a:rPr>
              <a:t>FM and IM protect a portion of family income for necessities</a:t>
            </a:r>
          </a:p>
          <a:p>
            <a:pPr eaLnBrk="1" hangingPunct="1"/>
            <a:r>
              <a:rPr lang="en-US" sz="2000" dirty="0" smtClean="0">
                <a:latin typeface="Univers LT Std 45 Light" pitchFamily="34" charset="0"/>
              </a:rPr>
              <a:t>Allowances protect a base level of income</a:t>
            </a:r>
          </a:p>
          <a:p>
            <a:pPr lvl="1" eaLnBrk="1" hangingPunct="1"/>
            <a:r>
              <a:rPr lang="en-US" sz="2000" dirty="0" smtClean="0">
                <a:latin typeface="Univers LT Std 45 Light" pitchFamily="34" charset="0"/>
              </a:rPr>
              <a:t>Not designed to provide an allowance for a family’s standard of living</a:t>
            </a:r>
          </a:p>
          <a:p>
            <a:pPr lvl="1" eaLnBrk="1" hangingPunct="1"/>
            <a:r>
              <a:rPr lang="en-US" sz="2000" dirty="0" smtClean="0">
                <a:latin typeface="Univers LT Std 45 Light" pitchFamily="34" charset="0"/>
              </a:rPr>
              <a:t>Choice cannot be part of equation</a:t>
            </a:r>
          </a:p>
          <a:p>
            <a:pPr eaLnBrk="1" hangingPunct="1"/>
            <a:r>
              <a:rPr lang="en-US" sz="2000" dirty="0" smtClean="0">
                <a:latin typeface="Univers LT Std 45 Light" pitchFamily="34" charset="0"/>
              </a:rPr>
              <a:t>Protect income at “point of zero contribution”</a:t>
            </a:r>
          </a:p>
          <a:p>
            <a:pPr lvl="1" eaLnBrk="1" hangingPunct="1"/>
            <a:r>
              <a:rPr lang="en-US" sz="2000" dirty="0" smtClean="0">
                <a:latin typeface="Univers LT Std 45 Light" pitchFamily="34" charset="0"/>
              </a:rPr>
              <a:t>Point at which a family has no discretion on allocating income</a:t>
            </a:r>
          </a:p>
          <a:p>
            <a:pPr lvl="1" eaLnBrk="1" hangingPunct="1"/>
            <a:r>
              <a:rPr lang="en-US" sz="2000" dirty="0" smtClean="0">
                <a:latin typeface="Univers LT Std 45 Light" pitchFamily="34" charset="0"/>
              </a:rPr>
              <a:t>All money is needed to maintain family</a:t>
            </a:r>
          </a:p>
          <a:p>
            <a:pPr>
              <a:buFont typeface="Arial" pitchFamily="34" charset="0"/>
              <a:buChar char="•"/>
            </a:pPr>
            <a:endParaRPr lang="en-US" sz="2400" dirty="0" smtClean="0">
              <a:latin typeface="Univers LT Std 45 Light" pitchFamily="34" charset="0"/>
            </a:endParaRPr>
          </a:p>
          <a:p>
            <a:pPr>
              <a:buFont typeface="Arial" pitchFamily="34" charset="0"/>
              <a:buChar char="•"/>
            </a:pPr>
            <a:endParaRPr lang="en-US" sz="2400" dirty="0" smtClean="0">
              <a:latin typeface="Univers LT Std 45 Light" pitchFamily="34" charset="0"/>
            </a:endParaRPr>
          </a:p>
          <a:p>
            <a:pPr>
              <a:buFont typeface="Arial" pitchFamily="34" charset="0"/>
              <a:buChar char="•"/>
            </a:pPr>
            <a:endParaRPr lang="en-US" sz="2400" dirty="0" smtClean="0">
              <a:latin typeface="Univers LT Std 45 Light" pitchFamily="34" charset="0"/>
            </a:endParaRPr>
          </a:p>
          <a:p>
            <a:pPr>
              <a:buFont typeface="Arial" pitchFamily="34" charset="0"/>
              <a:buChar char="•"/>
            </a:pPr>
            <a:endParaRPr lang="en-US" sz="2400" dirty="0" smtClean="0">
              <a:latin typeface="Univers LT Std 45 Light" pitchFamily="34" charset="0"/>
            </a:endParaRPr>
          </a:p>
          <a:p>
            <a:pPr>
              <a:buFont typeface="Arial" pitchFamily="34" charset="0"/>
              <a:buChar char="•"/>
            </a:pPr>
            <a:endParaRPr lang="en-US" sz="2400" dirty="0">
              <a:latin typeface="Univers LT Std 45 Ligh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Serifa Std 45 Light" pitchFamily="18" charset="0"/>
              </a:rPr>
              <a:t>Allowances against income</a:t>
            </a:r>
            <a:endParaRPr lang="en-US" sz="4000" b="0" dirty="0">
              <a:latin typeface="Serifa Std 45 Light" pitchFamily="18" charset="0"/>
            </a:endParaRPr>
          </a:p>
        </p:txBody>
      </p:sp>
      <p:sp>
        <p:nvSpPr>
          <p:cNvPr id="3" name="Content Placeholder 2"/>
          <p:cNvSpPr>
            <a:spLocks noGrp="1"/>
          </p:cNvSpPr>
          <p:nvPr>
            <p:ph idx="1"/>
          </p:nvPr>
        </p:nvSpPr>
        <p:spPr>
          <a:xfrm>
            <a:off x="410817" y="1709340"/>
            <a:ext cx="8314083" cy="4717964"/>
          </a:xfrm>
        </p:spPr>
        <p:txBody>
          <a:bodyPr/>
          <a:lstStyle/>
          <a:p>
            <a:pPr eaLnBrk="1" hangingPunct="1"/>
            <a:r>
              <a:rPr lang="en-US" sz="2400" dirty="0" smtClean="0">
                <a:latin typeface="Univers LT Std 45 Light" pitchFamily="34" charset="0"/>
              </a:rPr>
              <a:t>U.S. Income Tax (IM &amp; FM)</a:t>
            </a:r>
          </a:p>
          <a:p>
            <a:pPr eaLnBrk="1" hangingPunct="1"/>
            <a:r>
              <a:rPr lang="en-US" sz="2400" dirty="0" smtClean="0">
                <a:latin typeface="Univers LT Std 45 Light" pitchFamily="34" charset="0"/>
              </a:rPr>
              <a:t>State and other taxes </a:t>
            </a:r>
          </a:p>
          <a:p>
            <a:pPr lvl="1" eaLnBrk="1" hangingPunct="1"/>
            <a:r>
              <a:rPr lang="en-US" sz="1800" dirty="0" smtClean="0">
                <a:latin typeface="Univers LT Std 45 Light" pitchFamily="34" charset="0"/>
              </a:rPr>
              <a:t>IM tables include sales tax</a:t>
            </a:r>
          </a:p>
          <a:p>
            <a:pPr lvl="1" eaLnBrk="1" hangingPunct="1"/>
            <a:r>
              <a:rPr lang="en-US" sz="1800" dirty="0" smtClean="0">
                <a:latin typeface="Univers LT Std 45 Light" pitchFamily="34" charset="0"/>
              </a:rPr>
              <a:t>FM tables do not include sales or property tax</a:t>
            </a:r>
          </a:p>
          <a:p>
            <a:pPr eaLnBrk="1" hangingPunct="1"/>
            <a:r>
              <a:rPr lang="en-US" sz="2400" dirty="0" smtClean="0">
                <a:latin typeface="Univers LT Std 45 Light" pitchFamily="34" charset="0"/>
              </a:rPr>
              <a:t>F.I.C.A. Tax (IM &amp; FM)</a:t>
            </a:r>
          </a:p>
          <a:p>
            <a:pPr eaLnBrk="1" hangingPunct="1"/>
            <a:r>
              <a:rPr lang="en-US" sz="2400" dirty="0" smtClean="0">
                <a:latin typeface="Univers LT Std 45 Light" pitchFamily="34" charset="0"/>
              </a:rPr>
              <a:t>Medical/Dental Expense Allowance</a:t>
            </a:r>
          </a:p>
          <a:p>
            <a:pPr lvl="1" eaLnBrk="1" hangingPunct="1"/>
            <a:r>
              <a:rPr lang="en-US" sz="1800" dirty="0" smtClean="0">
                <a:latin typeface="Univers LT Std 45 Light" pitchFamily="34" charset="0"/>
              </a:rPr>
              <a:t>IM:  Percent of total income</a:t>
            </a:r>
          </a:p>
          <a:p>
            <a:pPr lvl="1" eaLnBrk="1" hangingPunct="1"/>
            <a:r>
              <a:rPr lang="en-US" sz="1800" dirty="0" smtClean="0">
                <a:latin typeface="Univers LT Std 45 Light" pitchFamily="34" charset="0"/>
              </a:rPr>
              <a:t>FM:  Included only by professional judgment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Serifa Std 45 Light" pitchFamily="18" charset="0"/>
              </a:rPr>
              <a:t>Allowances against income</a:t>
            </a:r>
            <a:endParaRPr lang="en-US" sz="4000" b="0" dirty="0">
              <a:latin typeface="Serifa Std 45 Light" pitchFamily="18" charset="0"/>
            </a:endParaRPr>
          </a:p>
        </p:txBody>
      </p:sp>
      <p:sp>
        <p:nvSpPr>
          <p:cNvPr id="3" name="Content Placeholder 2"/>
          <p:cNvSpPr>
            <a:spLocks noGrp="1"/>
          </p:cNvSpPr>
          <p:nvPr>
            <p:ph idx="1"/>
          </p:nvPr>
        </p:nvSpPr>
        <p:spPr>
          <a:xfrm>
            <a:off x="424070" y="1576446"/>
            <a:ext cx="8300830" cy="5076143"/>
          </a:xfrm>
        </p:spPr>
        <p:txBody>
          <a:bodyPr/>
          <a:lstStyle/>
          <a:p>
            <a:pPr eaLnBrk="1" hangingPunct="1"/>
            <a:r>
              <a:rPr lang="en-US" sz="2400" dirty="0" smtClean="0">
                <a:latin typeface="Univers LT Std 45 Light" pitchFamily="34" charset="0"/>
              </a:rPr>
              <a:t>Employment Allowance</a:t>
            </a:r>
          </a:p>
          <a:p>
            <a:pPr lvl="1" eaLnBrk="1" hangingPunct="1"/>
            <a:r>
              <a:rPr lang="en-US" sz="1600" dirty="0" smtClean="0">
                <a:latin typeface="Univers LT Std 45 Light" pitchFamily="34" charset="0"/>
              </a:rPr>
              <a:t>IM:  % of lowest wage, capped</a:t>
            </a:r>
          </a:p>
          <a:p>
            <a:pPr lvl="1" eaLnBrk="1" hangingPunct="1"/>
            <a:r>
              <a:rPr lang="en-US" sz="1600" dirty="0" smtClean="0">
                <a:latin typeface="Univers LT Std 45 Light" pitchFamily="34" charset="0"/>
              </a:rPr>
              <a:t>FM:  % of lowest wage, capped</a:t>
            </a:r>
          </a:p>
          <a:p>
            <a:pPr eaLnBrk="1" hangingPunct="1"/>
            <a:r>
              <a:rPr lang="en-US" sz="2400" dirty="0" smtClean="0">
                <a:latin typeface="Univers LT Std 45 Light" pitchFamily="34" charset="0"/>
              </a:rPr>
              <a:t>Annual Education Savings Allowance (AESA)</a:t>
            </a:r>
          </a:p>
          <a:p>
            <a:pPr lvl="1" eaLnBrk="1" hangingPunct="1"/>
            <a:r>
              <a:rPr lang="en-US" sz="1600" dirty="0" smtClean="0">
                <a:latin typeface="Univers LT Std 45 Light" pitchFamily="34" charset="0"/>
              </a:rPr>
              <a:t>IM:  Recognizes need to save for younger children</a:t>
            </a:r>
          </a:p>
          <a:p>
            <a:pPr lvl="1" eaLnBrk="1" hangingPunct="1"/>
            <a:r>
              <a:rPr lang="en-US" sz="1600" dirty="0" smtClean="0">
                <a:latin typeface="Univers LT Std 45 Light" pitchFamily="34" charset="0"/>
              </a:rPr>
              <a:t>FM:  No comparable allowance</a:t>
            </a:r>
          </a:p>
          <a:p>
            <a:pPr eaLnBrk="1" hangingPunct="1"/>
            <a:r>
              <a:rPr lang="en-US" sz="2400" dirty="0" smtClean="0">
                <a:latin typeface="Univers LT Std 45 Light" pitchFamily="34" charset="0"/>
              </a:rPr>
              <a:t>Income Protection Allowance</a:t>
            </a:r>
          </a:p>
          <a:p>
            <a:pPr lvl="1" eaLnBrk="1" hangingPunct="1"/>
            <a:r>
              <a:rPr lang="en-US" sz="1600" dirty="0" smtClean="0">
                <a:latin typeface="Univers LT Std 45 Light" pitchFamily="34" charset="0"/>
              </a:rPr>
              <a:t>IM:  Based on most current consumer expenditure data</a:t>
            </a:r>
          </a:p>
          <a:p>
            <a:pPr lvl="2" eaLnBrk="1" hangingPunct="1"/>
            <a:r>
              <a:rPr lang="en-US" sz="1400" dirty="0" smtClean="0">
                <a:latin typeface="Univers LT Std 45 Light" pitchFamily="34" charset="0"/>
              </a:rPr>
              <a:t>Updated annually</a:t>
            </a:r>
          </a:p>
          <a:p>
            <a:pPr lvl="1" eaLnBrk="1" hangingPunct="1"/>
            <a:r>
              <a:rPr lang="en-US" sz="1600" dirty="0" smtClean="0">
                <a:latin typeface="Univers LT Std 45 Light" pitchFamily="34" charset="0"/>
              </a:rPr>
              <a:t>FM:  Based on “market basket” defined in 1967</a:t>
            </a:r>
          </a:p>
          <a:p>
            <a:pPr lvl="2" eaLnBrk="1" hangingPunct="1"/>
            <a:r>
              <a:rPr lang="en-US" sz="1400" dirty="0" smtClean="0">
                <a:latin typeface="Univers LT Std 45 Light" pitchFamily="34" charset="0"/>
              </a:rPr>
              <a:t>Updated annually by CPI</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BBE0E3"/>
      </a:accent1>
      <a:accent2>
        <a:srgbClr val="199539"/>
      </a:accent2>
      <a:accent3>
        <a:srgbClr val="F7F123"/>
      </a:accent3>
      <a:accent4>
        <a:srgbClr val="2D7CBD"/>
      </a:accent4>
      <a:accent5>
        <a:srgbClr val="C60A20"/>
      </a:accent5>
      <a:accent6>
        <a:srgbClr val="2D2D8A"/>
      </a:accent6>
      <a:hlink>
        <a:srgbClr val="2875B1"/>
      </a:hlink>
      <a:folHlink>
        <a:srgbClr val="D6D22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865</TotalTime>
  <Words>1904</Words>
  <Application>Microsoft Office PowerPoint</Application>
  <PresentationFormat>On-screen Show (4:3)</PresentationFormat>
  <Paragraphs>263</Paragraphs>
  <Slides>29</Slides>
  <Notes>13</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Blank Presentation</vt:lpstr>
      <vt:lpstr>Office Theme</vt:lpstr>
      <vt:lpstr>PowerPoint Presentation</vt:lpstr>
      <vt:lpstr>Why IM?</vt:lpstr>
      <vt:lpstr>Institutional Methodology</vt:lpstr>
      <vt:lpstr>PowerPoint Presentation</vt:lpstr>
      <vt:lpstr>Types of Taxable Income</vt:lpstr>
      <vt:lpstr>Types of Untaxed Income</vt:lpstr>
      <vt:lpstr> Protecting Family Income  </vt:lpstr>
      <vt:lpstr>Allowances against income</vt:lpstr>
      <vt:lpstr>Allowances against income</vt:lpstr>
      <vt:lpstr>PowerPoint Presentation</vt:lpstr>
      <vt:lpstr>Why Include Assets ?</vt:lpstr>
      <vt:lpstr>Assets in the Methodology</vt:lpstr>
      <vt:lpstr>Asset Allowances</vt:lpstr>
      <vt:lpstr>FM Pipe Chart</vt:lpstr>
      <vt:lpstr>IM Pipe Chart</vt:lpstr>
      <vt:lpstr>IM Options</vt:lpstr>
      <vt:lpstr>IM income options</vt:lpstr>
      <vt:lpstr>Cost of living </vt:lpstr>
      <vt:lpstr>Imputing Assets</vt:lpstr>
      <vt:lpstr>Home equity in IM</vt:lpstr>
      <vt:lpstr>568 Presidents’ Working Group</vt:lpstr>
      <vt:lpstr>568 Presidents’ Working Group</vt:lpstr>
      <vt:lpstr>PowerPoint Presentation</vt:lpstr>
      <vt:lpstr>Case Study #1</vt:lpstr>
      <vt:lpstr>Town Family</vt:lpstr>
      <vt:lpstr>Case Study #2</vt:lpstr>
      <vt:lpstr>Saxa Family</vt:lpstr>
      <vt:lpstr>Acknowledgements</vt:lpstr>
      <vt:lpstr>Contact Information</vt:lpstr>
    </vt:vector>
  </TitlesOfParts>
  <Company>PHEAA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Bancroft</dc:creator>
  <cp:lastModifiedBy>Tanya Hsiung</cp:lastModifiedBy>
  <cp:revision>81</cp:revision>
  <dcterms:created xsi:type="dcterms:W3CDTF">2011-02-16T15:50:16Z</dcterms:created>
  <dcterms:modified xsi:type="dcterms:W3CDTF">2012-10-23T19:49:20Z</dcterms:modified>
</cp:coreProperties>
</file>