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265" r:id="rId2"/>
    <p:sldId id="266" r:id="rId3"/>
    <p:sldId id="267" r:id="rId4"/>
    <p:sldId id="268" r:id="rId5"/>
    <p:sldId id="269" r:id="rId6"/>
    <p:sldId id="312" r:id="rId7"/>
    <p:sldId id="271" r:id="rId8"/>
    <p:sldId id="272" r:id="rId9"/>
    <p:sldId id="313" r:id="rId10"/>
    <p:sldId id="274" r:id="rId11"/>
    <p:sldId id="275" r:id="rId12"/>
    <p:sldId id="276" r:id="rId13"/>
    <p:sldId id="277" r:id="rId14"/>
    <p:sldId id="278" r:id="rId15"/>
    <p:sldId id="314" r:id="rId16"/>
    <p:sldId id="315" r:id="rId17"/>
    <p:sldId id="319" r:id="rId18"/>
    <p:sldId id="320" r:id="rId19"/>
    <p:sldId id="321" r:id="rId20"/>
    <p:sldId id="322" r:id="rId21"/>
    <p:sldId id="323" r:id="rId22"/>
    <p:sldId id="281" r:id="rId23"/>
    <p:sldId id="282" r:id="rId24"/>
    <p:sldId id="283" r:id="rId25"/>
    <p:sldId id="284" r:id="rId26"/>
    <p:sldId id="285" r:id="rId27"/>
    <p:sldId id="286" r:id="rId28"/>
    <p:sldId id="287" r:id="rId29"/>
    <p:sldId id="288" r:id="rId30"/>
    <p:sldId id="316" r:id="rId31"/>
    <p:sldId id="290" r:id="rId32"/>
    <p:sldId id="291" r:id="rId33"/>
    <p:sldId id="292" r:id="rId34"/>
    <p:sldId id="293" r:id="rId35"/>
    <p:sldId id="294" r:id="rId36"/>
    <p:sldId id="295" r:id="rId37"/>
    <p:sldId id="296" r:id="rId38"/>
    <p:sldId id="297" r:id="rId39"/>
    <p:sldId id="298" r:id="rId40"/>
    <p:sldId id="299" r:id="rId41"/>
    <p:sldId id="300" r:id="rId42"/>
    <p:sldId id="317" r:id="rId43"/>
    <p:sldId id="318" r:id="rId44"/>
    <p:sldId id="303" r:id="rId45"/>
    <p:sldId id="304" r:id="rId46"/>
    <p:sldId id="305" r:id="rId47"/>
    <p:sldId id="306" r:id="rId48"/>
    <p:sldId id="307" r:id="rId49"/>
    <p:sldId id="308" r:id="rId50"/>
    <p:sldId id="309" r:id="rId51"/>
    <p:sldId id="310" r:id="rId52"/>
    <p:sldId id="311"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58"/>
    <a:srgbClr val="8896B4"/>
    <a:srgbClr val="B6BF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3690" autoAdjust="0"/>
  </p:normalViewPr>
  <p:slideViewPr>
    <p:cSldViewPr>
      <p:cViewPr>
        <p:scale>
          <a:sx n="100" d="100"/>
          <a:sy n="100" d="100"/>
        </p:scale>
        <p:origin x="-282"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9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32" charset="-128"/>
              </a:defRPr>
            </a:lvl1pPr>
          </a:lstStyle>
          <a:p>
            <a:pPr>
              <a:defRPr/>
            </a:pPr>
            <a:endParaRPr lang="en-US" dirty="0"/>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32" charset="-128"/>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32" charset="-128"/>
              </a:defRPr>
            </a:lvl1pPr>
          </a:lstStyle>
          <a:p>
            <a:pPr>
              <a:defRPr/>
            </a:pPr>
            <a:endParaRPr lang="en-US"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32" charset="-128"/>
              </a:defRPr>
            </a:lvl1pPr>
          </a:lstStyle>
          <a:p>
            <a:pPr>
              <a:defRPr/>
            </a:pPr>
            <a:fld id="{F213609E-C7B6-4497-AE16-20FDFF2E5ADF}" type="slidenum">
              <a:rPr lang="en-US"/>
              <a:pPr>
                <a:defRPr/>
              </a:pPr>
              <a:t>‹#›</a:t>
            </a:fld>
            <a:endParaRPr lang="en-US" dirty="0"/>
          </a:p>
        </p:txBody>
      </p:sp>
    </p:spTree>
    <p:extLst>
      <p:ext uri="{BB962C8B-B14F-4D97-AF65-F5344CB8AC3E}">
        <p14:creationId xmlns:p14="http://schemas.microsoft.com/office/powerpoint/2010/main" val="4175901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3000" y="687388"/>
            <a:ext cx="4572000" cy="3429000"/>
          </a:xfrm>
          <a:ln/>
        </p:spPr>
      </p:sp>
      <p:sp>
        <p:nvSpPr>
          <p:cNvPr id="552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eaLnBrk="1" hangingPunct="1"/>
            <a:fld id="{C63E4CDE-CB10-4981-9B55-33B6C530E243}" type="slidenum">
              <a:rPr lang="en-US" smtClean="0">
                <a:latin typeface="Times New Roman" pitchFamily="18" charset="0"/>
                <a:ea typeface="MS PGothic" pitchFamily="34" charset="-128"/>
              </a:rPr>
              <a:pPr eaLnBrk="1" hangingPunct="1"/>
              <a:t>24</a:t>
            </a:fld>
            <a:endParaRPr lang="en-US" dirty="0" smtClean="0">
              <a:latin typeface="Times New Roman" pitchFamily="18" charset="0"/>
              <a:ea typeface="MS PGothic" pitchFamily="34" charset="-128"/>
            </a:endParaRPr>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eaLnBrk="1" hangingPunct="1"/>
            <a:fld id="{FAED365D-D0C5-46DA-8AEC-C7D155597B5A}" type="slidenum">
              <a:rPr lang="en-US" smtClean="0">
                <a:latin typeface="Times New Roman" pitchFamily="18" charset="0"/>
                <a:ea typeface="MS PGothic" pitchFamily="34" charset="-128"/>
              </a:rPr>
              <a:pPr eaLnBrk="1" hangingPunct="1"/>
              <a:t>25</a:t>
            </a:fld>
            <a:endParaRPr lang="en-US" dirty="0" smtClean="0">
              <a:latin typeface="Times New Roman" pitchFamily="18" charset="0"/>
              <a:ea typeface="MS PGothic" pitchFamily="34" charset="-128"/>
            </a:endParaRPr>
          </a:p>
        </p:txBody>
      </p:sp>
      <p:sp>
        <p:nvSpPr>
          <p:cNvPr id="61443" name="Rectangle 2"/>
          <p:cNvSpPr>
            <a:spLocks noGrp="1" noRot="1" noChangeAspect="1" noChangeArrowheads="1" noTextEdit="1"/>
          </p:cNvSpPr>
          <p:nvPr>
            <p:ph type="sldImg"/>
          </p:nvPr>
        </p:nvSpPr>
        <p:spPr>
          <a:xfrm>
            <a:off x="1144588" y="685800"/>
            <a:ext cx="4572000" cy="3429000"/>
          </a:xfrm>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F96A1539-B95E-48CE-9A9B-B029E48713A9}" type="slidenum">
              <a:rPr lang="en-US" smtClean="0">
                <a:ea typeface="MS PGothic" pitchFamily="34" charset="-128"/>
              </a:rPr>
              <a:pPr/>
              <a:t>28</a:t>
            </a:fld>
            <a:endParaRPr lang="en-US" dirty="0" smtClean="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5FDB3F86-1A38-4123-86D6-5C24522780A8}" type="slidenum">
              <a:rPr lang="en-US"/>
              <a:pPr/>
              <a:t>30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
        <p:nvSpPr>
          <p:cNvPr id="64516" name="Slide Number Placeholder 3"/>
          <p:cNvSpPr>
            <a:spLocks noGrp="1"/>
          </p:cNvSpPr>
          <p:nvPr>
            <p:ph type="sldNum" sz="quarter" idx="5"/>
          </p:nvPr>
        </p:nvSpPr>
        <p:spPr>
          <a:noFill/>
        </p:spPr>
        <p:txBody>
          <a:bodyPr/>
          <a:lstStyle/>
          <a:p>
            <a:fld id="{5D6EA85D-0BFB-4118-8281-290C0C97A4CB}" type="slidenum">
              <a:rPr lang="en-US" smtClean="0">
                <a:ea typeface="MS PGothic" pitchFamily="34" charset="-128"/>
              </a:rPr>
              <a:pPr/>
              <a:t>31</a:t>
            </a:fld>
            <a:endParaRPr lang="en-US" dirty="0" smtClean="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smtClean="0"/>
          </a:p>
        </p:txBody>
      </p:sp>
      <p:sp>
        <p:nvSpPr>
          <p:cNvPr id="65540" name="Slide Number Placeholder 3"/>
          <p:cNvSpPr>
            <a:spLocks noGrp="1"/>
          </p:cNvSpPr>
          <p:nvPr>
            <p:ph type="sldNum" sz="quarter" idx="5"/>
          </p:nvPr>
        </p:nvSpPr>
        <p:spPr>
          <a:noFill/>
        </p:spPr>
        <p:txBody>
          <a:bodyPr/>
          <a:lstStyle/>
          <a:p>
            <a:fld id="{FC7E890E-41F7-400A-B6AF-58D06DA5BDF7}" type="slidenum">
              <a:rPr lang="en-US" smtClean="0">
                <a:ea typeface="MS PGothic" pitchFamily="34" charset="-128"/>
              </a:rPr>
              <a:pPr/>
              <a:t>32</a:t>
            </a:fld>
            <a:endParaRPr lang="en-US" dirty="0" smtClean="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smtClean="0"/>
          </a:p>
        </p:txBody>
      </p:sp>
      <p:sp>
        <p:nvSpPr>
          <p:cNvPr id="66564" name="Slide Number Placeholder 3"/>
          <p:cNvSpPr>
            <a:spLocks noGrp="1"/>
          </p:cNvSpPr>
          <p:nvPr>
            <p:ph type="sldNum" sz="quarter" idx="5"/>
          </p:nvPr>
        </p:nvSpPr>
        <p:spPr>
          <a:noFill/>
        </p:spPr>
        <p:txBody>
          <a:bodyPr/>
          <a:lstStyle/>
          <a:p>
            <a:fld id="{08E8F7AC-2660-4B2E-BA29-2EF6C6B6660E}" type="slidenum">
              <a:rPr lang="en-US" smtClean="0">
                <a:ea typeface="MS PGothic" pitchFamily="34" charset="-128"/>
              </a:rPr>
              <a:pPr/>
              <a:t>39</a:t>
            </a:fld>
            <a:endParaRPr lang="en-US" dirty="0" smtClean="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p>
        </p:txBody>
      </p:sp>
      <p:sp>
        <p:nvSpPr>
          <p:cNvPr id="67588" name="Slide Number Placeholder 3"/>
          <p:cNvSpPr>
            <a:spLocks noGrp="1"/>
          </p:cNvSpPr>
          <p:nvPr>
            <p:ph type="sldNum" sz="quarter" idx="5"/>
          </p:nvPr>
        </p:nvSpPr>
        <p:spPr>
          <a:noFill/>
        </p:spPr>
        <p:txBody>
          <a:bodyPr/>
          <a:lstStyle/>
          <a:p>
            <a:fld id="{52286449-2624-4EED-9BD5-805957816898}" type="slidenum">
              <a:rPr lang="en-US" smtClean="0">
                <a:ea typeface="MS PGothic" pitchFamily="34" charset="-128"/>
              </a:rPr>
              <a:pPr/>
              <a:t>40</a:t>
            </a:fld>
            <a:endParaRPr lang="en-US" dirty="0" smtClean="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5FDB3F86-1A38-4123-86D6-5C24522780A8}" type="slidenum">
              <a:rPr lang="en-US"/>
              <a:pPr/>
              <a:t>43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5FDB3F86-1A38-4123-86D6-5C24522780A8}" type="slidenum">
              <a:rPr lang="en-US"/>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3000" y="687388"/>
            <a:ext cx="4572000" cy="3429000"/>
          </a:xfrm>
          <a:ln/>
        </p:spPr>
      </p:sp>
      <p:sp>
        <p:nvSpPr>
          <p:cNvPr id="686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43000" y="687388"/>
            <a:ext cx="4572000" cy="3429000"/>
          </a:xfrm>
          <a:ln/>
        </p:spPr>
      </p:sp>
      <p:sp>
        <p:nvSpPr>
          <p:cNvPr id="69635" name="Notes Placeholder 2"/>
          <p:cNvSpPr>
            <a:spLocks noGrp="1"/>
          </p:cNvSpPr>
          <p:nvPr>
            <p:ph type="body" idx="1"/>
          </p:nvPr>
        </p:nvSpPr>
        <p:spPr>
          <a:noFill/>
          <a:ln/>
        </p:spPr>
        <p:txBody>
          <a:bodyPr lIns="96661" tIns="48331" rIns="96661" bIns="48331"/>
          <a:lstStyle/>
          <a:p>
            <a:pPr eaLnBrk="1" hangingPunct="1">
              <a:spcBef>
                <a:spcPct val="0"/>
              </a:spcBef>
            </a:pPr>
            <a:endParaRPr lang="en-US" dirty="0" smtClean="0"/>
          </a:p>
        </p:txBody>
      </p:sp>
      <p:sp>
        <p:nvSpPr>
          <p:cNvPr id="69636" name="Slide Number Placeholder 3"/>
          <p:cNvSpPr txBox="1">
            <a:spLocks noGrp="1"/>
          </p:cNvSpPr>
          <p:nvPr/>
        </p:nvSpPr>
        <p:spPr bwMode="auto">
          <a:xfrm>
            <a:off x="3886200" y="8688388"/>
            <a:ext cx="2971800" cy="455612"/>
          </a:xfrm>
          <a:prstGeom prst="rect">
            <a:avLst/>
          </a:prstGeom>
          <a:noFill/>
          <a:ln w="9525">
            <a:noFill/>
            <a:miter lim="800000"/>
            <a:headEnd/>
            <a:tailEnd/>
          </a:ln>
        </p:spPr>
        <p:txBody>
          <a:bodyPr lIns="96661" tIns="48331" rIns="96661" bIns="48331" anchor="b"/>
          <a:lstStyle/>
          <a:p>
            <a:pPr algn="r"/>
            <a:fld id="{0E51E5FD-4F4A-4B71-9B8E-C0332C345D3E}" type="slidenum">
              <a:rPr lang="en-US" sz="1300">
                <a:latin typeface="Times New Roman" pitchFamily="18" charset="0"/>
              </a:rPr>
              <a:pPr algn="r"/>
              <a:t>49</a:t>
            </a:fld>
            <a:endParaRPr lang="en-US" sz="1300" dirty="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FDD232D-B069-4543-9DD4-DF6E81276BFF}" type="slidenum">
              <a:rPr lang="en-US" smtClean="0">
                <a:ea typeface="MS PGothic" pitchFamily="34" charset="-128"/>
              </a:rPr>
              <a:pPr/>
              <a:t>51</a:t>
            </a:fld>
            <a:endParaRPr lang="en-US" dirty="0" smtClean="0">
              <a:ea typeface="MS PGothic" pitchFamily="34" charset="-128"/>
            </a:endParaRPr>
          </a:p>
        </p:txBody>
      </p:sp>
      <p:sp>
        <p:nvSpPr>
          <p:cNvPr id="2" name="Rectangle 7"/>
          <p:cNvSpPr txBox="1">
            <a:spLocks noGrp="1" noChangeArrowheads="1"/>
          </p:cNvSpPr>
          <p:nvPr/>
        </p:nvSpPr>
        <p:spPr bwMode="auto">
          <a:xfrm>
            <a:off x="3886200" y="8688388"/>
            <a:ext cx="2971800" cy="455612"/>
          </a:xfrm>
          <a:prstGeom prst="rect">
            <a:avLst/>
          </a:prstGeom>
          <a:noFill/>
          <a:ln>
            <a:miter lim="800000"/>
            <a:headEnd/>
            <a:tailEnd/>
          </a:ln>
        </p:spPr>
        <p:txBody>
          <a:bodyPr lIns="92376" tIns="46188" rIns="92376" bIns="46188" anchor="b"/>
          <a:lstStyle/>
          <a:p>
            <a:pPr algn="r">
              <a:defRPr/>
            </a:pPr>
            <a:fld id="{417A958A-1DAE-4300-A559-D129BF045DBD}" type="slidenum">
              <a:rPr lang="en-US" sz="1200">
                <a:latin typeface="Times New Roman" pitchFamily="18" charset="0"/>
                <a:ea typeface="+mn-ea"/>
              </a:rPr>
              <a:pPr algn="r">
                <a:defRPr/>
              </a:pPr>
              <a:t>51</a:t>
            </a:fld>
            <a:endParaRPr lang="en-US" sz="1200" dirty="0">
              <a:latin typeface="Times New Roman" pitchFamily="18" charset="0"/>
              <a:ea typeface="+mn-ea"/>
            </a:endParaRPr>
          </a:p>
        </p:txBody>
      </p:sp>
      <p:sp>
        <p:nvSpPr>
          <p:cNvPr id="70660" name="Rectangle 2"/>
          <p:cNvSpPr>
            <a:spLocks noGrp="1" noRot="1" noChangeAspect="1" noChangeArrowheads="1" noTextEdit="1"/>
          </p:cNvSpPr>
          <p:nvPr>
            <p:ph type="sldImg"/>
          </p:nvPr>
        </p:nvSpPr>
        <p:spPr>
          <a:xfrm>
            <a:off x="1143000" y="684213"/>
            <a:ext cx="4572000" cy="3429000"/>
          </a:xfrm>
          <a:ln/>
        </p:spPr>
      </p:sp>
      <p:sp>
        <p:nvSpPr>
          <p:cNvPr id="70661" name="Rectangle 3"/>
          <p:cNvSpPr>
            <a:spLocks noGrp="1" noChangeArrowheads="1"/>
          </p:cNvSpPr>
          <p:nvPr>
            <p:ph type="body" idx="1"/>
          </p:nvPr>
        </p:nvSpPr>
        <p:spPr>
          <a:xfrm>
            <a:off x="914400" y="4343400"/>
            <a:ext cx="5029200" cy="4113213"/>
          </a:xfrm>
          <a:noFill/>
          <a:ln/>
        </p:spPr>
        <p:txBody>
          <a:bodyPr lIns="92376" tIns="46188" rIns="92376" bIns="46188"/>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0670C0D-4BE7-446D-AA02-685285E77CC4}" type="slidenum">
              <a:rPr lang="en-US" smtClean="0">
                <a:ea typeface="MS PGothic" pitchFamily="34" charset="-128"/>
              </a:rPr>
              <a:pPr/>
              <a:t>7</a:t>
            </a:fld>
            <a:endParaRPr lang="en-US" dirty="0" smtClean="0">
              <a:ea typeface="MS PGothic" pitchFamily="34" charset="-128"/>
            </a:endParaRPr>
          </a:p>
        </p:txBody>
      </p:sp>
      <p:sp>
        <p:nvSpPr>
          <p:cNvPr id="56323" name="Slide Image Placeholder 1"/>
          <p:cNvSpPr>
            <a:spLocks noGrp="1" noRot="1" noChangeAspect="1" noTextEdit="1"/>
          </p:cNvSpPr>
          <p:nvPr>
            <p:ph type="sldImg"/>
          </p:nvPr>
        </p:nvSpPr>
        <p:spPr>
          <a:xfrm>
            <a:off x="1143000" y="684213"/>
            <a:ext cx="4572000" cy="3429000"/>
          </a:xfrm>
          <a:ln/>
        </p:spPr>
      </p:sp>
      <p:sp>
        <p:nvSpPr>
          <p:cNvPr id="56324" name="Notes Placeholder 2"/>
          <p:cNvSpPr>
            <a:spLocks noGrp="1"/>
          </p:cNvSpPr>
          <p:nvPr>
            <p:ph type="body" idx="1"/>
          </p:nvPr>
        </p:nvSpPr>
        <p:spPr>
          <a:noFill/>
          <a:ln/>
        </p:spPr>
        <p:txBody>
          <a:bodyPr lIns="92376" tIns="46188" rIns="92376" bIns="46188"/>
          <a:lstStyle/>
          <a:p>
            <a:pPr marL="0" lvl="1" defTabSz="922338" eaLnBrk="1" hangingPunct="1"/>
            <a:r>
              <a:rPr lang="en-US" sz="2900" dirty="0" smtClean="0"/>
              <a:t>Customize monitoring duration to fit your school’s business processes</a:t>
            </a:r>
          </a:p>
          <a:p>
            <a:pPr defTabSz="922338" eaLnBrk="1" hangingPunct="1"/>
            <a:endParaRPr lang="en-US" dirty="0" smtClean="0"/>
          </a:p>
        </p:txBody>
      </p:sp>
      <p:sp>
        <p:nvSpPr>
          <p:cNvPr id="2" name="Slide Number Placeholder 3"/>
          <p:cNvSpPr txBox="1">
            <a:spLocks noGrp="1"/>
          </p:cNvSpPr>
          <p:nvPr/>
        </p:nvSpPr>
        <p:spPr bwMode="auto">
          <a:xfrm>
            <a:off x="3886200" y="8688388"/>
            <a:ext cx="2971800" cy="455612"/>
          </a:xfrm>
          <a:prstGeom prst="rect">
            <a:avLst/>
          </a:prstGeom>
          <a:noFill/>
          <a:ln>
            <a:miter lim="800000"/>
            <a:headEnd/>
            <a:tailEnd/>
          </a:ln>
        </p:spPr>
        <p:txBody>
          <a:bodyPr lIns="92376" tIns="46188" rIns="92376" bIns="46188" anchor="b"/>
          <a:lstStyle/>
          <a:p>
            <a:pPr algn="r">
              <a:defRPr/>
            </a:pPr>
            <a:fld id="{D300AD11-66A4-4E48-A418-C82E7D5A3FED}" type="slidenum">
              <a:rPr lang="en-US" sz="1200">
                <a:latin typeface="Times New Roman" pitchFamily="18" charset="0"/>
                <a:ea typeface="+mn-ea"/>
              </a:rPr>
              <a:pPr algn="r">
                <a:defRPr/>
              </a:pPr>
              <a:t>7</a:t>
            </a:fld>
            <a:endParaRPr lang="en-US" sz="1200" dirty="0">
              <a:latin typeface="Times New Roman" pitchFamily="18" charset="0"/>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81D1097-CFEF-4AC3-B41F-970A70169101}" type="slidenum">
              <a:rPr lang="en-US" smtClean="0">
                <a:ea typeface="MS PGothic" pitchFamily="34" charset="-128"/>
              </a:rPr>
              <a:pPr/>
              <a:t>8</a:t>
            </a:fld>
            <a:endParaRPr lang="en-US" dirty="0" smtClean="0">
              <a:ea typeface="MS PGothic" pitchFamily="34" charset="-128"/>
            </a:endParaRPr>
          </a:p>
        </p:txBody>
      </p:sp>
      <p:sp>
        <p:nvSpPr>
          <p:cNvPr id="57347" name="Slide Image Placeholder 1"/>
          <p:cNvSpPr>
            <a:spLocks noGrp="1" noRot="1" noChangeAspect="1" noTextEdit="1"/>
          </p:cNvSpPr>
          <p:nvPr>
            <p:ph type="sldImg"/>
          </p:nvPr>
        </p:nvSpPr>
        <p:spPr>
          <a:xfrm>
            <a:off x="1143000" y="684213"/>
            <a:ext cx="4572000" cy="3429000"/>
          </a:xfrm>
          <a:ln/>
        </p:spPr>
      </p:sp>
      <p:sp>
        <p:nvSpPr>
          <p:cNvPr id="57348" name="Notes Placeholder 2"/>
          <p:cNvSpPr>
            <a:spLocks noGrp="1"/>
          </p:cNvSpPr>
          <p:nvPr>
            <p:ph type="body" idx="1"/>
          </p:nvPr>
        </p:nvSpPr>
        <p:spPr>
          <a:xfrm>
            <a:off x="914400" y="4343400"/>
            <a:ext cx="5029200" cy="4113213"/>
          </a:xfrm>
          <a:noFill/>
          <a:ln/>
        </p:spPr>
        <p:txBody>
          <a:bodyPr lIns="92376" tIns="46188" rIns="92376" bIns="46188"/>
          <a:lstStyle/>
          <a:p>
            <a:pPr eaLnBrk="1" hangingPunct="1"/>
            <a:endParaRPr lang="en-US" dirty="0" smtClean="0"/>
          </a:p>
        </p:txBody>
      </p:sp>
      <p:sp>
        <p:nvSpPr>
          <p:cNvPr id="2" name="Slide Number Placeholder 3"/>
          <p:cNvSpPr txBox="1">
            <a:spLocks noGrp="1"/>
          </p:cNvSpPr>
          <p:nvPr/>
        </p:nvSpPr>
        <p:spPr bwMode="auto">
          <a:xfrm>
            <a:off x="3886200" y="8688388"/>
            <a:ext cx="2971800" cy="455612"/>
          </a:xfrm>
          <a:prstGeom prst="rect">
            <a:avLst/>
          </a:prstGeom>
          <a:noFill/>
          <a:ln>
            <a:miter lim="800000"/>
            <a:headEnd/>
            <a:tailEnd/>
          </a:ln>
        </p:spPr>
        <p:txBody>
          <a:bodyPr lIns="92376" tIns="46188" rIns="92376" bIns="46188" anchor="b"/>
          <a:lstStyle/>
          <a:p>
            <a:pPr algn="r">
              <a:defRPr/>
            </a:pPr>
            <a:fld id="{F09025E7-45F2-4E54-8E36-1AA56A9B61ED}" type="slidenum">
              <a:rPr lang="en-US" sz="1200">
                <a:latin typeface="Times New Roman" pitchFamily="18" charset="0"/>
                <a:ea typeface="+mn-ea"/>
              </a:rPr>
              <a:pPr algn="r">
                <a:defRPr/>
              </a:pPr>
              <a:t>8</a:t>
            </a:fld>
            <a:endParaRPr lang="en-US" sz="1200" dirty="0">
              <a:latin typeface="Times New Roman" pitchFamily="18" charset="0"/>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5FDB3F86-1A38-4123-86D6-5C24522780A8}" type="slidenum">
              <a:rPr lang="en-US"/>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The amount of Federal Pell Grant funds a student may receive is limited to the equivalent of six years of Pell Grant funding</a:t>
            </a:r>
          </a:p>
          <a:p>
            <a:pPr lvl="1"/>
            <a:endParaRPr lang="en-US" dirty="0" smtClean="0"/>
          </a:p>
          <a:p>
            <a:pPr lvl="1"/>
            <a:r>
              <a:rPr lang="en-US" dirty="0" smtClean="0"/>
              <a:t>Since the maximum amount of Pell Grant funding a student can receive each year is equal to 100%, the six-year equivalent is 600%</a:t>
            </a:r>
          </a:p>
          <a:p>
            <a:endParaRPr lang="en-US" dirty="0"/>
          </a:p>
        </p:txBody>
      </p:sp>
      <p:sp>
        <p:nvSpPr>
          <p:cNvPr id="4" name="Slide Number Placeholder 3"/>
          <p:cNvSpPr>
            <a:spLocks noGrp="1"/>
          </p:cNvSpPr>
          <p:nvPr>
            <p:ph type="sldNum" sz="quarter" idx="10"/>
          </p:nvPr>
        </p:nvSpPr>
        <p:spPr/>
        <p:txBody>
          <a:bodyPr/>
          <a:lstStyle/>
          <a:p>
            <a:pPr>
              <a:defRPr/>
            </a:pPr>
            <a:fld id="{F213609E-C7B6-4497-AE16-20FDFF2E5ADF}"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58372" name="Slide Number Placeholder 3"/>
          <p:cNvSpPr>
            <a:spLocks noGrp="1"/>
          </p:cNvSpPr>
          <p:nvPr>
            <p:ph type="sldNum" sz="quarter" idx="5"/>
          </p:nvPr>
        </p:nvSpPr>
        <p:spPr>
          <a:noFill/>
        </p:spPr>
        <p:txBody>
          <a:bodyPr/>
          <a:lstStyle/>
          <a:p>
            <a:fld id="{64480E48-8A30-4160-910F-127687CE9777}" type="slidenum">
              <a:rPr lang="en-US" smtClean="0">
                <a:ea typeface="MS PGothic" pitchFamily="34" charset="-128"/>
              </a:rPr>
              <a:pPr/>
              <a:t>12</a:t>
            </a:fld>
            <a:endParaRPr lang="en-US" dirty="0"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5FDB3F86-1A38-4123-86D6-5C24522780A8}" type="slidenum">
              <a:rPr lang="en-US"/>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eaLnBrk="1" hangingPunct="1"/>
            <a:fld id="{C6F9712C-DA2C-4BD8-AAD6-29DABFAE2469}" type="slidenum">
              <a:rPr lang="en-US" smtClean="0">
                <a:latin typeface="Times New Roman" pitchFamily="18" charset="0"/>
                <a:ea typeface="MS PGothic" pitchFamily="34" charset="-128"/>
              </a:rPr>
              <a:pPr eaLnBrk="1" hangingPunct="1"/>
              <a:t>23</a:t>
            </a:fld>
            <a:endParaRPr lang="en-US" dirty="0" smtClean="0">
              <a:latin typeface="Times New Roman" pitchFamily="18" charset="0"/>
              <a:ea typeface="MS PGothic" pitchFamily="34" charset="-128"/>
            </a:endParaRPr>
          </a:p>
        </p:txBody>
      </p:sp>
      <p:sp>
        <p:nvSpPr>
          <p:cNvPr id="59395" name="Rectangle 2"/>
          <p:cNvSpPr>
            <a:spLocks noGrp="1" noRot="1" noChangeAspect="1" noChangeArrowheads="1" noTextEdit="1"/>
          </p:cNvSpPr>
          <p:nvPr>
            <p:ph type="sldImg"/>
          </p:nvPr>
        </p:nvSpPr>
        <p:spPr>
          <a:xfrm>
            <a:off x="1144588" y="685800"/>
            <a:ext cx="4572000" cy="3429000"/>
          </a:xfrm>
          <a:ln/>
        </p:spPr>
      </p:sp>
      <p:sp>
        <p:nvSpPr>
          <p:cNvPr id="59396" name="Notes Placeholder 1"/>
          <p:cNvSpPr>
            <a:spLocks noGrp="1"/>
          </p:cNvSpPr>
          <p:nvPr/>
        </p:nvSpPr>
        <p:spPr bwMode="auto">
          <a:xfrm>
            <a:off x="685800" y="4343400"/>
            <a:ext cx="5486400" cy="4114800"/>
          </a:xfrm>
          <a:prstGeom prst="rect">
            <a:avLst/>
          </a:prstGeom>
          <a:noFill/>
          <a:ln w="9525">
            <a:noFill/>
            <a:miter lim="800000"/>
            <a:headEnd/>
            <a:tailEnd/>
          </a:ln>
        </p:spPr>
        <p:txBody>
          <a:bodyPr/>
          <a:lstStyle/>
          <a:p>
            <a:pPr defTabSz="457200">
              <a:spcBef>
                <a:spcPct val="30000"/>
              </a:spcBef>
            </a:pPr>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BD7F58B-D292-43C0-AB45-B0D601F1642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A0B45B2-7270-444B-9D5D-F69B9EB84FD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A3EBAE-CB19-49F8-BC6C-D133620F8D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Nelnet Education Loan Services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Nelnet Education Loan Services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Nelnet Education Loan Services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5720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32"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32" charset="-128"/>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32" charset="-128"/>
              </a:defRPr>
            </a:lvl1pPr>
          </a:lstStyle>
          <a:p>
            <a:pPr>
              <a:defRPr/>
            </a:pPr>
            <a:fld id="{97A8D7A6-5A58-4149-801C-670DB2BABE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eaLnBrk="0" fontAlgn="base" hangingPunct="0">
        <a:spcBef>
          <a:spcPct val="0"/>
        </a:spcBef>
        <a:spcAft>
          <a:spcPct val="0"/>
        </a:spcAft>
        <a:defRPr sz="2800">
          <a:solidFill>
            <a:srgbClr val="003F58"/>
          </a:solidFill>
          <a:latin typeface="+mj-lt"/>
          <a:ea typeface="MS PGothic" pitchFamily="34" charset="-128"/>
          <a:cs typeface="+mj-cs"/>
        </a:defRPr>
      </a:lvl1pPr>
      <a:lvl2pPr algn="l" rtl="0" eaLnBrk="0" fontAlgn="base" hangingPunct="0">
        <a:spcBef>
          <a:spcPct val="0"/>
        </a:spcBef>
        <a:spcAft>
          <a:spcPct val="0"/>
        </a:spcAft>
        <a:defRPr sz="2800">
          <a:solidFill>
            <a:srgbClr val="003F58"/>
          </a:solidFill>
          <a:latin typeface="Arial" charset="0"/>
          <a:ea typeface="MS PGothic" pitchFamily="34" charset="-128"/>
        </a:defRPr>
      </a:lvl2pPr>
      <a:lvl3pPr algn="l" rtl="0" eaLnBrk="0" fontAlgn="base" hangingPunct="0">
        <a:spcBef>
          <a:spcPct val="0"/>
        </a:spcBef>
        <a:spcAft>
          <a:spcPct val="0"/>
        </a:spcAft>
        <a:defRPr sz="2800">
          <a:solidFill>
            <a:srgbClr val="003F58"/>
          </a:solidFill>
          <a:latin typeface="Arial" charset="0"/>
          <a:ea typeface="MS PGothic" pitchFamily="34" charset="-128"/>
        </a:defRPr>
      </a:lvl3pPr>
      <a:lvl4pPr algn="l" rtl="0" eaLnBrk="0" fontAlgn="base" hangingPunct="0">
        <a:spcBef>
          <a:spcPct val="0"/>
        </a:spcBef>
        <a:spcAft>
          <a:spcPct val="0"/>
        </a:spcAft>
        <a:defRPr sz="2800">
          <a:solidFill>
            <a:srgbClr val="003F58"/>
          </a:solidFill>
          <a:latin typeface="Arial" charset="0"/>
          <a:ea typeface="MS PGothic" pitchFamily="34" charset="-128"/>
        </a:defRPr>
      </a:lvl4pPr>
      <a:lvl5pPr algn="l" rtl="0" eaLnBrk="0" fontAlgn="base" hangingPunct="0">
        <a:spcBef>
          <a:spcPct val="0"/>
        </a:spcBef>
        <a:spcAft>
          <a:spcPct val="0"/>
        </a:spcAft>
        <a:defRPr sz="2800">
          <a:solidFill>
            <a:srgbClr val="003F58"/>
          </a:solidFill>
          <a:latin typeface="Arial" charset="0"/>
          <a:ea typeface="MS PGothic" pitchFamily="34" charset="-128"/>
        </a:defRPr>
      </a:lvl5pPr>
      <a:lvl6pPr marL="457200" algn="l" rtl="0" fontAlgn="base">
        <a:spcBef>
          <a:spcPct val="0"/>
        </a:spcBef>
        <a:spcAft>
          <a:spcPct val="0"/>
        </a:spcAft>
        <a:defRPr sz="2800">
          <a:solidFill>
            <a:srgbClr val="003F58"/>
          </a:solidFill>
          <a:latin typeface="Arial" charset="0"/>
          <a:ea typeface="ＭＳ Ｐゴシック" pitchFamily="-32" charset="-128"/>
        </a:defRPr>
      </a:lvl6pPr>
      <a:lvl7pPr marL="914400" algn="l" rtl="0" fontAlgn="base">
        <a:spcBef>
          <a:spcPct val="0"/>
        </a:spcBef>
        <a:spcAft>
          <a:spcPct val="0"/>
        </a:spcAft>
        <a:defRPr sz="2800">
          <a:solidFill>
            <a:srgbClr val="003F58"/>
          </a:solidFill>
          <a:latin typeface="Arial" charset="0"/>
          <a:ea typeface="ＭＳ Ｐゴシック" pitchFamily="-32" charset="-128"/>
        </a:defRPr>
      </a:lvl7pPr>
      <a:lvl8pPr marL="1371600" algn="l" rtl="0" fontAlgn="base">
        <a:spcBef>
          <a:spcPct val="0"/>
        </a:spcBef>
        <a:spcAft>
          <a:spcPct val="0"/>
        </a:spcAft>
        <a:defRPr sz="2800">
          <a:solidFill>
            <a:srgbClr val="003F58"/>
          </a:solidFill>
          <a:latin typeface="Arial" charset="0"/>
          <a:ea typeface="ＭＳ Ｐゴシック" pitchFamily="-32" charset="-128"/>
        </a:defRPr>
      </a:lvl8pPr>
      <a:lvl9pPr marL="1828800" algn="l" rtl="0" fontAlgn="base">
        <a:spcBef>
          <a:spcPct val="0"/>
        </a:spcBef>
        <a:spcAft>
          <a:spcPct val="0"/>
        </a:spcAft>
        <a:defRPr sz="2800">
          <a:solidFill>
            <a:srgbClr val="003F58"/>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lr>
          <a:srgbClr val="003F59"/>
        </a:buClr>
        <a:buChar char="•"/>
        <a:defRPr sz="2000">
          <a:solidFill>
            <a:srgbClr val="333333"/>
          </a:solidFill>
          <a:latin typeface="+mn-lt"/>
          <a:ea typeface="MS PGothic" pitchFamily="34" charset="-128"/>
          <a:cs typeface="+mn-cs"/>
        </a:defRPr>
      </a:lvl1pPr>
      <a:lvl2pPr marL="742950" indent="-285750" algn="l" rtl="0" eaLnBrk="0" fontAlgn="base" hangingPunct="0">
        <a:spcBef>
          <a:spcPct val="20000"/>
        </a:spcBef>
        <a:spcAft>
          <a:spcPct val="0"/>
        </a:spcAft>
        <a:buClr>
          <a:srgbClr val="003F59"/>
        </a:buClr>
        <a:buChar char="–"/>
        <a:defRPr>
          <a:solidFill>
            <a:srgbClr val="333333"/>
          </a:solidFill>
          <a:latin typeface="+mn-lt"/>
          <a:ea typeface="MS PGothic" pitchFamily="34" charset="-128"/>
        </a:defRPr>
      </a:lvl2pPr>
      <a:lvl3pPr marL="1143000" indent="-228600" algn="l" rtl="0" eaLnBrk="0" fontAlgn="base" hangingPunct="0">
        <a:spcBef>
          <a:spcPct val="20000"/>
        </a:spcBef>
        <a:spcAft>
          <a:spcPct val="0"/>
        </a:spcAft>
        <a:buClr>
          <a:srgbClr val="003F59"/>
        </a:buClr>
        <a:buChar char="•"/>
        <a:defRPr sz="1600">
          <a:solidFill>
            <a:srgbClr val="333333"/>
          </a:solidFill>
          <a:latin typeface="+mn-lt"/>
          <a:ea typeface="MS PGothic" pitchFamily="34" charset="-128"/>
        </a:defRPr>
      </a:lvl3pPr>
      <a:lvl4pPr marL="1600200" indent="-228600" algn="l" rtl="0" eaLnBrk="0" fontAlgn="base" hangingPunct="0">
        <a:spcBef>
          <a:spcPct val="20000"/>
        </a:spcBef>
        <a:spcAft>
          <a:spcPct val="0"/>
        </a:spcAft>
        <a:buClr>
          <a:srgbClr val="003F59"/>
        </a:buClr>
        <a:buChar char="–"/>
        <a:defRPr sz="1400">
          <a:solidFill>
            <a:srgbClr val="333333"/>
          </a:solidFill>
          <a:latin typeface="+mn-lt"/>
          <a:ea typeface="MS PGothic" pitchFamily="34" charset="-128"/>
        </a:defRPr>
      </a:lvl4pPr>
      <a:lvl5pPr marL="2057400" indent="-228600" algn="l" rtl="0" eaLnBrk="0" fontAlgn="base" hangingPunct="0">
        <a:spcBef>
          <a:spcPct val="20000"/>
        </a:spcBef>
        <a:spcAft>
          <a:spcPct val="0"/>
        </a:spcAft>
        <a:buClr>
          <a:srgbClr val="003F59"/>
        </a:buClr>
        <a:buChar char="»"/>
        <a:defRPr sz="1400">
          <a:solidFill>
            <a:srgbClr val="333333"/>
          </a:solidFill>
          <a:latin typeface="+mn-lt"/>
          <a:ea typeface="MS PGothic" pitchFamily="34" charset="-128"/>
        </a:defRPr>
      </a:lvl5pPr>
      <a:lvl6pPr marL="2514600" indent="-228600" algn="l" rtl="0" fontAlgn="base">
        <a:spcBef>
          <a:spcPct val="20000"/>
        </a:spcBef>
        <a:spcAft>
          <a:spcPct val="0"/>
        </a:spcAft>
        <a:buClr>
          <a:srgbClr val="003F59"/>
        </a:buClr>
        <a:buChar char="»"/>
        <a:defRPr sz="1400">
          <a:solidFill>
            <a:srgbClr val="333333"/>
          </a:solidFill>
          <a:latin typeface="+mn-lt"/>
          <a:ea typeface="+mn-ea"/>
        </a:defRPr>
      </a:lvl6pPr>
      <a:lvl7pPr marL="2971800" indent="-228600" algn="l" rtl="0" fontAlgn="base">
        <a:spcBef>
          <a:spcPct val="20000"/>
        </a:spcBef>
        <a:spcAft>
          <a:spcPct val="0"/>
        </a:spcAft>
        <a:buClr>
          <a:srgbClr val="003F59"/>
        </a:buClr>
        <a:buChar char="»"/>
        <a:defRPr sz="1400">
          <a:solidFill>
            <a:srgbClr val="333333"/>
          </a:solidFill>
          <a:latin typeface="+mn-lt"/>
          <a:ea typeface="+mn-ea"/>
        </a:defRPr>
      </a:lvl7pPr>
      <a:lvl8pPr marL="3429000" indent="-228600" algn="l" rtl="0" fontAlgn="base">
        <a:spcBef>
          <a:spcPct val="20000"/>
        </a:spcBef>
        <a:spcAft>
          <a:spcPct val="0"/>
        </a:spcAft>
        <a:buClr>
          <a:srgbClr val="003F59"/>
        </a:buClr>
        <a:buChar char="»"/>
        <a:defRPr sz="1400">
          <a:solidFill>
            <a:srgbClr val="333333"/>
          </a:solidFill>
          <a:latin typeface="+mn-lt"/>
          <a:ea typeface="+mn-ea"/>
        </a:defRPr>
      </a:lvl8pPr>
      <a:lvl9pPr marL="3886200" indent="-228600" algn="l" rtl="0" fontAlgn="base">
        <a:spcBef>
          <a:spcPct val="20000"/>
        </a:spcBef>
        <a:spcAft>
          <a:spcPct val="0"/>
        </a:spcAft>
        <a:buClr>
          <a:srgbClr val="003F59"/>
        </a:buClr>
        <a:buChar char="»"/>
        <a:defRPr sz="14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slds.ed.gov/"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nsldsfap.ed.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nslds@ed.gov"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ana.kelly@nelnet.ne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5638800"/>
            <a:ext cx="5867400" cy="830997"/>
          </a:xfrm>
          <a:prstGeom prst="rect">
            <a:avLst/>
          </a:prstGeom>
          <a:noFill/>
          <a:ln w="9525">
            <a:noFill/>
            <a:miter lim="800000"/>
            <a:headEnd/>
            <a:tailEnd/>
          </a:ln>
        </p:spPr>
        <p:txBody>
          <a:bodyPr wrap="square">
            <a:spAutoFit/>
          </a:bodyPr>
          <a:lstStyle/>
          <a:p>
            <a:r>
              <a:rPr lang="en-US" dirty="0" smtClean="0">
                <a:solidFill>
                  <a:srgbClr val="8896B4"/>
                </a:solidFill>
                <a:latin typeface="+mj-lt"/>
              </a:rPr>
              <a:t>Dana Kelly, Regional Director and Trainer</a:t>
            </a:r>
          </a:p>
          <a:p>
            <a:r>
              <a:rPr lang="en-US" dirty="0" smtClean="0">
                <a:solidFill>
                  <a:srgbClr val="8896B4"/>
                </a:solidFill>
                <a:latin typeface="+mj-lt"/>
              </a:rPr>
              <a:t>Nelnet Partner Solutions</a:t>
            </a:r>
            <a:endParaRPr lang="en-US" dirty="0">
              <a:solidFill>
                <a:srgbClr val="8896B4"/>
              </a:solidFill>
              <a:latin typeface="+mj-lt"/>
            </a:endParaRPr>
          </a:p>
        </p:txBody>
      </p:sp>
      <p:sp>
        <p:nvSpPr>
          <p:cNvPr id="3" name="Text Box 4"/>
          <p:cNvSpPr txBox="1">
            <a:spLocks noChangeArrowheads="1"/>
          </p:cNvSpPr>
          <p:nvPr/>
        </p:nvSpPr>
        <p:spPr bwMode="auto">
          <a:xfrm>
            <a:off x="4572000" y="693003"/>
            <a:ext cx="3581400" cy="830997"/>
          </a:xfrm>
          <a:prstGeom prst="rect">
            <a:avLst/>
          </a:prstGeom>
          <a:noFill/>
          <a:ln w="9525">
            <a:noFill/>
            <a:miter lim="800000"/>
            <a:headEnd/>
            <a:tailEnd/>
          </a:ln>
        </p:spPr>
        <p:txBody>
          <a:bodyPr wrap="square">
            <a:spAutoFit/>
          </a:bodyPr>
          <a:lstStyle/>
          <a:p>
            <a:pPr algn="ctr"/>
            <a:r>
              <a:rPr lang="en-US" sz="3600" b="1" dirty="0" smtClean="0">
                <a:solidFill>
                  <a:srgbClr val="003F58"/>
                </a:solidFill>
                <a:latin typeface="+mj-lt"/>
              </a:rPr>
              <a:t>Using NSLDS </a:t>
            </a:r>
            <a:r>
              <a:rPr lang="en-US" sz="1200" i="1" dirty="0" smtClean="0">
                <a:solidFill>
                  <a:srgbClr val="003F58"/>
                </a:solidFill>
                <a:latin typeface="+mj-lt"/>
              </a:rPr>
              <a:t>Updated July 2012</a:t>
            </a:r>
            <a:endParaRPr lang="en-US" sz="1200" i="1" dirty="0">
              <a:solidFill>
                <a:srgbClr val="003F58"/>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304800"/>
            <a:ext cx="8229600" cy="533400"/>
          </a:xfrm>
        </p:spPr>
        <p:txBody>
          <a:bodyPr/>
          <a:lstStyle/>
          <a:p>
            <a:r>
              <a:rPr lang="en-US" b="1" dirty="0" smtClean="0"/>
              <a:t>Pell Grant LEU</a:t>
            </a:r>
          </a:p>
        </p:txBody>
      </p:sp>
      <p:sp>
        <p:nvSpPr>
          <p:cNvPr id="14339" name="Content Placeholder 4"/>
          <p:cNvSpPr>
            <a:spLocks noGrp="1"/>
          </p:cNvSpPr>
          <p:nvPr>
            <p:ph idx="1"/>
          </p:nvPr>
        </p:nvSpPr>
        <p:spPr>
          <a:xfrm>
            <a:off x="228600" y="1066800"/>
            <a:ext cx="8229600" cy="4572000"/>
          </a:xfrm>
        </p:spPr>
        <p:txBody>
          <a:bodyPr/>
          <a:lstStyle/>
          <a:p>
            <a:pPr lvl="1">
              <a:spcBef>
                <a:spcPts val="2400"/>
              </a:spcBef>
              <a:buClr>
                <a:srgbClr val="B6BF00"/>
              </a:buClr>
              <a:buFont typeface="Arial" pitchFamily="34" charset="0"/>
              <a:buChar char="•"/>
            </a:pPr>
            <a:r>
              <a:rPr lang="en-US" sz="2400" dirty="0" smtClean="0">
                <a:solidFill>
                  <a:srgbClr val="003F58"/>
                </a:solidFill>
              </a:rPr>
              <a:t>Total        received ≤ 6 years</a:t>
            </a:r>
          </a:p>
          <a:p>
            <a:pPr lvl="1">
              <a:spcBef>
                <a:spcPts val="2400"/>
              </a:spcBef>
              <a:buClr>
                <a:srgbClr val="B6BF00"/>
              </a:buClr>
              <a:buFont typeface="Arial" pitchFamily="34" charset="0"/>
              <a:buChar char="•"/>
            </a:pPr>
            <a:r>
              <a:rPr lang="en-US" sz="2400" dirty="0" smtClean="0">
                <a:solidFill>
                  <a:srgbClr val="003F58"/>
                </a:solidFill>
              </a:rPr>
              <a:t>Maximum        each year = 100%</a:t>
            </a:r>
          </a:p>
          <a:p>
            <a:pPr lvl="1">
              <a:spcBef>
                <a:spcPts val="2400"/>
              </a:spcBef>
              <a:buClr>
                <a:srgbClr val="B6BF00"/>
              </a:buClr>
              <a:buFont typeface="Arial" pitchFamily="34" charset="0"/>
              <a:buChar char="•"/>
            </a:pPr>
            <a:r>
              <a:rPr lang="en-US" sz="2400" dirty="0" smtClean="0">
                <a:solidFill>
                  <a:srgbClr val="003F58"/>
                </a:solidFill>
              </a:rPr>
              <a:t>6-year equivalent = 600%</a:t>
            </a:r>
          </a:p>
        </p:txBody>
      </p:sp>
      <p:pic>
        <p:nvPicPr>
          <p:cNvPr id="2050" name="Picture 2" descr="C:\Users\jmiller\Desktop\NPS\Images\money.jpg"/>
          <p:cNvPicPr>
            <a:picLocks noChangeAspect="1" noChangeArrowheads="1"/>
          </p:cNvPicPr>
          <p:nvPr/>
        </p:nvPicPr>
        <p:blipFill>
          <a:blip r:embed="rId3" cstate="print"/>
          <a:srcRect/>
          <a:stretch>
            <a:fillRect/>
          </a:stretch>
        </p:blipFill>
        <p:spPr bwMode="auto">
          <a:xfrm>
            <a:off x="1762125" y="1143000"/>
            <a:ext cx="447675" cy="352425"/>
          </a:xfrm>
          <a:prstGeom prst="rect">
            <a:avLst/>
          </a:prstGeom>
          <a:noFill/>
        </p:spPr>
      </p:pic>
      <p:pic>
        <p:nvPicPr>
          <p:cNvPr id="6" name="Picture 2" descr="C:\Users\jmiller\Desktop\NPS\Images\money.jpg"/>
          <p:cNvPicPr>
            <a:picLocks noChangeAspect="1" noChangeArrowheads="1"/>
          </p:cNvPicPr>
          <p:nvPr/>
        </p:nvPicPr>
        <p:blipFill>
          <a:blip r:embed="rId3" cstate="print"/>
          <a:srcRect/>
          <a:stretch>
            <a:fillRect/>
          </a:stretch>
        </p:blipFill>
        <p:spPr bwMode="auto">
          <a:xfrm>
            <a:off x="2371725" y="1828800"/>
            <a:ext cx="447675" cy="352425"/>
          </a:xfrm>
          <a:prstGeom prst="rect">
            <a:avLst/>
          </a:prstGeom>
          <a:noFill/>
        </p:spPr>
      </p:pic>
      <p:pic>
        <p:nvPicPr>
          <p:cNvPr id="7" name="Picture 6" descr="fsa_logo"/>
          <p:cNvPicPr>
            <a:picLocks noChangeAspect="1" noChangeArrowheads="1"/>
          </p:cNvPicPr>
          <p:nvPr/>
        </p:nvPicPr>
        <p:blipFill>
          <a:blip r:embed="rId4"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533400"/>
          </a:xfrm>
        </p:spPr>
        <p:txBody>
          <a:bodyPr/>
          <a:lstStyle/>
          <a:p>
            <a:r>
              <a:rPr lang="en-US" b="1" dirty="0" smtClean="0"/>
              <a:t>Pell Grant LEU</a:t>
            </a:r>
          </a:p>
        </p:txBody>
      </p:sp>
      <p:sp>
        <p:nvSpPr>
          <p:cNvPr id="3" name="Content Placeholder 2"/>
          <p:cNvSpPr>
            <a:spLocks noGrp="1"/>
          </p:cNvSpPr>
          <p:nvPr>
            <p:ph idx="1"/>
          </p:nvPr>
        </p:nvSpPr>
        <p:spPr>
          <a:xfrm>
            <a:off x="685800" y="1066800"/>
            <a:ext cx="8001000" cy="4572000"/>
          </a:xfrm>
        </p:spPr>
        <p:txBody>
          <a:bodyPr/>
          <a:lstStyle/>
          <a:p>
            <a:pPr>
              <a:spcBef>
                <a:spcPts val="2400"/>
              </a:spcBef>
              <a:buClr>
                <a:srgbClr val="B6BF00"/>
              </a:buClr>
              <a:defRPr/>
            </a:pPr>
            <a:r>
              <a:rPr lang="en-US" sz="2400" dirty="0" smtClean="0">
                <a:solidFill>
                  <a:srgbClr val="003F58"/>
                </a:solidFill>
              </a:rPr>
              <a:t>Calculated by Common Origination and Disbursement (COD) system and provided to NSLDS </a:t>
            </a:r>
          </a:p>
          <a:p>
            <a:pPr>
              <a:spcBef>
                <a:spcPts val="2400"/>
              </a:spcBef>
              <a:buClr>
                <a:srgbClr val="B6BF00"/>
              </a:buClr>
              <a:defRPr/>
            </a:pPr>
            <a:r>
              <a:rPr lang="en-US" sz="2400" dirty="0" smtClean="0">
                <a:solidFill>
                  <a:srgbClr val="003F58"/>
                </a:solidFill>
              </a:rPr>
              <a:t>One time “catch up” file provided in July from COD for award year 1973-74 and forward</a:t>
            </a:r>
            <a:endParaRPr lang="en-US" sz="2400" u="sng" dirty="0" smtClean="0">
              <a:solidFill>
                <a:srgbClr val="003F58"/>
              </a:solidFill>
              <a:uFill>
                <a:solidFill>
                  <a:srgbClr val="FF0000"/>
                </a:solidFill>
              </a:uFill>
            </a:endParaRPr>
          </a:p>
          <a:p>
            <a:pPr>
              <a:spcBef>
                <a:spcPts val="2400"/>
              </a:spcBef>
              <a:buClr>
                <a:srgbClr val="B6BF00"/>
              </a:buClr>
              <a:defRPr/>
            </a:pPr>
            <a:r>
              <a:rPr lang="en-US" sz="2400" dirty="0" smtClean="0">
                <a:solidFill>
                  <a:srgbClr val="003F58"/>
                </a:solidFill>
              </a:rPr>
              <a:t>All subsequent changes will be sent to NSLDS by COD</a:t>
            </a:r>
          </a:p>
          <a:p>
            <a:pPr>
              <a:defRPr/>
            </a:pPr>
            <a:endParaRPr lang="en-US" dirty="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4800"/>
            <a:ext cx="8229600" cy="533400"/>
          </a:xfrm>
        </p:spPr>
        <p:txBody>
          <a:bodyPr/>
          <a:lstStyle/>
          <a:p>
            <a:r>
              <a:rPr lang="en-US" b="1" dirty="0" smtClean="0"/>
              <a:t>Pell Grant LEU</a:t>
            </a:r>
          </a:p>
        </p:txBody>
      </p:sp>
      <p:sp>
        <p:nvSpPr>
          <p:cNvPr id="16387" name="Content Placeholder 2"/>
          <p:cNvSpPr>
            <a:spLocks noGrp="1"/>
          </p:cNvSpPr>
          <p:nvPr>
            <p:ph idx="1"/>
          </p:nvPr>
        </p:nvSpPr>
        <p:spPr>
          <a:xfrm>
            <a:off x="685800" y="914400"/>
            <a:ext cx="8229600" cy="4572000"/>
          </a:xfrm>
        </p:spPr>
        <p:txBody>
          <a:bodyPr/>
          <a:lstStyle/>
          <a:p>
            <a:pPr>
              <a:spcBef>
                <a:spcPct val="0"/>
              </a:spcBef>
              <a:buClr>
                <a:srgbClr val="B6BF00"/>
              </a:buClr>
              <a:buNone/>
            </a:pPr>
            <a:r>
              <a:rPr lang="en-US" sz="2400" dirty="0" smtClean="0">
                <a:solidFill>
                  <a:srgbClr val="8896B4"/>
                </a:solidFill>
                <a:cs typeface="Arial" charset="0"/>
              </a:rPr>
              <a:t>Website locations</a:t>
            </a:r>
          </a:p>
          <a:p>
            <a:pPr lvl="1">
              <a:spcBef>
                <a:spcPts val="1200"/>
              </a:spcBef>
              <a:buClr>
                <a:srgbClr val="B6BF00"/>
              </a:buClr>
              <a:buFont typeface="Arial" pitchFamily="34" charset="0"/>
              <a:buChar char="•"/>
            </a:pPr>
            <a:r>
              <a:rPr lang="en-US" sz="2000" dirty="0" smtClean="0">
                <a:solidFill>
                  <a:srgbClr val="003F58"/>
                </a:solidFill>
                <a:cs typeface="Calibri" pitchFamily="34" charset="0"/>
              </a:rPr>
              <a:t>NSLDS Professional Access, Grant page</a:t>
            </a:r>
          </a:p>
          <a:p>
            <a:pPr lvl="1">
              <a:spcBef>
                <a:spcPts val="1200"/>
              </a:spcBef>
              <a:buClr>
                <a:srgbClr val="B6BF00"/>
              </a:buClr>
              <a:buFont typeface="Arial" pitchFamily="34" charset="0"/>
              <a:buChar char="•"/>
            </a:pPr>
            <a:r>
              <a:rPr lang="en-US" sz="2000" dirty="0" smtClean="0">
                <a:solidFill>
                  <a:srgbClr val="003F58"/>
                </a:solidFill>
                <a:cs typeface="Calibri" pitchFamily="34" charset="0"/>
              </a:rPr>
              <a:t>NSLDS Student Access, Grant section</a:t>
            </a:r>
          </a:p>
          <a:p>
            <a:pPr>
              <a:buFont typeface="Arial" pitchFamily="34" charset="0"/>
              <a:buChar char="•"/>
            </a:pPr>
            <a:endParaRPr lang="en-US" sz="2800" dirty="0" smtClean="0"/>
          </a:p>
        </p:txBody>
      </p:sp>
      <p:pic>
        <p:nvPicPr>
          <p:cNvPr id="16389" name="Picture 6"/>
          <p:cNvPicPr>
            <a:picLocks noChangeAspect="1" noChangeArrowheads="1"/>
          </p:cNvPicPr>
          <p:nvPr/>
        </p:nvPicPr>
        <p:blipFill>
          <a:blip r:embed="rId3" cstate="print"/>
          <a:srcRect/>
          <a:stretch>
            <a:fillRect/>
          </a:stretch>
        </p:blipFill>
        <p:spPr bwMode="auto">
          <a:xfrm>
            <a:off x="609600" y="2393950"/>
            <a:ext cx="8153400" cy="3092450"/>
          </a:xfrm>
          <a:prstGeom prst="rect">
            <a:avLst/>
          </a:prstGeom>
          <a:noFill/>
          <a:ln w="9525">
            <a:noFill/>
            <a:miter lim="800000"/>
            <a:headEnd/>
            <a:tailEnd/>
          </a:ln>
        </p:spPr>
      </p:pic>
      <p:pic>
        <p:nvPicPr>
          <p:cNvPr id="5" name="Picture 4" descr="fsa_logo"/>
          <p:cNvPicPr>
            <a:picLocks noChangeAspect="1" noChangeArrowheads="1"/>
          </p:cNvPicPr>
          <p:nvPr/>
        </p:nvPicPr>
        <p:blipFill>
          <a:blip r:embed="rId4"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533400"/>
          </a:xfrm>
        </p:spPr>
        <p:txBody>
          <a:bodyPr/>
          <a:lstStyle/>
          <a:p>
            <a:r>
              <a:rPr lang="en-US" b="1" dirty="0" smtClean="0"/>
              <a:t>Pell Grant LEU</a:t>
            </a:r>
          </a:p>
        </p:txBody>
      </p:sp>
      <p:sp>
        <p:nvSpPr>
          <p:cNvPr id="3" name="Content Placeholder 2"/>
          <p:cNvSpPr>
            <a:spLocks noGrp="1"/>
          </p:cNvSpPr>
          <p:nvPr>
            <p:ph idx="1"/>
          </p:nvPr>
        </p:nvSpPr>
        <p:spPr>
          <a:xfrm>
            <a:off x="457200" y="1066800"/>
            <a:ext cx="8229600" cy="4724400"/>
          </a:xfrm>
        </p:spPr>
        <p:txBody>
          <a:bodyPr/>
          <a:lstStyle/>
          <a:p>
            <a:pPr marL="0" indent="0">
              <a:buFontTx/>
              <a:buNone/>
              <a:defRPr/>
            </a:pPr>
            <a:r>
              <a:rPr lang="en-US" sz="2400" dirty="0" smtClean="0">
                <a:solidFill>
                  <a:srgbClr val="8896B4"/>
                </a:solidFill>
                <a:latin typeface="+mj-lt"/>
                <a:cs typeface="Calibri" pitchFamily="34" charset="0"/>
              </a:rPr>
              <a:t>            </a:t>
            </a:r>
            <a:r>
              <a:rPr lang="en-US" sz="2400" dirty="0" smtClean="0">
                <a:solidFill>
                  <a:srgbClr val="8896B4"/>
                </a:solidFill>
                <a:cs typeface="Calibri" pitchFamily="34" charset="0"/>
              </a:rPr>
              <a:t>NSLDS to Central Processing System (CPS)</a:t>
            </a:r>
          </a:p>
          <a:p>
            <a:pPr>
              <a:spcBef>
                <a:spcPts val="0"/>
              </a:spcBef>
              <a:buNone/>
              <a:defRPr/>
            </a:pPr>
            <a:endParaRPr lang="en-US" dirty="0" smtClean="0">
              <a:latin typeface="Calibri" pitchFamily="34" charset="0"/>
              <a:cs typeface="Calibri" pitchFamily="34" charset="0"/>
            </a:endParaRPr>
          </a:p>
          <a:p>
            <a:pPr marL="1371600">
              <a:spcBef>
                <a:spcPts val="0"/>
              </a:spcBef>
              <a:buClr>
                <a:srgbClr val="B6BF00"/>
              </a:buClr>
              <a:defRPr/>
            </a:pPr>
            <a:r>
              <a:rPr lang="en-US" sz="2400" dirty="0" smtClean="0">
                <a:solidFill>
                  <a:srgbClr val="003F58"/>
                </a:solidFill>
                <a:latin typeface="Arial" pitchFamily="34" charset="0"/>
                <a:cs typeface="Arial" pitchFamily="34" charset="0"/>
              </a:rPr>
              <a:t>New Pell LEU flag in pre-screening match:</a:t>
            </a:r>
          </a:p>
          <a:p>
            <a:pPr marL="1943100" lvl="2" indent="-342900">
              <a:spcBef>
                <a:spcPts val="1200"/>
              </a:spcBef>
              <a:buClr>
                <a:srgbClr val="B6BF00"/>
              </a:buClr>
              <a:buFont typeface="Arial" pitchFamily="34" charset="0"/>
              <a:buChar char="–"/>
              <a:defRPr/>
            </a:pPr>
            <a:r>
              <a:rPr lang="en-US" sz="2000" dirty="0" smtClean="0">
                <a:solidFill>
                  <a:srgbClr val="8896B4"/>
                </a:solidFill>
                <a:latin typeface="Arial" pitchFamily="34" charset="0"/>
                <a:cs typeface="Arial" pitchFamily="34" charset="0"/>
              </a:rPr>
              <a:t>E = Limit ≥ 600%</a:t>
            </a:r>
          </a:p>
          <a:p>
            <a:pPr marL="1943100" lvl="2" indent="-342900">
              <a:spcBef>
                <a:spcPts val="1200"/>
              </a:spcBef>
              <a:buClr>
                <a:srgbClr val="B6BF00"/>
              </a:buClr>
              <a:buFont typeface="Arial" pitchFamily="34" charset="0"/>
              <a:buChar char="–"/>
              <a:defRPr/>
            </a:pPr>
            <a:r>
              <a:rPr lang="en-US" sz="2000" dirty="0" smtClean="0">
                <a:solidFill>
                  <a:srgbClr val="8896B4"/>
                </a:solidFill>
                <a:latin typeface="Arial" pitchFamily="34" charset="0"/>
                <a:cs typeface="Arial" pitchFamily="34" charset="0"/>
              </a:rPr>
              <a:t>C = Close to limit (between 501% and 599%)</a:t>
            </a:r>
          </a:p>
          <a:p>
            <a:pPr marL="1943100" lvl="2" indent="-342900">
              <a:spcBef>
                <a:spcPts val="1200"/>
              </a:spcBef>
              <a:buClr>
                <a:srgbClr val="B6BF00"/>
              </a:buClr>
              <a:buFont typeface="Arial" pitchFamily="34" charset="0"/>
              <a:buChar char="–"/>
              <a:defRPr/>
            </a:pPr>
            <a:r>
              <a:rPr lang="en-US" sz="2000" dirty="0" smtClean="0">
                <a:solidFill>
                  <a:srgbClr val="8896B4"/>
                </a:solidFill>
                <a:latin typeface="Arial" pitchFamily="34" charset="0"/>
                <a:cs typeface="Arial" pitchFamily="34" charset="0"/>
              </a:rPr>
              <a:t>H = High % warning (between 451% and 500%)</a:t>
            </a:r>
          </a:p>
          <a:p>
            <a:pPr marL="1943100" lvl="2" indent="-342900">
              <a:spcBef>
                <a:spcPts val="1200"/>
              </a:spcBef>
              <a:buClr>
                <a:srgbClr val="B6BF00"/>
              </a:buClr>
              <a:buFont typeface="Arial" pitchFamily="34" charset="0"/>
              <a:buChar char="–"/>
              <a:defRPr/>
            </a:pPr>
            <a:r>
              <a:rPr lang="en-US" sz="2000" dirty="0" smtClean="0">
                <a:solidFill>
                  <a:srgbClr val="8896B4"/>
                </a:solidFill>
                <a:latin typeface="Arial" pitchFamily="34" charset="0"/>
                <a:cs typeface="Arial" pitchFamily="34" charset="0"/>
              </a:rPr>
              <a:t>N = No problem</a:t>
            </a:r>
          </a:p>
          <a:p>
            <a:pPr>
              <a:defRPr/>
            </a:pPr>
            <a:endParaRPr lang="en-US" sz="2400" dirty="0" smtClean="0"/>
          </a:p>
          <a:p>
            <a:pPr algn="r">
              <a:buNone/>
              <a:defRPr/>
            </a:pPr>
            <a:endParaRPr lang="en-US" i="1" dirty="0" smtClean="0">
              <a:solidFill>
                <a:srgbClr val="8896B4"/>
              </a:solidFill>
              <a:latin typeface="Arial" pitchFamily="34" charset="0"/>
              <a:cs typeface="Arial" pitchFamily="34" charset="0"/>
            </a:endParaRPr>
          </a:p>
          <a:p>
            <a:pPr algn="r">
              <a:buNone/>
              <a:defRPr/>
            </a:pPr>
            <a:endParaRPr lang="en-US" i="1" dirty="0" smtClean="0">
              <a:solidFill>
                <a:srgbClr val="8896B4"/>
              </a:solidFill>
              <a:latin typeface="Arial" pitchFamily="34" charset="0"/>
              <a:cs typeface="Arial" pitchFamily="34" charset="0"/>
            </a:endParaRPr>
          </a:p>
          <a:p>
            <a:pPr algn="r">
              <a:buNone/>
              <a:defRPr/>
            </a:pPr>
            <a:r>
              <a:rPr lang="en-US" sz="1800" i="1" dirty="0" smtClean="0">
                <a:solidFill>
                  <a:srgbClr val="8896B4"/>
                </a:solidFill>
                <a:latin typeface="Arial" pitchFamily="34" charset="0"/>
                <a:cs typeface="Arial" pitchFamily="34" charset="0"/>
              </a:rPr>
              <a:t>Began July 2012, Award Year 2012-13</a:t>
            </a:r>
            <a:endParaRPr lang="en-US" sz="1800" i="1" dirty="0">
              <a:solidFill>
                <a:srgbClr val="8896B4"/>
              </a:solidFill>
              <a:latin typeface="Arial" pitchFamily="34" charset="0"/>
              <a:cs typeface="Arial" pitchFamily="34" charset="0"/>
            </a:endParaRPr>
          </a:p>
        </p:txBody>
      </p:sp>
      <p:pic>
        <p:nvPicPr>
          <p:cNvPr id="1026" name="Picture 2" descr="C:\Users\jmiller\Desktop\NPS\Images\two way arrows.jpg"/>
          <p:cNvPicPr>
            <a:picLocks noChangeAspect="1" noChangeArrowheads="1"/>
          </p:cNvPicPr>
          <p:nvPr/>
        </p:nvPicPr>
        <p:blipFill>
          <a:blip r:embed="rId2" cstate="print"/>
          <a:srcRect/>
          <a:stretch>
            <a:fillRect/>
          </a:stretch>
        </p:blipFill>
        <p:spPr bwMode="auto">
          <a:xfrm>
            <a:off x="609600" y="914400"/>
            <a:ext cx="737616" cy="762000"/>
          </a:xfrm>
          <a:prstGeom prst="rect">
            <a:avLst/>
          </a:prstGeom>
          <a:noFill/>
        </p:spPr>
      </p:pic>
      <p:pic>
        <p:nvPicPr>
          <p:cNvPr id="5" name="Picture 4" descr="fsa_logo"/>
          <p:cNvPicPr>
            <a:picLocks noChangeAspect="1" noChangeArrowheads="1"/>
          </p:cNvPicPr>
          <p:nvPr/>
        </p:nvPicPr>
        <p:blipFill>
          <a:blip r:embed="rId3"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533400"/>
          </a:xfrm>
        </p:spPr>
        <p:txBody>
          <a:bodyPr/>
          <a:lstStyle/>
          <a:p>
            <a:r>
              <a:rPr lang="en-US" b="1" dirty="0" smtClean="0"/>
              <a:t>Pell Grant LEU</a:t>
            </a:r>
          </a:p>
        </p:txBody>
      </p:sp>
      <p:sp>
        <p:nvSpPr>
          <p:cNvPr id="3" name="Content Placeholder 2"/>
          <p:cNvSpPr>
            <a:spLocks noGrp="1"/>
          </p:cNvSpPr>
          <p:nvPr>
            <p:ph idx="1"/>
          </p:nvPr>
        </p:nvSpPr>
        <p:spPr>
          <a:xfrm>
            <a:off x="685800" y="990600"/>
            <a:ext cx="8001000" cy="4648200"/>
          </a:xfrm>
        </p:spPr>
        <p:txBody>
          <a:bodyPr/>
          <a:lstStyle/>
          <a:p>
            <a:pPr lvl="1" indent="-685800">
              <a:spcBef>
                <a:spcPts val="2400"/>
              </a:spcBef>
              <a:buClr>
                <a:srgbClr val="B6BF00"/>
              </a:buClr>
              <a:buNone/>
              <a:defRPr/>
            </a:pPr>
            <a:r>
              <a:rPr lang="en-US" sz="2400" dirty="0" smtClean="0">
                <a:solidFill>
                  <a:srgbClr val="8896B4"/>
                </a:solidFill>
                <a:cs typeface="Calibri" pitchFamily="34" charset="0"/>
              </a:rPr>
              <a:t>If Pell LEU flag = E or C</a:t>
            </a:r>
          </a:p>
          <a:p>
            <a:pPr lvl="1">
              <a:spcBef>
                <a:spcPts val="2400"/>
              </a:spcBef>
              <a:buClr>
                <a:srgbClr val="B6BF00"/>
              </a:buClr>
              <a:buFont typeface="Arial" pitchFamily="34" charset="0"/>
              <a:buChar char="•"/>
              <a:defRPr/>
            </a:pPr>
            <a:r>
              <a:rPr lang="en-US" sz="2000" dirty="0" smtClean="0">
                <a:solidFill>
                  <a:srgbClr val="003F58"/>
                </a:solidFill>
                <a:cs typeface="Calibri" pitchFamily="34" charset="0"/>
              </a:rPr>
              <a:t>Student Aid Report (SAR) C flag is set</a:t>
            </a:r>
          </a:p>
          <a:p>
            <a:pPr lvl="1">
              <a:spcBef>
                <a:spcPts val="2400"/>
              </a:spcBef>
              <a:buClr>
                <a:srgbClr val="B6BF00"/>
              </a:buClr>
              <a:buFont typeface="Arial" pitchFamily="34" charset="0"/>
              <a:buChar char="•"/>
              <a:defRPr/>
            </a:pPr>
            <a:r>
              <a:rPr lang="en-US" sz="2000" dirty="0" smtClean="0">
                <a:solidFill>
                  <a:srgbClr val="003F58"/>
                </a:solidFill>
                <a:cs typeface="Calibri" pitchFamily="34" charset="0"/>
              </a:rPr>
              <a:t>SAR comments generated to help with resolution</a:t>
            </a:r>
          </a:p>
          <a:p>
            <a:pPr lvl="1">
              <a:defRPr/>
            </a:pPr>
            <a:endParaRPr lang="en-US" sz="2000" dirty="0" smtClean="0">
              <a:cs typeface="Calibri" pitchFamily="34" charset="0"/>
            </a:endParaRPr>
          </a:p>
          <a:p>
            <a:pPr lvl="1">
              <a:buNone/>
              <a:defRPr/>
            </a:pPr>
            <a:endParaRPr lang="en-US" sz="2000" i="1" dirty="0" smtClean="0">
              <a:solidFill>
                <a:srgbClr val="8896B4"/>
              </a:solidFill>
              <a:latin typeface="Arial" pitchFamily="34" charset="0"/>
              <a:cs typeface="Arial" pitchFamily="34" charset="0"/>
            </a:endParaRPr>
          </a:p>
          <a:p>
            <a:pPr lvl="1">
              <a:buNone/>
              <a:defRPr/>
            </a:pPr>
            <a:endParaRPr lang="en-US" sz="2000" i="1" dirty="0" smtClean="0">
              <a:solidFill>
                <a:srgbClr val="8896B4"/>
              </a:solidFill>
              <a:latin typeface="Arial" pitchFamily="34" charset="0"/>
              <a:cs typeface="Arial" pitchFamily="34" charset="0"/>
            </a:endParaRPr>
          </a:p>
          <a:p>
            <a:pPr lvl="1">
              <a:buNone/>
              <a:defRPr/>
            </a:pPr>
            <a:endParaRPr lang="en-US" sz="2000" i="1" dirty="0" smtClean="0">
              <a:solidFill>
                <a:srgbClr val="8896B4"/>
              </a:solidFill>
              <a:latin typeface="Arial" pitchFamily="34" charset="0"/>
              <a:cs typeface="Arial" pitchFamily="34" charset="0"/>
            </a:endParaRPr>
          </a:p>
          <a:p>
            <a:pPr lvl="1">
              <a:buNone/>
              <a:defRPr/>
            </a:pPr>
            <a:endParaRPr lang="en-US" sz="2000" i="1" dirty="0" smtClean="0">
              <a:solidFill>
                <a:srgbClr val="8896B4"/>
              </a:solidFill>
              <a:latin typeface="Arial" pitchFamily="34" charset="0"/>
              <a:cs typeface="Arial" pitchFamily="34" charset="0"/>
            </a:endParaRPr>
          </a:p>
          <a:p>
            <a:pPr lvl="1">
              <a:defRPr/>
            </a:pPr>
            <a:endParaRPr lang="en-US" sz="2000" i="1" dirty="0" smtClean="0">
              <a:solidFill>
                <a:srgbClr val="8896B4"/>
              </a:solidFill>
              <a:latin typeface="Arial" pitchFamily="34" charset="0"/>
              <a:cs typeface="Arial" pitchFamily="34" charset="0"/>
            </a:endParaRPr>
          </a:p>
          <a:p>
            <a:pPr lvl="1" algn="r">
              <a:buNone/>
              <a:defRPr/>
            </a:pPr>
            <a:endParaRPr lang="en-US" i="1" dirty="0" smtClean="0">
              <a:solidFill>
                <a:srgbClr val="8896B4"/>
              </a:solidFill>
              <a:latin typeface="Arial" pitchFamily="34" charset="0"/>
              <a:cs typeface="Arial" pitchFamily="34" charset="0"/>
            </a:endParaRPr>
          </a:p>
          <a:p>
            <a:pPr lvl="1" algn="r">
              <a:buNone/>
              <a:defRPr/>
            </a:pPr>
            <a:r>
              <a:rPr lang="en-US" i="1" dirty="0" smtClean="0">
                <a:solidFill>
                  <a:srgbClr val="8896B4"/>
                </a:solidFill>
                <a:latin typeface="Arial" pitchFamily="34" charset="0"/>
                <a:cs typeface="Arial" pitchFamily="34" charset="0"/>
              </a:rPr>
              <a:t>Began July 2012, Award Year 2012-13</a:t>
            </a:r>
          </a:p>
          <a:p>
            <a:pPr lvl="1">
              <a:defRPr/>
            </a:pPr>
            <a:endParaRPr lang="en-US" sz="2000" dirty="0" smtClean="0">
              <a:cs typeface="Calibri" pitchFamily="34" charset="0"/>
            </a:endParaRPr>
          </a:p>
          <a:p>
            <a:pPr>
              <a:defRPr/>
            </a:pPr>
            <a:endParaRPr lang="en-US" sz="2400" dirty="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533400"/>
          </a:xfrm>
        </p:spPr>
        <p:txBody>
          <a:bodyPr/>
          <a:lstStyle/>
          <a:p>
            <a:r>
              <a:rPr lang="en-US" b="1" dirty="0" smtClean="0"/>
              <a:t>Pell Grant LEU</a:t>
            </a:r>
          </a:p>
        </p:txBody>
      </p:sp>
      <p:sp>
        <p:nvSpPr>
          <p:cNvPr id="3" name="Content Placeholder 2"/>
          <p:cNvSpPr>
            <a:spLocks noGrp="1"/>
          </p:cNvSpPr>
          <p:nvPr>
            <p:ph idx="1"/>
          </p:nvPr>
        </p:nvSpPr>
        <p:spPr>
          <a:xfrm>
            <a:off x="457200" y="1066800"/>
            <a:ext cx="8534400" cy="4724400"/>
          </a:xfrm>
        </p:spPr>
        <p:txBody>
          <a:bodyPr/>
          <a:lstStyle/>
          <a:p>
            <a:pPr marL="0" indent="0">
              <a:buFontTx/>
              <a:buNone/>
              <a:defRPr/>
            </a:pPr>
            <a:r>
              <a:rPr lang="en-US" sz="2400" dirty="0" smtClean="0">
                <a:solidFill>
                  <a:srgbClr val="8896B4"/>
                </a:solidFill>
                <a:latin typeface="+mj-lt"/>
                <a:cs typeface="Calibri" pitchFamily="34" charset="0"/>
              </a:rPr>
              <a:t>            </a:t>
            </a:r>
            <a:r>
              <a:rPr lang="en-US" sz="2400" dirty="0" smtClean="0">
                <a:solidFill>
                  <a:srgbClr val="8896B4"/>
                </a:solidFill>
                <a:cs typeface="Calibri" pitchFamily="34" charset="0"/>
              </a:rPr>
              <a:t>NSLDS to CPS</a:t>
            </a:r>
          </a:p>
          <a:p>
            <a:pPr>
              <a:spcBef>
                <a:spcPts val="0"/>
              </a:spcBef>
              <a:buNone/>
              <a:defRPr/>
            </a:pPr>
            <a:endParaRPr lang="en-US" sz="1100" dirty="0" smtClean="0">
              <a:latin typeface="Calibri" pitchFamily="34" charset="0"/>
              <a:cs typeface="Calibri" pitchFamily="34" charset="0"/>
            </a:endParaRPr>
          </a:p>
          <a:p>
            <a:pPr marL="1371600">
              <a:spcBef>
                <a:spcPts val="0"/>
              </a:spcBef>
              <a:buClr>
                <a:srgbClr val="B6BF00"/>
              </a:buClr>
              <a:defRPr/>
            </a:pPr>
            <a:r>
              <a:rPr lang="en-US" sz="2400" dirty="0" smtClean="0">
                <a:solidFill>
                  <a:srgbClr val="003F58"/>
                </a:solidFill>
                <a:latin typeface="Arial" pitchFamily="34" charset="0"/>
                <a:cs typeface="Arial" pitchFamily="34" charset="0"/>
              </a:rPr>
              <a:t>New post-screening reason codes:</a:t>
            </a:r>
          </a:p>
          <a:p>
            <a:pPr marL="1943100" lvl="3" indent="-342900">
              <a:spcBef>
                <a:spcPts val="1200"/>
              </a:spcBef>
              <a:buClr>
                <a:srgbClr val="B6BF00"/>
              </a:buClr>
              <a:buFont typeface="Arial" pitchFamily="34" charset="0"/>
              <a:buChar char="–"/>
              <a:defRPr/>
            </a:pPr>
            <a:r>
              <a:rPr lang="en-US" sz="2000" dirty="0" smtClean="0">
                <a:solidFill>
                  <a:srgbClr val="8896B4"/>
                </a:solidFill>
                <a:latin typeface="Arial" pitchFamily="34" charset="0"/>
                <a:cs typeface="Arial" pitchFamily="34" charset="0"/>
              </a:rPr>
              <a:t>20 = Pell e</a:t>
            </a:r>
            <a:r>
              <a:rPr lang="en-US" sz="2000" dirty="0" smtClean="0">
                <a:solidFill>
                  <a:srgbClr val="8896B4"/>
                </a:solidFill>
                <a:uFill>
                  <a:solidFill>
                    <a:srgbClr val="FF0000"/>
                  </a:solidFill>
                </a:uFill>
                <a:latin typeface="Arial" pitchFamily="34" charset="0"/>
                <a:cs typeface="Arial" pitchFamily="34" charset="0"/>
              </a:rPr>
              <a:t>ligible</a:t>
            </a:r>
            <a:r>
              <a:rPr lang="en-US" sz="2000" dirty="0" smtClean="0">
                <a:solidFill>
                  <a:srgbClr val="8896B4"/>
                </a:solidFill>
                <a:latin typeface="Arial" pitchFamily="34" charset="0"/>
                <a:cs typeface="Arial" pitchFamily="34" charset="0"/>
              </a:rPr>
              <a:t> &amp; ≥ Pell LEU limit (600%)</a:t>
            </a:r>
          </a:p>
          <a:p>
            <a:pPr marL="1943100" lvl="3" indent="-342900">
              <a:spcBef>
                <a:spcPts val="1200"/>
              </a:spcBef>
              <a:buClr>
                <a:srgbClr val="B6BF00"/>
              </a:buClr>
              <a:buFont typeface="Arial" pitchFamily="34" charset="0"/>
              <a:buChar char="–"/>
              <a:defRPr/>
            </a:pPr>
            <a:r>
              <a:rPr lang="en-US" sz="2000" dirty="0" smtClean="0">
                <a:solidFill>
                  <a:srgbClr val="8896B4"/>
                </a:solidFill>
                <a:latin typeface="Arial" pitchFamily="34" charset="0"/>
                <a:cs typeface="Arial" pitchFamily="34" charset="0"/>
              </a:rPr>
              <a:t>21 = No longer ≥ Pell LEU limit</a:t>
            </a:r>
          </a:p>
          <a:p>
            <a:pPr marL="1943100" lvl="3" indent="-342900">
              <a:spcBef>
                <a:spcPts val="1200"/>
              </a:spcBef>
              <a:buClr>
                <a:srgbClr val="B6BF00"/>
              </a:buClr>
              <a:buFont typeface="Arial" pitchFamily="34" charset="0"/>
              <a:buChar char="–"/>
              <a:defRPr/>
            </a:pPr>
            <a:r>
              <a:rPr lang="en-US" sz="2000" dirty="0" smtClean="0">
                <a:solidFill>
                  <a:srgbClr val="8896B4"/>
                </a:solidFill>
                <a:latin typeface="Arial" pitchFamily="34" charset="0"/>
                <a:cs typeface="Arial" pitchFamily="34" charset="0"/>
              </a:rPr>
              <a:t>22 = Pell eligible &amp; close to Pell LEU limit (501 to 599%)</a:t>
            </a:r>
          </a:p>
          <a:p>
            <a:pPr marL="1943100" lvl="3" indent="-342900">
              <a:spcBef>
                <a:spcPts val="1200"/>
              </a:spcBef>
              <a:buClr>
                <a:srgbClr val="B6BF00"/>
              </a:buClr>
              <a:buFont typeface="Arial" pitchFamily="34" charset="0"/>
              <a:buChar char="–"/>
              <a:defRPr/>
            </a:pPr>
            <a:r>
              <a:rPr lang="en-US" sz="2000" dirty="0" smtClean="0">
                <a:solidFill>
                  <a:srgbClr val="8896B4"/>
                </a:solidFill>
                <a:latin typeface="Arial" pitchFamily="34" charset="0"/>
                <a:cs typeface="Arial" pitchFamily="34" charset="0"/>
              </a:rPr>
              <a:t>23 = No longer close to Pell LEU limit</a:t>
            </a:r>
          </a:p>
          <a:p>
            <a:pPr algn="r">
              <a:buNone/>
              <a:defRPr/>
            </a:pPr>
            <a:endParaRPr lang="en-US" i="1" dirty="0" smtClean="0">
              <a:solidFill>
                <a:srgbClr val="8896B4"/>
              </a:solidFill>
              <a:latin typeface="Arial" pitchFamily="34" charset="0"/>
              <a:cs typeface="Arial" pitchFamily="34" charset="0"/>
            </a:endParaRPr>
          </a:p>
          <a:p>
            <a:pPr algn="r">
              <a:buNone/>
              <a:defRPr/>
            </a:pPr>
            <a:endParaRPr lang="en-US" i="1" dirty="0" smtClean="0">
              <a:solidFill>
                <a:srgbClr val="8896B4"/>
              </a:solidFill>
              <a:latin typeface="Arial" pitchFamily="34" charset="0"/>
              <a:cs typeface="Arial" pitchFamily="34" charset="0"/>
            </a:endParaRPr>
          </a:p>
          <a:p>
            <a:pPr algn="r">
              <a:buNone/>
              <a:defRPr/>
            </a:pPr>
            <a:endParaRPr lang="en-US" i="1" dirty="0" smtClean="0">
              <a:solidFill>
                <a:srgbClr val="8896B4"/>
              </a:solidFill>
              <a:latin typeface="Arial" pitchFamily="34" charset="0"/>
              <a:cs typeface="Arial" pitchFamily="34" charset="0"/>
            </a:endParaRPr>
          </a:p>
          <a:p>
            <a:pPr algn="r">
              <a:buNone/>
              <a:defRPr/>
            </a:pPr>
            <a:r>
              <a:rPr lang="en-US" sz="1800" i="1" dirty="0" smtClean="0">
                <a:solidFill>
                  <a:srgbClr val="8896B4"/>
                </a:solidFill>
                <a:latin typeface="Arial" pitchFamily="34" charset="0"/>
                <a:cs typeface="Arial" pitchFamily="34" charset="0"/>
              </a:rPr>
              <a:t>Began July 2012, Award Year 2012-13</a:t>
            </a:r>
            <a:endParaRPr lang="en-US" sz="1800" i="1" dirty="0">
              <a:solidFill>
                <a:srgbClr val="8896B4"/>
              </a:solidFill>
              <a:latin typeface="Arial" pitchFamily="34" charset="0"/>
              <a:cs typeface="Arial" pitchFamily="34" charset="0"/>
            </a:endParaRPr>
          </a:p>
        </p:txBody>
      </p:sp>
      <p:pic>
        <p:nvPicPr>
          <p:cNvPr id="1026" name="Picture 2" descr="C:\Users\jmiller\Desktop\NPS\Images\two way arrows.jpg"/>
          <p:cNvPicPr>
            <a:picLocks noChangeAspect="1" noChangeArrowheads="1"/>
          </p:cNvPicPr>
          <p:nvPr/>
        </p:nvPicPr>
        <p:blipFill>
          <a:blip r:embed="rId2" cstate="print"/>
          <a:srcRect/>
          <a:stretch>
            <a:fillRect/>
          </a:stretch>
        </p:blipFill>
        <p:spPr bwMode="auto">
          <a:xfrm>
            <a:off x="609600" y="914400"/>
            <a:ext cx="737616" cy="762000"/>
          </a:xfrm>
          <a:prstGeom prst="rect">
            <a:avLst/>
          </a:prstGeom>
          <a:noFill/>
        </p:spPr>
      </p:pic>
      <p:pic>
        <p:nvPicPr>
          <p:cNvPr id="5" name="Picture 4" descr="fsa_logo"/>
          <p:cNvPicPr>
            <a:picLocks noChangeAspect="1" noChangeArrowheads="1"/>
          </p:cNvPicPr>
          <p:nvPr/>
        </p:nvPicPr>
        <p:blipFill>
          <a:blip r:embed="rId3"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 y="-76200"/>
            <a:ext cx="9296400" cy="6934200"/>
          </a:xfrm>
          <a:prstGeom prst="rect">
            <a:avLst/>
          </a:prstGeom>
          <a:solidFill>
            <a:srgbClr val="003F58"/>
          </a:solidFill>
          <a:ln w="9525">
            <a:solidFill>
              <a:schemeClr val="tx1"/>
            </a:solidFill>
            <a:round/>
            <a:headEnd/>
            <a:tailEnd/>
          </a:ln>
        </p:spPr>
        <p:txBody>
          <a:bodyPr/>
          <a:lstStyle/>
          <a:p>
            <a:endParaRPr lang="en-US" dirty="0"/>
          </a:p>
        </p:txBody>
      </p:sp>
      <p:sp>
        <p:nvSpPr>
          <p:cNvPr id="6147" name="Rectangle 1026"/>
          <p:cNvSpPr txBox="1">
            <a:spLocks noChangeArrowheads="1"/>
          </p:cNvSpPr>
          <p:nvPr/>
        </p:nvSpPr>
        <p:spPr bwMode="auto">
          <a:xfrm>
            <a:off x="685800" y="2590800"/>
            <a:ext cx="7772400" cy="1143000"/>
          </a:xfrm>
          <a:prstGeom prst="rect">
            <a:avLst/>
          </a:prstGeom>
          <a:noFill/>
          <a:ln w="9525">
            <a:noFill/>
            <a:miter lim="800000"/>
            <a:headEnd/>
            <a:tailEnd/>
          </a:ln>
        </p:spPr>
        <p:txBody>
          <a:bodyPr/>
          <a:lstStyle/>
          <a:p>
            <a:pPr algn="ctr"/>
            <a:r>
              <a:rPr lang="en-US" sz="3600" dirty="0" smtClean="0">
                <a:solidFill>
                  <a:schemeClr val="bg1"/>
                </a:solidFill>
              </a:rPr>
              <a:t>NSLDS Aggregate Questions and Reaffirmation</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19200"/>
            <a:ext cx="7772400" cy="1447799"/>
          </a:xfrm>
        </p:spPr>
        <p:txBody>
          <a:bodyPr/>
          <a:lstStyle/>
          <a:p>
            <a:r>
              <a:rPr lang="en-US" dirty="0" smtClean="0"/>
              <a:t>What is Reaffirmation?</a:t>
            </a:r>
            <a:endParaRPr lang="en-US" dirty="0"/>
          </a:p>
        </p:txBody>
      </p:sp>
      <p:sp>
        <p:nvSpPr>
          <p:cNvPr id="6" name="Subtitle 5"/>
          <p:cNvSpPr>
            <a:spLocks noGrp="1"/>
          </p:cNvSpPr>
          <p:nvPr>
            <p:ph type="subTitle" idx="1"/>
          </p:nvPr>
        </p:nvSpPr>
        <p:spPr>
          <a:xfrm>
            <a:off x="1371600" y="2590800"/>
            <a:ext cx="6400800" cy="3048000"/>
          </a:xfrm>
        </p:spPr>
        <p:txBody>
          <a:bodyPr/>
          <a:lstStyle/>
          <a:p>
            <a:r>
              <a:rPr lang="en-US" dirty="0" smtClean="0"/>
              <a:t>The Department sets annual and aggregate Stafford loan limits that a student cannot exceed, but sometimes students are </a:t>
            </a:r>
            <a:r>
              <a:rPr lang="en-US" dirty="0" err="1" smtClean="0"/>
              <a:t>overawarded</a:t>
            </a:r>
            <a:r>
              <a:rPr lang="en-US" dirty="0" smtClean="0"/>
              <a:t>. The student cannot received any more federal aid until this overage is addressed. One of the ways to resolve this issue is called “reaffirmation.”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828799"/>
          </a:xfrm>
        </p:spPr>
        <p:txBody>
          <a:bodyPr/>
          <a:lstStyle/>
          <a:p>
            <a:r>
              <a:rPr lang="en-US" dirty="0" smtClean="0"/>
              <a:t>Why is Reaffirmation Important?</a:t>
            </a:r>
            <a:endParaRPr lang="en-US" dirty="0"/>
          </a:p>
        </p:txBody>
      </p:sp>
      <p:sp>
        <p:nvSpPr>
          <p:cNvPr id="3" name="Subtitle 2"/>
          <p:cNvSpPr>
            <a:spLocks noGrp="1"/>
          </p:cNvSpPr>
          <p:nvPr>
            <p:ph type="subTitle" idx="1"/>
          </p:nvPr>
        </p:nvSpPr>
        <p:spPr>
          <a:xfrm>
            <a:off x="1371600" y="2362200"/>
            <a:ext cx="6400800" cy="3276600"/>
          </a:xfrm>
        </p:spPr>
        <p:txBody>
          <a:bodyPr/>
          <a:lstStyle/>
          <a:p>
            <a:r>
              <a:rPr lang="en-US" dirty="0" smtClean="0"/>
              <a:t>Every student loan originated is covered by a Master Promissory Note.  This constitutes a legally binding contract that requires the borrower to repay the loan in regards to the requirements listed. The “Promise to Pay” section only covers the funds the student was eligible to receive, however.</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Resolving </a:t>
            </a:r>
            <a:r>
              <a:rPr lang="en-US" dirty="0" err="1" smtClean="0"/>
              <a:t>Overawards</a:t>
            </a:r>
            <a:endParaRPr lang="en-US" dirty="0"/>
          </a:p>
        </p:txBody>
      </p:sp>
      <p:sp>
        <p:nvSpPr>
          <p:cNvPr id="5" name="Content Placeholder 4"/>
          <p:cNvSpPr>
            <a:spLocks noGrp="1"/>
          </p:cNvSpPr>
          <p:nvPr>
            <p:ph idx="1"/>
          </p:nvPr>
        </p:nvSpPr>
        <p:spPr/>
        <p:txBody>
          <a:bodyPr/>
          <a:lstStyle/>
          <a:p>
            <a:r>
              <a:rPr lang="en-US" dirty="0" smtClean="0"/>
              <a:t>Satisfactory Repayment Arrangement</a:t>
            </a:r>
          </a:p>
          <a:p>
            <a:pPr lvl="1"/>
            <a:r>
              <a:rPr lang="en-US" dirty="0" smtClean="0"/>
              <a:t>borrower signs a promise to pay for the overage amount</a:t>
            </a:r>
          </a:p>
          <a:p>
            <a:pPr lvl="2"/>
            <a:r>
              <a:rPr lang="en-US" dirty="0" smtClean="0"/>
              <a:t>borrower signs and returns a reaffirmation letter</a:t>
            </a:r>
          </a:p>
          <a:p>
            <a:pPr lvl="2"/>
            <a:r>
              <a:rPr lang="en-US" dirty="0" smtClean="0"/>
              <a:t>borrower consolidates his/her loans</a:t>
            </a:r>
          </a:p>
          <a:p>
            <a:r>
              <a:rPr lang="en-US" dirty="0" smtClean="0"/>
              <a:t>Reallocation of loan balance</a:t>
            </a:r>
          </a:p>
          <a:p>
            <a:pPr lvl="1"/>
            <a:r>
              <a:rPr lang="en-US" dirty="0" smtClean="0"/>
              <a:t>can only resolve a Subsidized overage or an annual overage</a:t>
            </a:r>
          </a:p>
          <a:p>
            <a:pPr lvl="1"/>
            <a:r>
              <a:rPr lang="en-US" dirty="0" smtClean="0"/>
              <a:t>will not work if the student exceeds his/her total loan limit</a:t>
            </a:r>
          </a:p>
          <a:p>
            <a:pPr lvl="1"/>
            <a:r>
              <a:rPr lang="en-US" dirty="0" smtClean="0"/>
              <a:t>Only the school that certified the loan(s) in question can request a reallocation</a:t>
            </a:r>
          </a:p>
          <a:p>
            <a:r>
              <a:rPr lang="en-US" dirty="0" smtClean="0"/>
              <a:t>Pay down the overage</a:t>
            </a:r>
          </a:p>
          <a:p>
            <a:pPr lvl="1"/>
            <a:r>
              <a:rPr lang="en-US" dirty="0" smtClean="0"/>
              <a:t>borrower would have to pay enough of the loan balance to reduce the principal by the overage amount</a:t>
            </a:r>
          </a:p>
          <a:p>
            <a:pPr lvl="1"/>
            <a:r>
              <a:rPr lang="en-US" dirty="0" smtClean="0"/>
              <a:t>could potentially include interest, and require a payment much greater than the overage itself to pay the loan down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228600"/>
            <a:ext cx="8229600" cy="533400"/>
          </a:xfrm>
        </p:spPr>
        <p:txBody>
          <a:bodyPr/>
          <a:lstStyle/>
          <a:p>
            <a:pPr eaLnBrk="1" hangingPunct="1"/>
            <a:r>
              <a:rPr lang="en-US" b="1" dirty="0" smtClean="0"/>
              <a:t>Agenda</a:t>
            </a:r>
          </a:p>
        </p:txBody>
      </p:sp>
      <p:sp>
        <p:nvSpPr>
          <p:cNvPr id="6147" name="Rectangle 3"/>
          <p:cNvSpPr>
            <a:spLocks noGrp="1" noChangeArrowheads="1"/>
          </p:cNvSpPr>
          <p:nvPr>
            <p:ph type="body" idx="4294967295"/>
          </p:nvPr>
        </p:nvSpPr>
        <p:spPr>
          <a:xfrm>
            <a:off x="685800" y="914400"/>
            <a:ext cx="8001000" cy="4114800"/>
          </a:xfrm>
        </p:spPr>
        <p:txBody>
          <a:bodyPr/>
          <a:lstStyle/>
          <a:p>
            <a:pPr>
              <a:spcBef>
                <a:spcPts val="2400"/>
              </a:spcBef>
              <a:buClr>
                <a:srgbClr val="B6BF00"/>
              </a:buClr>
            </a:pPr>
            <a:r>
              <a:rPr lang="en-US" sz="2400" dirty="0" smtClean="0">
                <a:solidFill>
                  <a:srgbClr val="003F58"/>
                </a:solidFill>
              </a:rPr>
              <a:t>Accessing National Student Loan Data System (NSLDS)</a:t>
            </a:r>
          </a:p>
          <a:p>
            <a:pPr eaLnBrk="1" hangingPunct="1">
              <a:spcBef>
                <a:spcPts val="2400"/>
              </a:spcBef>
              <a:buClr>
                <a:srgbClr val="B6BF00"/>
              </a:buClr>
            </a:pPr>
            <a:r>
              <a:rPr lang="en-US" sz="2400" dirty="0" smtClean="0">
                <a:solidFill>
                  <a:srgbClr val="003F58"/>
                </a:solidFill>
              </a:rPr>
              <a:t>Transfer Monitoring overview</a:t>
            </a:r>
          </a:p>
          <a:p>
            <a:pPr>
              <a:spcBef>
                <a:spcPts val="2400"/>
              </a:spcBef>
              <a:buClr>
                <a:srgbClr val="B6BF00"/>
              </a:buClr>
            </a:pPr>
            <a:r>
              <a:rPr lang="en-US" sz="2400" dirty="0" smtClean="0">
                <a:solidFill>
                  <a:srgbClr val="003F58"/>
                </a:solidFill>
              </a:rPr>
              <a:t>Pell Grant Lifetime Eligibility Used (LEU)</a:t>
            </a:r>
          </a:p>
          <a:p>
            <a:pPr>
              <a:spcBef>
                <a:spcPts val="2400"/>
              </a:spcBef>
              <a:buClr>
                <a:srgbClr val="B6BF00"/>
              </a:buClr>
            </a:pPr>
            <a:r>
              <a:rPr lang="en-US" sz="2400" dirty="0" smtClean="0">
                <a:solidFill>
                  <a:srgbClr val="003F58"/>
                </a:solidFill>
              </a:rPr>
              <a:t>Aggregate questions</a:t>
            </a:r>
          </a:p>
          <a:p>
            <a:pPr>
              <a:spcBef>
                <a:spcPts val="2400"/>
              </a:spcBef>
              <a:buClr>
                <a:srgbClr val="B6BF00"/>
              </a:buClr>
            </a:pPr>
            <a:r>
              <a:rPr lang="en-US" sz="2400" dirty="0" smtClean="0">
                <a:solidFill>
                  <a:srgbClr val="003F58"/>
                </a:solidFill>
              </a:rPr>
              <a:t>Report changes </a:t>
            </a:r>
          </a:p>
          <a:p>
            <a:pPr>
              <a:spcBef>
                <a:spcPts val="2400"/>
              </a:spcBef>
              <a:buClr>
                <a:srgbClr val="B6BF00"/>
              </a:buClr>
            </a:pPr>
            <a:r>
              <a:rPr lang="en-US" sz="2400" dirty="0" smtClean="0">
                <a:solidFill>
                  <a:srgbClr val="003F58"/>
                </a:solidFill>
              </a:rPr>
              <a:t>Exit counseling</a:t>
            </a:r>
            <a:endParaRPr lang="en-US" sz="2800" dirty="0" smtClean="0"/>
          </a:p>
          <a:p>
            <a:pPr eaLnBrk="1" hangingPunct="1"/>
            <a:endParaRPr lang="en-US" sz="2800" dirty="0" smtClean="0"/>
          </a:p>
        </p:txBody>
      </p:sp>
      <p:pic>
        <p:nvPicPr>
          <p:cNvPr id="4" name="Picture 3" descr="fsa_logo"/>
          <p:cNvPicPr>
            <a:picLocks noChangeAspect="1" noChangeArrowheads="1"/>
          </p:cNvPicPr>
          <p:nvPr/>
        </p:nvPicPr>
        <p:blipFill>
          <a:blip r:embed="rId3" cstate="print"/>
          <a:srcRect/>
          <a:stretch>
            <a:fillRect/>
          </a:stretch>
        </p:blipFill>
        <p:spPr bwMode="auto">
          <a:xfrm>
            <a:off x="6400800" y="1524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NSLDS and Aggregate Balance Calculation</a:t>
            </a:r>
            <a:endParaRPr lang="en-US" dirty="0"/>
          </a:p>
        </p:txBody>
      </p:sp>
      <p:sp>
        <p:nvSpPr>
          <p:cNvPr id="3" name="Content Placeholder 2"/>
          <p:cNvSpPr>
            <a:spLocks noGrp="1"/>
          </p:cNvSpPr>
          <p:nvPr>
            <p:ph idx="1"/>
          </p:nvPr>
        </p:nvSpPr>
        <p:spPr/>
        <p:txBody>
          <a:bodyPr/>
          <a:lstStyle/>
          <a:p>
            <a:r>
              <a:rPr lang="en-US" dirty="0" smtClean="0"/>
              <a:t>Aggregate Outstanding Principal Balance (</a:t>
            </a:r>
            <a:r>
              <a:rPr lang="en-US" dirty="0" err="1" smtClean="0"/>
              <a:t>Agg</a:t>
            </a:r>
            <a:r>
              <a:rPr lang="en-US" dirty="0" smtClean="0"/>
              <a:t> OPB) is an auto system calculated field on NSLDS that is used to total up loan balances for annual and aggregate amounts</a:t>
            </a:r>
          </a:p>
          <a:p>
            <a:pPr lvl="1"/>
            <a:r>
              <a:rPr lang="en-US" dirty="0" smtClean="0"/>
              <a:t>Original Disbursed Amount</a:t>
            </a:r>
          </a:p>
          <a:p>
            <a:pPr lvl="1"/>
            <a:r>
              <a:rPr lang="en-US" dirty="0" smtClean="0"/>
              <a:t>Outstanding Principal Balance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a:t>
            </a:r>
            <a:r>
              <a:rPr lang="en-US" dirty="0" err="1" smtClean="0"/>
              <a:t>Agg</a:t>
            </a:r>
            <a:r>
              <a:rPr lang="en-US" dirty="0" smtClean="0"/>
              <a:t> OPB</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The loan is originated and </a:t>
            </a:r>
            <a:r>
              <a:rPr lang="en-US" dirty="0" err="1" smtClean="0"/>
              <a:t>Agg</a:t>
            </a:r>
            <a:r>
              <a:rPr lang="en-US" dirty="0" smtClean="0"/>
              <a:t> OPB starts at the Original Disbursed Amount</a:t>
            </a:r>
          </a:p>
          <a:p>
            <a:pPr>
              <a:buFont typeface="Arial" pitchFamily="34" charset="0"/>
              <a:buChar char="•"/>
            </a:pPr>
            <a:r>
              <a:rPr lang="en-US" dirty="0" smtClean="0"/>
              <a:t>If the student pays the Outstanding Principal Balance (OPB) below the Original Disbursed Amount the </a:t>
            </a:r>
            <a:r>
              <a:rPr lang="en-US" dirty="0" err="1" smtClean="0"/>
              <a:t>Agg</a:t>
            </a:r>
            <a:r>
              <a:rPr lang="en-US" dirty="0" smtClean="0"/>
              <a:t> OPB reduces to the OPB.</a:t>
            </a:r>
          </a:p>
          <a:p>
            <a:pPr>
              <a:buFont typeface="Arial" pitchFamily="34" charset="0"/>
              <a:buChar char="•"/>
            </a:pPr>
            <a:r>
              <a:rPr lang="en-US" dirty="0" smtClean="0"/>
              <a:t>If interest capitalizes, the </a:t>
            </a:r>
            <a:r>
              <a:rPr lang="en-US" dirty="0" err="1" smtClean="0"/>
              <a:t>Agg</a:t>
            </a:r>
            <a:r>
              <a:rPr lang="en-US" dirty="0" smtClean="0"/>
              <a:t> OPB will increase but will NEVER go above the Original Disbursed Amount.</a:t>
            </a:r>
          </a:p>
          <a:p>
            <a:pPr lvl="2">
              <a:buFont typeface="Arial" pitchFamily="34" charset="0"/>
              <a:buChar char="•"/>
            </a:pPr>
            <a:r>
              <a:rPr lang="en-US" dirty="0" smtClean="0"/>
              <a:t>NOTE:  it is possible for a student to pay down an overage, and have it reappear as soon as interest capitalizes again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1000"/>
            <a:ext cx="5029200" cy="533400"/>
          </a:xfrm>
        </p:spPr>
        <p:txBody>
          <a:bodyPr/>
          <a:lstStyle/>
          <a:p>
            <a:r>
              <a:rPr lang="en-US" b="1" dirty="0" smtClean="0"/>
              <a:t>NSLDS Aggregate Calculation Process</a:t>
            </a:r>
          </a:p>
        </p:txBody>
      </p:sp>
      <p:pic>
        <p:nvPicPr>
          <p:cNvPr id="21509" name="Picture 4" descr="process_nohighlighting"/>
          <p:cNvPicPr>
            <a:picLocks noGrp="1" noChangeAspect="1" noChangeArrowheads="1"/>
          </p:cNvPicPr>
          <p:nvPr>
            <p:ph sz="half" idx="2"/>
          </p:nvPr>
        </p:nvPicPr>
        <p:blipFill>
          <a:blip r:embed="rId2" cstate="print"/>
          <a:srcRect/>
          <a:stretch>
            <a:fillRect/>
          </a:stretch>
        </p:blipFill>
        <p:spPr>
          <a:xfrm>
            <a:off x="3060700" y="1219200"/>
            <a:ext cx="2654300" cy="4419600"/>
          </a:xfrm>
        </p:spPr>
      </p:pic>
      <p:pic>
        <p:nvPicPr>
          <p:cNvPr id="4" name="Picture 3" descr="fsa_logo"/>
          <p:cNvPicPr>
            <a:picLocks noChangeAspect="1" noChangeArrowheads="1"/>
          </p:cNvPicPr>
          <p:nvPr/>
        </p:nvPicPr>
        <p:blipFill>
          <a:blip r:embed="rId3"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9" descr="C:\Users\marijo\AppData\Local\Temp\SNAGHTMLb9942e5.PNG"/>
          <p:cNvPicPr>
            <a:picLocks noChangeAspect="1" noChangeArrowheads="1"/>
          </p:cNvPicPr>
          <p:nvPr/>
        </p:nvPicPr>
        <p:blipFill>
          <a:blip r:embed="rId3" cstate="print"/>
          <a:srcRect/>
          <a:stretch>
            <a:fillRect/>
          </a:stretch>
        </p:blipFill>
        <p:spPr bwMode="auto">
          <a:xfrm>
            <a:off x="914400" y="2514600"/>
            <a:ext cx="7010400" cy="1543050"/>
          </a:xfrm>
          <a:prstGeom prst="rect">
            <a:avLst/>
          </a:prstGeom>
          <a:noFill/>
          <a:ln w="9525">
            <a:noFill/>
            <a:miter lim="800000"/>
            <a:headEnd/>
            <a:tailEnd/>
          </a:ln>
        </p:spPr>
      </p:pic>
      <p:sp>
        <p:nvSpPr>
          <p:cNvPr id="22532" name="Rectangle 2"/>
          <p:cNvSpPr>
            <a:spLocks noGrp="1" noChangeArrowheads="1"/>
          </p:cNvSpPr>
          <p:nvPr>
            <p:ph type="title"/>
          </p:nvPr>
        </p:nvSpPr>
        <p:spPr>
          <a:xfrm>
            <a:off x="457200" y="228600"/>
            <a:ext cx="8229600" cy="533400"/>
          </a:xfrm>
        </p:spPr>
        <p:txBody>
          <a:bodyPr/>
          <a:lstStyle/>
          <a:p>
            <a:pPr eaLnBrk="1" hangingPunct="1"/>
            <a:r>
              <a:rPr lang="en-US" b="1" dirty="0" smtClean="0"/>
              <a:t>Components of Recent Loans</a:t>
            </a:r>
          </a:p>
        </p:txBody>
      </p:sp>
      <p:sp>
        <p:nvSpPr>
          <p:cNvPr id="22533" name="Rectangle 14"/>
          <p:cNvSpPr>
            <a:spLocks noChangeArrowheads="1"/>
          </p:cNvSpPr>
          <p:nvPr/>
        </p:nvSpPr>
        <p:spPr bwMode="auto">
          <a:xfrm>
            <a:off x="6819900" y="3200400"/>
            <a:ext cx="714375" cy="180975"/>
          </a:xfrm>
          <a:prstGeom prst="rect">
            <a:avLst/>
          </a:prstGeom>
          <a:noFill/>
          <a:ln w="28575">
            <a:solidFill>
              <a:srgbClr val="B6BF00"/>
            </a:solidFill>
            <a:miter lim="800000"/>
            <a:headEnd/>
            <a:tailEnd/>
          </a:ln>
        </p:spPr>
        <p:txBody>
          <a:bodyPr wrap="none" anchor="ctr"/>
          <a:lstStyle/>
          <a:p>
            <a:endParaRPr lang="en-US" dirty="0"/>
          </a:p>
        </p:txBody>
      </p:sp>
      <p:sp>
        <p:nvSpPr>
          <p:cNvPr id="22534" name="Rectangle 17"/>
          <p:cNvSpPr>
            <a:spLocks noChangeArrowheads="1"/>
          </p:cNvSpPr>
          <p:nvPr/>
        </p:nvSpPr>
        <p:spPr bwMode="auto">
          <a:xfrm>
            <a:off x="5276850" y="2552700"/>
            <a:ext cx="228600" cy="212725"/>
          </a:xfrm>
          <a:prstGeom prst="rect">
            <a:avLst/>
          </a:prstGeom>
          <a:noFill/>
          <a:ln w="28575">
            <a:solidFill>
              <a:srgbClr val="B6BF00"/>
            </a:solidFill>
            <a:miter lim="800000"/>
            <a:headEnd/>
            <a:tailEnd/>
          </a:ln>
        </p:spPr>
        <p:txBody>
          <a:bodyPr wrap="none" anchor="ctr"/>
          <a:lstStyle/>
          <a:p>
            <a:endParaRPr lang="en-US" dirty="0"/>
          </a:p>
        </p:txBody>
      </p:sp>
      <p:sp>
        <p:nvSpPr>
          <p:cNvPr id="22535" name="Rectangle 20"/>
          <p:cNvSpPr>
            <a:spLocks noChangeArrowheads="1"/>
          </p:cNvSpPr>
          <p:nvPr/>
        </p:nvSpPr>
        <p:spPr bwMode="auto">
          <a:xfrm>
            <a:off x="4191000" y="2959100"/>
            <a:ext cx="609600" cy="212725"/>
          </a:xfrm>
          <a:prstGeom prst="rect">
            <a:avLst/>
          </a:prstGeom>
          <a:noFill/>
          <a:ln w="28575">
            <a:solidFill>
              <a:srgbClr val="B6BF00"/>
            </a:solidFill>
            <a:miter lim="800000"/>
            <a:headEnd/>
            <a:tailEnd/>
          </a:ln>
        </p:spPr>
        <p:txBody>
          <a:bodyPr wrap="none" anchor="ctr"/>
          <a:lstStyle/>
          <a:p>
            <a:endParaRPr lang="en-US" dirty="0"/>
          </a:p>
        </p:txBody>
      </p:sp>
      <p:sp>
        <p:nvSpPr>
          <p:cNvPr id="22536" name="Rectangle 21"/>
          <p:cNvSpPr>
            <a:spLocks noChangeArrowheads="1"/>
          </p:cNvSpPr>
          <p:nvPr/>
        </p:nvSpPr>
        <p:spPr bwMode="auto">
          <a:xfrm>
            <a:off x="5753100" y="2971800"/>
            <a:ext cx="581025" cy="222250"/>
          </a:xfrm>
          <a:prstGeom prst="rect">
            <a:avLst/>
          </a:prstGeom>
          <a:noFill/>
          <a:ln w="28575">
            <a:solidFill>
              <a:srgbClr val="B6BF00"/>
            </a:solidFill>
            <a:miter lim="800000"/>
            <a:headEnd/>
            <a:tailEnd/>
          </a:ln>
        </p:spPr>
        <p:txBody>
          <a:bodyPr wrap="none" anchor="ctr"/>
          <a:lstStyle/>
          <a:p>
            <a:endParaRPr lang="en-US" dirty="0"/>
          </a:p>
        </p:txBody>
      </p:sp>
      <p:sp>
        <p:nvSpPr>
          <p:cNvPr id="22538" name="Text Box 23"/>
          <p:cNvSpPr txBox="1">
            <a:spLocks noChangeArrowheads="1"/>
          </p:cNvSpPr>
          <p:nvPr/>
        </p:nvSpPr>
        <p:spPr bwMode="auto">
          <a:xfrm>
            <a:off x="609600" y="838200"/>
            <a:ext cx="8153400" cy="923330"/>
          </a:xfrm>
          <a:prstGeom prst="rect">
            <a:avLst/>
          </a:prstGeom>
          <a:noFill/>
          <a:ln w="9525">
            <a:noFill/>
            <a:miter lim="800000"/>
            <a:headEnd/>
            <a:tailEnd/>
          </a:ln>
        </p:spPr>
        <p:txBody>
          <a:bodyPr wrap="square">
            <a:spAutoFit/>
          </a:bodyPr>
          <a:lstStyle/>
          <a:p>
            <a:r>
              <a:rPr lang="en-US" sz="1800" dirty="0">
                <a:solidFill>
                  <a:srgbClr val="8896B4"/>
                </a:solidFill>
              </a:rPr>
              <a:t>Pending Disbursement Amount = Net Loan Amount – Disbursement </a:t>
            </a:r>
            <a:r>
              <a:rPr lang="en-US" sz="1800" dirty="0" smtClean="0">
                <a:solidFill>
                  <a:srgbClr val="8896B4"/>
                </a:solidFill>
              </a:rPr>
              <a:t>Amount</a:t>
            </a:r>
          </a:p>
          <a:p>
            <a:endParaRPr lang="en-US" sz="1800" dirty="0" smtClean="0">
              <a:solidFill>
                <a:srgbClr val="8896B4"/>
              </a:solidFill>
            </a:endParaRPr>
          </a:p>
          <a:p>
            <a:r>
              <a:rPr lang="en-US" sz="1800" dirty="0" smtClean="0">
                <a:solidFill>
                  <a:srgbClr val="003F58"/>
                </a:solidFill>
              </a:rPr>
              <a:t>Loan Summary</a:t>
            </a:r>
            <a:endParaRPr lang="en-US" sz="1800" dirty="0">
              <a:solidFill>
                <a:srgbClr val="003F58"/>
              </a:solidFill>
            </a:endParaRPr>
          </a:p>
        </p:txBody>
      </p:sp>
      <p:sp>
        <p:nvSpPr>
          <p:cNvPr id="22539" name="AutoShape 27"/>
          <p:cNvSpPr>
            <a:spLocks/>
          </p:cNvSpPr>
          <p:nvPr/>
        </p:nvSpPr>
        <p:spPr bwMode="auto">
          <a:xfrm>
            <a:off x="3200400" y="1828800"/>
            <a:ext cx="1600200" cy="533400"/>
          </a:xfrm>
          <a:prstGeom prst="borderCallout2">
            <a:avLst>
              <a:gd name="adj1" fmla="val 67584"/>
              <a:gd name="adj2" fmla="val 100521"/>
              <a:gd name="adj3" fmla="val 67584"/>
              <a:gd name="adj4" fmla="val 100782"/>
              <a:gd name="adj5" fmla="val 128297"/>
              <a:gd name="adj6" fmla="val 126499"/>
            </a:avLst>
          </a:prstGeom>
          <a:noFill/>
          <a:ln w="9525">
            <a:solidFill>
              <a:schemeClr val="tx1"/>
            </a:solidFill>
            <a:miter lim="800000"/>
            <a:headEnd/>
            <a:tailEnd/>
          </a:ln>
        </p:spPr>
        <p:txBody>
          <a:bodyPr/>
          <a:lstStyle/>
          <a:p>
            <a:pPr algn="ctr"/>
            <a:r>
              <a:rPr lang="en-US" sz="1600" dirty="0">
                <a:solidFill>
                  <a:srgbClr val="003F58"/>
                </a:solidFill>
                <a:latin typeface="+mn-lt"/>
              </a:rPr>
              <a:t>Loan Status (“in school”)</a:t>
            </a:r>
          </a:p>
        </p:txBody>
      </p:sp>
      <p:sp>
        <p:nvSpPr>
          <p:cNvPr id="22540" name="AutoShape 28"/>
          <p:cNvSpPr>
            <a:spLocks/>
          </p:cNvSpPr>
          <p:nvPr/>
        </p:nvSpPr>
        <p:spPr bwMode="auto">
          <a:xfrm>
            <a:off x="7162800" y="4267200"/>
            <a:ext cx="1828800" cy="914400"/>
          </a:xfrm>
          <a:prstGeom prst="borderCallout2">
            <a:avLst>
              <a:gd name="adj1" fmla="val 10000"/>
              <a:gd name="adj2" fmla="val -4167"/>
              <a:gd name="adj3" fmla="val 10000"/>
              <a:gd name="adj4" fmla="val -5644"/>
              <a:gd name="adj5" fmla="val -92917"/>
              <a:gd name="adj6" fmla="val -10505"/>
            </a:avLst>
          </a:prstGeom>
          <a:noFill/>
          <a:ln w="9525">
            <a:solidFill>
              <a:schemeClr val="tx1"/>
            </a:solidFill>
            <a:miter lim="800000"/>
            <a:headEnd/>
            <a:tailEnd/>
          </a:ln>
        </p:spPr>
        <p:txBody>
          <a:bodyPr/>
          <a:lstStyle/>
          <a:p>
            <a:pPr algn="ctr"/>
            <a:r>
              <a:rPr lang="en-US" sz="1600" dirty="0">
                <a:solidFill>
                  <a:srgbClr val="003F58"/>
                </a:solidFill>
                <a:latin typeface="+mn-lt"/>
              </a:rPr>
              <a:t>Loan Period End Date + 90 Days has not passed</a:t>
            </a:r>
          </a:p>
        </p:txBody>
      </p:sp>
      <p:sp>
        <p:nvSpPr>
          <p:cNvPr id="30733" name="AutoShape 30"/>
          <p:cNvSpPr>
            <a:spLocks/>
          </p:cNvSpPr>
          <p:nvPr/>
        </p:nvSpPr>
        <p:spPr bwMode="auto">
          <a:xfrm>
            <a:off x="885825" y="4200525"/>
            <a:ext cx="2743200" cy="609600"/>
          </a:xfrm>
          <a:prstGeom prst="borderCallout2">
            <a:avLst>
              <a:gd name="adj1" fmla="val 12500"/>
              <a:gd name="adj2" fmla="val 102778"/>
              <a:gd name="adj3" fmla="val 12500"/>
              <a:gd name="adj4" fmla="val 110301"/>
              <a:gd name="adj5" fmla="val -76565"/>
              <a:gd name="adj6" fmla="val 137153"/>
            </a:avLst>
          </a:prstGeom>
          <a:noFill/>
          <a:ln w="9525">
            <a:solidFill>
              <a:schemeClr val="tx1"/>
            </a:solidFill>
            <a:miter lim="800000"/>
            <a:headEnd/>
            <a:tailEnd/>
          </a:ln>
          <a:effectLst/>
          <a:extLst/>
        </p:spPr>
        <p:txBody>
          <a:bodyPr/>
          <a:lstStyle/>
          <a:p>
            <a:pPr algn="ctr">
              <a:defRPr/>
            </a:pPr>
            <a:r>
              <a:rPr lang="en-US" sz="1600" dirty="0">
                <a:solidFill>
                  <a:srgbClr val="003F58"/>
                </a:solidFill>
                <a:latin typeface="+mn-lt"/>
              </a:rPr>
              <a:t>Greater of: </a:t>
            </a:r>
            <a:r>
              <a:rPr lang="en-US" sz="1600" dirty="0">
                <a:solidFill>
                  <a:srgbClr val="003F58"/>
                </a:solidFill>
                <a:uFill>
                  <a:solidFill>
                    <a:srgbClr val="FF0000"/>
                  </a:solidFill>
                </a:uFill>
                <a:latin typeface="+mn-lt"/>
              </a:rPr>
              <a:t>Disbursement</a:t>
            </a:r>
            <a:r>
              <a:rPr lang="en-US" sz="1600" dirty="0">
                <a:solidFill>
                  <a:srgbClr val="003F58"/>
                </a:solidFill>
                <a:latin typeface="+mn-lt"/>
              </a:rPr>
              <a:t> Amount or OPB</a:t>
            </a:r>
          </a:p>
        </p:txBody>
      </p:sp>
      <p:sp>
        <p:nvSpPr>
          <p:cNvPr id="22542" name="Rectangle 32"/>
          <p:cNvSpPr>
            <a:spLocks noChangeArrowheads="1"/>
          </p:cNvSpPr>
          <p:nvPr/>
        </p:nvSpPr>
        <p:spPr bwMode="auto">
          <a:xfrm>
            <a:off x="6553200" y="2962275"/>
            <a:ext cx="1311275" cy="209550"/>
          </a:xfrm>
          <a:prstGeom prst="rect">
            <a:avLst/>
          </a:prstGeom>
          <a:noFill/>
          <a:ln w="28575">
            <a:solidFill>
              <a:srgbClr val="FF0000"/>
            </a:solidFill>
            <a:miter lim="800000"/>
            <a:headEnd/>
            <a:tailEnd/>
          </a:ln>
        </p:spPr>
        <p:txBody>
          <a:bodyPr wrap="none" anchor="ctr"/>
          <a:lstStyle/>
          <a:p>
            <a:endParaRPr lang="en-US" dirty="0"/>
          </a:p>
        </p:txBody>
      </p:sp>
      <p:sp>
        <p:nvSpPr>
          <p:cNvPr id="22543" name="Line 33"/>
          <p:cNvSpPr>
            <a:spLocks noChangeShapeType="1"/>
          </p:cNvSpPr>
          <p:nvPr/>
        </p:nvSpPr>
        <p:spPr bwMode="auto">
          <a:xfrm flipH="1" flipV="1">
            <a:off x="4495800" y="3200400"/>
            <a:ext cx="152400" cy="533400"/>
          </a:xfrm>
          <a:prstGeom prst="line">
            <a:avLst/>
          </a:prstGeom>
          <a:noFill/>
          <a:ln w="9525">
            <a:solidFill>
              <a:schemeClr val="tx1"/>
            </a:solidFill>
            <a:round/>
            <a:headEnd/>
            <a:tailEnd/>
          </a:ln>
        </p:spPr>
        <p:txBody>
          <a:bodyPr/>
          <a:lstStyle/>
          <a:p>
            <a:endParaRPr lang="en-US" dirty="0"/>
          </a:p>
        </p:txBody>
      </p:sp>
      <p:sp>
        <p:nvSpPr>
          <p:cNvPr id="22544" name="Line 34"/>
          <p:cNvSpPr>
            <a:spLocks noChangeShapeType="1"/>
          </p:cNvSpPr>
          <p:nvPr/>
        </p:nvSpPr>
        <p:spPr bwMode="auto">
          <a:xfrm flipV="1">
            <a:off x="4648200" y="3200399"/>
            <a:ext cx="1066800" cy="533398"/>
          </a:xfrm>
          <a:prstGeom prst="line">
            <a:avLst/>
          </a:prstGeom>
          <a:noFill/>
          <a:ln w="9525">
            <a:solidFill>
              <a:schemeClr val="tx1"/>
            </a:solidFill>
            <a:round/>
            <a:headEnd/>
            <a:tailEnd/>
          </a:ln>
        </p:spPr>
        <p:txBody>
          <a:bodyPr/>
          <a:lstStyle/>
          <a:p>
            <a:endParaRPr lang="en-US" dirty="0"/>
          </a:p>
        </p:txBody>
      </p:sp>
      <p:pic>
        <p:nvPicPr>
          <p:cNvPr id="22545" name="Picture 42"/>
          <p:cNvPicPr>
            <a:picLocks noChangeAspect="1" noChangeArrowheads="1"/>
          </p:cNvPicPr>
          <p:nvPr/>
        </p:nvPicPr>
        <p:blipFill>
          <a:blip r:embed="rId4" cstate="print"/>
          <a:srcRect/>
          <a:stretch>
            <a:fillRect/>
          </a:stretch>
        </p:blipFill>
        <p:spPr bwMode="auto">
          <a:xfrm>
            <a:off x="990600" y="2667000"/>
            <a:ext cx="295275" cy="180975"/>
          </a:xfrm>
          <a:prstGeom prst="rect">
            <a:avLst/>
          </a:prstGeom>
          <a:noFill/>
          <a:ln w="9525">
            <a:noFill/>
            <a:miter lim="800000"/>
            <a:headEnd/>
            <a:tailEnd/>
          </a:ln>
        </p:spPr>
      </p:pic>
      <p:pic>
        <p:nvPicPr>
          <p:cNvPr id="16" name="Picture 15" descr="fsa_logo"/>
          <p:cNvPicPr>
            <a:picLocks noChangeAspect="1" noChangeArrowheads="1"/>
          </p:cNvPicPr>
          <p:nvPr/>
        </p:nvPicPr>
        <p:blipFill>
          <a:blip r:embed="rId5"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7" descr="C:\Users\marijo\AppData\Local\Temp\SNAGHTMLb96fca2.PNG"/>
          <p:cNvPicPr>
            <a:picLocks noChangeAspect="1" noChangeArrowheads="1"/>
          </p:cNvPicPr>
          <p:nvPr/>
        </p:nvPicPr>
        <p:blipFill>
          <a:blip r:embed="rId3" cstate="print"/>
          <a:srcRect/>
          <a:stretch>
            <a:fillRect/>
          </a:stretch>
        </p:blipFill>
        <p:spPr bwMode="auto">
          <a:xfrm>
            <a:off x="952500" y="2362200"/>
            <a:ext cx="6972300" cy="1524000"/>
          </a:xfrm>
          <a:prstGeom prst="rect">
            <a:avLst/>
          </a:prstGeom>
          <a:noFill/>
          <a:ln w="9525">
            <a:noFill/>
            <a:miter lim="800000"/>
            <a:headEnd/>
            <a:tailEnd/>
          </a:ln>
        </p:spPr>
      </p:pic>
      <p:sp>
        <p:nvSpPr>
          <p:cNvPr id="23556" name="Rectangle 2"/>
          <p:cNvSpPr>
            <a:spLocks noGrp="1" noChangeArrowheads="1"/>
          </p:cNvSpPr>
          <p:nvPr>
            <p:ph type="title"/>
          </p:nvPr>
        </p:nvSpPr>
        <p:spPr>
          <a:xfrm>
            <a:off x="457200" y="228600"/>
            <a:ext cx="8229600" cy="533400"/>
          </a:xfrm>
        </p:spPr>
        <p:txBody>
          <a:bodyPr/>
          <a:lstStyle/>
          <a:p>
            <a:pPr eaLnBrk="1" hangingPunct="1"/>
            <a:r>
              <a:rPr lang="en-US" b="1" dirty="0" smtClean="0"/>
              <a:t>Components of Older Loans</a:t>
            </a:r>
          </a:p>
        </p:txBody>
      </p:sp>
      <p:sp>
        <p:nvSpPr>
          <p:cNvPr id="23558" name="Rectangle 11"/>
          <p:cNvSpPr>
            <a:spLocks noChangeArrowheads="1"/>
          </p:cNvSpPr>
          <p:nvPr/>
        </p:nvSpPr>
        <p:spPr bwMode="auto">
          <a:xfrm>
            <a:off x="5295900" y="2381250"/>
            <a:ext cx="228600" cy="212725"/>
          </a:xfrm>
          <a:prstGeom prst="rect">
            <a:avLst/>
          </a:prstGeom>
          <a:noFill/>
          <a:ln w="28575">
            <a:solidFill>
              <a:srgbClr val="B6BF00"/>
            </a:solidFill>
            <a:miter lim="800000"/>
            <a:headEnd/>
            <a:tailEnd/>
          </a:ln>
        </p:spPr>
        <p:txBody>
          <a:bodyPr wrap="none" anchor="ctr"/>
          <a:lstStyle/>
          <a:p>
            <a:endParaRPr lang="en-US" dirty="0"/>
          </a:p>
        </p:txBody>
      </p:sp>
      <p:sp>
        <p:nvSpPr>
          <p:cNvPr id="23559" name="AutoShape 12"/>
          <p:cNvSpPr>
            <a:spLocks/>
          </p:cNvSpPr>
          <p:nvPr/>
        </p:nvSpPr>
        <p:spPr bwMode="auto">
          <a:xfrm>
            <a:off x="3124200" y="1524000"/>
            <a:ext cx="1600200" cy="381000"/>
          </a:xfrm>
          <a:prstGeom prst="borderCallout2">
            <a:avLst>
              <a:gd name="adj1" fmla="val 30000"/>
              <a:gd name="adj2" fmla="val 104764"/>
              <a:gd name="adj3" fmla="val 30000"/>
              <a:gd name="adj4" fmla="val 111606"/>
              <a:gd name="adj5" fmla="val 243333"/>
              <a:gd name="adj6" fmla="val 136407"/>
            </a:avLst>
          </a:prstGeom>
          <a:noFill/>
          <a:ln w="9525">
            <a:solidFill>
              <a:schemeClr val="tx1"/>
            </a:solidFill>
            <a:miter lim="800000"/>
            <a:headEnd/>
            <a:tailEnd/>
          </a:ln>
        </p:spPr>
        <p:txBody>
          <a:bodyPr/>
          <a:lstStyle/>
          <a:p>
            <a:pPr algn="ctr"/>
            <a:r>
              <a:rPr lang="en-US" sz="1600" dirty="0">
                <a:solidFill>
                  <a:srgbClr val="003F58"/>
                </a:solidFill>
                <a:latin typeface="+mn-lt"/>
              </a:rPr>
              <a:t>Loan Status</a:t>
            </a:r>
          </a:p>
        </p:txBody>
      </p:sp>
      <p:sp>
        <p:nvSpPr>
          <p:cNvPr id="23560" name="Rectangle 13"/>
          <p:cNvSpPr>
            <a:spLocks noChangeArrowheads="1"/>
          </p:cNvSpPr>
          <p:nvPr/>
        </p:nvSpPr>
        <p:spPr bwMode="auto">
          <a:xfrm>
            <a:off x="6829425" y="3019425"/>
            <a:ext cx="714375" cy="180975"/>
          </a:xfrm>
          <a:prstGeom prst="rect">
            <a:avLst/>
          </a:prstGeom>
          <a:noFill/>
          <a:ln w="28575">
            <a:solidFill>
              <a:srgbClr val="B6BF00"/>
            </a:solidFill>
            <a:miter lim="800000"/>
            <a:headEnd/>
            <a:tailEnd/>
          </a:ln>
        </p:spPr>
        <p:txBody>
          <a:bodyPr wrap="none" anchor="ctr"/>
          <a:lstStyle/>
          <a:p>
            <a:endParaRPr lang="en-US" dirty="0"/>
          </a:p>
        </p:txBody>
      </p:sp>
      <p:sp>
        <p:nvSpPr>
          <p:cNvPr id="23561" name="Rectangle 14"/>
          <p:cNvSpPr>
            <a:spLocks noChangeArrowheads="1"/>
          </p:cNvSpPr>
          <p:nvPr/>
        </p:nvSpPr>
        <p:spPr bwMode="auto">
          <a:xfrm>
            <a:off x="4178300" y="2790825"/>
            <a:ext cx="609600" cy="212725"/>
          </a:xfrm>
          <a:prstGeom prst="rect">
            <a:avLst/>
          </a:prstGeom>
          <a:noFill/>
          <a:ln w="28575">
            <a:solidFill>
              <a:srgbClr val="B6BF00"/>
            </a:solidFill>
            <a:miter lim="800000"/>
            <a:headEnd/>
            <a:tailEnd/>
          </a:ln>
        </p:spPr>
        <p:txBody>
          <a:bodyPr wrap="none" anchor="ctr"/>
          <a:lstStyle/>
          <a:p>
            <a:endParaRPr lang="en-US" dirty="0"/>
          </a:p>
        </p:txBody>
      </p:sp>
      <p:sp>
        <p:nvSpPr>
          <p:cNvPr id="23562" name="Rectangle 15"/>
          <p:cNvSpPr>
            <a:spLocks noChangeArrowheads="1"/>
          </p:cNvSpPr>
          <p:nvPr/>
        </p:nvSpPr>
        <p:spPr bwMode="auto">
          <a:xfrm>
            <a:off x="5772150" y="2781300"/>
            <a:ext cx="581025" cy="222250"/>
          </a:xfrm>
          <a:prstGeom prst="rect">
            <a:avLst/>
          </a:prstGeom>
          <a:noFill/>
          <a:ln w="28575">
            <a:solidFill>
              <a:srgbClr val="B6BF00"/>
            </a:solidFill>
            <a:miter lim="800000"/>
            <a:headEnd/>
            <a:tailEnd/>
          </a:ln>
        </p:spPr>
        <p:txBody>
          <a:bodyPr wrap="none" anchor="ctr"/>
          <a:lstStyle/>
          <a:p>
            <a:endParaRPr lang="en-US" dirty="0"/>
          </a:p>
        </p:txBody>
      </p:sp>
      <p:sp>
        <p:nvSpPr>
          <p:cNvPr id="23563" name="AutoShape 16"/>
          <p:cNvSpPr>
            <a:spLocks/>
          </p:cNvSpPr>
          <p:nvPr/>
        </p:nvSpPr>
        <p:spPr bwMode="auto">
          <a:xfrm>
            <a:off x="7010400" y="3962400"/>
            <a:ext cx="1944687" cy="892175"/>
          </a:xfrm>
          <a:prstGeom prst="borderCallout2">
            <a:avLst>
              <a:gd name="adj1" fmla="val 8977"/>
              <a:gd name="adj2" fmla="val -3917"/>
              <a:gd name="adj3" fmla="val 8977"/>
              <a:gd name="adj4" fmla="val -3917"/>
              <a:gd name="adj5" fmla="val -83417"/>
              <a:gd name="adj6" fmla="val -3917"/>
            </a:avLst>
          </a:prstGeom>
          <a:noFill/>
          <a:ln w="9525">
            <a:solidFill>
              <a:schemeClr val="tx1"/>
            </a:solidFill>
            <a:miter lim="800000"/>
            <a:headEnd/>
            <a:tailEnd/>
          </a:ln>
        </p:spPr>
        <p:txBody>
          <a:bodyPr/>
          <a:lstStyle/>
          <a:p>
            <a:pPr algn="ctr"/>
            <a:r>
              <a:rPr lang="en-US" sz="1600" dirty="0">
                <a:latin typeface="Arial" pitchFamily="34" charset="0"/>
                <a:cs typeface="Arial" pitchFamily="34" charset="0"/>
              </a:rPr>
              <a:t>Loan Period End Date + 90 days have passed</a:t>
            </a:r>
          </a:p>
        </p:txBody>
      </p:sp>
      <p:sp>
        <p:nvSpPr>
          <p:cNvPr id="31756" name="AutoShape 18"/>
          <p:cNvSpPr>
            <a:spLocks/>
          </p:cNvSpPr>
          <p:nvPr/>
        </p:nvSpPr>
        <p:spPr bwMode="auto">
          <a:xfrm>
            <a:off x="1076325" y="4229100"/>
            <a:ext cx="3733800" cy="609600"/>
          </a:xfrm>
          <a:prstGeom prst="borderCallout2">
            <a:avLst>
              <a:gd name="adj1" fmla="val 12500"/>
              <a:gd name="adj2" fmla="val 102042"/>
              <a:gd name="adj3" fmla="val 12500"/>
              <a:gd name="adj4" fmla="val 105866"/>
              <a:gd name="adj5" fmla="val -68403"/>
              <a:gd name="adj6" fmla="val 109819"/>
            </a:avLst>
          </a:prstGeom>
          <a:noFill/>
          <a:ln w="9525">
            <a:solidFill>
              <a:schemeClr val="tx1"/>
            </a:solidFill>
            <a:miter lim="800000"/>
            <a:headEnd/>
            <a:tailEnd/>
          </a:ln>
          <a:effectLst/>
          <a:extLst/>
        </p:spPr>
        <p:txBody>
          <a:bodyPr/>
          <a:lstStyle/>
          <a:p>
            <a:pPr algn="ctr">
              <a:defRPr/>
            </a:pPr>
            <a:r>
              <a:rPr lang="en-US" sz="1600" dirty="0">
                <a:solidFill>
                  <a:srgbClr val="003F58"/>
                </a:solidFill>
                <a:latin typeface="Arial" pitchFamily="34" charset="0"/>
                <a:cs typeface="Arial" pitchFamily="34" charset="0"/>
              </a:rPr>
              <a:t>Lesser of: </a:t>
            </a:r>
            <a:r>
              <a:rPr lang="en-US" sz="1600" dirty="0">
                <a:solidFill>
                  <a:srgbClr val="003F58"/>
                </a:solidFill>
                <a:uFill>
                  <a:solidFill>
                    <a:srgbClr val="FF0000"/>
                  </a:solidFill>
                </a:uFill>
                <a:latin typeface="Arial" pitchFamily="34" charset="0"/>
                <a:cs typeface="Arial" pitchFamily="34" charset="0"/>
              </a:rPr>
              <a:t>Disbursement</a:t>
            </a:r>
            <a:r>
              <a:rPr lang="en-US" sz="1600" dirty="0">
                <a:solidFill>
                  <a:srgbClr val="003F58"/>
                </a:solidFill>
                <a:latin typeface="Arial" pitchFamily="34" charset="0"/>
                <a:cs typeface="Arial" pitchFamily="34" charset="0"/>
              </a:rPr>
              <a:t> Amount, OPB, or Net Loan Amount</a:t>
            </a:r>
          </a:p>
        </p:txBody>
      </p:sp>
      <p:sp>
        <p:nvSpPr>
          <p:cNvPr id="23565" name="Rectangle 19"/>
          <p:cNvSpPr>
            <a:spLocks noChangeArrowheads="1"/>
          </p:cNvSpPr>
          <p:nvPr/>
        </p:nvSpPr>
        <p:spPr bwMode="auto">
          <a:xfrm>
            <a:off x="6584950" y="2790825"/>
            <a:ext cx="1311275" cy="209550"/>
          </a:xfrm>
          <a:prstGeom prst="rect">
            <a:avLst/>
          </a:prstGeom>
          <a:noFill/>
          <a:ln w="28575">
            <a:solidFill>
              <a:srgbClr val="FF0000"/>
            </a:solidFill>
            <a:miter lim="800000"/>
            <a:headEnd/>
            <a:tailEnd/>
          </a:ln>
        </p:spPr>
        <p:txBody>
          <a:bodyPr wrap="none" anchor="ctr"/>
          <a:lstStyle/>
          <a:p>
            <a:endParaRPr lang="en-US" dirty="0"/>
          </a:p>
        </p:txBody>
      </p:sp>
      <p:sp>
        <p:nvSpPr>
          <p:cNvPr id="23566" name="Line 20"/>
          <p:cNvSpPr>
            <a:spLocks noChangeShapeType="1"/>
          </p:cNvSpPr>
          <p:nvPr/>
        </p:nvSpPr>
        <p:spPr bwMode="auto">
          <a:xfrm flipH="1" flipV="1">
            <a:off x="4724400" y="3048000"/>
            <a:ext cx="457200" cy="762000"/>
          </a:xfrm>
          <a:prstGeom prst="line">
            <a:avLst/>
          </a:prstGeom>
          <a:noFill/>
          <a:ln w="9525">
            <a:solidFill>
              <a:schemeClr val="tx1"/>
            </a:solidFill>
            <a:round/>
            <a:headEnd/>
            <a:tailEnd/>
          </a:ln>
        </p:spPr>
        <p:txBody>
          <a:bodyPr/>
          <a:lstStyle/>
          <a:p>
            <a:endParaRPr lang="en-US" dirty="0"/>
          </a:p>
        </p:txBody>
      </p:sp>
      <p:sp>
        <p:nvSpPr>
          <p:cNvPr id="23567" name="Line 21"/>
          <p:cNvSpPr>
            <a:spLocks noChangeShapeType="1"/>
          </p:cNvSpPr>
          <p:nvPr/>
        </p:nvSpPr>
        <p:spPr bwMode="auto">
          <a:xfrm flipV="1">
            <a:off x="5181600" y="3048000"/>
            <a:ext cx="685800" cy="762000"/>
          </a:xfrm>
          <a:prstGeom prst="line">
            <a:avLst/>
          </a:prstGeom>
          <a:noFill/>
          <a:ln w="9525">
            <a:solidFill>
              <a:schemeClr val="tx1"/>
            </a:solidFill>
            <a:round/>
            <a:headEnd/>
            <a:tailEnd/>
          </a:ln>
        </p:spPr>
        <p:txBody>
          <a:bodyPr/>
          <a:lstStyle/>
          <a:p>
            <a:endParaRPr lang="en-US" dirty="0"/>
          </a:p>
        </p:txBody>
      </p:sp>
      <p:sp>
        <p:nvSpPr>
          <p:cNvPr id="16" name="Rectangle 15"/>
          <p:cNvSpPr/>
          <p:nvPr/>
        </p:nvSpPr>
        <p:spPr>
          <a:xfrm>
            <a:off x="762000" y="990600"/>
            <a:ext cx="1749197" cy="369332"/>
          </a:xfrm>
          <a:prstGeom prst="rect">
            <a:avLst/>
          </a:prstGeom>
        </p:spPr>
        <p:txBody>
          <a:bodyPr wrap="none">
            <a:spAutoFit/>
          </a:bodyPr>
          <a:lstStyle/>
          <a:p>
            <a:r>
              <a:rPr lang="en-US" sz="1800" dirty="0" smtClean="0">
                <a:solidFill>
                  <a:srgbClr val="003F58"/>
                </a:solidFill>
              </a:rPr>
              <a:t>Loan Summary</a:t>
            </a:r>
            <a:endParaRPr lang="en-US" sz="1800" dirty="0">
              <a:solidFill>
                <a:srgbClr val="003F58"/>
              </a:solidFill>
            </a:endParaRPr>
          </a:p>
        </p:txBody>
      </p:sp>
      <p:pic>
        <p:nvPicPr>
          <p:cNvPr id="15" name="Picture 14" descr="fsa_logo"/>
          <p:cNvPicPr>
            <a:picLocks noChangeAspect="1" noChangeArrowheads="1"/>
          </p:cNvPicPr>
          <p:nvPr/>
        </p:nvPicPr>
        <p:blipFill>
          <a:blip r:embed="rId4"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cstate="print"/>
          <a:srcRect/>
          <a:stretch>
            <a:fillRect/>
          </a:stretch>
        </p:blipFill>
        <p:spPr bwMode="auto">
          <a:xfrm>
            <a:off x="228600" y="1516063"/>
            <a:ext cx="6704012" cy="4122737"/>
          </a:xfrm>
          <a:prstGeom prst="rect">
            <a:avLst/>
          </a:prstGeom>
          <a:noFill/>
          <a:ln w="9525">
            <a:noFill/>
            <a:miter lim="800000"/>
            <a:headEnd/>
            <a:tailEnd/>
          </a:ln>
        </p:spPr>
      </p:pic>
      <p:sp>
        <p:nvSpPr>
          <p:cNvPr id="24580" name="Rectangle 3"/>
          <p:cNvSpPr>
            <a:spLocks noGrp="1" noChangeArrowheads="1"/>
          </p:cNvSpPr>
          <p:nvPr>
            <p:ph type="title"/>
          </p:nvPr>
        </p:nvSpPr>
        <p:spPr>
          <a:xfrm>
            <a:off x="457200" y="228600"/>
            <a:ext cx="8229600" cy="533400"/>
          </a:xfrm>
        </p:spPr>
        <p:txBody>
          <a:bodyPr/>
          <a:lstStyle/>
          <a:p>
            <a:pPr eaLnBrk="1" hangingPunct="1"/>
            <a:r>
              <a:rPr lang="en-US" b="1" dirty="0" smtClean="0"/>
              <a:t>Aggregate OPB</a:t>
            </a:r>
          </a:p>
        </p:txBody>
      </p:sp>
      <p:pic>
        <p:nvPicPr>
          <p:cNvPr id="24581" name="Picture 6"/>
          <p:cNvPicPr>
            <a:picLocks noChangeAspect="1" noChangeArrowheads="1"/>
          </p:cNvPicPr>
          <p:nvPr/>
        </p:nvPicPr>
        <p:blipFill>
          <a:blip r:embed="rId4" cstate="print"/>
          <a:srcRect/>
          <a:stretch>
            <a:fillRect/>
          </a:stretch>
        </p:blipFill>
        <p:spPr bwMode="auto">
          <a:xfrm>
            <a:off x="3962400" y="882650"/>
            <a:ext cx="4953000" cy="1860550"/>
          </a:xfrm>
          <a:prstGeom prst="rect">
            <a:avLst/>
          </a:prstGeom>
          <a:noFill/>
          <a:ln w="9525">
            <a:solidFill>
              <a:schemeClr val="tx1"/>
            </a:solidFill>
            <a:miter lim="800000"/>
            <a:headEnd/>
            <a:tailEnd/>
          </a:ln>
        </p:spPr>
      </p:pic>
      <p:sp>
        <p:nvSpPr>
          <p:cNvPr id="24582" name="Freeform 7"/>
          <p:cNvSpPr>
            <a:spLocks/>
          </p:cNvSpPr>
          <p:nvPr/>
        </p:nvSpPr>
        <p:spPr bwMode="auto">
          <a:xfrm>
            <a:off x="6905625" y="1905000"/>
            <a:ext cx="257175" cy="1381125"/>
          </a:xfrm>
          <a:custGeom>
            <a:avLst/>
            <a:gdLst>
              <a:gd name="T0" fmla="*/ 0 w 241"/>
              <a:gd name="T1" fmla="*/ 2147483647 h 1417"/>
              <a:gd name="T2" fmla="*/ 2147483647 w 241"/>
              <a:gd name="T3" fmla="*/ 2147483647 h 1417"/>
              <a:gd name="T4" fmla="*/ 2147483647 w 241"/>
              <a:gd name="T5" fmla="*/ 0 h 1417"/>
              <a:gd name="T6" fmla="*/ 2147483647 w 241"/>
              <a:gd name="T7" fmla="*/ 0 h 1417"/>
              <a:gd name="T8" fmla="*/ 0 60000 65536"/>
              <a:gd name="T9" fmla="*/ 0 60000 65536"/>
              <a:gd name="T10" fmla="*/ 0 60000 65536"/>
              <a:gd name="T11" fmla="*/ 0 60000 65536"/>
              <a:gd name="T12" fmla="*/ 0 w 241"/>
              <a:gd name="T13" fmla="*/ 0 h 1417"/>
              <a:gd name="T14" fmla="*/ 241 w 241"/>
              <a:gd name="T15" fmla="*/ 1417 h 1417"/>
            </a:gdLst>
            <a:ahLst/>
            <a:cxnLst>
              <a:cxn ang="T8">
                <a:pos x="T0" y="T1"/>
              </a:cxn>
              <a:cxn ang="T9">
                <a:pos x="T2" y="T3"/>
              </a:cxn>
              <a:cxn ang="T10">
                <a:pos x="T4" y="T5"/>
              </a:cxn>
              <a:cxn ang="T11">
                <a:pos x="T6" y="T7"/>
              </a:cxn>
            </a:cxnLst>
            <a:rect l="T12" t="T13" r="T14" b="T15"/>
            <a:pathLst>
              <a:path w="241" h="1417">
                <a:moveTo>
                  <a:pt x="0" y="1417"/>
                </a:moveTo>
                <a:cubicBezTo>
                  <a:pt x="80" y="1417"/>
                  <a:pt x="161" y="1417"/>
                  <a:pt x="241" y="1417"/>
                </a:cubicBezTo>
                <a:lnTo>
                  <a:pt x="241" y="0"/>
                </a:lnTo>
                <a:lnTo>
                  <a:pt x="39" y="0"/>
                </a:lnTo>
              </a:path>
            </a:pathLst>
          </a:custGeom>
          <a:noFill/>
          <a:ln w="19050" cmpd="sng">
            <a:solidFill>
              <a:srgbClr val="B6BF00"/>
            </a:solidFill>
            <a:round/>
            <a:headEnd type="none" w="med" len="med"/>
            <a:tailEnd type="triangle" w="med" len="med"/>
          </a:ln>
        </p:spPr>
        <p:txBody>
          <a:bodyPr/>
          <a:lstStyle/>
          <a:p>
            <a:endParaRPr lang="en-US" dirty="0"/>
          </a:p>
        </p:txBody>
      </p:sp>
      <p:sp>
        <p:nvSpPr>
          <p:cNvPr id="24583" name="Freeform 8"/>
          <p:cNvSpPr>
            <a:spLocks/>
          </p:cNvSpPr>
          <p:nvPr/>
        </p:nvSpPr>
        <p:spPr bwMode="auto">
          <a:xfrm>
            <a:off x="6896100" y="1676400"/>
            <a:ext cx="495300" cy="3048000"/>
          </a:xfrm>
          <a:custGeom>
            <a:avLst/>
            <a:gdLst>
              <a:gd name="T0" fmla="*/ 0 w 435"/>
              <a:gd name="T1" fmla="*/ 2147483647 h 2436"/>
              <a:gd name="T2" fmla="*/ 2147483647 w 435"/>
              <a:gd name="T3" fmla="*/ 2147483647 h 2436"/>
              <a:gd name="T4" fmla="*/ 2147483647 w 435"/>
              <a:gd name="T5" fmla="*/ 0 h 2436"/>
              <a:gd name="T6" fmla="*/ 2147483647 w 435"/>
              <a:gd name="T7" fmla="*/ 0 h 2436"/>
              <a:gd name="T8" fmla="*/ 0 60000 65536"/>
              <a:gd name="T9" fmla="*/ 0 60000 65536"/>
              <a:gd name="T10" fmla="*/ 0 60000 65536"/>
              <a:gd name="T11" fmla="*/ 0 60000 65536"/>
              <a:gd name="T12" fmla="*/ 0 w 435"/>
              <a:gd name="T13" fmla="*/ 0 h 2436"/>
              <a:gd name="T14" fmla="*/ 435 w 435"/>
              <a:gd name="T15" fmla="*/ 2436 h 2436"/>
            </a:gdLst>
            <a:ahLst/>
            <a:cxnLst>
              <a:cxn ang="T8">
                <a:pos x="T0" y="T1"/>
              </a:cxn>
              <a:cxn ang="T9">
                <a:pos x="T2" y="T3"/>
              </a:cxn>
              <a:cxn ang="T10">
                <a:pos x="T4" y="T5"/>
              </a:cxn>
              <a:cxn ang="T11">
                <a:pos x="T6" y="T7"/>
              </a:cxn>
            </a:cxnLst>
            <a:rect l="T12" t="T13" r="T14" b="T15"/>
            <a:pathLst>
              <a:path w="435" h="2436">
                <a:moveTo>
                  <a:pt x="0" y="2436"/>
                </a:moveTo>
                <a:cubicBezTo>
                  <a:pt x="145" y="2436"/>
                  <a:pt x="290" y="2436"/>
                  <a:pt x="435" y="2436"/>
                </a:cubicBezTo>
                <a:lnTo>
                  <a:pt x="435" y="0"/>
                </a:lnTo>
                <a:lnTo>
                  <a:pt x="54" y="0"/>
                </a:lnTo>
              </a:path>
            </a:pathLst>
          </a:custGeom>
          <a:noFill/>
          <a:ln w="19050" cmpd="sng">
            <a:solidFill>
              <a:srgbClr val="8896B4"/>
            </a:solidFill>
            <a:round/>
            <a:headEnd type="none" w="med" len="med"/>
            <a:tailEnd type="triangle" w="med" len="med"/>
          </a:ln>
        </p:spPr>
        <p:txBody>
          <a:bodyPr/>
          <a:lstStyle/>
          <a:p>
            <a:endParaRPr lang="en-US" dirty="0"/>
          </a:p>
        </p:txBody>
      </p:sp>
      <p:pic>
        <p:nvPicPr>
          <p:cNvPr id="7" name="Picture 6" descr="fsa_logo"/>
          <p:cNvPicPr>
            <a:picLocks noChangeAspect="1" noChangeArrowheads="1"/>
          </p:cNvPicPr>
          <p:nvPr/>
        </p:nvPicPr>
        <p:blipFill>
          <a:blip r:embed="rId5"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457200" y="304800"/>
            <a:ext cx="8229600" cy="533400"/>
          </a:xfrm>
        </p:spPr>
        <p:txBody>
          <a:bodyPr/>
          <a:lstStyle/>
          <a:p>
            <a:r>
              <a:rPr lang="en-US" b="1" dirty="0" smtClean="0"/>
              <a:t>Recent Aggregate Concerns</a:t>
            </a:r>
          </a:p>
        </p:txBody>
      </p:sp>
      <p:sp>
        <p:nvSpPr>
          <p:cNvPr id="25603" name="Content Placeholder 4"/>
          <p:cNvSpPr>
            <a:spLocks noGrp="1"/>
          </p:cNvSpPr>
          <p:nvPr>
            <p:ph idx="1"/>
          </p:nvPr>
        </p:nvSpPr>
        <p:spPr>
          <a:xfrm>
            <a:off x="685800" y="990600"/>
            <a:ext cx="8001000" cy="4572000"/>
          </a:xfrm>
        </p:spPr>
        <p:txBody>
          <a:bodyPr/>
          <a:lstStyle/>
          <a:p>
            <a:pPr>
              <a:buNone/>
            </a:pPr>
            <a:r>
              <a:rPr lang="en-US" sz="2400" dirty="0" smtClean="0">
                <a:solidFill>
                  <a:srgbClr val="8896B4"/>
                </a:solidFill>
              </a:rPr>
              <a:t>Capitalized Interest </a:t>
            </a:r>
          </a:p>
          <a:p>
            <a:pPr marL="571500" lvl="1" indent="-228600">
              <a:spcBef>
                <a:spcPts val="2400"/>
              </a:spcBef>
              <a:buClr>
                <a:srgbClr val="B6BF00"/>
              </a:buClr>
              <a:buFont typeface="Arial" pitchFamily="34" charset="0"/>
              <a:buChar char="•"/>
            </a:pPr>
            <a:r>
              <a:rPr lang="en-US" sz="2000" dirty="0" smtClean="0">
                <a:solidFill>
                  <a:srgbClr val="003F58"/>
                </a:solidFill>
              </a:rPr>
              <a:t>Considered, but not counted, when balance is &gt; than total disbursed</a:t>
            </a:r>
          </a:p>
          <a:p>
            <a:pPr marL="571500" lvl="1" indent="-228600">
              <a:spcBef>
                <a:spcPts val="2400"/>
              </a:spcBef>
              <a:buClr>
                <a:srgbClr val="B6BF00"/>
              </a:buClr>
              <a:buFont typeface="Arial" pitchFamily="34" charset="0"/>
              <a:buChar char="•"/>
            </a:pPr>
            <a:r>
              <a:rPr lang="en-US" sz="2000" dirty="0" smtClean="0">
                <a:solidFill>
                  <a:srgbClr val="003F58"/>
                </a:solidFill>
              </a:rPr>
              <a:t>If borrower pays down the loan, NSLDS calculation does not differentiate OPB from the capitalized interest</a:t>
            </a:r>
          </a:p>
          <a:p>
            <a:pPr marL="571500" lvl="1" indent="-228600">
              <a:spcBef>
                <a:spcPts val="2400"/>
              </a:spcBef>
              <a:buClr>
                <a:srgbClr val="B6BF00"/>
              </a:buClr>
              <a:buFont typeface="Arial" pitchFamily="34" charset="0"/>
              <a:buChar char="•"/>
            </a:pPr>
            <a:r>
              <a:rPr lang="en-US" sz="2000" dirty="0" smtClean="0">
                <a:solidFill>
                  <a:srgbClr val="003F58"/>
                </a:solidFill>
              </a:rPr>
              <a:t>School can determine appropriateness of awarding additional loan amount</a:t>
            </a:r>
          </a:p>
          <a:p>
            <a:endParaRPr lang="en-US"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457200" y="381000"/>
            <a:ext cx="5257800" cy="609600"/>
          </a:xfrm>
        </p:spPr>
        <p:txBody>
          <a:bodyPr/>
          <a:lstStyle/>
          <a:p>
            <a:pPr eaLnBrk="1" hangingPunct="1"/>
            <a:r>
              <a:rPr lang="en-US" b="1" dirty="0" smtClean="0"/>
              <a:t>Filtering Option on Loan Detail Page</a:t>
            </a:r>
          </a:p>
        </p:txBody>
      </p:sp>
      <p:pic>
        <p:nvPicPr>
          <p:cNvPr id="26628" name="Content Placeholder 5"/>
          <p:cNvPicPr>
            <a:picLocks noGrp="1"/>
          </p:cNvPicPr>
          <p:nvPr>
            <p:ph idx="1"/>
          </p:nvPr>
        </p:nvPicPr>
        <p:blipFill>
          <a:blip r:embed="rId3" cstate="print"/>
          <a:srcRect/>
          <a:stretch>
            <a:fillRect/>
          </a:stretch>
        </p:blipFill>
        <p:spPr>
          <a:xfrm>
            <a:off x="685800" y="1371600"/>
            <a:ext cx="7924800" cy="4191000"/>
          </a:xfrm>
          <a:ln w="12700">
            <a:solidFill>
              <a:srgbClr val="000000"/>
            </a:solidFill>
          </a:ln>
        </p:spPr>
      </p:pic>
      <p:pic>
        <p:nvPicPr>
          <p:cNvPr id="4" name="Picture 3" descr="fsa_logo"/>
          <p:cNvPicPr>
            <a:picLocks noChangeAspect="1" noChangeArrowheads="1"/>
          </p:cNvPicPr>
          <p:nvPr/>
        </p:nvPicPr>
        <p:blipFill>
          <a:blip r:embed="rId4"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Content Placeholder 4"/>
          <p:cNvPicPr>
            <a:picLocks noGrp="1"/>
          </p:cNvPicPr>
          <p:nvPr>
            <p:ph idx="1"/>
          </p:nvPr>
        </p:nvPicPr>
        <p:blipFill>
          <a:blip r:embed="rId3" cstate="print"/>
          <a:srcRect/>
          <a:stretch>
            <a:fillRect/>
          </a:stretch>
        </p:blipFill>
        <p:spPr>
          <a:xfrm>
            <a:off x="685800" y="1219200"/>
            <a:ext cx="8077200" cy="4419600"/>
          </a:xfrm>
          <a:ln w="12700">
            <a:solidFill>
              <a:srgbClr val="000000"/>
            </a:solidFill>
          </a:ln>
        </p:spPr>
      </p:pic>
      <p:sp>
        <p:nvSpPr>
          <p:cNvPr id="27652" name="Title 1"/>
          <p:cNvSpPr txBox="1">
            <a:spLocks/>
          </p:cNvSpPr>
          <p:nvPr/>
        </p:nvSpPr>
        <p:spPr bwMode="auto">
          <a:xfrm>
            <a:off x="304800" y="228600"/>
            <a:ext cx="5181600" cy="685800"/>
          </a:xfrm>
          <a:prstGeom prst="rect">
            <a:avLst/>
          </a:prstGeom>
          <a:noFill/>
          <a:ln w="9525">
            <a:noFill/>
            <a:miter lim="800000"/>
            <a:headEnd/>
            <a:tailEnd/>
          </a:ln>
        </p:spPr>
        <p:txBody>
          <a:bodyPr anchor="ctr"/>
          <a:lstStyle/>
          <a:p>
            <a:r>
              <a:rPr lang="en-US" sz="2800" b="1" dirty="0">
                <a:solidFill>
                  <a:srgbClr val="003F58"/>
                </a:solidFill>
              </a:rPr>
              <a:t>Filtering Option on Loan Detail Page</a:t>
            </a:r>
          </a:p>
        </p:txBody>
      </p:sp>
      <p:pic>
        <p:nvPicPr>
          <p:cNvPr id="4" name="Picture 3" descr="fsa_logo"/>
          <p:cNvPicPr>
            <a:picLocks noChangeAspect="1" noChangeArrowheads="1"/>
          </p:cNvPicPr>
          <p:nvPr/>
        </p:nvPicPr>
        <p:blipFill>
          <a:blip r:embed="rId4"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
            <a:ext cx="8229600" cy="533400"/>
          </a:xfrm>
        </p:spPr>
        <p:txBody>
          <a:bodyPr/>
          <a:lstStyle/>
          <a:p>
            <a:r>
              <a:rPr lang="en-US" b="1" dirty="0" smtClean="0"/>
              <a:t>Recent Aggregate Concerns</a:t>
            </a:r>
          </a:p>
        </p:txBody>
      </p:sp>
      <p:sp>
        <p:nvSpPr>
          <p:cNvPr id="28675" name="Content Placeholder 2"/>
          <p:cNvSpPr>
            <a:spLocks noGrp="1"/>
          </p:cNvSpPr>
          <p:nvPr>
            <p:ph idx="1"/>
          </p:nvPr>
        </p:nvSpPr>
        <p:spPr>
          <a:xfrm>
            <a:off x="685800" y="914400"/>
            <a:ext cx="8001000" cy="3810000"/>
          </a:xfrm>
        </p:spPr>
        <p:txBody>
          <a:bodyPr/>
          <a:lstStyle/>
          <a:p>
            <a:pPr>
              <a:buNone/>
            </a:pPr>
            <a:r>
              <a:rPr lang="en-US" sz="2400" dirty="0" smtClean="0">
                <a:solidFill>
                  <a:srgbClr val="8896B4"/>
                </a:solidFill>
              </a:rPr>
              <a:t>D5 Unsubsidized Consolidation Loans</a:t>
            </a:r>
          </a:p>
          <a:p>
            <a:pPr lvl="1">
              <a:spcBef>
                <a:spcPts val="2400"/>
              </a:spcBef>
              <a:buClr>
                <a:srgbClr val="B6BF00"/>
              </a:buClr>
              <a:buFont typeface="Arial" pitchFamily="34" charset="0"/>
              <a:buChar char="•"/>
            </a:pPr>
            <a:r>
              <a:rPr lang="en-US" sz="2000" dirty="0" smtClean="0">
                <a:solidFill>
                  <a:srgbClr val="003F58"/>
                </a:solidFill>
              </a:rPr>
              <a:t>Included Grad PLUS and Parent PLUS loans causing inaccurate unsubsidized aggregates</a:t>
            </a:r>
          </a:p>
          <a:p>
            <a:pPr lvl="1">
              <a:spcBef>
                <a:spcPts val="2400"/>
              </a:spcBef>
              <a:buClr>
                <a:srgbClr val="B6BF00"/>
              </a:buClr>
              <a:buFont typeface="Arial" pitchFamily="34" charset="0"/>
              <a:buChar char="•"/>
            </a:pPr>
            <a:r>
              <a:rPr lang="en-US" sz="2000" dirty="0" smtClean="0">
                <a:solidFill>
                  <a:srgbClr val="003F58"/>
                </a:solidFill>
              </a:rPr>
              <a:t>NSLDS adjusted the calculation to exclude loans paid by consolidation underlying Grad PLUS (D3, GB) loans and Parent PLUS (D4, PL) loans</a:t>
            </a:r>
          </a:p>
          <a:p>
            <a:pPr lvl="1">
              <a:spcBef>
                <a:spcPts val="2400"/>
              </a:spcBef>
              <a:buClr>
                <a:srgbClr val="B6BF00"/>
              </a:buClr>
              <a:buFont typeface="Arial" pitchFamily="34" charset="0"/>
              <a:buChar char="•"/>
            </a:pPr>
            <a:r>
              <a:rPr lang="en-US" sz="2000" dirty="0" smtClean="0">
                <a:solidFill>
                  <a:srgbClr val="003F58"/>
                </a:solidFill>
              </a:rPr>
              <a:t>Post-screening records will indicate the update</a:t>
            </a:r>
          </a:p>
          <a:p>
            <a:endParaRPr lang="en-US"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533400"/>
          </a:xfrm>
        </p:spPr>
        <p:txBody>
          <a:bodyPr/>
          <a:lstStyle/>
          <a:p>
            <a:pPr eaLnBrk="1" hangingPunct="1"/>
            <a:r>
              <a:rPr lang="en-US" b="1" dirty="0" smtClean="0"/>
              <a:t>NSLDS Access and Security</a:t>
            </a:r>
            <a:r>
              <a:rPr lang="en-US" sz="2600" dirty="0" smtClean="0"/>
              <a:t>	</a:t>
            </a:r>
          </a:p>
        </p:txBody>
      </p:sp>
      <p:sp>
        <p:nvSpPr>
          <p:cNvPr id="7171" name="Content Placeholder 4"/>
          <p:cNvSpPr>
            <a:spLocks noGrp="1"/>
          </p:cNvSpPr>
          <p:nvPr>
            <p:ph idx="1"/>
          </p:nvPr>
        </p:nvSpPr>
        <p:spPr>
          <a:xfrm>
            <a:off x="685800" y="762000"/>
            <a:ext cx="7772400" cy="4419600"/>
          </a:xfrm>
        </p:spPr>
        <p:txBody>
          <a:bodyPr/>
          <a:lstStyle/>
          <a:p>
            <a:pPr marL="0" indent="0">
              <a:buFontTx/>
              <a:buNone/>
            </a:pPr>
            <a:r>
              <a:rPr lang="en-US" sz="2400" dirty="0" smtClean="0">
                <a:solidFill>
                  <a:srgbClr val="8896B4"/>
                </a:solidFill>
              </a:rPr>
              <a:t>NSLDS Access -Now behind Access and Identity Management System (AIMS)</a:t>
            </a:r>
          </a:p>
          <a:p>
            <a:pPr>
              <a:buFontTx/>
              <a:buNone/>
            </a:pPr>
            <a:endParaRPr lang="en-US" dirty="0" smtClean="0"/>
          </a:p>
          <a:p>
            <a:endParaRPr lang="en-US" dirty="0" smtClean="0"/>
          </a:p>
          <a:p>
            <a:endParaRPr lang="en-US" dirty="0" smtClean="0"/>
          </a:p>
        </p:txBody>
      </p:sp>
      <p:pic>
        <p:nvPicPr>
          <p:cNvPr id="7173" name="Picture 1"/>
          <p:cNvPicPr>
            <a:picLocks noChangeAspect="1" noChangeArrowheads="1"/>
          </p:cNvPicPr>
          <p:nvPr/>
        </p:nvPicPr>
        <p:blipFill>
          <a:blip r:embed="rId2" cstate="print"/>
          <a:srcRect/>
          <a:stretch>
            <a:fillRect/>
          </a:stretch>
        </p:blipFill>
        <p:spPr bwMode="auto">
          <a:xfrm>
            <a:off x="762001" y="1600200"/>
            <a:ext cx="7467599" cy="4079979"/>
          </a:xfrm>
          <a:prstGeom prst="rect">
            <a:avLst/>
          </a:prstGeom>
          <a:noFill/>
          <a:ln w="9525">
            <a:noFill/>
            <a:miter lim="800000"/>
            <a:headEnd/>
            <a:tailEnd/>
          </a:ln>
        </p:spPr>
      </p:pic>
      <p:pic>
        <p:nvPicPr>
          <p:cNvPr id="5" name="Picture 4" descr="fsa_logo"/>
          <p:cNvPicPr>
            <a:picLocks noChangeAspect="1" noChangeArrowheads="1"/>
          </p:cNvPicPr>
          <p:nvPr/>
        </p:nvPicPr>
        <p:blipFill>
          <a:blip r:embed="rId3" cstate="print"/>
          <a:srcRect/>
          <a:stretch>
            <a:fillRect/>
          </a:stretch>
        </p:blipFill>
        <p:spPr bwMode="auto">
          <a:xfrm>
            <a:off x="6400800" y="141288"/>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 y="-76200"/>
            <a:ext cx="9296400" cy="6934200"/>
          </a:xfrm>
          <a:prstGeom prst="rect">
            <a:avLst/>
          </a:prstGeom>
          <a:solidFill>
            <a:srgbClr val="003F58"/>
          </a:solidFill>
          <a:ln w="9525">
            <a:solidFill>
              <a:schemeClr val="tx1"/>
            </a:solidFill>
            <a:round/>
            <a:headEnd/>
            <a:tailEnd/>
          </a:ln>
        </p:spPr>
        <p:txBody>
          <a:bodyPr/>
          <a:lstStyle/>
          <a:p>
            <a:endParaRPr lang="en-US" dirty="0"/>
          </a:p>
        </p:txBody>
      </p:sp>
      <p:sp>
        <p:nvSpPr>
          <p:cNvPr id="6147" name="Rectangle 1026"/>
          <p:cNvSpPr txBox="1">
            <a:spLocks noChangeArrowheads="1"/>
          </p:cNvSpPr>
          <p:nvPr/>
        </p:nvSpPr>
        <p:spPr bwMode="auto">
          <a:xfrm>
            <a:off x="685800" y="2590800"/>
            <a:ext cx="7772400" cy="990600"/>
          </a:xfrm>
          <a:prstGeom prst="rect">
            <a:avLst/>
          </a:prstGeom>
          <a:noFill/>
          <a:ln w="9525">
            <a:noFill/>
            <a:miter lim="800000"/>
            <a:headEnd/>
            <a:tailEnd/>
          </a:ln>
        </p:spPr>
        <p:txBody>
          <a:bodyPr/>
          <a:lstStyle/>
          <a:p>
            <a:pPr algn="ctr"/>
            <a:r>
              <a:rPr lang="en-US" sz="3600" dirty="0" smtClean="0">
                <a:solidFill>
                  <a:schemeClr val="bg1"/>
                </a:solidFill>
              </a:rPr>
              <a:t>Report Changes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5791200" cy="762000"/>
          </a:xfrm>
        </p:spPr>
        <p:txBody>
          <a:bodyPr/>
          <a:lstStyle/>
          <a:p>
            <a:r>
              <a:rPr lang="en-US" b="1" dirty="0" smtClean="0"/>
              <a:t>School Portfolio Report (SCHPR1) </a:t>
            </a:r>
          </a:p>
        </p:txBody>
      </p:sp>
      <p:sp>
        <p:nvSpPr>
          <p:cNvPr id="30723" name="Content Placeholder 2"/>
          <p:cNvSpPr>
            <a:spLocks noGrp="1"/>
          </p:cNvSpPr>
          <p:nvPr>
            <p:ph idx="1"/>
          </p:nvPr>
        </p:nvSpPr>
        <p:spPr>
          <a:xfrm>
            <a:off x="685800" y="1295400"/>
            <a:ext cx="8001000" cy="4572000"/>
          </a:xfrm>
        </p:spPr>
        <p:txBody>
          <a:bodyPr/>
          <a:lstStyle/>
          <a:p>
            <a:pPr>
              <a:spcBef>
                <a:spcPts val="2400"/>
              </a:spcBef>
              <a:buClr>
                <a:srgbClr val="B6BF00"/>
              </a:buClr>
            </a:pPr>
            <a:r>
              <a:rPr lang="en-US" sz="2400" dirty="0" smtClean="0">
                <a:solidFill>
                  <a:srgbClr val="003F58"/>
                </a:solidFill>
              </a:rPr>
              <a:t>Provides details on borrowers in your current loan portfolio</a:t>
            </a:r>
          </a:p>
          <a:p>
            <a:pPr>
              <a:spcBef>
                <a:spcPts val="2400"/>
              </a:spcBef>
              <a:buClr>
                <a:srgbClr val="B6BF00"/>
              </a:buClr>
            </a:pPr>
            <a:r>
              <a:rPr lang="en-US" sz="2400" dirty="0" smtClean="0">
                <a:solidFill>
                  <a:srgbClr val="003F58"/>
                </a:solidFill>
              </a:rPr>
              <a:t>Based on loan repayment begin date</a:t>
            </a:r>
          </a:p>
          <a:p>
            <a:pPr>
              <a:spcBef>
                <a:spcPts val="2400"/>
              </a:spcBef>
              <a:buClr>
                <a:srgbClr val="B6BF00"/>
              </a:buClr>
            </a:pPr>
            <a:r>
              <a:rPr lang="en-US" sz="2400" dirty="0" smtClean="0">
                <a:solidFill>
                  <a:srgbClr val="003F58"/>
                </a:solidFill>
              </a:rPr>
              <a:t>Previous school codes included </a:t>
            </a:r>
            <a:r>
              <a:rPr lang="en-US" sz="2400" i="1" dirty="0" smtClean="0">
                <a:solidFill>
                  <a:srgbClr val="8896B4"/>
                </a:solidFill>
              </a:rPr>
              <a:t>(if school has merged)</a:t>
            </a:r>
            <a:r>
              <a:rPr lang="en-US" sz="2400" dirty="0" smtClean="0">
                <a:solidFill>
                  <a:srgbClr val="003F58"/>
                </a:solidFill>
              </a:rPr>
              <a:t> </a:t>
            </a:r>
          </a:p>
          <a:p>
            <a:pPr>
              <a:spcBef>
                <a:spcPts val="2400"/>
              </a:spcBef>
              <a:buClr>
                <a:srgbClr val="B6BF00"/>
              </a:buClr>
            </a:pPr>
            <a:r>
              <a:rPr lang="en-US" sz="2400" dirty="0" smtClean="0">
                <a:solidFill>
                  <a:srgbClr val="003F58"/>
                </a:solidFill>
              </a:rPr>
              <a:t>Available in extract</a:t>
            </a:r>
            <a:r>
              <a:rPr lang="en-US" sz="2400" i="1" dirty="0" smtClean="0">
                <a:solidFill>
                  <a:srgbClr val="003F58"/>
                </a:solidFill>
              </a:rPr>
              <a:t> </a:t>
            </a:r>
            <a:r>
              <a:rPr lang="en-US" sz="2400" dirty="0" smtClean="0">
                <a:solidFill>
                  <a:srgbClr val="003F58"/>
                </a:solidFill>
              </a:rPr>
              <a:t>only</a:t>
            </a:r>
          </a:p>
          <a:p>
            <a:endParaRPr lang="en-US" dirty="0" smtClean="0"/>
          </a:p>
        </p:txBody>
      </p:sp>
      <p:pic>
        <p:nvPicPr>
          <p:cNvPr id="4" name="Picture 3" descr="fsa_logo"/>
          <p:cNvPicPr>
            <a:picLocks noChangeAspect="1" noChangeArrowheads="1"/>
          </p:cNvPicPr>
          <p:nvPr/>
        </p:nvPicPr>
        <p:blipFill>
          <a:blip r:embed="rId3"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533400"/>
          </a:xfrm>
        </p:spPr>
        <p:txBody>
          <a:bodyPr/>
          <a:lstStyle/>
          <a:p>
            <a:r>
              <a:rPr lang="en-US" sz="2800" b="1" dirty="0" smtClean="0"/>
              <a:t>School Portfolio Report (SCHPR1) </a:t>
            </a:r>
            <a:endParaRPr lang="en-US" b="1" dirty="0" smtClean="0"/>
          </a:p>
        </p:txBody>
      </p:sp>
      <p:pic>
        <p:nvPicPr>
          <p:cNvPr id="31749" name="Picture 2"/>
          <p:cNvPicPr>
            <a:picLocks noChangeAspect="1" noChangeArrowheads="1"/>
          </p:cNvPicPr>
          <p:nvPr/>
        </p:nvPicPr>
        <p:blipFill>
          <a:blip r:embed="rId3" cstate="print"/>
          <a:srcRect/>
          <a:stretch>
            <a:fillRect/>
          </a:stretch>
        </p:blipFill>
        <p:spPr bwMode="auto">
          <a:xfrm>
            <a:off x="762000" y="898860"/>
            <a:ext cx="7508875" cy="4739940"/>
          </a:xfrm>
          <a:prstGeom prst="rect">
            <a:avLst/>
          </a:prstGeom>
          <a:noFill/>
          <a:ln w="9525">
            <a:noFill/>
            <a:miter lim="800000"/>
            <a:headEnd/>
            <a:tailEnd/>
          </a:ln>
        </p:spPr>
      </p:pic>
      <p:pic>
        <p:nvPicPr>
          <p:cNvPr id="4" name="Picture 3" descr="fsa_logo"/>
          <p:cNvPicPr>
            <a:picLocks noChangeAspect="1" noChangeArrowheads="1"/>
          </p:cNvPicPr>
          <p:nvPr/>
        </p:nvPicPr>
        <p:blipFill>
          <a:blip r:embed="rId4"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533400"/>
          </a:xfrm>
        </p:spPr>
        <p:txBody>
          <a:bodyPr/>
          <a:lstStyle/>
          <a:p>
            <a:r>
              <a:rPr lang="en-US" b="1" dirty="0" smtClean="0"/>
              <a:t>School Portfolio Report Uses</a:t>
            </a:r>
          </a:p>
        </p:txBody>
      </p:sp>
      <p:sp>
        <p:nvSpPr>
          <p:cNvPr id="32771" name="Content Placeholder 2"/>
          <p:cNvSpPr>
            <a:spLocks noGrp="1"/>
          </p:cNvSpPr>
          <p:nvPr>
            <p:ph idx="1"/>
          </p:nvPr>
        </p:nvSpPr>
        <p:spPr>
          <a:xfrm>
            <a:off x="609600" y="1066800"/>
            <a:ext cx="8077200" cy="4495800"/>
          </a:xfrm>
        </p:spPr>
        <p:txBody>
          <a:bodyPr/>
          <a:lstStyle/>
          <a:p>
            <a:pPr>
              <a:spcBef>
                <a:spcPts val="2400"/>
              </a:spcBef>
              <a:buClr>
                <a:srgbClr val="B6BF00"/>
              </a:buClr>
            </a:pPr>
            <a:r>
              <a:rPr lang="en-US" sz="2400" dirty="0" smtClean="0">
                <a:solidFill>
                  <a:srgbClr val="003F58"/>
                </a:solidFill>
              </a:rPr>
              <a:t>May eliminate need for other reports</a:t>
            </a:r>
          </a:p>
          <a:p>
            <a:pPr>
              <a:spcBef>
                <a:spcPts val="2400"/>
              </a:spcBef>
              <a:buClr>
                <a:srgbClr val="B6BF00"/>
              </a:buClr>
            </a:pPr>
            <a:r>
              <a:rPr lang="en-US" sz="2400" dirty="0" smtClean="0">
                <a:solidFill>
                  <a:srgbClr val="003F58"/>
                </a:solidFill>
              </a:rPr>
              <a:t>Can request up to three years of loans that entered or will be entering repayment</a:t>
            </a:r>
          </a:p>
          <a:p>
            <a:pPr>
              <a:spcBef>
                <a:spcPts val="2400"/>
              </a:spcBef>
              <a:buClr>
                <a:srgbClr val="B6BF00"/>
              </a:buClr>
            </a:pPr>
            <a:r>
              <a:rPr lang="en-US" sz="2400" dirty="0" smtClean="0">
                <a:solidFill>
                  <a:srgbClr val="003F58"/>
                </a:solidFill>
              </a:rPr>
              <a:t>Can track student’s loan activity</a:t>
            </a:r>
          </a:p>
          <a:p>
            <a:pPr marL="800100" lvl="1" indent="-228600">
              <a:spcBef>
                <a:spcPts val="1200"/>
              </a:spcBef>
              <a:buClr>
                <a:srgbClr val="B6BF00"/>
              </a:buClr>
              <a:buFont typeface="Arial" pitchFamily="34" charset="0"/>
              <a:buChar char="–"/>
            </a:pPr>
            <a:r>
              <a:rPr lang="en-US" sz="2000" dirty="0" smtClean="0">
                <a:solidFill>
                  <a:srgbClr val="8896B4"/>
                </a:solidFill>
              </a:rPr>
              <a:t>Current status</a:t>
            </a:r>
          </a:p>
          <a:p>
            <a:pPr marL="800100" lvl="1" indent="-228600">
              <a:spcBef>
                <a:spcPts val="1200"/>
              </a:spcBef>
              <a:buClr>
                <a:srgbClr val="B6BF00"/>
              </a:buClr>
              <a:buFont typeface="Arial" pitchFamily="34" charset="0"/>
              <a:buChar char="–"/>
            </a:pPr>
            <a:r>
              <a:rPr lang="en-US" sz="2000" dirty="0" smtClean="0">
                <a:solidFill>
                  <a:srgbClr val="8896B4"/>
                </a:solidFill>
              </a:rPr>
              <a:t>Current principle and interest balances</a:t>
            </a:r>
          </a:p>
          <a:p>
            <a:pPr marL="800100" lvl="1" indent="-228600">
              <a:spcBef>
                <a:spcPts val="1200"/>
              </a:spcBef>
              <a:buClr>
                <a:srgbClr val="B6BF00"/>
              </a:buClr>
              <a:buFont typeface="Arial" pitchFamily="34" charset="0"/>
              <a:buChar char="–"/>
            </a:pPr>
            <a:r>
              <a:rPr lang="en-US" sz="2000" dirty="0" smtClean="0">
                <a:solidFill>
                  <a:srgbClr val="8896B4"/>
                </a:solidFill>
              </a:rPr>
              <a:t>Delinquency date</a:t>
            </a:r>
          </a:p>
          <a:p>
            <a:endParaRPr lang="en-US"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229600" cy="533400"/>
          </a:xfrm>
        </p:spPr>
        <p:txBody>
          <a:bodyPr/>
          <a:lstStyle/>
          <a:p>
            <a:r>
              <a:rPr lang="en-US" b="1" dirty="0" smtClean="0"/>
              <a:t>Requesting a Report</a:t>
            </a:r>
          </a:p>
        </p:txBody>
      </p:sp>
      <p:sp>
        <p:nvSpPr>
          <p:cNvPr id="33795" name="Content Placeholder 2"/>
          <p:cNvSpPr>
            <a:spLocks noGrp="1"/>
          </p:cNvSpPr>
          <p:nvPr>
            <p:ph idx="1"/>
          </p:nvPr>
        </p:nvSpPr>
        <p:spPr>
          <a:xfrm>
            <a:off x="685800" y="914400"/>
            <a:ext cx="8001000" cy="4572000"/>
          </a:xfrm>
        </p:spPr>
        <p:txBody>
          <a:bodyPr/>
          <a:lstStyle/>
          <a:p>
            <a:pPr>
              <a:spcBef>
                <a:spcPts val="2400"/>
              </a:spcBef>
              <a:buClr>
                <a:srgbClr val="B6BF00"/>
              </a:buClr>
            </a:pPr>
            <a:r>
              <a:rPr lang="en-US" sz="2400" dirty="0" smtClean="0">
                <a:solidFill>
                  <a:srgbClr val="003F58"/>
                </a:solidFill>
              </a:rPr>
              <a:t>Click on blue number </a:t>
            </a:r>
          </a:p>
          <a:p>
            <a:pPr>
              <a:spcBef>
                <a:spcPts val="2400"/>
              </a:spcBef>
              <a:buClr>
                <a:srgbClr val="B6BF00"/>
              </a:buClr>
            </a:pPr>
            <a:r>
              <a:rPr lang="en-US" sz="2400" dirty="0" smtClean="0">
                <a:solidFill>
                  <a:srgbClr val="003F58"/>
                </a:solidFill>
              </a:rPr>
              <a:t>Complete report parameters</a:t>
            </a:r>
          </a:p>
          <a:p>
            <a:pPr>
              <a:spcBef>
                <a:spcPts val="2400"/>
              </a:spcBef>
              <a:buClr>
                <a:srgbClr val="B6BF00"/>
              </a:buClr>
            </a:pPr>
            <a:r>
              <a:rPr lang="en-US" sz="2400" dirty="0" smtClean="0">
                <a:solidFill>
                  <a:srgbClr val="003F58"/>
                </a:solidFill>
              </a:rPr>
              <a:t>Select Extract or Report (where applicable)</a:t>
            </a:r>
          </a:p>
          <a:p>
            <a:pPr>
              <a:spcBef>
                <a:spcPts val="2400"/>
              </a:spcBef>
              <a:buClr>
                <a:srgbClr val="B6BF00"/>
              </a:buClr>
            </a:pPr>
            <a:r>
              <a:rPr lang="en-US" sz="2400" dirty="0" smtClean="0">
                <a:solidFill>
                  <a:srgbClr val="003F58"/>
                </a:solidFill>
              </a:rPr>
              <a:t>File layouts on </a:t>
            </a:r>
            <a:r>
              <a:rPr lang="en-US" sz="2400" i="1" dirty="0" smtClean="0">
                <a:solidFill>
                  <a:srgbClr val="8896B4"/>
                </a:solidFill>
              </a:rPr>
              <a:t>IFAP/NSLDS Reference Materials -NSLDS Record Layouts</a:t>
            </a:r>
          </a:p>
          <a:p>
            <a:pPr>
              <a:spcBef>
                <a:spcPts val="2400"/>
              </a:spcBef>
              <a:buClr>
                <a:srgbClr val="B6BF00"/>
              </a:buClr>
            </a:pPr>
            <a:r>
              <a:rPr lang="en-US" sz="2400" dirty="0" smtClean="0">
                <a:solidFill>
                  <a:srgbClr val="003F58"/>
                </a:solidFill>
              </a:rPr>
              <a:t>Delivered to SAIG mailbox</a:t>
            </a:r>
          </a:p>
          <a:p>
            <a:endParaRPr lang="en-US"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04800"/>
            <a:ext cx="8229600" cy="533400"/>
          </a:xfrm>
        </p:spPr>
        <p:txBody>
          <a:bodyPr/>
          <a:lstStyle/>
          <a:p>
            <a:r>
              <a:rPr lang="en-US" b="1" dirty="0" smtClean="0"/>
              <a:t>School Portfolio Report</a:t>
            </a:r>
          </a:p>
        </p:txBody>
      </p:sp>
      <p:sp>
        <p:nvSpPr>
          <p:cNvPr id="34819" name="Content Placeholder 2"/>
          <p:cNvSpPr>
            <a:spLocks noGrp="1"/>
          </p:cNvSpPr>
          <p:nvPr>
            <p:ph idx="1"/>
          </p:nvPr>
        </p:nvSpPr>
        <p:spPr>
          <a:xfrm>
            <a:off x="457200" y="990600"/>
            <a:ext cx="8229600" cy="4572000"/>
          </a:xfrm>
        </p:spPr>
        <p:txBody>
          <a:bodyPr/>
          <a:lstStyle/>
          <a:p>
            <a:pPr lvl="1">
              <a:spcBef>
                <a:spcPts val="2400"/>
              </a:spcBef>
              <a:buClr>
                <a:srgbClr val="B6BF00"/>
              </a:buClr>
              <a:buFont typeface="Arial" pitchFamily="34" charset="0"/>
              <a:buChar char="•"/>
            </a:pPr>
            <a:r>
              <a:rPr lang="en-US" sz="2400" dirty="0" smtClean="0">
                <a:solidFill>
                  <a:srgbClr val="003F58"/>
                </a:solidFill>
              </a:rPr>
              <a:t>Addition of consolidation loans</a:t>
            </a:r>
          </a:p>
          <a:p>
            <a:pPr lvl="2">
              <a:spcBef>
                <a:spcPts val="1200"/>
              </a:spcBef>
              <a:buClr>
                <a:srgbClr val="B6BF00"/>
              </a:buClr>
              <a:buFont typeface="Arial" pitchFamily="34" charset="0"/>
              <a:buChar char="–"/>
            </a:pPr>
            <a:r>
              <a:rPr lang="en-US" sz="2000" dirty="0" smtClean="0">
                <a:solidFill>
                  <a:srgbClr val="8896B4"/>
                </a:solidFill>
              </a:rPr>
              <a:t>Consolidation loans added based on the Date Entered Repayment of the underlying loan</a:t>
            </a:r>
          </a:p>
          <a:p>
            <a:pPr lvl="1">
              <a:spcBef>
                <a:spcPts val="2400"/>
              </a:spcBef>
              <a:buClr>
                <a:srgbClr val="B6BF00"/>
              </a:buClr>
              <a:buFont typeface="Arial" pitchFamily="34" charset="0"/>
              <a:buChar char="•"/>
            </a:pPr>
            <a:r>
              <a:rPr lang="en-US" sz="2400" dirty="0" smtClean="0">
                <a:solidFill>
                  <a:srgbClr val="003F58"/>
                </a:solidFill>
              </a:rPr>
              <a:t>Addition of PLUS borrower identifiers</a:t>
            </a:r>
          </a:p>
          <a:p>
            <a:pPr lvl="2">
              <a:spcBef>
                <a:spcPts val="1200"/>
              </a:spcBef>
              <a:buClr>
                <a:srgbClr val="B6BF00"/>
              </a:buClr>
              <a:buFont typeface="Arial" pitchFamily="34" charset="0"/>
              <a:buChar char="–"/>
            </a:pPr>
            <a:r>
              <a:rPr lang="en-US" sz="2000" dirty="0" smtClean="0">
                <a:solidFill>
                  <a:srgbClr val="8896B4"/>
                </a:solidFill>
              </a:rPr>
              <a:t>Changed student identifier fields to borrower identifier fields. New fields for student identifiers</a:t>
            </a:r>
          </a:p>
          <a:p>
            <a:endParaRPr lang="en-US" dirty="0" smtClean="0"/>
          </a:p>
          <a:p>
            <a:endParaRPr lang="en-US" dirty="0" smtClean="0"/>
          </a:p>
          <a:p>
            <a:pPr algn="r">
              <a:buNone/>
            </a:pPr>
            <a:endParaRPr lang="en-US" dirty="0" smtClean="0">
              <a:solidFill>
                <a:srgbClr val="8896B4"/>
              </a:solidFill>
            </a:endParaRPr>
          </a:p>
          <a:p>
            <a:pPr algn="r">
              <a:buNone/>
            </a:pPr>
            <a:endParaRPr lang="en-US" dirty="0" smtClean="0">
              <a:solidFill>
                <a:srgbClr val="8896B4"/>
              </a:solidFill>
            </a:endParaRPr>
          </a:p>
          <a:p>
            <a:pPr algn="r">
              <a:buNone/>
            </a:pPr>
            <a:r>
              <a:rPr lang="en-US" sz="1800" i="1" dirty="0" smtClean="0">
                <a:solidFill>
                  <a:srgbClr val="8896B4"/>
                </a:solidFill>
              </a:rPr>
              <a:t>November 2011 Release</a:t>
            </a:r>
          </a:p>
          <a:p>
            <a:endParaRPr lang="en-US"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04800"/>
            <a:ext cx="8229600" cy="533400"/>
          </a:xfrm>
        </p:spPr>
        <p:txBody>
          <a:bodyPr/>
          <a:lstStyle/>
          <a:p>
            <a:r>
              <a:rPr lang="en-US" b="1" dirty="0" smtClean="0"/>
              <a:t>School Portfolio Report</a:t>
            </a:r>
          </a:p>
        </p:txBody>
      </p:sp>
      <p:sp>
        <p:nvSpPr>
          <p:cNvPr id="3" name="Content Placeholder 2"/>
          <p:cNvSpPr>
            <a:spLocks noGrp="1"/>
          </p:cNvSpPr>
          <p:nvPr>
            <p:ph idx="1"/>
          </p:nvPr>
        </p:nvSpPr>
        <p:spPr>
          <a:xfrm>
            <a:off x="457200" y="990600"/>
            <a:ext cx="8229600" cy="4572000"/>
          </a:xfrm>
        </p:spPr>
        <p:txBody>
          <a:bodyPr/>
          <a:lstStyle/>
          <a:p>
            <a:pPr marL="571500" lvl="1">
              <a:spcBef>
                <a:spcPts val="2400"/>
              </a:spcBef>
              <a:buClr>
                <a:srgbClr val="B6BF00"/>
              </a:buClr>
              <a:buFont typeface="Arial" pitchFamily="34" charset="0"/>
              <a:buChar char="•"/>
              <a:defRPr/>
            </a:pPr>
            <a:r>
              <a:rPr lang="en-US" sz="2400" dirty="0" smtClean="0">
                <a:solidFill>
                  <a:srgbClr val="003F58"/>
                </a:solidFill>
              </a:rPr>
              <a:t>Addition of repayment plan information</a:t>
            </a:r>
          </a:p>
          <a:p>
            <a:pPr lvl="2" indent="-342900">
              <a:spcBef>
                <a:spcPts val="1200"/>
              </a:spcBef>
              <a:buClr>
                <a:srgbClr val="B6BF00"/>
              </a:buClr>
              <a:buFont typeface="Arial" pitchFamily="34" charset="0"/>
              <a:buChar char="–"/>
              <a:defRPr/>
            </a:pPr>
            <a:r>
              <a:rPr lang="en-US" sz="2000" dirty="0" smtClean="0">
                <a:solidFill>
                  <a:srgbClr val="8896B4"/>
                </a:solidFill>
              </a:rPr>
              <a:t>Current repayment plan code</a:t>
            </a:r>
          </a:p>
          <a:p>
            <a:pPr lvl="2" indent="-342900">
              <a:spcBef>
                <a:spcPts val="1200"/>
              </a:spcBef>
              <a:buClr>
                <a:srgbClr val="B6BF00"/>
              </a:buClr>
              <a:buFont typeface="Arial" pitchFamily="34" charset="0"/>
              <a:buChar char="–"/>
              <a:defRPr/>
            </a:pPr>
            <a:r>
              <a:rPr lang="en-US" sz="2000" dirty="0" smtClean="0">
                <a:solidFill>
                  <a:srgbClr val="8896B4"/>
                </a:solidFill>
              </a:rPr>
              <a:t>Repayment plan date</a:t>
            </a:r>
          </a:p>
          <a:p>
            <a:pPr lvl="2" indent="-342900">
              <a:spcBef>
                <a:spcPts val="1200"/>
              </a:spcBef>
              <a:buClr>
                <a:srgbClr val="B6BF00"/>
              </a:buClr>
              <a:buFont typeface="Arial" pitchFamily="34" charset="0"/>
              <a:buChar char="–"/>
              <a:defRPr/>
            </a:pPr>
            <a:r>
              <a:rPr lang="en-US" sz="2000" dirty="0" smtClean="0">
                <a:solidFill>
                  <a:srgbClr val="8896B4"/>
                </a:solidFill>
              </a:rPr>
              <a:t>Repayment term</a:t>
            </a:r>
          </a:p>
          <a:p>
            <a:pPr lvl="2" indent="-342900">
              <a:spcBef>
                <a:spcPts val="1200"/>
              </a:spcBef>
              <a:buClr>
                <a:srgbClr val="B6BF00"/>
              </a:buClr>
              <a:buFont typeface="Arial" pitchFamily="34" charset="0"/>
              <a:buChar char="–"/>
              <a:defRPr/>
            </a:pPr>
            <a:r>
              <a:rPr lang="en-US" sz="2000" dirty="0" smtClean="0">
                <a:solidFill>
                  <a:srgbClr val="8896B4"/>
                </a:solidFill>
              </a:rPr>
              <a:t>Scheduled payment amount</a:t>
            </a:r>
          </a:p>
          <a:p>
            <a:pPr marL="571500" lvl="1">
              <a:spcBef>
                <a:spcPts val="2400"/>
              </a:spcBef>
              <a:buClr>
                <a:srgbClr val="B6BF00"/>
              </a:buClr>
              <a:buFont typeface="Arial" pitchFamily="34" charset="0"/>
              <a:buChar char="•"/>
              <a:defRPr/>
            </a:pPr>
            <a:r>
              <a:rPr lang="en-US" sz="2400" dirty="0" smtClean="0">
                <a:solidFill>
                  <a:srgbClr val="003F58"/>
                </a:solidFill>
              </a:rPr>
              <a:t>Record Layout expanded from 400 bytes to 550 bytes</a:t>
            </a:r>
          </a:p>
          <a:p>
            <a:pPr>
              <a:defRPr/>
            </a:pPr>
            <a:endParaRPr lang="en-US" dirty="0" smtClean="0"/>
          </a:p>
          <a:p>
            <a:pPr algn="r">
              <a:buNone/>
              <a:defRPr/>
            </a:pPr>
            <a:endParaRPr lang="en-US" i="1" dirty="0" smtClean="0">
              <a:solidFill>
                <a:srgbClr val="8896B4"/>
              </a:solidFill>
            </a:endParaRPr>
          </a:p>
          <a:p>
            <a:pPr algn="r">
              <a:buNone/>
              <a:defRPr/>
            </a:pPr>
            <a:endParaRPr lang="en-US" i="1" dirty="0" smtClean="0">
              <a:solidFill>
                <a:srgbClr val="8896B4"/>
              </a:solidFill>
            </a:endParaRPr>
          </a:p>
          <a:p>
            <a:pPr algn="r">
              <a:buNone/>
              <a:defRPr/>
            </a:pPr>
            <a:r>
              <a:rPr lang="en-US" i="1" dirty="0" smtClean="0">
                <a:solidFill>
                  <a:srgbClr val="8896B4"/>
                </a:solidFill>
              </a:rPr>
              <a:t>November 2011 Release</a:t>
            </a:r>
          </a:p>
          <a:p>
            <a:pPr>
              <a:buNone/>
              <a:defRPr/>
            </a:pPr>
            <a:endParaRPr lang="en-US" dirty="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04800"/>
            <a:ext cx="8229600" cy="533400"/>
          </a:xfrm>
        </p:spPr>
        <p:txBody>
          <a:bodyPr/>
          <a:lstStyle/>
          <a:p>
            <a:r>
              <a:rPr lang="en-US" b="1" dirty="0" smtClean="0"/>
              <a:t>Delinquency Report (DELQ01)</a:t>
            </a:r>
          </a:p>
        </p:txBody>
      </p:sp>
      <p:sp>
        <p:nvSpPr>
          <p:cNvPr id="36867" name="Content Placeholder 2"/>
          <p:cNvSpPr>
            <a:spLocks noGrp="1"/>
          </p:cNvSpPr>
          <p:nvPr>
            <p:ph idx="1"/>
          </p:nvPr>
        </p:nvSpPr>
        <p:spPr>
          <a:xfrm>
            <a:off x="685800" y="1143000"/>
            <a:ext cx="8001000" cy="3886200"/>
          </a:xfrm>
        </p:spPr>
        <p:txBody>
          <a:bodyPr/>
          <a:lstStyle/>
          <a:p>
            <a:pPr>
              <a:spcBef>
                <a:spcPts val="2400"/>
              </a:spcBef>
              <a:buClr>
                <a:srgbClr val="B6BF00"/>
              </a:buClr>
            </a:pPr>
            <a:r>
              <a:rPr lang="en-US" sz="2400" dirty="0" smtClean="0">
                <a:solidFill>
                  <a:srgbClr val="003F58"/>
                </a:solidFill>
              </a:rPr>
              <a:t>Now includes delinquent borrowers reported by all federal loan servicers</a:t>
            </a:r>
          </a:p>
          <a:p>
            <a:pPr>
              <a:spcBef>
                <a:spcPts val="2400"/>
              </a:spcBef>
              <a:buClr>
                <a:srgbClr val="B6BF00"/>
              </a:buClr>
            </a:pPr>
            <a:r>
              <a:rPr lang="en-US" sz="2400" dirty="0" smtClean="0">
                <a:solidFill>
                  <a:srgbClr val="003F58"/>
                </a:solidFill>
              </a:rPr>
              <a:t>Contains borrowers’ contact information (address, phone number, and e-mail) as it has been reported to NSLDS</a:t>
            </a:r>
          </a:p>
          <a:p>
            <a:pPr>
              <a:spcBef>
                <a:spcPts val="2400"/>
              </a:spcBef>
              <a:buClr>
                <a:srgbClr val="B6BF00"/>
              </a:buClr>
            </a:pPr>
            <a:r>
              <a:rPr lang="en-US" sz="2400" dirty="0" smtClean="0">
                <a:solidFill>
                  <a:srgbClr val="003F58"/>
                </a:solidFill>
              </a:rPr>
              <a:t>Driven off of number of days delinquent</a:t>
            </a:r>
          </a:p>
          <a:p>
            <a:endParaRPr lang="en-US"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04800"/>
            <a:ext cx="8229600" cy="533400"/>
          </a:xfrm>
        </p:spPr>
        <p:txBody>
          <a:bodyPr/>
          <a:lstStyle/>
          <a:p>
            <a:r>
              <a:rPr lang="en-US" b="1" dirty="0" smtClean="0"/>
              <a:t>Delinquency Report</a:t>
            </a:r>
          </a:p>
        </p:txBody>
      </p:sp>
      <p:sp>
        <p:nvSpPr>
          <p:cNvPr id="37891" name="Content Placeholder 2"/>
          <p:cNvSpPr>
            <a:spLocks noGrp="1"/>
          </p:cNvSpPr>
          <p:nvPr>
            <p:ph idx="1"/>
          </p:nvPr>
        </p:nvSpPr>
        <p:spPr>
          <a:xfrm>
            <a:off x="609600" y="990600"/>
            <a:ext cx="8077200" cy="4572000"/>
          </a:xfrm>
        </p:spPr>
        <p:txBody>
          <a:bodyPr/>
          <a:lstStyle/>
          <a:p>
            <a:pPr>
              <a:spcBef>
                <a:spcPts val="2400"/>
              </a:spcBef>
              <a:buClr>
                <a:srgbClr val="B6BF00"/>
              </a:buClr>
            </a:pPr>
            <a:r>
              <a:rPr lang="en-US" sz="2400" dirty="0" smtClean="0">
                <a:solidFill>
                  <a:srgbClr val="003F58"/>
                </a:solidFill>
              </a:rPr>
              <a:t>Data can change based on when report is run</a:t>
            </a:r>
          </a:p>
          <a:p>
            <a:pPr>
              <a:spcBef>
                <a:spcPts val="2400"/>
              </a:spcBef>
              <a:buClr>
                <a:srgbClr val="B6BF00"/>
              </a:buClr>
            </a:pPr>
            <a:r>
              <a:rPr lang="en-US" sz="2400" dirty="0" smtClean="0">
                <a:solidFill>
                  <a:srgbClr val="003F58"/>
                </a:solidFill>
              </a:rPr>
              <a:t>Days delinquent could be calculated from School Portfolio Report</a:t>
            </a:r>
          </a:p>
          <a:p>
            <a:pPr>
              <a:spcBef>
                <a:spcPts val="2400"/>
              </a:spcBef>
              <a:buClr>
                <a:srgbClr val="B6BF00"/>
              </a:buClr>
            </a:pPr>
            <a:r>
              <a:rPr lang="en-US" sz="2400" dirty="0" smtClean="0">
                <a:solidFill>
                  <a:srgbClr val="003F58"/>
                </a:solidFill>
              </a:rPr>
              <a:t>Use </a:t>
            </a:r>
            <a:r>
              <a:rPr lang="en-US" sz="2400" i="1" dirty="0" smtClean="0">
                <a:solidFill>
                  <a:srgbClr val="8896B4"/>
                </a:solidFill>
              </a:rPr>
              <a:t>“Delinquent Borrowers” </a:t>
            </a:r>
            <a:r>
              <a:rPr lang="en-US" sz="2400" dirty="0" smtClean="0">
                <a:solidFill>
                  <a:srgbClr val="003F58"/>
                </a:solidFill>
              </a:rPr>
              <a:t>link under Aid tab for current data</a:t>
            </a:r>
          </a:p>
          <a:p>
            <a:endParaRPr lang="en-US"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85750"/>
            <a:ext cx="8382000" cy="609600"/>
          </a:xfrm>
        </p:spPr>
        <p:txBody>
          <a:bodyPr/>
          <a:lstStyle/>
          <a:p>
            <a:r>
              <a:rPr lang="en-US" b="1" dirty="0" smtClean="0"/>
              <a:t>Delinquent Borrowers Web Option</a:t>
            </a:r>
          </a:p>
        </p:txBody>
      </p:sp>
      <p:pic>
        <p:nvPicPr>
          <p:cNvPr id="38916" name="Picture 2"/>
          <p:cNvPicPr>
            <a:picLocks noChangeAspect="1" noChangeArrowheads="1"/>
          </p:cNvPicPr>
          <p:nvPr/>
        </p:nvPicPr>
        <p:blipFill>
          <a:blip r:embed="rId3" cstate="print"/>
          <a:srcRect/>
          <a:stretch>
            <a:fillRect/>
          </a:stretch>
        </p:blipFill>
        <p:spPr bwMode="auto">
          <a:xfrm>
            <a:off x="762000" y="990600"/>
            <a:ext cx="7772400" cy="4419600"/>
          </a:xfrm>
          <a:prstGeom prst="rect">
            <a:avLst/>
          </a:prstGeom>
          <a:noFill/>
          <a:ln w="9525">
            <a:noFill/>
            <a:miter lim="800000"/>
            <a:headEnd/>
            <a:tailEnd/>
          </a:ln>
        </p:spPr>
      </p:pic>
      <p:pic>
        <p:nvPicPr>
          <p:cNvPr id="4" name="Picture 3" descr="fsa_logo"/>
          <p:cNvPicPr>
            <a:picLocks noChangeAspect="1" noChangeArrowheads="1"/>
          </p:cNvPicPr>
          <p:nvPr/>
        </p:nvPicPr>
        <p:blipFill>
          <a:blip r:embed="rId4"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7772400" cy="533400"/>
          </a:xfrm>
        </p:spPr>
        <p:txBody>
          <a:bodyPr/>
          <a:lstStyle/>
          <a:p>
            <a:r>
              <a:rPr lang="en-US" b="1" dirty="0" smtClean="0"/>
              <a:t>NSLDS Behind AIMS</a:t>
            </a:r>
          </a:p>
        </p:txBody>
      </p:sp>
      <p:pic>
        <p:nvPicPr>
          <p:cNvPr id="8197" name="Picture 1"/>
          <p:cNvPicPr>
            <a:picLocks noChangeAspect="1" noChangeArrowheads="1"/>
          </p:cNvPicPr>
          <p:nvPr/>
        </p:nvPicPr>
        <p:blipFill>
          <a:blip r:embed="rId2" cstate="print"/>
          <a:srcRect/>
          <a:stretch>
            <a:fillRect/>
          </a:stretch>
        </p:blipFill>
        <p:spPr bwMode="auto">
          <a:xfrm>
            <a:off x="609600" y="819335"/>
            <a:ext cx="8077200" cy="4743265"/>
          </a:xfrm>
          <a:prstGeom prst="rect">
            <a:avLst/>
          </a:prstGeom>
          <a:noFill/>
          <a:ln w="9525">
            <a:noFill/>
            <a:miter lim="800000"/>
            <a:headEnd/>
            <a:tailEnd/>
          </a:ln>
        </p:spPr>
      </p:pic>
      <p:pic>
        <p:nvPicPr>
          <p:cNvPr id="4" name="Picture 3" descr="fsa_logo"/>
          <p:cNvPicPr>
            <a:picLocks noChangeAspect="1" noChangeArrowheads="1"/>
          </p:cNvPicPr>
          <p:nvPr/>
        </p:nvPicPr>
        <p:blipFill>
          <a:blip r:embed="rId3" cstate="print"/>
          <a:srcRect/>
          <a:stretch>
            <a:fillRect/>
          </a:stretch>
        </p:blipFill>
        <p:spPr bwMode="auto">
          <a:xfrm>
            <a:off x="6400800" y="1524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a:xfrm>
            <a:off x="457200" y="228600"/>
            <a:ext cx="8458200" cy="762000"/>
          </a:xfrm>
        </p:spPr>
        <p:txBody>
          <a:bodyPr/>
          <a:lstStyle/>
          <a:p>
            <a:r>
              <a:rPr lang="en-US" b="1" dirty="0" smtClean="0"/>
              <a:t>Delinquent Borrower Results</a:t>
            </a:r>
          </a:p>
        </p:txBody>
      </p:sp>
      <p:pic>
        <p:nvPicPr>
          <p:cNvPr id="39940" name="Picture 11"/>
          <p:cNvPicPr>
            <a:picLocks noChangeAspect="1" noChangeArrowheads="1"/>
          </p:cNvPicPr>
          <p:nvPr/>
        </p:nvPicPr>
        <p:blipFill>
          <a:blip r:embed="rId3" cstate="print"/>
          <a:srcRect l="14903" t="15100" r="15385"/>
          <a:stretch>
            <a:fillRect/>
          </a:stretch>
        </p:blipFill>
        <p:spPr bwMode="auto">
          <a:xfrm>
            <a:off x="990600" y="1113576"/>
            <a:ext cx="6934199" cy="4531259"/>
          </a:xfrm>
          <a:prstGeom prst="rect">
            <a:avLst/>
          </a:prstGeom>
          <a:noFill/>
          <a:ln w="9525">
            <a:noFill/>
            <a:miter lim="800000"/>
            <a:headEnd/>
            <a:tailEnd/>
          </a:ln>
        </p:spPr>
      </p:pic>
      <p:pic>
        <p:nvPicPr>
          <p:cNvPr id="4" name="Picture 3" descr="fsa_logo"/>
          <p:cNvPicPr>
            <a:picLocks noChangeAspect="1" noChangeArrowheads="1"/>
          </p:cNvPicPr>
          <p:nvPr/>
        </p:nvPicPr>
        <p:blipFill>
          <a:blip r:embed="rId4"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81000"/>
            <a:ext cx="8229600" cy="533400"/>
          </a:xfrm>
        </p:spPr>
        <p:txBody>
          <a:bodyPr/>
          <a:lstStyle/>
          <a:p>
            <a:r>
              <a:rPr lang="en-US" b="1" dirty="0" smtClean="0"/>
              <a:t>Delinquency Report</a:t>
            </a:r>
          </a:p>
        </p:txBody>
      </p:sp>
      <p:sp>
        <p:nvSpPr>
          <p:cNvPr id="4" name="Content Placeholder 3"/>
          <p:cNvSpPr>
            <a:spLocks noGrp="1"/>
          </p:cNvSpPr>
          <p:nvPr>
            <p:ph idx="1"/>
          </p:nvPr>
        </p:nvSpPr>
        <p:spPr>
          <a:xfrm>
            <a:off x="457200" y="1143000"/>
            <a:ext cx="8229600" cy="4343400"/>
          </a:xfrm>
        </p:spPr>
        <p:txBody>
          <a:bodyPr/>
          <a:lstStyle/>
          <a:p>
            <a:pPr marL="571500" lvl="1">
              <a:buClr>
                <a:srgbClr val="B6BF00"/>
              </a:buClr>
              <a:buFont typeface="Arial" pitchFamily="34" charset="0"/>
              <a:buChar char="•"/>
              <a:defRPr/>
            </a:pPr>
            <a:r>
              <a:rPr lang="en-US" sz="2400" dirty="0" smtClean="0">
                <a:solidFill>
                  <a:srgbClr val="003F58"/>
                </a:solidFill>
              </a:rPr>
              <a:t>Addition of consolidation loans</a:t>
            </a:r>
          </a:p>
          <a:p>
            <a:pPr lvl="2">
              <a:spcBef>
                <a:spcPts val="1200"/>
              </a:spcBef>
              <a:buClr>
                <a:srgbClr val="B6BF00"/>
              </a:buClr>
              <a:buFont typeface="Arial" pitchFamily="34" charset="0"/>
              <a:buChar char="–"/>
              <a:defRPr/>
            </a:pPr>
            <a:r>
              <a:rPr lang="en-US" sz="2000" dirty="0" smtClean="0">
                <a:solidFill>
                  <a:srgbClr val="8896B4"/>
                </a:solidFill>
              </a:rPr>
              <a:t>Consolidation loans added based on the School Code of the underlying loan</a:t>
            </a:r>
          </a:p>
          <a:p>
            <a:pPr lvl="2">
              <a:spcBef>
                <a:spcPts val="1200"/>
              </a:spcBef>
              <a:buClr>
                <a:srgbClr val="B6BF00"/>
              </a:buClr>
              <a:buFont typeface="Arial" pitchFamily="34" charset="0"/>
              <a:buChar char="–"/>
              <a:defRPr/>
            </a:pPr>
            <a:r>
              <a:rPr lang="en-US" sz="2000" dirty="0" smtClean="0">
                <a:solidFill>
                  <a:srgbClr val="8896B4"/>
                </a:solidFill>
              </a:rPr>
              <a:t>Consolidation Indicator</a:t>
            </a:r>
          </a:p>
          <a:p>
            <a:pPr lvl="2">
              <a:spcBef>
                <a:spcPts val="1200"/>
              </a:spcBef>
              <a:buClr>
                <a:srgbClr val="B6BF00"/>
              </a:buClr>
              <a:buFont typeface="Arial" pitchFamily="34" charset="0"/>
              <a:buChar char="–"/>
              <a:defRPr/>
            </a:pPr>
            <a:r>
              <a:rPr lang="en-US" sz="2000" dirty="0" smtClean="0">
                <a:solidFill>
                  <a:srgbClr val="8896B4"/>
                </a:solidFill>
              </a:rPr>
              <a:t>Consolidation ID</a:t>
            </a:r>
          </a:p>
          <a:p>
            <a:pPr lvl="2">
              <a:defRPr/>
            </a:pPr>
            <a:endParaRPr lang="en-US" sz="1800" dirty="0" smtClean="0"/>
          </a:p>
          <a:p>
            <a:pPr lvl="2">
              <a:defRPr/>
            </a:pPr>
            <a:endParaRPr lang="en-US" sz="1800" dirty="0" smtClean="0"/>
          </a:p>
          <a:p>
            <a:pPr lvl="2">
              <a:buNone/>
              <a:defRPr/>
            </a:pPr>
            <a:endParaRPr lang="en-US" sz="1800" i="1" dirty="0" smtClean="0">
              <a:solidFill>
                <a:srgbClr val="8896B4"/>
              </a:solidFill>
            </a:endParaRPr>
          </a:p>
          <a:p>
            <a:pPr lvl="2">
              <a:buNone/>
              <a:defRPr/>
            </a:pPr>
            <a:endParaRPr lang="en-US" sz="1800" i="1" dirty="0" smtClean="0">
              <a:solidFill>
                <a:srgbClr val="8896B4"/>
              </a:solidFill>
            </a:endParaRPr>
          </a:p>
          <a:p>
            <a:pPr lvl="2">
              <a:buNone/>
              <a:defRPr/>
            </a:pPr>
            <a:endParaRPr lang="en-US" sz="1800" i="1" dirty="0" smtClean="0">
              <a:solidFill>
                <a:srgbClr val="8896B4"/>
              </a:solidFill>
            </a:endParaRPr>
          </a:p>
          <a:p>
            <a:pPr lvl="2" algn="r">
              <a:buNone/>
              <a:defRPr/>
            </a:pPr>
            <a:endParaRPr lang="en-US" sz="1800" i="1" dirty="0" smtClean="0">
              <a:solidFill>
                <a:srgbClr val="8896B4"/>
              </a:solidFill>
            </a:endParaRPr>
          </a:p>
          <a:p>
            <a:pPr lvl="2" algn="r">
              <a:buNone/>
              <a:defRPr/>
            </a:pPr>
            <a:r>
              <a:rPr lang="en-US" sz="1800" i="1" dirty="0" smtClean="0">
                <a:solidFill>
                  <a:srgbClr val="8896B4"/>
                </a:solidFill>
              </a:rPr>
              <a:t>November 2011 Release</a:t>
            </a:r>
          </a:p>
          <a:p>
            <a:pPr lvl="2">
              <a:buNone/>
              <a:defRPr/>
            </a:pPr>
            <a:endParaRPr lang="en-US" sz="1800" dirty="0" smtClean="0"/>
          </a:p>
          <a:p>
            <a:pPr marL="1200150" lvl="2" indent="-342900">
              <a:buFontTx/>
              <a:buNone/>
              <a:defRPr/>
            </a:pPr>
            <a:r>
              <a:rPr lang="en-US" sz="1800" dirty="0" smtClean="0"/>
              <a:t>	</a:t>
            </a:r>
          </a:p>
          <a:p>
            <a:pPr marL="1200150" lvl="2" indent="-342900">
              <a:buFontTx/>
              <a:buNone/>
              <a:defRPr/>
            </a:pPr>
            <a:r>
              <a:rPr lang="en-US" sz="1800" dirty="0" smtClean="0"/>
              <a:t>	</a:t>
            </a:r>
          </a:p>
          <a:p>
            <a:pPr marL="1200150" lvl="2" indent="-342900">
              <a:buFontTx/>
              <a:buNone/>
              <a:defRPr/>
            </a:pPr>
            <a:r>
              <a:rPr lang="en-US" sz="1800" dirty="0" smtClean="0"/>
              <a:t>	</a:t>
            </a:r>
          </a:p>
          <a:p>
            <a:pPr>
              <a:defRPr/>
            </a:pPr>
            <a:endParaRPr lang="en-US" dirty="0"/>
          </a:p>
        </p:txBody>
      </p:sp>
      <p:pic>
        <p:nvPicPr>
          <p:cNvPr id="5" name="Picture 4"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81000"/>
            <a:ext cx="8229600" cy="533400"/>
          </a:xfrm>
        </p:spPr>
        <p:txBody>
          <a:bodyPr/>
          <a:lstStyle/>
          <a:p>
            <a:r>
              <a:rPr lang="en-US" b="1" dirty="0" smtClean="0"/>
              <a:t>Delinquency Report</a:t>
            </a:r>
          </a:p>
        </p:txBody>
      </p:sp>
      <p:sp>
        <p:nvSpPr>
          <p:cNvPr id="4" name="Content Placeholder 3"/>
          <p:cNvSpPr>
            <a:spLocks noGrp="1"/>
          </p:cNvSpPr>
          <p:nvPr>
            <p:ph idx="1"/>
          </p:nvPr>
        </p:nvSpPr>
        <p:spPr>
          <a:xfrm>
            <a:off x="457200" y="1143000"/>
            <a:ext cx="8229600" cy="4343400"/>
          </a:xfrm>
        </p:spPr>
        <p:txBody>
          <a:bodyPr/>
          <a:lstStyle/>
          <a:p>
            <a:pPr marL="571500" lvl="1">
              <a:buClr>
                <a:srgbClr val="B6BF00"/>
              </a:buClr>
              <a:buFont typeface="Arial" pitchFamily="34" charset="0"/>
              <a:buChar char="•"/>
              <a:defRPr/>
            </a:pPr>
            <a:r>
              <a:rPr lang="en-US" sz="2400" dirty="0" smtClean="0">
                <a:solidFill>
                  <a:srgbClr val="003F58"/>
                </a:solidFill>
              </a:rPr>
              <a:t>Addition of PLUS borrower identifiers</a:t>
            </a:r>
          </a:p>
          <a:p>
            <a:pPr lvl="2">
              <a:spcBef>
                <a:spcPts val="1200"/>
              </a:spcBef>
              <a:buClr>
                <a:srgbClr val="B6BF00"/>
              </a:buClr>
              <a:buFont typeface="Arial" pitchFamily="34" charset="0"/>
              <a:buChar char="–"/>
              <a:defRPr/>
            </a:pPr>
            <a:r>
              <a:rPr lang="en-US" sz="2000" dirty="0" smtClean="0">
                <a:solidFill>
                  <a:srgbClr val="8896B4"/>
                </a:solidFill>
              </a:rPr>
              <a:t>Changed student identifier fields to borrower identifier fields. New fields for student identifiers:</a:t>
            </a:r>
          </a:p>
          <a:p>
            <a:pPr lvl="3">
              <a:spcBef>
                <a:spcPts val="600"/>
              </a:spcBef>
              <a:buFont typeface="Arial" pitchFamily="34" charset="0"/>
              <a:buChar char="•"/>
              <a:defRPr/>
            </a:pPr>
            <a:r>
              <a:rPr lang="en-US" sz="1800" i="1" dirty="0" smtClean="0">
                <a:solidFill>
                  <a:srgbClr val="003F58"/>
                </a:solidFill>
              </a:rPr>
              <a:t>Student SSN</a:t>
            </a:r>
          </a:p>
          <a:p>
            <a:pPr lvl="3">
              <a:spcBef>
                <a:spcPts val="600"/>
              </a:spcBef>
              <a:buFont typeface="Arial" pitchFamily="34" charset="0"/>
              <a:buChar char="•"/>
              <a:defRPr/>
            </a:pPr>
            <a:r>
              <a:rPr lang="en-US" sz="1800" i="1" dirty="0" smtClean="0">
                <a:solidFill>
                  <a:srgbClr val="003F58"/>
                </a:solidFill>
              </a:rPr>
              <a:t>Student First Name</a:t>
            </a:r>
          </a:p>
          <a:p>
            <a:pPr lvl="3">
              <a:spcBef>
                <a:spcPts val="600"/>
              </a:spcBef>
              <a:buFont typeface="Arial" pitchFamily="34" charset="0"/>
              <a:buChar char="•"/>
              <a:defRPr/>
            </a:pPr>
            <a:r>
              <a:rPr lang="en-US" sz="1800" i="1" dirty="0" smtClean="0">
                <a:solidFill>
                  <a:srgbClr val="003F58"/>
                </a:solidFill>
              </a:rPr>
              <a:t>Student DOB</a:t>
            </a:r>
          </a:p>
          <a:p>
            <a:pPr lvl="2">
              <a:spcBef>
                <a:spcPts val="1200"/>
              </a:spcBef>
              <a:buClr>
                <a:srgbClr val="B6BF00"/>
              </a:buClr>
              <a:buFont typeface="Arial" pitchFamily="34" charset="0"/>
              <a:buChar char="–"/>
              <a:defRPr/>
            </a:pPr>
            <a:endParaRPr lang="en-US" sz="2000" dirty="0" smtClean="0">
              <a:solidFill>
                <a:srgbClr val="8896B4"/>
              </a:solidFill>
            </a:endParaRPr>
          </a:p>
          <a:p>
            <a:pPr lvl="2">
              <a:defRPr/>
            </a:pPr>
            <a:endParaRPr lang="en-US" sz="1800" dirty="0" smtClean="0"/>
          </a:p>
          <a:p>
            <a:pPr lvl="2">
              <a:defRPr/>
            </a:pPr>
            <a:endParaRPr lang="en-US" sz="1800" dirty="0" smtClean="0"/>
          </a:p>
          <a:p>
            <a:pPr lvl="2">
              <a:buNone/>
              <a:defRPr/>
            </a:pPr>
            <a:endParaRPr lang="en-US" sz="1800" i="1" dirty="0" smtClean="0">
              <a:solidFill>
                <a:srgbClr val="8896B4"/>
              </a:solidFill>
            </a:endParaRPr>
          </a:p>
          <a:p>
            <a:pPr lvl="2" algn="r">
              <a:buNone/>
              <a:defRPr/>
            </a:pPr>
            <a:endParaRPr lang="en-US" sz="1800" i="1" dirty="0" smtClean="0">
              <a:solidFill>
                <a:srgbClr val="8896B4"/>
              </a:solidFill>
            </a:endParaRPr>
          </a:p>
          <a:p>
            <a:pPr lvl="2" algn="r">
              <a:buNone/>
              <a:defRPr/>
            </a:pPr>
            <a:r>
              <a:rPr lang="en-US" sz="1800" i="1" dirty="0" smtClean="0">
                <a:solidFill>
                  <a:srgbClr val="8896B4"/>
                </a:solidFill>
              </a:rPr>
              <a:t>November 2011 Release</a:t>
            </a:r>
          </a:p>
          <a:p>
            <a:pPr lvl="2">
              <a:buNone/>
              <a:defRPr/>
            </a:pPr>
            <a:endParaRPr lang="en-US" sz="1800" dirty="0" smtClean="0"/>
          </a:p>
          <a:p>
            <a:pPr marL="1200150" lvl="2" indent="-342900">
              <a:buFontTx/>
              <a:buNone/>
              <a:defRPr/>
            </a:pPr>
            <a:r>
              <a:rPr lang="en-US" sz="1800" dirty="0" smtClean="0"/>
              <a:t>	</a:t>
            </a:r>
          </a:p>
          <a:p>
            <a:pPr marL="1200150" lvl="2" indent="-342900">
              <a:buFontTx/>
              <a:buNone/>
              <a:defRPr/>
            </a:pPr>
            <a:r>
              <a:rPr lang="en-US" sz="1800" dirty="0" smtClean="0"/>
              <a:t>	</a:t>
            </a:r>
          </a:p>
          <a:p>
            <a:pPr marL="1200150" lvl="2" indent="-342900">
              <a:buFontTx/>
              <a:buNone/>
              <a:defRPr/>
            </a:pPr>
            <a:r>
              <a:rPr lang="en-US" sz="1800" dirty="0" smtClean="0"/>
              <a:t>	</a:t>
            </a:r>
          </a:p>
          <a:p>
            <a:pPr>
              <a:defRPr/>
            </a:pPr>
            <a:endParaRPr lang="en-US" dirty="0"/>
          </a:p>
        </p:txBody>
      </p:sp>
      <p:pic>
        <p:nvPicPr>
          <p:cNvPr id="5" name="Picture 4" descr="fsa_logo"/>
          <p:cNvPicPr>
            <a:picLocks noChangeAspect="1" noChangeArrowheads="1"/>
          </p:cNvPicPr>
          <p:nvPr/>
        </p:nvPicPr>
        <p:blipFill>
          <a:blip r:embed="rId2" cstate="print"/>
          <a:srcRect/>
          <a:stretch>
            <a:fillRect/>
          </a:stretch>
        </p:blipFill>
        <p:spPr bwMode="auto">
          <a:xfrm>
            <a:off x="64770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 y="-76200"/>
            <a:ext cx="9296400" cy="6934200"/>
          </a:xfrm>
          <a:prstGeom prst="rect">
            <a:avLst/>
          </a:prstGeom>
          <a:solidFill>
            <a:srgbClr val="003F58"/>
          </a:solidFill>
          <a:ln w="9525">
            <a:solidFill>
              <a:schemeClr val="tx1"/>
            </a:solidFill>
            <a:round/>
            <a:headEnd/>
            <a:tailEnd/>
          </a:ln>
        </p:spPr>
        <p:txBody>
          <a:bodyPr/>
          <a:lstStyle/>
          <a:p>
            <a:endParaRPr lang="en-US" dirty="0"/>
          </a:p>
        </p:txBody>
      </p:sp>
      <p:sp>
        <p:nvSpPr>
          <p:cNvPr id="6147" name="Rectangle 1026"/>
          <p:cNvSpPr txBox="1">
            <a:spLocks noChangeArrowheads="1"/>
          </p:cNvSpPr>
          <p:nvPr/>
        </p:nvSpPr>
        <p:spPr bwMode="auto">
          <a:xfrm>
            <a:off x="685800" y="2590800"/>
            <a:ext cx="7772400" cy="990600"/>
          </a:xfrm>
          <a:prstGeom prst="rect">
            <a:avLst/>
          </a:prstGeom>
          <a:noFill/>
          <a:ln w="9525">
            <a:noFill/>
            <a:miter lim="800000"/>
            <a:headEnd/>
            <a:tailEnd/>
          </a:ln>
        </p:spPr>
        <p:txBody>
          <a:bodyPr/>
          <a:lstStyle/>
          <a:p>
            <a:pPr algn="ctr"/>
            <a:r>
              <a:rPr lang="en-US" sz="3600" dirty="0" smtClean="0">
                <a:solidFill>
                  <a:schemeClr val="bg1"/>
                </a:solidFill>
              </a:rPr>
              <a:t>Exit Counseling</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457200"/>
            <a:ext cx="7772400" cy="457200"/>
          </a:xfrm>
        </p:spPr>
        <p:txBody>
          <a:bodyPr/>
          <a:lstStyle/>
          <a:p>
            <a:pPr eaLnBrk="1" hangingPunct="1"/>
            <a:r>
              <a:rPr lang="en-US" b="1" dirty="0" smtClean="0"/>
              <a:t>FSA Exit Counseling</a:t>
            </a:r>
          </a:p>
        </p:txBody>
      </p:sp>
      <p:sp>
        <p:nvSpPr>
          <p:cNvPr id="43011" name="Content Placeholder 2"/>
          <p:cNvSpPr>
            <a:spLocks noGrp="1"/>
          </p:cNvSpPr>
          <p:nvPr>
            <p:ph idx="4294967295"/>
          </p:nvPr>
        </p:nvSpPr>
        <p:spPr>
          <a:xfrm>
            <a:off x="381000" y="1066800"/>
            <a:ext cx="8305800" cy="4343400"/>
          </a:xfrm>
        </p:spPr>
        <p:txBody>
          <a:bodyPr/>
          <a:lstStyle/>
          <a:p>
            <a:pPr marL="685800" eaLnBrk="1" hangingPunct="1">
              <a:spcBef>
                <a:spcPts val="2400"/>
              </a:spcBef>
              <a:buClr>
                <a:srgbClr val="B6BF00"/>
              </a:buClr>
              <a:buFont typeface="Arial" pitchFamily="34" charset="0"/>
              <a:buChar char="•"/>
              <a:defRPr/>
            </a:pPr>
            <a:r>
              <a:rPr lang="en-US" sz="2400" dirty="0" smtClean="0">
                <a:solidFill>
                  <a:srgbClr val="003F58"/>
                </a:solidFill>
                <a:ea typeface="+mn-ea"/>
              </a:rPr>
              <a:t>Integrated into </a:t>
            </a:r>
            <a:r>
              <a:rPr lang="en-US" sz="2400" dirty="0" smtClean="0">
                <a:solidFill>
                  <a:srgbClr val="003F58"/>
                </a:solidFill>
                <a:ea typeface="+mn-ea"/>
                <a:hlinkClick r:id="rId2"/>
              </a:rPr>
              <a:t>www.nslds.ed.gov</a:t>
            </a:r>
            <a:r>
              <a:rPr lang="en-US" sz="2400" dirty="0" smtClean="0">
                <a:solidFill>
                  <a:srgbClr val="003F58"/>
                </a:solidFill>
                <a:ea typeface="+mn-ea"/>
              </a:rPr>
              <a:t> </a:t>
            </a:r>
          </a:p>
          <a:p>
            <a:pPr marL="1204913" lvl="3" indent="-284163" eaLnBrk="1" hangingPunct="1">
              <a:spcBef>
                <a:spcPts val="1200"/>
              </a:spcBef>
              <a:buClr>
                <a:srgbClr val="B6BF00"/>
              </a:buClr>
              <a:buFont typeface="Arial" pitchFamily="34" charset="0"/>
              <a:buChar char="–"/>
              <a:defRPr/>
            </a:pPr>
            <a:r>
              <a:rPr lang="en-US" sz="2000" dirty="0" smtClean="0">
                <a:solidFill>
                  <a:srgbClr val="8896B4"/>
                </a:solidFill>
                <a:ea typeface="+mn-ea"/>
              </a:rPr>
              <a:t>Current student site for aid detail</a:t>
            </a:r>
          </a:p>
          <a:p>
            <a:pPr marL="1204913" lvl="3" indent="-284163" eaLnBrk="1" hangingPunct="1">
              <a:spcBef>
                <a:spcPts val="1200"/>
              </a:spcBef>
              <a:buClr>
                <a:srgbClr val="B6BF00"/>
              </a:buClr>
              <a:buFont typeface="Arial" pitchFamily="34" charset="0"/>
              <a:buChar char="–"/>
              <a:defRPr/>
            </a:pPr>
            <a:r>
              <a:rPr lang="en-US" sz="2000" dirty="0" smtClean="0">
                <a:solidFill>
                  <a:srgbClr val="8896B4"/>
                </a:solidFill>
                <a:ea typeface="+mn-ea"/>
              </a:rPr>
              <a:t>Student uses PIN to access</a:t>
            </a:r>
          </a:p>
          <a:p>
            <a:pPr marL="685800" eaLnBrk="1" hangingPunct="1">
              <a:spcBef>
                <a:spcPts val="2400"/>
              </a:spcBef>
              <a:buClr>
                <a:srgbClr val="B6BF00"/>
              </a:buClr>
              <a:buFont typeface="Arial" pitchFamily="34" charset="0"/>
              <a:buChar char="•"/>
              <a:defRPr/>
            </a:pPr>
            <a:r>
              <a:rPr lang="en-US" sz="2400" dirty="0" smtClean="0">
                <a:solidFill>
                  <a:srgbClr val="003F58"/>
                </a:solidFill>
                <a:ea typeface="+mn-ea"/>
              </a:rPr>
              <a:t>Coordinating with COD to use same terminology as in Entrance Counseling</a:t>
            </a:r>
          </a:p>
          <a:p>
            <a:pPr marL="685800" eaLnBrk="1" hangingPunct="1">
              <a:spcBef>
                <a:spcPts val="2400"/>
              </a:spcBef>
              <a:buClr>
                <a:srgbClr val="B6BF00"/>
              </a:buClr>
              <a:buFont typeface="Arial" pitchFamily="34" charset="0"/>
              <a:buChar char="•"/>
              <a:defRPr/>
            </a:pPr>
            <a:r>
              <a:rPr lang="en-US" sz="2400" dirty="0" smtClean="0">
                <a:solidFill>
                  <a:srgbClr val="003F58"/>
                </a:solidFill>
                <a:ea typeface="+mn-ea"/>
              </a:rPr>
              <a:t>Student Access website -TEACH Grant Exit Counseling session added</a:t>
            </a:r>
          </a:p>
          <a:p>
            <a:pPr marL="747713" indent="-284163" eaLnBrk="1" hangingPunct="1">
              <a:buFontTx/>
              <a:buNone/>
              <a:defRPr/>
            </a:pPr>
            <a:endParaRPr lang="en-US" sz="2400" dirty="0" smtClean="0">
              <a:ea typeface="+mn-ea"/>
            </a:endParaRPr>
          </a:p>
          <a:p>
            <a:pPr>
              <a:defRPr/>
            </a:pPr>
            <a:endParaRPr lang="en-US" sz="2400" dirty="0" smtClean="0">
              <a:ea typeface="+mn-ea"/>
            </a:endParaRPr>
          </a:p>
          <a:p>
            <a:pPr>
              <a:defRPr/>
            </a:pPr>
            <a:endParaRPr lang="en-US" sz="2400" dirty="0" smtClean="0">
              <a:ea typeface="+mn-ea"/>
            </a:endParaRPr>
          </a:p>
          <a:p>
            <a:pPr>
              <a:defRPr/>
            </a:pPr>
            <a:endParaRPr lang="en-US" sz="2400" dirty="0" smtClean="0">
              <a:ea typeface="+mn-ea"/>
            </a:endParaRPr>
          </a:p>
          <a:p>
            <a:pPr marL="747713" indent="-284163" eaLnBrk="1" hangingPunct="1">
              <a:buFont typeface="Courier New" pitchFamily="49" charset="0"/>
              <a:buChar char="o"/>
              <a:defRPr/>
            </a:pPr>
            <a:endParaRPr lang="en-US" sz="2400" dirty="0" smtClean="0">
              <a:ea typeface="+mn-ea"/>
            </a:endParaRPr>
          </a:p>
          <a:p>
            <a:pPr>
              <a:defRPr/>
            </a:pPr>
            <a:endParaRPr lang="en-US" sz="2400" dirty="0" smtClean="0">
              <a:ea typeface="+mn-ea"/>
            </a:endParaRPr>
          </a:p>
          <a:p>
            <a:pPr>
              <a:defRPr/>
            </a:pPr>
            <a:endParaRPr lang="en-US" sz="2400" dirty="0" smtClean="0">
              <a:ea typeface="+mn-ea"/>
            </a:endParaRPr>
          </a:p>
          <a:p>
            <a:pPr marL="747713" indent="-284163" eaLnBrk="1" hangingPunct="1">
              <a:buFont typeface="Courier New" pitchFamily="49" charset="0"/>
              <a:buChar char="o"/>
              <a:defRPr/>
            </a:pPr>
            <a:endParaRPr lang="en-US" sz="2400" dirty="0" smtClean="0">
              <a:ea typeface="+mn-ea"/>
            </a:endParaRPr>
          </a:p>
          <a:p>
            <a:pPr marL="747713" indent="-284163" eaLnBrk="1" hangingPunct="1">
              <a:defRPr/>
            </a:pPr>
            <a:endParaRPr lang="en-US" dirty="0" smtClean="0">
              <a:ea typeface="+mn-ea"/>
            </a:endParaRPr>
          </a:p>
        </p:txBody>
      </p:sp>
      <p:pic>
        <p:nvPicPr>
          <p:cNvPr id="4" name="Picture 3" descr="fsa_logo"/>
          <p:cNvPicPr>
            <a:picLocks noChangeAspect="1" noChangeArrowheads="1"/>
          </p:cNvPicPr>
          <p:nvPr/>
        </p:nvPicPr>
        <p:blipFill>
          <a:blip r:embed="rId3"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381000"/>
            <a:ext cx="7772400" cy="609600"/>
          </a:xfrm>
        </p:spPr>
        <p:txBody>
          <a:bodyPr/>
          <a:lstStyle/>
          <a:p>
            <a:pPr eaLnBrk="1" hangingPunct="1"/>
            <a:r>
              <a:rPr lang="en-US" b="1" dirty="0" smtClean="0"/>
              <a:t>FSA Exit Counseling</a:t>
            </a:r>
          </a:p>
        </p:txBody>
      </p:sp>
      <p:sp>
        <p:nvSpPr>
          <p:cNvPr id="45059" name="Content Placeholder 2"/>
          <p:cNvSpPr>
            <a:spLocks noGrp="1"/>
          </p:cNvSpPr>
          <p:nvPr>
            <p:ph idx="4294967295"/>
          </p:nvPr>
        </p:nvSpPr>
        <p:spPr>
          <a:xfrm>
            <a:off x="304800" y="1143000"/>
            <a:ext cx="8382000" cy="3886200"/>
          </a:xfrm>
        </p:spPr>
        <p:txBody>
          <a:bodyPr/>
          <a:lstStyle/>
          <a:p>
            <a:pPr marL="800100" eaLnBrk="1" hangingPunct="1">
              <a:spcBef>
                <a:spcPts val="2400"/>
              </a:spcBef>
              <a:buClr>
                <a:srgbClr val="B6BF00"/>
              </a:buClr>
              <a:buFont typeface="Arial" pitchFamily="34" charset="0"/>
              <a:buChar char="•"/>
            </a:pPr>
            <a:r>
              <a:rPr lang="en-US" sz="2400" dirty="0" smtClean="0">
                <a:solidFill>
                  <a:srgbClr val="003F58"/>
                </a:solidFill>
              </a:rPr>
              <a:t>NSLDS will provide student with current loan data </a:t>
            </a:r>
          </a:p>
          <a:p>
            <a:pPr marL="800100" eaLnBrk="1" hangingPunct="1">
              <a:spcBef>
                <a:spcPts val="2400"/>
              </a:spcBef>
              <a:buClr>
                <a:srgbClr val="B6BF00"/>
              </a:buClr>
              <a:buFont typeface="Arial" pitchFamily="34" charset="0"/>
              <a:buChar char="•"/>
            </a:pPr>
            <a:r>
              <a:rPr lang="en-US" sz="2400" dirty="0" smtClean="0">
                <a:solidFill>
                  <a:srgbClr val="003F58"/>
                </a:solidFill>
              </a:rPr>
              <a:t>Calculators for various repayment types provided</a:t>
            </a:r>
          </a:p>
          <a:p>
            <a:pPr marL="800100" eaLnBrk="1" hangingPunct="1">
              <a:spcBef>
                <a:spcPts val="2400"/>
              </a:spcBef>
              <a:buClr>
                <a:srgbClr val="B6BF00"/>
              </a:buClr>
              <a:buFont typeface="Arial" pitchFamily="34" charset="0"/>
              <a:buChar char="•"/>
            </a:pPr>
            <a:r>
              <a:rPr lang="en-US" sz="2400" dirty="0" smtClean="0">
                <a:solidFill>
                  <a:srgbClr val="003F58"/>
                </a:solidFill>
              </a:rPr>
              <a:t>Link provided to loan holder site (where available) to facilitate communication</a:t>
            </a:r>
          </a:p>
          <a:p>
            <a:pPr marL="800100" eaLnBrk="1" hangingPunct="1">
              <a:spcBef>
                <a:spcPts val="2400"/>
              </a:spcBef>
              <a:buClr>
                <a:srgbClr val="B6BF00"/>
              </a:buClr>
              <a:buFont typeface="Arial" pitchFamily="34" charset="0"/>
              <a:buChar char="•"/>
            </a:pPr>
            <a:r>
              <a:rPr lang="en-US" sz="2400" dirty="0" smtClean="0">
                <a:solidFill>
                  <a:srgbClr val="003F58"/>
                </a:solidFill>
              </a:rPr>
              <a:t>Available in both English and Spanish</a:t>
            </a:r>
          </a:p>
          <a:p>
            <a:pPr marL="747713" indent="-284163" eaLnBrk="1" hangingPunct="1"/>
            <a:endParaRPr lang="en-US" sz="2400"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228600"/>
            <a:ext cx="8305800" cy="838200"/>
          </a:xfrm>
        </p:spPr>
        <p:txBody>
          <a:bodyPr/>
          <a:lstStyle/>
          <a:p>
            <a:pPr eaLnBrk="1" hangingPunct="1"/>
            <a:r>
              <a:rPr lang="en-US" b="1" dirty="0" smtClean="0"/>
              <a:t>Benefits of FSA Exit Counseling</a:t>
            </a:r>
          </a:p>
        </p:txBody>
      </p:sp>
      <p:sp>
        <p:nvSpPr>
          <p:cNvPr id="37891" name="Content Placeholder 2"/>
          <p:cNvSpPr>
            <a:spLocks noGrp="1"/>
          </p:cNvSpPr>
          <p:nvPr>
            <p:ph idx="4294967295"/>
          </p:nvPr>
        </p:nvSpPr>
        <p:spPr/>
        <p:txBody>
          <a:bodyPr/>
          <a:lstStyle/>
          <a:p>
            <a:pPr marL="571500" lvl="1" indent="-342900" eaLnBrk="1" hangingPunct="1">
              <a:spcBef>
                <a:spcPts val="2400"/>
              </a:spcBef>
              <a:buClr>
                <a:srgbClr val="B6BF00"/>
              </a:buClr>
              <a:buFont typeface="Arial" pitchFamily="34" charset="0"/>
              <a:buChar char="•"/>
              <a:defRPr/>
            </a:pPr>
            <a:r>
              <a:rPr lang="en-US" sz="2400" dirty="0" smtClean="0">
                <a:solidFill>
                  <a:srgbClr val="003F58"/>
                </a:solidFill>
                <a:ea typeface="+mn-ea"/>
              </a:rPr>
              <a:t>NSLDS will be able to upload/store completion records when school uses another product </a:t>
            </a:r>
          </a:p>
          <a:p>
            <a:pPr lvl="2" indent="-342900" eaLnBrk="1" hangingPunct="1">
              <a:spcBef>
                <a:spcPts val="1200"/>
              </a:spcBef>
              <a:buClr>
                <a:srgbClr val="B6BF00"/>
              </a:buClr>
              <a:buFont typeface="Arial" pitchFamily="34" charset="0"/>
              <a:buChar char="–"/>
              <a:defRPr/>
            </a:pPr>
            <a:r>
              <a:rPr lang="en-US" sz="2000" dirty="0" smtClean="0">
                <a:solidFill>
                  <a:srgbClr val="8896B4"/>
                </a:solidFill>
                <a:ea typeface="+mn-ea"/>
              </a:rPr>
              <a:t>Multiple formats will be available for this process</a:t>
            </a:r>
          </a:p>
          <a:p>
            <a:pPr lvl="2" indent="-342900" eaLnBrk="1" hangingPunct="1">
              <a:spcBef>
                <a:spcPts val="1200"/>
              </a:spcBef>
              <a:buClr>
                <a:srgbClr val="B6BF00"/>
              </a:buClr>
              <a:buFont typeface="Arial" pitchFamily="34" charset="0"/>
              <a:buChar char="–"/>
              <a:defRPr/>
            </a:pPr>
            <a:r>
              <a:rPr lang="en-US" sz="2000" dirty="0" smtClean="0">
                <a:solidFill>
                  <a:srgbClr val="8896B4"/>
                </a:solidFill>
                <a:ea typeface="+mn-ea"/>
              </a:rPr>
              <a:t>Allows comprehensive tracking to be included in reports</a:t>
            </a:r>
          </a:p>
          <a:p>
            <a:pPr marL="571500" lvl="1" indent="-342900" eaLnBrk="1" hangingPunct="1">
              <a:spcBef>
                <a:spcPts val="2400"/>
              </a:spcBef>
              <a:buClr>
                <a:srgbClr val="B6BF00"/>
              </a:buClr>
              <a:buFont typeface="Arial" pitchFamily="34" charset="0"/>
              <a:buChar char="•"/>
              <a:defRPr/>
            </a:pPr>
            <a:r>
              <a:rPr lang="en-US" sz="2400" dirty="0" smtClean="0">
                <a:solidFill>
                  <a:srgbClr val="003F58"/>
                </a:solidFill>
                <a:ea typeface="+mn-ea"/>
              </a:rPr>
              <a:t>FSA Exit Counseling product will change with any compliance or regulatory requirements</a:t>
            </a:r>
          </a:p>
          <a:p>
            <a:pPr lvl="1" eaLnBrk="1" hangingPunct="1">
              <a:lnSpc>
                <a:spcPct val="80000"/>
              </a:lnSpc>
              <a:buFont typeface="Wingdings" pitchFamily="2" charset="2"/>
              <a:buChar char="§"/>
              <a:defRPr/>
            </a:pPr>
            <a:endParaRPr lang="en-US" sz="2400" dirty="0" smtClean="0">
              <a:ea typeface="+mn-ea"/>
            </a:endParaRPr>
          </a:p>
        </p:txBody>
      </p:sp>
      <p:pic>
        <p:nvPicPr>
          <p:cNvPr id="4" name="Picture 3" descr="fsa_logo"/>
          <p:cNvPicPr>
            <a:picLocks noChangeAspect="1" noChangeArrowheads="1"/>
          </p:cNvPicPr>
          <p:nvPr/>
        </p:nvPicPr>
        <p:blipFill>
          <a:blip r:embed="rId2"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228600"/>
            <a:ext cx="8229600" cy="838200"/>
          </a:xfrm>
        </p:spPr>
        <p:txBody>
          <a:bodyPr/>
          <a:lstStyle/>
          <a:p>
            <a:pPr eaLnBrk="1" hangingPunct="1"/>
            <a:r>
              <a:rPr lang="en-US" b="1" dirty="0" smtClean="0"/>
              <a:t>Benefits of FSA Exit Counseling</a:t>
            </a:r>
          </a:p>
        </p:txBody>
      </p:sp>
      <p:sp>
        <p:nvSpPr>
          <p:cNvPr id="47107" name="Content Placeholder 2"/>
          <p:cNvSpPr>
            <a:spLocks noGrp="1"/>
          </p:cNvSpPr>
          <p:nvPr>
            <p:ph idx="4294967295"/>
          </p:nvPr>
        </p:nvSpPr>
        <p:spPr>
          <a:xfrm>
            <a:off x="457200" y="990600"/>
            <a:ext cx="8229600" cy="4572000"/>
          </a:xfrm>
        </p:spPr>
        <p:txBody>
          <a:bodyPr/>
          <a:lstStyle/>
          <a:p>
            <a:pPr lvl="1" indent="-514350" eaLnBrk="1" hangingPunct="1">
              <a:spcBef>
                <a:spcPts val="2400"/>
              </a:spcBef>
              <a:buClr>
                <a:srgbClr val="B6BF00"/>
              </a:buClr>
              <a:buFont typeface="Arial" pitchFamily="34" charset="0"/>
              <a:buChar char="•"/>
            </a:pPr>
            <a:r>
              <a:rPr lang="en-US" sz="2400" dirty="0" smtClean="0">
                <a:solidFill>
                  <a:srgbClr val="003F58"/>
                </a:solidFill>
              </a:rPr>
              <a:t>Introduces students to the NSLDS website</a:t>
            </a:r>
          </a:p>
          <a:p>
            <a:pPr lvl="1" indent="-514350" eaLnBrk="1" hangingPunct="1">
              <a:spcBef>
                <a:spcPts val="2400"/>
              </a:spcBef>
              <a:buClr>
                <a:srgbClr val="B6BF00"/>
              </a:buClr>
              <a:buFont typeface="Arial" pitchFamily="34" charset="0"/>
              <a:buChar char="•"/>
            </a:pPr>
            <a:r>
              <a:rPr lang="en-US" sz="2400" dirty="0" smtClean="0">
                <a:solidFill>
                  <a:srgbClr val="003F58"/>
                </a:solidFill>
              </a:rPr>
              <a:t>Uses actual student’s data</a:t>
            </a:r>
          </a:p>
          <a:p>
            <a:pPr lvl="1" indent="-514350" eaLnBrk="1" hangingPunct="1">
              <a:spcBef>
                <a:spcPts val="2400"/>
              </a:spcBef>
              <a:buClr>
                <a:srgbClr val="B6BF00"/>
              </a:buClr>
              <a:buFont typeface="Arial" pitchFamily="34" charset="0"/>
              <a:buChar char="•"/>
            </a:pPr>
            <a:r>
              <a:rPr lang="en-US" sz="2400" dirty="0" smtClean="0">
                <a:solidFill>
                  <a:srgbClr val="003F58"/>
                </a:solidFill>
              </a:rPr>
              <a:t>Student completion will be tracked via NSLDS</a:t>
            </a:r>
          </a:p>
          <a:p>
            <a:pPr lvl="1" indent="-514350" eaLnBrk="1" hangingPunct="1">
              <a:spcBef>
                <a:spcPts val="2400"/>
              </a:spcBef>
              <a:buClr>
                <a:srgbClr val="B6BF00"/>
              </a:buClr>
              <a:buFont typeface="Arial" pitchFamily="34" charset="0"/>
              <a:buChar char="•"/>
            </a:pPr>
            <a:r>
              <a:rPr lang="en-US" sz="2400" dirty="0" smtClean="0">
                <a:solidFill>
                  <a:srgbClr val="003F58"/>
                </a:solidFill>
              </a:rPr>
              <a:t>School reports will be available </a:t>
            </a:r>
          </a:p>
          <a:p>
            <a:pPr marL="742950" lvl="2" indent="628650" eaLnBrk="1" hangingPunct="1">
              <a:spcBef>
                <a:spcPts val="1200"/>
              </a:spcBef>
              <a:buClr>
                <a:srgbClr val="B6BF00"/>
              </a:buClr>
              <a:buFont typeface="Arial" pitchFamily="34" charset="0"/>
              <a:buChar char="–"/>
            </a:pPr>
            <a:r>
              <a:rPr lang="en-US" sz="2400" dirty="0" smtClean="0">
                <a:solidFill>
                  <a:srgbClr val="8896B4"/>
                </a:solidFill>
              </a:rPr>
              <a:t>To review who has completed</a:t>
            </a:r>
          </a:p>
          <a:p>
            <a:pPr marL="742950" lvl="2" indent="628650" eaLnBrk="1" hangingPunct="1">
              <a:spcBef>
                <a:spcPts val="1200"/>
              </a:spcBef>
              <a:buClr>
                <a:srgbClr val="B6BF00"/>
              </a:buClr>
              <a:buFont typeface="Arial" pitchFamily="34" charset="0"/>
              <a:buChar char="–"/>
            </a:pPr>
            <a:r>
              <a:rPr lang="en-US" sz="2400" dirty="0" smtClean="0">
                <a:solidFill>
                  <a:srgbClr val="8896B4"/>
                </a:solidFill>
              </a:rPr>
              <a:t>To use for audits</a:t>
            </a:r>
          </a:p>
          <a:p>
            <a:pPr lvl="1" indent="-514350" eaLnBrk="1" hangingPunct="1">
              <a:spcBef>
                <a:spcPts val="2400"/>
              </a:spcBef>
              <a:buClr>
                <a:srgbClr val="B6BF00"/>
              </a:buClr>
              <a:buFont typeface="Arial" pitchFamily="34" charset="0"/>
              <a:buChar char="•"/>
            </a:pPr>
            <a:r>
              <a:rPr lang="en-US" sz="2400" dirty="0" smtClean="0">
                <a:solidFill>
                  <a:srgbClr val="003F58"/>
                </a:solidFill>
              </a:rPr>
              <a:t>Evidence of completion will be sent to TIVAS, Direct Loan Servicer, and Guarantors</a:t>
            </a:r>
          </a:p>
          <a:p>
            <a:pPr eaLnBrk="1" hangingPunct="1">
              <a:lnSpc>
                <a:spcPct val="80000"/>
              </a:lnSpc>
              <a:buFontTx/>
              <a:buNone/>
            </a:pPr>
            <a:endParaRPr lang="en-US" sz="1100" dirty="0" smtClean="0"/>
          </a:p>
        </p:txBody>
      </p:sp>
      <p:pic>
        <p:nvPicPr>
          <p:cNvPr id="4" name="Picture 3" descr="fsa_logo"/>
          <p:cNvPicPr>
            <a:picLocks noChangeAspect="1" noChangeArrowheads="1"/>
          </p:cNvPicPr>
          <p:nvPr/>
        </p:nvPicPr>
        <p:blipFill>
          <a:blip r:embed="rId2"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7239000" y="6629400"/>
            <a:ext cx="1905000" cy="228600"/>
          </a:xfrm>
          <a:prstGeom prst="rect">
            <a:avLst/>
          </a:prstGeom>
          <a:noFill/>
          <a:ln>
            <a:miter lim="800000"/>
            <a:headEnd/>
            <a:tailEnd/>
          </a:ln>
        </p:spPr>
        <p:txBody>
          <a:bodyPr anchor="b"/>
          <a:lstStyle/>
          <a:p>
            <a:pPr algn="r">
              <a:defRPr/>
            </a:pPr>
            <a:endParaRPr lang="en-US" sz="1400" dirty="0">
              <a:latin typeface="+mn-lt"/>
              <a:ea typeface="+mn-ea"/>
            </a:endParaRPr>
          </a:p>
        </p:txBody>
      </p:sp>
      <p:pic>
        <p:nvPicPr>
          <p:cNvPr id="48131" name="Picture 5" descr="PPTD5.jpg"/>
          <p:cNvPicPr>
            <a:picLocks noChangeAspect="1"/>
          </p:cNvPicPr>
          <p:nvPr/>
        </p:nvPicPr>
        <p:blipFill>
          <a:blip r:embed="rId3" cstate="print"/>
          <a:srcRect/>
          <a:stretch>
            <a:fillRect/>
          </a:stretch>
        </p:blipFill>
        <p:spPr bwMode="auto">
          <a:xfrm>
            <a:off x="304800" y="304800"/>
            <a:ext cx="4887912" cy="2924795"/>
          </a:xfrm>
          <a:prstGeom prst="rect">
            <a:avLst/>
          </a:prstGeom>
          <a:noFill/>
          <a:ln w="9525">
            <a:solidFill>
              <a:schemeClr val="tx1"/>
            </a:solidFill>
            <a:miter lim="800000"/>
            <a:headEnd/>
            <a:tailEnd/>
          </a:ln>
        </p:spPr>
      </p:pic>
      <p:sp>
        <p:nvSpPr>
          <p:cNvPr id="48132" name="Content Placeholder 2"/>
          <p:cNvSpPr txBox="1">
            <a:spLocks/>
          </p:cNvSpPr>
          <p:nvPr/>
        </p:nvSpPr>
        <p:spPr bwMode="auto">
          <a:xfrm>
            <a:off x="5334000" y="1143000"/>
            <a:ext cx="3505200" cy="1600200"/>
          </a:xfrm>
          <a:prstGeom prst="rect">
            <a:avLst/>
          </a:prstGeom>
          <a:noFill/>
          <a:ln w="9525">
            <a:noFill/>
            <a:miter lim="800000"/>
            <a:headEnd/>
            <a:tailEnd/>
          </a:ln>
        </p:spPr>
        <p:txBody>
          <a:bodyPr/>
          <a:lstStyle/>
          <a:p>
            <a:pPr marL="342900" indent="-342900">
              <a:spcBef>
                <a:spcPts val="2400"/>
              </a:spcBef>
              <a:buClr>
                <a:srgbClr val="B6BF00"/>
              </a:buClr>
              <a:buFontTx/>
              <a:buChar char="•"/>
            </a:pPr>
            <a:r>
              <a:rPr lang="en-US" dirty="0">
                <a:solidFill>
                  <a:srgbClr val="003F58"/>
                </a:solidFill>
                <a:latin typeface="+mn-lt"/>
              </a:rPr>
              <a:t>Student completes</a:t>
            </a:r>
          </a:p>
          <a:p>
            <a:pPr marL="342900" indent="-342900">
              <a:spcBef>
                <a:spcPts val="2400"/>
              </a:spcBef>
              <a:buClr>
                <a:srgbClr val="B6BF00"/>
              </a:buClr>
              <a:buFontTx/>
              <a:buChar char="•"/>
            </a:pPr>
            <a:r>
              <a:rPr lang="en-US" dirty="0">
                <a:solidFill>
                  <a:srgbClr val="003F58"/>
                </a:solidFill>
                <a:latin typeface="+mn-lt"/>
              </a:rPr>
              <a:t>Completion viewable on NSLDSFAP</a:t>
            </a:r>
          </a:p>
        </p:txBody>
      </p:sp>
      <p:pic>
        <p:nvPicPr>
          <p:cNvPr id="48133" name="Picture 3"/>
          <p:cNvPicPr>
            <a:picLocks noChangeAspect="1" noChangeArrowheads="1"/>
          </p:cNvPicPr>
          <p:nvPr/>
        </p:nvPicPr>
        <p:blipFill>
          <a:blip r:embed="rId4" cstate="print"/>
          <a:srcRect/>
          <a:stretch>
            <a:fillRect/>
          </a:stretch>
        </p:blipFill>
        <p:spPr bwMode="auto">
          <a:xfrm>
            <a:off x="2133600" y="2895600"/>
            <a:ext cx="6638693" cy="2721864"/>
          </a:xfrm>
          <a:prstGeom prst="rect">
            <a:avLst/>
          </a:prstGeom>
          <a:noFill/>
          <a:ln w="9525">
            <a:solidFill>
              <a:schemeClr val="tx1"/>
            </a:solidFill>
            <a:miter lim="800000"/>
            <a:headEnd/>
            <a:tailEnd/>
          </a:ln>
        </p:spPr>
      </p:pic>
      <p:pic>
        <p:nvPicPr>
          <p:cNvPr id="6" name="Picture 5" descr="fsa_logo"/>
          <p:cNvPicPr>
            <a:picLocks noChangeAspect="1" noChangeArrowheads="1"/>
          </p:cNvPicPr>
          <p:nvPr/>
        </p:nvPicPr>
        <p:blipFill>
          <a:blip r:embed="rId5"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a:xfrm>
            <a:off x="381000" y="228600"/>
            <a:ext cx="8458200" cy="685800"/>
          </a:xfrm>
        </p:spPr>
        <p:txBody>
          <a:bodyPr/>
          <a:lstStyle/>
          <a:p>
            <a:pPr eaLnBrk="1" hangingPunct="1"/>
            <a:r>
              <a:rPr lang="en-US" b="1" dirty="0" smtClean="0"/>
              <a:t>Exit Counseling</a:t>
            </a:r>
          </a:p>
        </p:txBody>
      </p:sp>
      <p:sp>
        <p:nvSpPr>
          <p:cNvPr id="11" name="Content Placeholder 2"/>
          <p:cNvSpPr txBox="1">
            <a:spLocks/>
          </p:cNvSpPr>
          <p:nvPr/>
        </p:nvSpPr>
        <p:spPr bwMode="auto">
          <a:xfrm>
            <a:off x="381000" y="838200"/>
            <a:ext cx="8382000" cy="1981200"/>
          </a:xfrm>
          <a:prstGeom prst="rect">
            <a:avLst/>
          </a:prstGeom>
          <a:noFill/>
          <a:ln w="9525">
            <a:noFill/>
            <a:miter lim="800000"/>
            <a:headEnd/>
            <a:tailEnd/>
          </a:ln>
        </p:spPr>
        <p:txBody>
          <a:bodyPr/>
          <a:lstStyle/>
          <a:p>
            <a:pPr marL="457200" indent="-342900">
              <a:spcBef>
                <a:spcPct val="20000"/>
              </a:spcBef>
              <a:buClr>
                <a:srgbClr val="B6BF00"/>
              </a:buClr>
              <a:buFont typeface="Arial" pitchFamily="34" charset="0"/>
              <a:buChar char="•"/>
              <a:defRPr/>
            </a:pPr>
            <a:r>
              <a:rPr lang="en-US" kern="0" dirty="0">
                <a:solidFill>
                  <a:srgbClr val="003F58"/>
                </a:solidFill>
                <a:latin typeface="+mn-lt"/>
                <a:ea typeface="+mn-ea"/>
              </a:rPr>
              <a:t>Student’s exit counseling completion(s) displayed on NSLDFAP website</a:t>
            </a:r>
          </a:p>
          <a:p>
            <a:pPr marL="1028700" indent="-342900">
              <a:spcBef>
                <a:spcPts val="1200"/>
              </a:spcBef>
              <a:buClr>
                <a:srgbClr val="B6BF00"/>
              </a:buClr>
              <a:buFont typeface="Arial" pitchFamily="34" charset="0"/>
              <a:buChar char="–"/>
              <a:defRPr/>
            </a:pPr>
            <a:r>
              <a:rPr lang="en-US" sz="2000" kern="0" dirty="0">
                <a:solidFill>
                  <a:srgbClr val="8896B4"/>
                </a:solidFill>
                <a:latin typeface="+mn-lt"/>
                <a:ea typeface="+mn-ea"/>
              </a:rPr>
              <a:t>Source: NSLDS (Student Site) or School (Upload)</a:t>
            </a:r>
          </a:p>
          <a:p>
            <a:pPr marL="1028700" indent="-342900">
              <a:spcBef>
                <a:spcPts val="1200"/>
              </a:spcBef>
              <a:buClr>
                <a:srgbClr val="B6BF00"/>
              </a:buClr>
              <a:buFont typeface="Arial" pitchFamily="34" charset="0"/>
              <a:buChar char="–"/>
              <a:defRPr/>
            </a:pPr>
            <a:r>
              <a:rPr lang="en-US" sz="2000" kern="0" dirty="0">
                <a:solidFill>
                  <a:srgbClr val="8896B4"/>
                </a:solidFill>
                <a:latin typeface="+mn-lt"/>
                <a:ea typeface="+mn-ea"/>
              </a:rPr>
              <a:t>Media Type: Electronic or Paper</a:t>
            </a:r>
          </a:p>
        </p:txBody>
      </p:sp>
      <p:pic>
        <p:nvPicPr>
          <p:cNvPr id="49157" name="Picture 6" descr="PPTDE.jpg"/>
          <p:cNvPicPr>
            <a:picLocks noChangeAspect="1"/>
          </p:cNvPicPr>
          <p:nvPr/>
        </p:nvPicPr>
        <p:blipFill>
          <a:blip r:embed="rId3" cstate="print"/>
          <a:srcRect/>
          <a:stretch>
            <a:fillRect/>
          </a:stretch>
        </p:blipFill>
        <p:spPr bwMode="auto">
          <a:xfrm>
            <a:off x="1066800" y="2609851"/>
            <a:ext cx="7142163" cy="3014383"/>
          </a:xfrm>
          <a:prstGeom prst="rect">
            <a:avLst/>
          </a:prstGeom>
          <a:noFill/>
          <a:ln w="9525">
            <a:solidFill>
              <a:schemeClr val="tx1"/>
            </a:solidFill>
            <a:miter lim="800000"/>
            <a:headEnd/>
            <a:tailEnd/>
          </a:ln>
        </p:spPr>
      </p:pic>
      <p:pic>
        <p:nvPicPr>
          <p:cNvPr id="5" name="Picture 4" descr="fsa_logo"/>
          <p:cNvPicPr>
            <a:picLocks noChangeAspect="1" noChangeArrowheads="1"/>
          </p:cNvPicPr>
          <p:nvPr/>
        </p:nvPicPr>
        <p:blipFill>
          <a:blip r:embed="rId4"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533400"/>
          </a:xfrm>
        </p:spPr>
        <p:txBody>
          <a:bodyPr/>
          <a:lstStyle/>
          <a:p>
            <a:r>
              <a:rPr lang="en-US" b="1" dirty="0" smtClean="0"/>
              <a:t>NSLDS Behind AIMS</a:t>
            </a:r>
            <a:endParaRPr lang="en-US" dirty="0" smtClean="0"/>
          </a:p>
        </p:txBody>
      </p:sp>
      <p:pic>
        <p:nvPicPr>
          <p:cNvPr id="9221" name="Picture 1"/>
          <p:cNvPicPr>
            <a:picLocks noChangeAspect="1"/>
          </p:cNvPicPr>
          <p:nvPr/>
        </p:nvPicPr>
        <p:blipFill>
          <a:blip r:embed="rId2" cstate="print"/>
          <a:srcRect/>
          <a:stretch>
            <a:fillRect/>
          </a:stretch>
        </p:blipFill>
        <p:spPr bwMode="auto">
          <a:xfrm>
            <a:off x="685800" y="981075"/>
            <a:ext cx="8001000" cy="4429125"/>
          </a:xfrm>
          <a:prstGeom prst="rect">
            <a:avLst/>
          </a:prstGeom>
          <a:noFill/>
          <a:ln w="9525">
            <a:noFill/>
            <a:miter lim="800000"/>
            <a:headEnd/>
            <a:tailEnd/>
          </a:ln>
        </p:spPr>
      </p:pic>
      <p:pic>
        <p:nvPicPr>
          <p:cNvPr id="4" name="Picture 3" descr="fsa_logo"/>
          <p:cNvPicPr>
            <a:picLocks noChangeAspect="1" noChangeArrowheads="1"/>
          </p:cNvPicPr>
          <p:nvPr/>
        </p:nvPicPr>
        <p:blipFill>
          <a:blip r:embed="rId3" cstate="print"/>
          <a:srcRect/>
          <a:stretch>
            <a:fillRect/>
          </a:stretch>
        </p:blipFill>
        <p:spPr bwMode="auto">
          <a:xfrm>
            <a:off x="6400800" y="1524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154484" y="1143000"/>
            <a:ext cx="6962404" cy="4419599"/>
          </a:xfrm>
          <a:prstGeom prst="rect">
            <a:avLst/>
          </a:prstGeom>
          <a:noFill/>
          <a:ln w="9525">
            <a:noFill/>
            <a:miter lim="800000"/>
            <a:headEnd/>
            <a:tailEnd/>
          </a:ln>
        </p:spPr>
      </p:pic>
      <p:sp>
        <p:nvSpPr>
          <p:cNvPr id="50179" name="Title 2"/>
          <p:cNvSpPr>
            <a:spLocks noGrp="1"/>
          </p:cNvSpPr>
          <p:nvPr>
            <p:ph type="title"/>
          </p:nvPr>
        </p:nvSpPr>
        <p:spPr>
          <a:xfrm>
            <a:off x="457200" y="381000"/>
            <a:ext cx="5791200" cy="533400"/>
          </a:xfrm>
        </p:spPr>
        <p:txBody>
          <a:bodyPr/>
          <a:lstStyle/>
          <a:p>
            <a:r>
              <a:rPr lang="en-US" b="1" dirty="0" smtClean="0"/>
              <a:t>Teach Grant Exit Counseling History</a:t>
            </a:r>
          </a:p>
        </p:txBody>
      </p:sp>
      <p:pic>
        <p:nvPicPr>
          <p:cNvPr id="4" name="Picture 3" descr="fsa_logo"/>
          <p:cNvPicPr>
            <a:picLocks noChangeAspect="1" noChangeArrowheads="1"/>
          </p:cNvPicPr>
          <p:nvPr/>
        </p:nvPicPr>
        <p:blipFill>
          <a:blip r:embed="rId3"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19100" y="381000"/>
            <a:ext cx="7772400" cy="381000"/>
          </a:xfrm>
        </p:spPr>
        <p:txBody>
          <a:bodyPr/>
          <a:lstStyle/>
          <a:p>
            <a:pPr eaLnBrk="1" hangingPunct="1"/>
            <a:r>
              <a:rPr lang="en-US" b="1" dirty="0" smtClean="0"/>
              <a:t>NSLDS Contact Information</a:t>
            </a:r>
          </a:p>
        </p:txBody>
      </p:sp>
      <p:sp>
        <p:nvSpPr>
          <p:cNvPr id="38915" name="Text Box 3"/>
          <p:cNvSpPr txBox="1">
            <a:spLocks noChangeArrowheads="1"/>
          </p:cNvSpPr>
          <p:nvPr/>
        </p:nvSpPr>
        <p:spPr bwMode="auto">
          <a:xfrm>
            <a:off x="609600" y="1143000"/>
            <a:ext cx="8001000" cy="2708434"/>
          </a:xfrm>
          <a:prstGeom prst="rect">
            <a:avLst/>
          </a:prstGeom>
          <a:noFill/>
          <a:ln w="9525">
            <a:noFill/>
            <a:miter lim="800000"/>
            <a:headEnd/>
            <a:tailEnd/>
          </a:ln>
        </p:spPr>
        <p:txBody>
          <a:bodyPr>
            <a:spAutoFit/>
          </a:bodyPr>
          <a:lstStyle/>
          <a:p>
            <a:pPr>
              <a:spcBef>
                <a:spcPts val="600"/>
              </a:spcBef>
              <a:defRPr/>
            </a:pPr>
            <a:r>
              <a:rPr lang="en-US" dirty="0">
                <a:solidFill>
                  <a:srgbClr val="8896B4"/>
                </a:solidFill>
                <a:latin typeface="+mn-lt"/>
                <a:ea typeface="ＭＳ Ｐゴシック" pitchFamily="16" charset="-128"/>
                <a:cs typeface="Arial" charset="0"/>
              </a:rPr>
              <a:t>Customer Support Center:</a:t>
            </a:r>
          </a:p>
          <a:p>
            <a:pPr>
              <a:spcBef>
                <a:spcPts val="0"/>
              </a:spcBef>
              <a:defRPr/>
            </a:pPr>
            <a:endParaRPr lang="en-US" sz="1000" dirty="0">
              <a:solidFill>
                <a:srgbClr val="5C5D61"/>
              </a:solidFill>
              <a:latin typeface="+mn-lt"/>
              <a:ea typeface="ＭＳ Ｐゴシック" pitchFamily="16" charset="-128"/>
              <a:cs typeface="Arial" charset="0"/>
            </a:endParaRPr>
          </a:p>
          <a:p>
            <a:pPr marL="228600">
              <a:spcBef>
                <a:spcPts val="600"/>
              </a:spcBef>
              <a:defRPr/>
            </a:pPr>
            <a:r>
              <a:rPr lang="en-US" sz="2000" dirty="0" smtClean="0">
                <a:solidFill>
                  <a:srgbClr val="003F58"/>
                </a:solidFill>
                <a:latin typeface="+mn-lt"/>
                <a:ea typeface="ＭＳ Ｐゴシック" pitchFamily="16" charset="-128"/>
                <a:cs typeface="Arial" charset="0"/>
              </a:rPr>
              <a:t>Phone</a:t>
            </a:r>
            <a:r>
              <a:rPr lang="en-US" sz="2000" dirty="0">
                <a:solidFill>
                  <a:srgbClr val="003F58"/>
                </a:solidFill>
                <a:latin typeface="+mn-lt"/>
                <a:ea typeface="ＭＳ Ｐゴシック" pitchFamily="16" charset="-128"/>
                <a:cs typeface="Arial" charset="0"/>
              </a:rPr>
              <a:t>:	</a:t>
            </a:r>
            <a:r>
              <a:rPr lang="en-US" sz="2000" dirty="0" smtClean="0">
                <a:solidFill>
                  <a:srgbClr val="003F58"/>
                </a:solidFill>
                <a:latin typeface="+mn-lt"/>
                <a:ea typeface="ＭＳ Ｐゴシック" pitchFamily="16" charset="-128"/>
                <a:cs typeface="Arial" charset="0"/>
              </a:rPr>
              <a:t>800-999-8219</a:t>
            </a:r>
            <a:endParaRPr lang="en-US" sz="2000" dirty="0">
              <a:solidFill>
                <a:srgbClr val="003F58"/>
              </a:solidFill>
              <a:latin typeface="+mn-lt"/>
              <a:ea typeface="ＭＳ Ｐゴシック" pitchFamily="16" charset="-128"/>
              <a:cs typeface="Arial" charset="0"/>
            </a:endParaRPr>
          </a:p>
          <a:p>
            <a:pPr marL="228600">
              <a:spcBef>
                <a:spcPts val="600"/>
              </a:spcBef>
              <a:defRPr/>
            </a:pPr>
            <a:r>
              <a:rPr lang="en-US" sz="2000" dirty="0" smtClean="0">
                <a:solidFill>
                  <a:srgbClr val="003F58"/>
                </a:solidFill>
                <a:latin typeface="+mn-lt"/>
                <a:ea typeface="ＭＳ Ｐゴシック" pitchFamily="16" charset="-128"/>
                <a:cs typeface="Arial" charset="0"/>
              </a:rPr>
              <a:t>Fax</a:t>
            </a:r>
            <a:r>
              <a:rPr lang="en-US" sz="2000" dirty="0">
                <a:solidFill>
                  <a:srgbClr val="003F58"/>
                </a:solidFill>
                <a:latin typeface="+mn-lt"/>
                <a:ea typeface="ＭＳ Ｐゴシック" pitchFamily="16" charset="-128"/>
                <a:cs typeface="Arial" charset="0"/>
              </a:rPr>
              <a:t>:		785-838-2154</a:t>
            </a:r>
          </a:p>
          <a:p>
            <a:pPr marL="228600">
              <a:spcBef>
                <a:spcPts val="600"/>
              </a:spcBef>
              <a:defRPr/>
            </a:pPr>
            <a:r>
              <a:rPr lang="en-US" sz="2000" dirty="0" smtClean="0">
                <a:solidFill>
                  <a:srgbClr val="003F58"/>
                </a:solidFill>
                <a:latin typeface="+mn-lt"/>
                <a:ea typeface="ＭＳ Ｐゴシック" pitchFamily="16" charset="-128"/>
                <a:cs typeface="Arial" charset="0"/>
              </a:rPr>
              <a:t>Web</a:t>
            </a:r>
            <a:r>
              <a:rPr lang="en-US" sz="2000" dirty="0">
                <a:solidFill>
                  <a:srgbClr val="003F58"/>
                </a:solidFill>
                <a:latin typeface="+mn-lt"/>
                <a:ea typeface="ＭＳ Ｐゴシック" pitchFamily="16" charset="-128"/>
                <a:cs typeface="Arial" charset="0"/>
              </a:rPr>
              <a:t>:		</a:t>
            </a:r>
            <a:r>
              <a:rPr lang="en-US" sz="2000" dirty="0">
                <a:solidFill>
                  <a:srgbClr val="003F58"/>
                </a:solidFill>
                <a:latin typeface="+mn-lt"/>
                <a:ea typeface="ＭＳ Ｐゴシック" pitchFamily="16" charset="-128"/>
                <a:cs typeface="Arial" charset="0"/>
                <a:hlinkClick r:id="rId3"/>
              </a:rPr>
              <a:t>www.nsldsfap.ed.gov</a:t>
            </a:r>
            <a:endParaRPr lang="en-US" sz="2000" dirty="0">
              <a:solidFill>
                <a:srgbClr val="003F58"/>
              </a:solidFill>
              <a:latin typeface="+mn-lt"/>
              <a:ea typeface="ＭＳ Ｐゴシック" pitchFamily="16" charset="-128"/>
              <a:cs typeface="Arial" charset="0"/>
            </a:endParaRPr>
          </a:p>
          <a:p>
            <a:pPr marL="228600">
              <a:spcBef>
                <a:spcPts val="600"/>
              </a:spcBef>
              <a:defRPr/>
            </a:pPr>
            <a:r>
              <a:rPr lang="en-US" sz="2000" dirty="0" smtClean="0">
                <a:solidFill>
                  <a:srgbClr val="003F58"/>
                </a:solidFill>
                <a:latin typeface="+mn-lt"/>
                <a:ea typeface="ＭＳ Ｐゴシック" pitchFamily="16" charset="-128"/>
                <a:cs typeface="Arial" charset="0"/>
              </a:rPr>
              <a:t>Email</a:t>
            </a:r>
            <a:r>
              <a:rPr lang="en-US" sz="2000" dirty="0">
                <a:solidFill>
                  <a:srgbClr val="003F58"/>
                </a:solidFill>
                <a:latin typeface="+mn-lt"/>
                <a:ea typeface="ＭＳ Ｐゴシック" pitchFamily="16" charset="-128"/>
                <a:cs typeface="Arial" charset="0"/>
              </a:rPr>
              <a:t>:	</a:t>
            </a:r>
            <a:r>
              <a:rPr lang="en-US" sz="2000" dirty="0" smtClean="0">
                <a:solidFill>
                  <a:srgbClr val="003F58"/>
                </a:solidFill>
                <a:latin typeface="+mn-lt"/>
                <a:ea typeface="ＭＳ Ｐゴシック" pitchFamily="16" charset="-128"/>
                <a:cs typeface="Arial" charset="0"/>
                <a:hlinkClick r:id="rId4"/>
              </a:rPr>
              <a:t>nslds@ed.gov</a:t>
            </a:r>
            <a:endParaRPr lang="en-US" sz="2000" dirty="0">
              <a:solidFill>
                <a:srgbClr val="003F58"/>
              </a:solidFill>
              <a:latin typeface="+mn-lt"/>
              <a:ea typeface="ＭＳ Ｐゴシック" pitchFamily="16" charset="-128"/>
              <a:cs typeface="Arial" charset="0"/>
            </a:endParaRPr>
          </a:p>
          <a:p>
            <a:pPr>
              <a:defRPr/>
            </a:pPr>
            <a:endParaRPr lang="en-US" sz="3600" dirty="0">
              <a:solidFill>
                <a:srgbClr val="006979"/>
              </a:solidFill>
              <a:latin typeface="Times New Roman" pitchFamily="18" charset="0"/>
              <a:ea typeface="ＭＳ Ｐゴシック" pitchFamily="16" charset="-128"/>
              <a:cs typeface="Arial" charset="0"/>
            </a:endParaRPr>
          </a:p>
        </p:txBody>
      </p:sp>
      <p:pic>
        <p:nvPicPr>
          <p:cNvPr id="4" name="Picture 3" descr="fsa_logo"/>
          <p:cNvPicPr>
            <a:picLocks noChangeAspect="1" noChangeArrowheads="1"/>
          </p:cNvPicPr>
          <p:nvPr/>
        </p:nvPicPr>
        <p:blipFill>
          <a:blip r:embed="rId5"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81000" y="381000"/>
            <a:ext cx="8229600" cy="533400"/>
          </a:xfrm>
        </p:spPr>
        <p:txBody>
          <a:bodyPr/>
          <a:lstStyle/>
          <a:p>
            <a:r>
              <a:rPr lang="en-US" b="1" dirty="0" smtClean="0"/>
              <a:t>Nelnet Contact Information</a:t>
            </a:r>
          </a:p>
        </p:txBody>
      </p:sp>
      <p:sp>
        <p:nvSpPr>
          <p:cNvPr id="52227" name="Rectangle 3"/>
          <p:cNvSpPr>
            <a:spLocks noGrp="1" noChangeArrowheads="1"/>
          </p:cNvSpPr>
          <p:nvPr>
            <p:ph type="body" idx="4294967295"/>
          </p:nvPr>
        </p:nvSpPr>
        <p:spPr>
          <a:xfrm>
            <a:off x="609600" y="990600"/>
            <a:ext cx="8229600" cy="4572000"/>
          </a:xfrm>
        </p:spPr>
        <p:txBody>
          <a:bodyPr/>
          <a:lstStyle/>
          <a:p>
            <a:pPr>
              <a:buFontTx/>
              <a:buNone/>
            </a:pPr>
            <a:r>
              <a:rPr lang="en-US" sz="2400" dirty="0" smtClean="0">
                <a:solidFill>
                  <a:srgbClr val="8896B4"/>
                </a:solidFill>
              </a:rPr>
              <a:t>Dana Kelly</a:t>
            </a:r>
          </a:p>
          <a:p>
            <a:pPr>
              <a:buFontTx/>
              <a:buNone/>
            </a:pPr>
            <a:r>
              <a:rPr lang="en-US" dirty="0" smtClean="0"/>
              <a:t>336.848.6441</a:t>
            </a:r>
          </a:p>
          <a:p>
            <a:pPr>
              <a:buFontTx/>
              <a:buNone/>
            </a:pPr>
            <a:r>
              <a:rPr lang="en-US" dirty="0" smtClean="0">
                <a:hlinkClick r:id="rId2"/>
              </a:rPr>
              <a:t>dana.kelly@nelnet.net</a:t>
            </a:r>
            <a:endParaRPr lang="en-US" dirty="0" smtClean="0"/>
          </a:p>
          <a:p>
            <a:pPr>
              <a:buFontTx/>
              <a:buNone/>
            </a:pPr>
            <a:endParaRPr lang="en-US" sz="2400" dirty="0" smtClean="0"/>
          </a:p>
          <a:p>
            <a:pPr>
              <a:buFontTx/>
              <a:buNone/>
            </a:pPr>
            <a:r>
              <a:rPr lang="en-US" sz="2400" dirty="0" smtClean="0">
                <a:solidFill>
                  <a:srgbClr val="8896B4"/>
                </a:solidFill>
              </a:rPr>
              <a:t>School Service Center</a:t>
            </a:r>
          </a:p>
          <a:p>
            <a:pPr>
              <a:buFontTx/>
              <a:buNone/>
            </a:pPr>
            <a:r>
              <a:rPr lang="en-US" dirty="0" smtClean="0">
                <a:solidFill>
                  <a:srgbClr val="003F58"/>
                </a:solidFill>
              </a:rPr>
              <a:t>866.4NELNET</a:t>
            </a:r>
          </a:p>
          <a:p>
            <a:pPr>
              <a:buFontTx/>
              <a:buNone/>
            </a:pPr>
            <a:r>
              <a:rPr lang="en-US" dirty="0" smtClean="0">
                <a:solidFill>
                  <a:srgbClr val="003F58"/>
                </a:solidFill>
              </a:rPr>
              <a:t>SSC@nelnet.net</a:t>
            </a:r>
          </a:p>
        </p:txBody>
      </p:sp>
      <p:pic>
        <p:nvPicPr>
          <p:cNvPr id="4" name="Picture 3" descr="fsa_logo"/>
          <p:cNvPicPr>
            <a:picLocks noChangeAspect="1" noChangeArrowheads="1"/>
          </p:cNvPicPr>
          <p:nvPr/>
        </p:nvPicPr>
        <p:blipFill>
          <a:blip r:embed="rId3" cstate="print"/>
          <a:srcRect/>
          <a:stretch>
            <a:fillRect/>
          </a:stretch>
        </p:blipFill>
        <p:spPr bwMode="auto">
          <a:xfrm>
            <a:off x="6477000" y="3048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 y="-76200"/>
            <a:ext cx="9296400" cy="6934200"/>
          </a:xfrm>
          <a:prstGeom prst="rect">
            <a:avLst/>
          </a:prstGeom>
          <a:solidFill>
            <a:srgbClr val="003F58"/>
          </a:solidFill>
          <a:ln w="9525">
            <a:solidFill>
              <a:schemeClr val="tx1"/>
            </a:solidFill>
            <a:round/>
            <a:headEnd/>
            <a:tailEnd/>
          </a:ln>
        </p:spPr>
        <p:txBody>
          <a:bodyPr/>
          <a:lstStyle/>
          <a:p>
            <a:endParaRPr lang="en-US" dirty="0"/>
          </a:p>
        </p:txBody>
      </p:sp>
      <p:sp>
        <p:nvSpPr>
          <p:cNvPr id="6147" name="Rectangle 1026"/>
          <p:cNvSpPr txBox="1">
            <a:spLocks noChangeArrowheads="1"/>
          </p:cNvSpPr>
          <p:nvPr/>
        </p:nvSpPr>
        <p:spPr bwMode="auto">
          <a:xfrm>
            <a:off x="685800" y="2590800"/>
            <a:ext cx="7772400" cy="1143000"/>
          </a:xfrm>
          <a:prstGeom prst="rect">
            <a:avLst/>
          </a:prstGeom>
          <a:noFill/>
          <a:ln w="9525">
            <a:noFill/>
            <a:miter lim="800000"/>
            <a:headEnd/>
            <a:tailEnd/>
          </a:ln>
        </p:spPr>
        <p:txBody>
          <a:bodyPr/>
          <a:lstStyle/>
          <a:p>
            <a:pPr algn="ctr"/>
            <a:r>
              <a:rPr lang="en-US" sz="3600" dirty="0" smtClean="0">
                <a:solidFill>
                  <a:schemeClr val="bg1"/>
                </a:solidFill>
              </a:rPr>
              <a:t>Transfer Monitoring Review</a:t>
            </a:r>
            <a:endParaRPr lang="en-US" sz="3600" dirty="0">
              <a:solidFill>
                <a:srgbClr val="003F58"/>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1000" y="152400"/>
            <a:ext cx="8458200" cy="685800"/>
          </a:xfrm>
        </p:spPr>
        <p:txBody>
          <a:bodyPr/>
          <a:lstStyle/>
          <a:p>
            <a:pPr eaLnBrk="1" hangingPunct="1"/>
            <a:r>
              <a:rPr lang="en-US" b="1" dirty="0" smtClean="0"/>
              <a:t>Transfer Student Monitoring</a:t>
            </a:r>
          </a:p>
        </p:txBody>
      </p:sp>
      <p:sp>
        <p:nvSpPr>
          <p:cNvPr id="6" name="Rectangle 3"/>
          <p:cNvSpPr txBox="1">
            <a:spLocks noChangeArrowheads="1"/>
          </p:cNvSpPr>
          <p:nvPr/>
        </p:nvSpPr>
        <p:spPr bwMode="auto">
          <a:xfrm>
            <a:off x="381000" y="1371600"/>
            <a:ext cx="8382000" cy="4343400"/>
          </a:xfrm>
          <a:prstGeom prst="rect">
            <a:avLst/>
          </a:prstGeom>
          <a:noFill/>
          <a:ln w="9525">
            <a:noFill/>
            <a:miter lim="800000"/>
            <a:headEnd/>
            <a:tailEnd/>
          </a:ln>
        </p:spPr>
        <p:txBody>
          <a:bodyPr/>
          <a:lstStyle/>
          <a:p>
            <a:pPr marL="800100" lvl="1" indent="-342900" eaLnBrk="0" hangingPunct="0">
              <a:spcBef>
                <a:spcPct val="5000"/>
              </a:spcBef>
              <a:spcAft>
                <a:spcPct val="5000"/>
              </a:spcAft>
              <a:defRPr/>
            </a:pPr>
            <a:endParaRPr lang="en-US" sz="2800" kern="0" dirty="0">
              <a:latin typeface="+mn-lt"/>
              <a:ea typeface="+mn-ea"/>
            </a:endParaRPr>
          </a:p>
        </p:txBody>
      </p:sp>
      <p:pic>
        <p:nvPicPr>
          <p:cNvPr id="11268" name="Picture 2"/>
          <p:cNvPicPr>
            <a:picLocks noChangeAspect="1" noChangeArrowheads="1"/>
          </p:cNvPicPr>
          <p:nvPr/>
        </p:nvPicPr>
        <p:blipFill>
          <a:blip r:embed="rId3" cstate="print"/>
          <a:srcRect/>
          <a:stretch>
            <a:fillRect/>
          </a:stretch>
        </p:blipFill>
        <p:spPr bwMode="auto">
          <a:xfrm>
            <a:off x="3276600" y="1066800"/>
            <a:ext cx="5257800" cy="4303713"/>
          </a:xfrm>
          <a:prstGeom prst="rect">
            <a:avLst/>
          </a:prstGeom>
          <a:noFill/>
          <a:ln w="9525">
            <a:noFill/>
            <a:miter lim="800000"/>
            <a:headEnd/>
            <a:tailEnd/>
          </a:ln>
        </p:spPr>
      </p:pic>
      <p:sp>
        <p:nvSpPr>
          <p:cNvPr id="9" name="Rectangle 3"/>
          <p:cNvSpPr txBox="1">
            <a:spLocks noChangeArrowheads="1"/>
          </p:cNvSpPr>
          <p:nvPr/>
        </p:nvSpPr>
        <p:spPr bwMode="auto">
          <a:xfrm>
            <a:off x="1371600" y="1600200"/>
            <a:ext cx="2286000" cy="2133600"/>
          </a:xfrm>
          <a:prstGeom prst="rect">
            <a:avLst/>
          </a:prstGeom>
          <a:noFill/>
          <a:ln w="9525">
            <a:noFill/>
            <a:miter lim="800000"/>
            <a:headEnd/>
            <a:tailEnd/>
          </a:ln>
        </p:spPr>
        <p:txBody>
          <a:bodyPr/>
          <a:lstStyle/>
          <a:p>
            <a:pPr eaLnBrk="0" hangingPunct="0">
              <a:spcBef>
                <a:spcPct val="5000"/>
              </a:spcBef>
              <a:spcAft>
                <a:spcPct val="5000"/>
              </a:spcAft>
              <a:buClr>
                <a:srgbClr val="B6BF00"/>
              </a:buClr>
              <a:defRPr/>
            </a:pPr>
            <a:r>
              <a:rPr lang="en-US" kern="0" dirty="0">
                <a:solidFill>
                  <a:srgbClr val="003F58"/>
                </a:solidFill>
                <a:latin typeface="+mn-lt"/>
                <a:ea typeface="+mn-ea"/>
              </a:rPr>
              <a:t>Alert process </a:t>
            </a:r>
            <a:r>
              <a:rPr lang="en-US" kern="0" dirty="0" smtClean="0">
                <a:solidFill>
                  <a:srgbClr val="003F58"/>
                </a:solidFill>
                <a:latin typeface="+mn-lt"/>
                <a:ea typeface="+mn-ea"/>
              </a:rPr>
              <a:t>enhanced</a:t>
            </a:r>
            <a:r>
              <a:rPr lang="en-US" i="1" kern="0" dirty="0" smtClean="0">
                <a:solidFill>
                  <a:srgbClr val="8896B4"/>
                </a:solidFill>
                <a:latin typeface="+mn-lt"/>
                <a:ea typeface="+mn-ea"/>
              </a:rPr>
              <a:t>  Customize </a:t>
            </a:r>
            <a:r>
              <a:rPr lang="en-US" i="1" kern="0" dirty="0">
                <a:solidFill>
                  <a:srgbClr val="8896B4"/>
                </a:solidFill>
                <a:latin typeface="+mn-lt"/>
                <a:ea typeface="+mn-ea"/>
              </a:rPr>
              <a:t>monitoring </a:t>
            </a:r>
            <a:r>
              <a:rPr lang="en-US" i="1" kern="0" dirty="0" smtClean="0">
                <a:solidFill>
                  <a:srgbClr val="8896B4"/>
                </a:solidFill>
                <a:latin typeface="+mn-lt"/>
                <a:ea typeface="+mn-ea"/>
              </a:rPr>
              <a:t>duration</a:t>
            </a:r>
            <a:endParaRPr lang="en-US" i="1" kern="0" dirty="0">
              <a:solidFill>
                <a:srgbClr val="8896B4"/>
              </a:solidFill>
              <a:latin typeface="+mn-lt"/>
              <a:ea typeface="+mn-ea"/>
            </a:endParaRPr>
          </a:p>
        </p:txBody>
      </p:sp>
      <p:pic>
        <p:nvPicPr>
          <p:cNvPr id="1026" name="Picture 2" descr="C:\Users\jmiller\Desktop\NPS\Images\alert.jpg"/>
          <p:cNvPicPr>
            <a:picLocks noChangeAspect="1" noChangeArrowheads="1"/>
          </p:cNvPicPr>
          <p:nvPr/>
        </p:nvPicPr>
        <p:blipFill>
          <a:blip r:embed="rId4" cstate="print"/>
          <a:srcRect/>
          <a:stretch>
            <a:fillRect/>
          </a:stretch>
        </p:blipFill>
        <p:spPr bwMode="auto">
          <a:xfrm>
            <a:off x="762000" y="1797558"/>
            <a:ext cx="533400" cy="469392"/>
          </a:xfrm>
          <a:prstGeom prst="rect">
            <a:avLst/>
          </a:prstGeom>
          <a:noFill/>
        </p:spPr>
      </p:pic>
      <p:pic>
        <p:nvPicPr>
          <p:cNvPr id="7" name="Picture 6" descr="fsa_logo"/>
          <p:cNvPicPr>
            <a:picLocks noChangeAspect="1" noChangeArrowheads="1"/>
          </p:cNvPicPr>
          <p:nvPr/>
        </p:nvPicPr>
        <p:blipFill>
          <a:blip r:embed="rId5" cstate="print"/>
          <a:srcRect/>
          <a:stretch>
            <a:fillRect/>
          </a:stretch>
        </p:blipFill>
        <p:spPr bwMode="auto">
          <a:xfrm>
            <a:off x="6400800" y="217488"/>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81000" y="152400"/>
            <a:ext cx="8458200" cy="685800"/>
          </a:xfrm>
        </p:spPr>
        <p:txBody>
          <a:bodyPr/>
          <a:lstStyle/>
          <a:p>
            <a:pPr eaLnBrk="1" hangingPunct="1"/>
            <a:r>
              <a:rPr lang="en-US" b="1" dirty="0" smtClean="0"/>
              <a:t>Transfer Student Monitoring</a:t>
            </a:r>
          </a:p>
        </p:txBody>
      </p:sp>
      <p:sp>
        <p:nvSpPr>
          <p:cNvPr id="6" name="Rectangle 3"/>
          <p:cNvSpPr txBox="1">
            <a:spLocks noChangeArrowheads="1"/>
          </p:cNvSpPr>
          <p:nvPr/>
        </p:nvSpPr>
        <p:spPr bwMode="auto">
          <a:xfrm>
            <a:off x="381000" y="1371600"/>
            <a:ext cx="8382000" cy="4343400"/>
          </a:xfrm>
          <a:prstGeom prst="rect">
            <a:avLst/>
          </a:prstGeom>
          <a:noFill/>
          <a:ln w="9525">
            <a:noFill/>
            <a:miter lim="800000"/>
            <a:headEnd/>
            <a:tailEnd/>
          </a:ln>
        </p:spPr>
        <p:txBody>
          <a:bodyPr/>
          <a:lstStyle/>
          <a:p>
            <a:pPr marL="800100" lvl="1" indent="-342900" eaLnBrk="0" hangingPunct="0">
              <a:spcBef>
                <a:spcPct val="5000"/>
              </a:spcBef>
              <a:spcAft>
                <a:spcPct val="5000"/>
              </a:spcAft>
              <a:defRPr/>
            </a:pPr>
            <a:endParaRPr lang="en-US" sz="2800" kern="0" dirty="0">
              <a:latin typeface="+mn-lt"/>
              <a:ea typeface="+mn-ea"/>
            </a:endParaRPr>
          </a:p>
        </p:txBody>
      </p:sp>
      <p:sp>
        <p:nvSpPr>
          <p:cNvPr id="9" name="Rectangle 3"/>
          <p:cNvSpPr txBox="1">
            <a:spLocks noChangeArrowheads="1"/>
          </p:cNvSpPr>
          <p:nvPr/>
        </p:nvSpPr>
        <p:spPr bwMode="auto">
          <a:xfrm>
            <a:off x="533400" y="685800"/>
            <a:ext cx="6858000" cy="533400"/>
          </a:xfrm>
          <a:prstGeom prst="rect">
            <a:avLst/>
          </a:prstGeom>
          <a:noFill/>
          <a:ln w="9525">
            <a:noFill/>
            <a:miter lim="800000"/>
            <a:headEnd/>
            <a:tailEnd/>
          </a:ln>
        </p:spPr>
        <p:txBody>
          <a:bodyPr/>
          <a:lstStyle/>
          <a:p>
            <a:pPr marL="342900" indent="-342900" eaLnBrk="0" hangingPunct="0">
              <a:spcBef>
                <a:spcPct val="5000"/>
              </a:spcBef>
              <a:spcAft>
                <a:spcPct val="5000"/>
              </a:spcAft>
              <a:defRPr/>
            </a:pPr>
            <a:r>
              <a:rPr lang="en-US" kern="0" dirty="0" smtClean="0">
                <a:solidFill>
                  <a:srgbClr val="8896B4"/>
                </a:solidFill>
                <a:latin typeface="+mn-lt"/>
                <a:ea typeface="+mn-ea"/>
              </a:rPr>
              <a:t>Re-populate list using previous records </a:t>
            </a:r>
            <a:endParaRPr lang="en-US" kern="0" dirty="0">
              <a:solidFill>
                <a:srgbClr val="8896B4"/>
              </a:solidFill>
              <a:latin typeface="+mn-lt"/>
              <a:ea typeface="+mn-ea"/>
            </a:endParaRPr>
          </a:p>
          <a:p>
            <a:pPr marL="800100" lvl="1" indent="-342900" eaLnBrk="0" hangingPunct="0">
              <a:spcBef>
                <a:spcPct val="5000"/>
              </a:spcBef>
              <a:spcAft>
                <a:spcPct val="5000"/>
              </a:spcAft>
              <a:buFont typeface="Verdana" pitchFamily="34" charset="0"/>
              <a:buChar char="–"/>
              <a:defRPr/>
            </a:pPr>
            <a:endParaRPr lang="en-US" kern="0" dirty="0">
              <a:latin typeface="+mn-lt"/>
              <a:ea typeface="+mn-ea"/>
            </a:endParaRPr>
          </a:p>
        </p:txBody>
      </p:sp>
      <p:pic>
        <p:nvPicPr>
          <p:cNvPr id="12293" name="Picture 2"/>
          <p:cNvPicPr>
            <a:picLocks noChangeAspect="1" noChangeArrowheads="1"/>
          </p:cNvPicPr>
          <p:nvPr/>
        </p:nvPicPr>
        <p:blipFill>
          <a:blip r:embed="rId3" cstate="print"/>
          <a:srcRect/>
          <a:stretch>
            <a:fillRect/>
          </a:stretch>
        </p:blipFill>
        <p:spPr bwMode="auto">
          <a:xfrm>
            <a:off x="693737" y="1219200"/>
            <a:ext cx="3725863" cy="2328863"/>
          </a:xfrm>
          <a:prstGeom prst="rect">
            <a:avLst/>
          </a:prstGeom>
          <a:noFill/>
          <a:ln w="9525">
            <a:solidFill>
              <a:schemeClr val="tx1"/>
            </a:solidFill>
            <a:miter lim="800000"/>
            <a:headEnd/>
            <a:tailEnd/>
          </a:ln>
        </p:spPr>
      </p:pic>
      <p:pic>
        <p:nvPicPr>
          <p:cNvPr id="12294" name="Picture 3"/>
          <p:cNvPicPr>
            <a:picLocks noChangeAspect="1" noChangeArrowheads="1"/>
          </p:cNvPicPr>
          <p:nvPr/>
        </p:nvPicPr>
        <p:blipFill>
          <a:blip r:embed="rId4" cstate="print"/>
          <a:srcRect/>
          <a:stretch>
            <a:fillRect/>
          </a:stretch>
        </p:blipFill>
        <p:spPr bwMode="auto">
          <a:xfrm>
            <a:off x="4724400" y="1206133"/>
            <a:ext cx="3910012" cy="4470767"/>
          </a:xfrm>
          <a:prstGeom prst="rect">
            <a:avLst/>
          </a:prstGeom>
          <a:noFill/>
          <a:ln w="9525">
            <a:solidFill>
              <a:schemeClr val="tx1"/>
            </a:solidFill>
            <a:miter lim="800000"/>
            <a:headEnd/>
            <a:tailEnd/>
          </a:ln>
        </p:spPr>
      </p:pic>
      <p:sp>
        <p:nvSpPr>
          <p:cNvPr id="10" name="TextBox 9"/>
          <p:cNvSpPr txBox="1"/>
          <p:nvPr/>
        </p:nvSpPr>
        <p:spPr>
          <a:xfrm>
            <a:off x="685800" y="3730585"/>
            <a:ext cx="3810000" cy="1908215"/>
          </a:xfrm>
          <a:prstGeom prst="rect">
            <a:avLst/>
          </a:prstGeom>
          <a:noFill/>
        </p:spPr>
        <p:txBody>
          <a:bodyPr wrap="square">
            <a:spAutoFit/>
          </a:bodyPr>
          <a:lstStyle/>
          <a:p>
            <a:pPr marL="342900" indent="-342900">
              <a:spcBef>
                <a:spcPts val="600"/>
              </a:spcBef>
              <a:buClr>
                <a:srgbClr val="B4C11E"/>
              </a:buClr>
              <a:buFont typeface="+mj-lt"/>
              <a:buAutoNum type="arabicPeriod"/>
              <a:defRPr/>
            </a:pPr>
            <a:r>
              <a:rPr lang="en-US" sz="2200" dirty="0">
                <a:solidFill>
                  <a:srgbClr val="003F58"/>
                </a:solidFill>
                <a:latin typeface="+mn-lt"/>
                <a:ea typeface="+mn-ea"/>
              </a:rPr>
              <a:t>Select criteria to retrieve previous records </a:t>
            </a:r>
          </a:p>
          <a:p>
            <a:pPr marL="342900" indent="-342900">
              <a:spcBef>
                <a:spcPts val="600"/>
              </a:spcBef>
              <a:buClr>
                <a:srgbClr val="B4C11E"/>
              </a:buClr>
              <a:buFont typeface="+mj-lt"/>
              <a:buAutoNum type="arabicPeriod"/>
              <a:defRPr/>
            </a:pPr>
            <a:r>
              <a:rPr lang="en-US" sz="2200" dirty="0">
                <a:solidFill>
                  <a:srgbClr val="003F58"/>
                </a:solidFill>
                <a:latin typeface="+mn-lt"/>
                <a:ea typeface="+mn-ea"/>
              </a:rPr>
              <a:t>Enter new dates</a:t>
            </a:r>
          </a:p>
          <a:p>
            <a:pPr marL="342900" indent="-342900">
              <a:spcBef>
                <a:spcPts val="600"/>
              </a:spcBef>
              <a:buClr>
                <a:srgbClr val="B4C11E"/>
              </a:buClr>
              <a:buFont typeface="+mj-lt"/>
              <a:buAutoNum type="arabicPeriod"/>
              <a:defRPr/>
            </a:pPr>
            <a:r>
              <a:rPr lang="en-US" sz="2200" dirty="0">
                <a:solidFill>
                  <a:srgbClr val="003F58"/>
                </a:solidFill>
                <a:latin typeface="+mn-lt"/>
                <a:ea typeface="+mn-ea"/>
              </a:rPr>
              <a:t>Select records to add </a:t>
            </a:r>
            <a:r>
              <a:rPr lang="en-US" sz="2000" dirty="0">
                <a:solidFill>
                  <a:srgbClr val="003F58"/>
                </a:solidFill>
                <a:latin typeface="+mn-lt"/>
                <a:ea typeface="+mn-ea"/>
              </a:rPr>
              <a:t>to new monitoring list</a:t>
            </a:r>
          </a:p>
        </p:txBody>
      </p:sp>
      <p:pic>
        <p:nvPicPr>
          <p:cNvPr id="8" name="Picture 7" descr="fsa_logo"/>
          <p:cNvPicPr>
            <a:picLocks noChangeAspect="1" noChangeArrowheads="1"/>
          </p:cNvPicPr>
          <p:nvPr/>
        </p:nvPicPr>
        <p:blipFill>
          <a:blip r:embed="rId5" cstate="print"/>
          <a:srcRect/>
          <a:stretch>
            <a:fillRect/>
          </a:stretch>
        </p:blipFill>
        <p:spPr bwMode="auto">
          <a:xfrm>
            <a:off x="6400800" y="228600"/>
            <a:ext cx="2362200" cy="54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 y="-76200"/>
            <a:ext cx="9296400" cy="6934200"/>
          </a:xfrm>
          <a:prstGeom prst="rect">
            <a:avLst/>
          </a:prstGeom>
          <a:solidFill>
            <a:srgbClr val="003F58"/>
          </a:solidFill>
          <a:ln w="9525">
            <a:solidFill>
              <a:schemeClr val="tx1"/>
            </a:solidFill>
            <a:round/>
            <a:headEnd/>
            <a:tailEnd/>
          </a:ln>
        </p:spPr>
        <p:txBody>
          <a:bodyPr/>
          <a:lstStyle/>
          <a:p>
            <a:endParaRPr lang="en-US" dirty="0"/>
          </a:p>
        </p:txBody>
      </p:sp>
      <p:sp>
        <p:nvSpPr>
          <p:cNvPr id="6147" name="Rectangle 1026"/>
          <p:cNvSpPr txBox="1">
            <a:spLocks noChangeArrowheads="1"/>
          </p:cNvSpPr>
          <p:nvPr/>
        </p:nvSpPr>
        <p:spPr bwMode="auto">
          <a:xfrm>
            <a:off x="685800" y="2590800"/>
            <a:ext cx="7772400" cy="1143000"/>
          </a:xfrm>
          <a:prstGeom prst="rect">
            <a:avLst/>
          </a:prstGeom>
          <a:noFill/>
          <a:ln w="9525">
            <a:noFill/>
            <a:miter lim="800000"/>
            <a:headEnd/>
            <a:tailEnd/>
          </a:ln>
        </p:spPr>
        <p:txBody>
          <a:bodyPr/>
          <a:lstStyle/>
          <a:p>
            <a:pPr algn="ctr"/>
            <a:r>
              <a:rPr lang="en-US" sz="3600" dirty="0" smtClean="0">
                <a:solidFill>
                  <a:schemeClr val="bg1"/>
                </a:solidFill>
              </a:rPr>
              <a:t>Pell Grant Lifetime Eligibility Used </a:t>
            </a:r>
            <a:endParaRPr lang="en-US" sz="36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B6BF00"/>
      </a:dk2>
      <a:lt2>
        <a:srgbClr val="808080"/>
      </a:lt2>
      <a:accent1>
        <a:srgbClr val="F2D653"/>
      </a:accent1>
      <a:accent2>
        <a:srgbClr val="99BFC2"/>
      </a:accent2>
      <a:accent3>
        <a:srgbClr val="FFFFFF"/>
      </a:accent3>
      <a:accent4>
        <a:srgbClr val="000000"/>
      </a:accent4>
      <a:accent5>
        <a:srgbClr val="F7E8B3"/>
      </a:accent5>
      <a:accent6>
        <a:srgbClr val="8AADB0"/>
      </a:accent6>
      <a:hlink>
        <a:srgbClr val="5C7F92"/>
      </a:hlink>
      <a:folHlink>
        <a:srgbClr val="D95E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1515</Words>
  <Application>Microsoft Office PowerPoint</Application>
  <PresentationFormat>On-screen Show (4:3)</PresentationFormat>
  <Paragraphs>287</Paragraphs>
  <Slides>52</Slides>
  <Notes>22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Blank Presentation</vt:lpstr>
      <vt:lpstr>PowerPoint Presentation</vt:lpstr>
      <vt:lpstr>Agenda</vt:lpstr>
      <vt:lpstr>NSLDS Access and Security </vt:lpstr>
      <vt:lpstr>NSLDS Behind AIMS</vt:lpstr>
      <vt:lpstr>NSLDS Behind AIMS</vt:lpstr>
      <vt:lpstr>PowerPoint Presentation</vt:lpstr>
      <vt:lpstr>Transfer Student Monitoring</vt:lpstr>
      <vt:lpstr>Transfer Student Monitoring</vt:lpstr>
      <vt:lpstr>PowerPoint Presentation</vt:lpstr>
      <vt:lpstr>Pell Grant LEU</vt:lpstr>
      <vt:lpstr>Pell Grant LEU</vt:lpstr>
      <vt:lpstr>Pell Grant LEU</vt:lpstr>
      <vt:lpstr>Pell Grant LEU</vt:lpstr>
      <vt:lpstr>Pell Grant LEU</vt:lpstr>
      <vt:lpstr>Pell Grant LEU</vt:lpstr>
      <vt:lpstr>PowerPoint Presentation</vt:lpstr>
      <vt:lpstr>What is Reaffirmation?</vt:lpstr>
      <vt:lpstr>Why is Reaffirmation Important?</vt:lpstr>
      <vt:lpstr>Resolving Overawards</vt:lpstr>
      <vt:lpstr>NSLDS and Aggregate Balance Calculation</vt:lpstr>
      <vt:lpstr>Calculating the Agg OPB</vt:lpstr>
      <vt:lpstr>NSLDS Aggregate Calculation Process</vt:lpstr>
      <vt:lpstr>Components of Recent Loans</vt:lpstr>
      <vt:lpstr>Components of Older Loans</vt:lpstr>
      <vt:lpstr>Aggregate OPB</vt:lpstr>
      <vt:lpstr>Recent Aggregate Concerns</vt:lpstr>
      <vt:lpstr>Filtering Option on Loan Detail Page</vt:lpstr>
      <vt:lpstr>PowerPoint Presentation</vt:lpstr>
      <vt:lpstr>Recent Aggregate Concerns</vt:lpstr>
      <vt:lpstr>PowerPoint Presentation</vt:lpstr>
      <vt:lpstr>School Portfolio Report (SCHPR1) </vt:lpstr>
      <vt:lpstr>School Portfolio Report (SCHPR1) </vt:lpstr>
      <vt:lpstr>School Portfolio Report Uses</vt:lpstr>
      <vt:lpstr>Requesting a Report</vt:lpstr>
      <vt:lpstr>School Portfolio Report</vt:lpstr>
      <vt:lpstr>School Portfolio Report</vt:lpstr>
      <vt:lpstr>Delinquency Report (DELQ01)</vt:lpstr>
      <vt:lpstr>Delinquency Report</vt:lpstr>
      <vt:lpstr>Delinquent Borrowers Web Option</vt:lpstr>
      <vt:lpstr>Delinquent Borrower Results</vt:lpstr>
      <vt:lpstr>Delinquency Report</vt:lpstr>
      <vt:lpstr>Delinquency Report</vt:lpstr>
      <vt:lpstr>PowerPoint Presentation</vt:lpstr>
      <vt:lpstr>FSA Exit Counseling</vt:lpstr>
      <vt:lpstr>FSA Exit Counseling</vt:lpstr>
      <vt:lpstr>Benefits of FSA Exit Counseling</vt:lpstr>
      <vt:lpstr>Benefits of FSA Exit Counseling</vt:lpstr>
      <vt:lpstr>PowerPoint Presentation</vt:lpstr>
      <vt:lpstr>Exit Counseling</vt:lpstr>
      <vt:lpstr>Teach Grant Exit Counseling History</vt:lpstr>
      <vt:lpstr>NSLDS Contact Information</vt:lpstr>
      <vt:lpstr>Nelnet Contact Information</vt:lpstr>
    </vt:vector>
  </TitlesOfParts>
  <Company>Nelnet Nelnet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Nelnet Nelnet</dc:creator>
  <cp:lastModifiedBy>Tanya Hsiung</cp:lastModifiedBy>
  <cp:revision>184</cp:revision>
  <dcterms:created xsi:type="dcterms:W3CDTF">2010-12-07T14:15:07Z</dcterms:created>
  <dcterms:modified xsi:type="dcterms:W3CDTF">2012-10-24T17:27:15Z</dcterms:modified>
</cp:coreProperties>
</file>