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48"/>
  </p:notesMasterIdLst>
  <p:handoutMasterIdLst>
    <p:handoutMasterId r:id="rId49"/>
  </p:handoutMasterIdLst>
  <p:sldIdLst>
    <p:sldId id="256" r:id="rId6"/>
    <p:sldId id="502" r:id="rId7"/>
    <p:sldId id="503" r:id="rId8"/>
    <p:sldId id="543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42" r:id="rId28"/>
    <p:sldId id="525" r:id="rId29"/>
    <p:sldId id="526" r:id="rId30"/>
    <p:sldId id="527" r:id="rId31"/>
    <p:sldId id="528" r:id="rId32"/>
    <p:sldId id="529" r:id="rId33"/>
    <p:sldId id="530" r:id="rId34"/>
    <p:sldId id="531" r:id="rId35"/>
    <p:sldId id="532" r:id="rId36"/>
    <p:sldId id="533" r:id="rId37"/>
    <p:sldId id="534" r:id="rId38"/>
    <p:sldId id="535" r:id="rId39"/>
    <p:sldId id="536" r:id="rId40"/>
    <p:sldId id="537" r:id="rId41"/>
    <p:sldId id="538" r:id="rId42"/>
    <p:sldId id="539" r:id="rId43"/>
    <p:sldId id="540" r:id="rId44"/>
    <p:sldId id="501" r:id="rId45"/>
    <p:sldId id="541" r:id="rId46"/>
    <p:sldId id="430" r:id="rId4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1AA"/>
    <a:srgbClr val="155F86"/>
    <a:srgbClr val="1E5F86"/>
    <a:srgbClr val="1B73A2"/>
    <a:srgbClr val="0F7BC8"/>
    <a:srgbClr val="95C94E"/>
    <a:srgbClr val="96BC5A"/>
    <a:srgbClr val="90B957"/>
    <a:srgbClr val="94C055"/>
    <a:srgbClr val="8FC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16" autoAdjust="0"/>
    <p:restoredTop sz="92185" autoAdjust="0"/>
  </p:normalViewPr>
  <p:slideViewPr>
    <p:cSldViewPr snapToObjects="1">
      <p:cViewPr>
        <p:scale>
          <a:sx n="69" d="100"/>
          <a:sy n="69" d="100"/>
        </p:scale>
        <p:origin x="-2208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69" d="100"/>
          <a:sy n="69" d="100"/>
        </p:scale>
        <p:origin x="-2274" y="-5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2012 Fall Webinar Training Series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10/03/2012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FE861-1F18-4B94-8EF2-5E34CD8FF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77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6A9B25-DBCC-4249-829D-B3BC1E0E411F}" type="datetimeFigureOut">
              <a:t>7/16/12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06C930-0C39-C14E-9A81-5D25950FD49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2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50838" y="4441827"/>
            <a:ext cx="6367462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E8ED7C-DD4C-4C4E-BDA9-F4F4456E70A5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12610-7A6C-4443-A460-867C8EF03C5C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F29E1-95A2-4CB6-86CE-5A9288EBD9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8D3142-BE62-4DE0-84D8-07FD94E5BE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789" y="4415790"/>
            <a:ext cx="5608320" cy="418338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9CCAB6-66E5-41A1-8A3D-9BAE79B09C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ED982-2548-4C03-9791-C41948FDF5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4648200"/>
            <a:ext cx="560832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91916-8DD8-4F51-A769-B9CB42F1D2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5318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 eaLnBrk="1" hangingPunct="1">
              <a:spcBef>
                <a:spcPct val="0"/>
              </a:spcBef>
            </a:pPr>
            <a:endParaRPr lang="en-US" sz="2800" dirty="0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3B92B-531D-4463-96B5-51D30EE43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24718-CE80-4925-BB44-FF2B2DF7BF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7D3E4A-E905-4B1E-B5FB-66BE865BCB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B0FD38-9625-409E-80EB-2AE301AC93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0EEFF-F379-4D89-93BA-7162AC2593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F29E1-95A2-4CB6-86CE-5A9288EBD9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16A17-4561-4402-8770-06436B43DB7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04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429645"/>
            <a:ext cx="560832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D375B-A52B-411F-837A-4E9B55E7E2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16A17-4561-4402-8770-06436B43DB7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40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16A17-4561-4402-8770-06436B43DB7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5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16A17-4561-4402-8770-06436B43DB7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18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16A17-4561-4402-8770-06436B43DB7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895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16A17-4561-4402-8770-06436B43DB7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872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4416427"/>
            <a:ext cx="66294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FF5E7-D8B9-4D1E-9E29-3F36CFE959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14988-A8E7-41E3-84B5-5806424C5E64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194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6FED0-4DC4-4C86-8CAA-95A05E0189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2850" y="698500"/>
            <a:ext cx="4643438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1"/>
            <a:ext cx="5140960" cy="418176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02264" y="4446456"/>
            <a:ext cx="5140960" cy="4475506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443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FA0503-DB34-498B-95F0-A3BAD94A0B44}" type="slidenum">
              <a:rPr lang="en-US" smtClean="0"/>
              <a:pPr eaLnBrk="1" hangingPunct="1"/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95CE4E-D492-4FA3-9610-1841E22F7928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31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1644" y="4395008"/>
            <a:ext cx="560832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25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5CC9FD-E044-441F-B655-451FDF233567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267200"/>
            <a:ext cx="5608320" cy="4572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DB0A9-85AF-41D6-BA63-FD7E9B8CB4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55776F-449A-4583-B9E3-ED9FFBF790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1D505-C531-460B-A9CF-FD37913E7F96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DAEA2B-9D57-4125-8EE8-EE4AC8B27F5A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AB3BC4-F30C-4EF2-B38C-6511832F14A0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160DDD-FC78-4297-AB47-1308771ECBB6}" type="slidenum">
              <a:rPr lang="en-US" sz="1200">
                <a:latin typeface="Calibri" pitchFamily="34" charset="0"/>
              </a:rPr>
              <a:pPr algn="r"/>
              <a:t>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65" y="6319453"/>
            <a:ext cx="4111335" cy="386147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0190" y="2800350"/>
            <a:ext cx="8425545" cy="704850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buNone/>
              <a:defRPr sz="2400" b="0">
                <a:solidFill>
                  <a:srgbClr val="208FB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137955"/>
            <a:ext cx="8229600" cy="738595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4800">
                <a:solidFill>
                  <a:srgbClr val="208FB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"/>
          <p:cNvSpPr>
            <a:spLocks/>
          </p:cNvSpPr>
          <p:nvPr userDrawn="1"/>
        </p:nvSpPr>
        <p:spPr bwMode="auto">
          <a:xfrm>
            <a:off x="1650998" y="6172200"/>
            <a:ext cx="2844802" cy="699604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Rectangle 1"/>
          <p:cNvSpPr>
            <a:spLocks/>
          </p:cNvSpPr>
          <p:nvPr userDrawn="1"/>
        </p:nvSpPr>
        <p:spPr bwMode="auto">
          <a:xfrm>
            <a:off x="838200" y="6173668"/>
            <a:ext cx="838200" cy="699604"/>
          </a:xfrm>
          <a:prstGeom prst="rect">
            <a:avLst/>
          </a:prstGeom>
          <a:solidFill>
            <a:srgbClr val="1D81AA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Rectangle 1"/>
          <p:cNvSpPr>
            <a:spLocks/>
          </p:cNvSpPr>
          <p:nvPr userDrawn="1"/>
        </p:nvSpPr>
        <p:spPr bwMode="auto">
          <a:xfrm>
            <a:off x="-14597" y="6173668"/>
            <a:ext cx="863938" cy="6996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             </a:t>
            </a:r>
          </a:p>
        </p:txBody>
      </p:sp>
      <p:sp>
        <p:nvSpPr>
          <p:cNvPr id="16" name="Rectangle 1"/>
          <p:cNvSpPr>
            <a:spLocks/>
          </p:cNvSpPr>
          <p:nvPr userDrawn="1"/>
        </p:nvSpPr>
        <p:spPr bwMode="auto">
          <a:xfrm>
            <a:off x="5638800" y="-1160"/>
            <a:ext cx="1848172" cy="457400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" name="Rectangle 1"/>
          <p:cNvSpPr>
            <a:spLocks/>
          </p:cNvSpPr>
          <p:nvPr userDrawn="1"/>
        </p:nvSpPr>
        <p:spPr bwMode="auto">
          <a:xfrm>
            <a:off x="7460257" y="-200"/>
            <a:ext cx="838200" cy="457400"/>
          </a:xfrm>
          <a:prstGeom prst="rect">
            <a:avLst/>
          </a:prstGeom>
          <a:solidFill>
            <a:srgbClr val="1D81AA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8" name="Rectangle 1"/>
          <p:cNvSpPr>
            <a:spLocks/>
          </p:cNvSpPr>
          <p:nvPr userDrawn="1"/>
        </p:nvSpPr>
        <p:spPr bwMode="auto">
          <a:xfrm>
            <a:off x="8289187" y="-200"/>
            <a:ext cx="863938" cy="457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             </a:t>
            </a:r>
          </a:p>
        </p:txBody>
      </p:sp>
      <p:sp>
        <p:nvSpPr>
          <p:cNvPr id="20" name="Content Placeholder 10"/>
          <p:cNvSpPr>
            <a:spLocks noGrp="1"/>
          </p:cNvSpPr>
          <p:nvPr userDrawn="1">
            <p:ph sz="quarter" idx="11"/>
          </p:nvPr>
        </p:nvSpPr>
        <p:spPr>
          <a:xfrm>
            <a:off x="424032" y="5486400"/>
            <a:ext cx="7021286" cy="59667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200">
                <a:solidFill>
                  <a:srgbClr val="208FBC"/>
                </a:solidFill>
                <a:latin typeface="Arial"/>
                <a:cs typeface="Arial"/>
              </a:defRPr>
            </a:lvl1pPr>
            <a:lvl2pPr algn="r">
              <a:defRPr sz="3600">
                <a:latin typeface="Arial"/>
                <a:cs typeface="Arial"/>
              </a:defRPr>
            </a:lvl2pPr>
            <a:lvl3pPr algn="r">
              <a:defRPr sz="3600">
                <a:latin typeface="Arial"/>
                <a:cs typeface="Arial"/>
              </a:defRPr>
            </a:lvl3pPr>
            <a:lvl4pPr algn="r">
              <a:defRPr sz="3600">
                <a:latin typeface="Arial"/>
                <a:cs typeface="Arial"/>
              </a:defRPr>
            </a:lvl4pPr>
            <a:lvl5pPr algn="r"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48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600200" y="6248400"/>
            <a:ext cx="2362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400" b="1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EAE22-7C59-458B-8CB4-DD5FB49CE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94218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65" y="6319453"/>
            <a:ext cx="4111335" cy="386147"/>
          </a:xfrm>
          <a:prstGeom prst="rect">
            <a:avLst/>
          </a:prstGeom>
        </p:spPr>
      </p:pic>
      <p:sp>
        <p:nvSpPr>
          <p:cNvPr id="12" name="Rectangle 1"/>
          <p:cNvSpPr>
            <a:spLocks/>
          </p:cNvSpPr>
          <p:nvPr userDrawn="1"/>
        </p:nvSpPr>
        <p:spPr bwMode="auto">
          <a:xfrm>
            <a:off x="1650998" y="6172200"/>
            <a:ext cx="2844802" cy="699604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Rectangle 1"/>
          <p:cNvSpPr>
            <a:spLocks/>
          </p:cNvSpPr>
          <p:nvPr userDrawn="1"/>
        </p:nvSpPr>
        <p:spPr bwMode="auto">
          <a:xfrm>
            <a:off x="838200" y="6173668"/>
            <a:ext cx="838200" cy="699604"/>
          </a:xfrm>
          <a:prstGeom prst="rect">
            <a:avLst/>
          </a:prstGeom>
          <a:solidFill>
            <a:srgbClr val="1D81AA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" name="Rectangle 1"/>
          <p:cNvSpPr>
            <a:spLocks/>
          </p:cNvSpPr>
          <p:nvPr userDrawn="1"/>
        </p:nvSpPr>
        <p:spPr bwMode="auto">
          <a:xfrm>
            <a:off x="-14597" y="6173668"/>
            <a:ext cx="863938" cy="6996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             </a:t>
            </a:r>
          </a:p>
        </p:txBody>
      </p:sp>
      <p:sp>
        <p:nvSpPr>
          <p:cNvPr id="17" name="Rectangle 1"/>
          <p:cNvSpPr>
            <a:spLocks/>
          </p:cNvSpPr>
          <p:nvPr userDrawn="1"/>
        </p:nvSpPr>
        <p:spPr bwMode="auto">
          <a:xfrm>
            <a:off x="5638800" y="-1160"/>
            <a:ext cx="1848172" cy="457400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8" name="Rectangle 1"/>
          <p:cNvSpPr>
            <a:spLocks/>
          </p:cNvSpPr>
          <p:nvPr userDrawn="1"/>
        </p:nvSpPr>
        <p:spPr bwMode="auto">
          <a:xfrm>
            <a:off x="7460257" y="-200"/>
            <a:ext cx="838200" cy="457400"/>
          </a:xfrm>
          <a:prstGeom prst="rect">
            <a:avLst/>
          </a:prstGeom>
          <a:solidFill>
            <a:srgbClr val="1D81AA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" name="Rectangle 1"/>
          <p:cNvSpPr>
            <a:spLocks/>
          </p:cNvSpPr>
          <p:nvPr userDrawn="1"/>
        </p:nvSpPr>
        <p:spPr bwMode="auto">
          <a:xfrm>
            <a:off x="8289187" y="-200"/>
            <a:ext cx="863938" cy="457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708" y="414325"/>
            <a:ext cx="8554162" cy="64769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  <a:prstGeom prst="rect">
            <a:avLst/>
          </a:prstGeom>
        </p:spPr>
        <p:txBody>
          <a:bodyPr/>
          <a:lstStyle>
            <a:lvl1pPr marL="230188" indent="-230188">
              <a:buSzPct val="80000"/>
              <a:defRPr sz="2000">
                <a:solidFill>
                  <a:srgbClr val="535353"/>
                </a:solidFill>
                <a:latin typeface="Arial"/>
                <a:cs typeface="Arial"/>
              </a:defRPr>
            </a:lvl1pPr>
            <a:lvl2pPr marL="404813" indent="-174625">
              <a:buSzPct val="75000"/>
              <a:buFont typeface="Arial"/>
              <a:buChar char="•"/>
              <a:defRPr sz="1800">
                <a:solidFill>
                  <a:srgbClr val="535353"/>
                </a:solidFill>
                <a:latin typeface="Arial"/>
                <a:cs typeface="Arial"/>
              </a:defRPr>
            </a:lvl2pPr>
            <a:lvl3pPr marL="623888" indent="-163513">
              <a:buSzPct val="80000"/>
              <a:defRPr sz="1600">
                <a:solidFill>
                  <a:srgbClr val="535353"/>
                </a:solidFill>
                <a:latin typeface="Arial"/>
                <a:cs typeface="Arial"/>
              </a:defRPr>
            </a:lvl3pPr>
            <a:lvl4pPr marL="854075" indent="-230188">
              <a:defRPr sz="1100">
                <a:solidFill>
                  <a:srgbClr val="535353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53535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D88D7DD-9B19-7A49-BB06-36BA992744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0844" y="1062023"/>
            <a:ext cx="8645528" cy="0"/>
          </a:xfrm>
          <a:prstGeom prst="line">
            <a:avLst/>
          </a:prstGeom>
          <a:ln w="508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65" y="6319453"/>
            <a:ext cx="4111335" cy="386147"/>
          </a:xfrm>
          <a:prstGeom prst="rect">
            <a:avLst/>
          </a:prstGeom>
        </p:spPr>
      </p:pic>
      <p:sp>
        <p:nvSpPr>
          <p:cNvPr id="11" name="Rectangle 1"/>
          <p:cNvSpPr>
            <a:spLocks/>
          </p:cNvSpPr>
          <p:nvPr userDrawn="1"/>
        </p:nvSpPr>
        <p:spPr bwMode="auto">
          <a:xfrm>
            <a:off x="1650998" y="6172200"/>
            <a:ext cx="2844802" cy="699604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838200" y="6173668"/>
            <a:ext cx="838200" cy="699604"/>
          </a:xfrm>
          <a:prstGeom prst="rect">
            <a:avLst/>
          </a:prstGeom>
          <a:solidFill>
            <a:srgbClr val="1D81AA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Rectangle 1"/>
          <p:cNvSpPr>
            <a:spLocks/>
          </p:cNvSpPr>
          <p:nvPr userDrawn="1"/>
        </p:nvSpPr>
        <p:spPr bwMode="auto">
          <a:xfrm>
            <a:off x="-14597" y="6173668"/>
            <a:ext cx="863938" cy="6996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             </a:t>
            </a:r>
          </a:p>
        </p:txBody>
      </p:sp>
      <p:sp>
        <p:nvSpPr>
          <p:cNvPr id="17" name="Rectangle 1"/>
          <p:cNvSpPr>
            <a:spLocks/>
          </p:cNvSpPr>
          <p:nvPr userDrawn="1"/>
        </p:nvSpPr>
        <p:spPr bwMode="auto">
          <a:xfrm>
            <a:off x="5638800" y="-1160"/>
            <a:ext cx="1848172" cy="457400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8" name="Rectangle 1"/>
          <p:cNvSpPr>
            <a:spLocks/>
          </p:cNvSpPr>
          <p:nvPr userDrawn="1"/>
        </p:nvSpPr>
        <p:spPr bwMode="auto">
          <a:xfrm>
            <a:off x="7460257" y="-200"/>
            <a:ext cx="838200" cy="457400"/>
          </a:xfrm>
          <a:prstGeom prst="rect">
            <a:avLst/>
          </a:prstGeom>
          <a:solidFill>
            <a:srgbClr val="1D81AA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" name="Rectangle 1"/>
          <p:cNvSpPr>
            <a:spLocks/>
          </p:cNvSpPr>
          <p:nvPr userDrawn="1"/>
        </p:nvSpPr>
        <p:spPr bwMode="auto">
          <a:xfrm>
            <a:off x="8289187" y="-200"/>
            <a:ext cx="863938" cy="457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708" y="414325"/>
            <a:ext cx="8554162" cy="64769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0844" y="1062023"/>
            <a:ext cx="8645528" cy="0"/>
          </a:xfrm>
          <a:prstGeom prst="line">
            <a:avLst/>
          </a:prstGeom>
          <a:ln w="5080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D88D7DD-9B19-7A49-BB06-36BA992744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9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65" y="6319453"/>
            <a:ext cx="4111335" cy="386147"/>
          </a:xfrm>
          <a:prstGeom prst="rect">
            <a:avLst/>
          </a:prstGeom>
        </p:spPr>
      </p:pic>
      <p:sp>
        <p:nvSpPr>
          <p:cNvPr id="18" name="Rectangle 1"/>
          <p:cNvSpPr>
            <a:spLocks/>
          </p:cNvSpPr>
          <p:nvPr userDrawn="1"/>
        </p:nvSpPr>
        <p:spPr bwMode="auto">
          <a:xfrm>
            <a:off x="1650998" y="6172200"/>
            <a:ext cx="2844802" cy="699604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" name="Rectangle 1"/>
          <p:cNvSpPr>
            <a:spLocks/>
          </p:cNvSpPr>
          <p:nvPr userDrawn="1"/>
        </p:nvSpPr>
        <p:spPr bwMode="auto">
          <a:xfrm>
            <a:off x="838200" y="6173668"/>
            <a:ext cx="838200" cy="699604"/>
          </a:xfrm>
          <a:prstGeom prst="rect">
            <a:avLst/>
          </a:prstGeom>
          <a:solidFill>
            <a:srgbClr val="1D81AA"/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"/>
          <p:cNvSpPr>
            <a:spLocks/>
          </p:cNvSpPr>
          <p:nvPr userDrawn="1"/>
        </p:nvSpPr>
        <p:spPr bwMode="auto">
          <a:xfrm>
            <a:off x="-14597" y="6173668"/>
            <a:ext cx="863938" cy="6996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             </a:t>
            </a:r>
          </a:p>
        </p:txBody>
      </p:sp>
      <p:sp>
        <p:nvSpPr>
          <p:cNvPr id="21" name="Rectangle 1"/>
          <p:cNvSpPr>
            <a:spLocks/>
          </p:cNvSpPr>
          <p:nvPr userDrawn="1"/>
        </p:nvSpPr>
        <p:spPr bwMode="auto">
          <a:xfrm>
            <a:off x="5638800" y="-1160"/>
            <a:ext cx="1848172" cy="457400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2" name="Rectangle 1"/>
          <p:cNvSpPr>
            <a:spLocks/>
          </p:cNvSpPr>
          <p:nvPr userDrawn="1"/>
        </p:nvSpPr>
        <p:spPr bwMode="auto">
          <a:xfrm>
            <a:off x="7460257" y="-200"/>
            <a:ext cx="838200" cy="457400"/>
          </a:xfrm>
          <a:prstGeom prst="rect">
            <a:avLst/>
          </a:prstGeom>
          <a:solidFill>
            <a:srgbClr val="1D81AA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3" name="Rectangle 1"/>
          <p:cNvSpPr>
            <a:spLocks/>
          </p:cNvSpPr>
          <p:nvPr userDrawn="1"/>
        </p:nvSpPr>
        <p:spPr bwMode="auto">
          <a:xfrm>
            <a:off x="8289187" y="-200"/>
            <a:ext cx="863938" cy="457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          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fld id="{6D88D7DD-9B19-7A49-BB06-36BA992744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600200" y="6248400"/>
            <a:ext cx="2362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400" b="1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0D867-7D76-42AB-A78B-60D667B2F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76168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600200" y="6248400"/>
            <a:ext cx="2362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400" b="1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8BB7-807A-4436-AF44-7325F91E7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98764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733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79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1790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EEA3-A503-41C2-8DD5-4541AE799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50840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E4F1-A596-4B49-B5D8-8DD48A444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6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926E-9BB4-45FD-96D3-6E595ADAF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7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D7DD-9B19-7A49-BB06-36BA9927445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7" r:id="rId2"/>
    <p:sldLayoutId id="2147483650" r:id="rId3"/>
    <p:sldLayoutId id="2147483658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afsademo.test.ed.gov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fap.ed.gov/qahome/qaassessments/returntivfunds.html" TargetMode="External"/><Relationship Id="rId4" Type="http://schemas.openxmlformats.org/officeDocument/2006/relationships/hyperlink" Target="http://www.faaaccess.ed.gov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ed1/po/opa/edseal/edseal(bw).ep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Department of Education</a:t>
            </a:r>
            <a:br>
              <a:rPr lang="en-US" b="1" dirty="0" smtClean="0"/>
            </a:br>
            <a:r>
              <a:rPr lang="en-US" b="1" dirty="0" smtClean="0"/>
              <a:t>        </a:t>
            </a:r>
            <a:r>
              <a:rPr lang="en-US" sz="3200" b="1" dirty="0" smtClean="0"/>
              <a:t>2012 Fall Webinar Training Series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737079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Return of Title IV Funds: </a:t>
            </a:r>
          </a:p>
          <a:p>
            <a:pPr algn="ctr"/>
            <a:r>
              <a:rPr lang="en-US" sz="3600" dirty="0" smtClean="0"/>
              <a:t>Modules</a:t>
            </a:r>
          </a:p>
          <a:p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9395" y="2992611"/>
            <a:ext cx="1495425" cy="1456914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3478"/>
            <a:ext cx="1504950" cy="1466194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8958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19" y="414325"/>
            <a:ext cx="8554162" cy="6476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Program “Offered in Modules”</a:t>
            </a:r>
          </a:p>
        </p:txBody>
      </p:sp>
      <p:sp>
        <p:nvSpPr>
          <p:cNvPr id="1085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47981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B2778B7-4B11-4868-950D-B1EA99C14B8E}" type="slidenum">
              <a:rPr lang="en-US" sz="1400" smtClean="0"/>
              <a:pPr/>
              <a:t>10</a:t>
            </a:fld>
            <a:endParaRPr lang="en-US" sz="1400" dirty="0" smtClean="0"/>
          </a:p>
        </p:txBody>
      </p:sp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581891" y="1087147"/>
            <a:ext cx="2057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Module 1</a:t>
            </a:r>
          </a:p>
        </p:txBody>
      </p:sp>
      <p:sp>
        <p:nvSpPr>
          <p:cNvPr id="108548" name="Text Box 6"/>
          <p:cNvSpPr txBox="1">
            <a:spLocks noChangeArrowheads="1"/>
          </p:cNvSpPr>
          <p:nvPr/>
        </p:nvSpPr>
        <p:spPr bwMode="auto">
          <a:xfrm>
            <a:off x="3103418" y="1089311"/>
            <a:ext cx="220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Module 2</a:t>
            </a:r>
          </a:p>
        </p:txBody>
      </p:sp>
      <p:sp>
        <p:nvSpPr>
          <p:cNvPr id="108549" name="Text Box 7"/>
          <p:cNvSpPr txBox="1">
            <a:spLocks noChangeArrowheads="1"/>
          </p:cNvSpPr>
          <p:nvPr/>
        </p:nvSpPr>
        <p:spPr bwMode="auto">
          <a:xfrm>
            <a:off x="5715000" y="1082819"/>
            <a:ext cx="2362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Module 3</a:t>
            </a:r>
          </a:p>
        </p:txBody>
      </p:sp>
      <p:sp>
        <p:nvSpPr>
          <p:cNvPr id="108550" name="Text Box 8"/>
          <p:cNvSpPr txBox="1">
            <a:spLocks noChangeArrowheads="1"/>
          </p:cNvSpPr>
          <p:nvPr/>
        </p:nvSpPr>
        <p:spPr bwMode="auto">
          <a:xfrm>
            <a:off x="0" y="1556036"/>
            <a:ext cx="9448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Term has three modules.  Each Module is 33 days, </a:t>
            </a:r>
            <a:r>
              <a:rPr lang="en-US" dirty="0"/>
              <a:t>with a weekend </a:t>
            </a:r>
            <a:r>
              <a:rPr lang="en-US" dirty="0" smtClean="0"/>
              <a:t>between Modules </a:t>
            </a:r>
            <a:r>
              <a:rPr lang="en-US" dirty="0"/>
              <a:t>1 &amp; 2 and </a:t>
            </a:r>
            <a:r>
              <a:rPr lang="en-US" dirty="0" smtClean="0"/>
              <a:t>2 </a:t>
            </a:r>
            <a:r>
              <a:rPr lang="en-US" dirty="0"/>
              <a:t>&amp; 3</a:t>
            </a:r>
            <a:r>
              <a:rPr lang="en-US" dirty="0" smtClean="0"/>
              <a:t>.  Total is103 days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Cheryl </a:t>
            </a:r>
            <a:r>
              <a:rPr lang="en-US" dirty="0" smtClean="0"/>
              <a:t>enrolls in all three modules, begins/completes </a:t>
            </a:r>
            <a:r>
              <a:rPr lang="en-US" dirty="0"/>
              <a:t>Module </a:t>
            </a:r>
            <a:r>
              <a:rPr lang="en-US" dirty="0" smtClean="0"/>
              <a:t>1.  </a:t>
            </a:r>
            <a:r>
              <a:rPr lang="en-US" dirty="0"/>
              <a:t>D</a:t>
            </a:r>
            <a:r>
              <a:rPr lang="en-US" dirty="0" smtClean="0"/>
              <a:t>oes not </a:t>
            </a:r>
            <a:r>
              <a:rPr lang="en-US" dirty="0"/>
              <a:t>return for Modules 2 &amp; </a:t>
            </a:r>
            <a:r>
              <a:rPr lang="en-US" dirty="0" smtClean="0"/>
              <a:t>3, provides no notice to school.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/>
              <a:t>Institution Required to Take Attendance </a:t>
            </a:r>
            <a:endParaRPr lang="en-US" b="1" dirty="0" smtClean="0"/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Withdrawal Date - documented last date of attendance, day 33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33/ 103 = 32.0% 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Institution </a:t>
            </a:r>
            <a:r>
              <a:rPr lang="en-US" b="1" dirty="0"/>
              <a:t>not Required to Take Attendance </a:t>
            </a:r>
            <a:endParaRPr lang="en-US" b="1" dirty="0" smtClean="0"/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Withdrawal Date is either the 50% point of the combined term or Cheryl’s last </a:t>
            </a:r>
            <a:r>
              <a:rPr lang="en-US" sz="2200" dirty="0"/>
              <a:t>date of an academically-related activity. </a:t>
            </a:r>
            <a:endParaRPr lang="en-US" sz="2200" dirty="0" smtClean="0"/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50%</a:t>
            </a:r>
            <a:endParaRPr lang="en-US" sz="22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865" y="426868"/>
            <a:ext cx="8554162" cy="647698"/>
          </a:xfrm>
        </p:spPr>
        <p:txBody>
          <a:bodyPr/>
          <a:lstStyle/>
          <a:p>
            <a:r>
              <a:rPr lang="en-US" b="1" dirty="0" smtClean="0"/>
              <a:t>Program “Offered in Modules”  </a:t>
            </a:r>
          </a:p>
        </p:txBody>
      </p:sp>
      <p:sp>
        <p:nvSpPr>
          <p:cNvPr id="10957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782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4225369-3113-4BA9-9F80-904E7907698C}" type="slidenum">
              <a:rPr lang="en-US" sz="1400" smtClean="0"/>
              <a:pPr/>
              <a:t>11</a:t>
            </a:fld>
            <a:endParaRPr lang="en-US" sz="1400" dirty="0" smtClean="0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57200" y="1060711"/>
            <a:ext cx="2057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Module 1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124200" y="1060711"/>
            <a:ext cx="220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Module 2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5791200" y="1074566"/>
            <a:ext cx="2362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Module 3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-27710" y="1552980"/>
            <a:ext cx="9171709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Term has three modules. </a:t>
            </a:r>
            <a:r>
              <a:rPr lang="en-US" dirty="0"/>
              <a:t>Each Module is </a:t>
            </a:r>
            <a:r>
              <a:rPr lang="en-US" dirty="0" smtClean="0"/>
              <a:t>33 days, </a:t>
            </a:r>
            <a:r>
              <a:rPr lang="en-US" dirty="0"/>
              <a:t>with a </a:t>
            </a:r>
            <a:r>
              <a:rPr lang="en-US" dirty="0" smtClean="0"/>
              <a:t>week </a:t>
            </a:r>
            <a:r>
              <a:rPr lang="en-US" dirty="0"/>
              <a:t>in between Modules 1 &amp; 2 and 2 &amp; 3.  That is a total of </a:t>
            </a:r>
            <a:r>
              <a:rPr lang="en-US" dirty="0" smtClean="0"/>
              <a:t>117 days.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/>
              <a:t>Anthony enrolls in all three modules.  Begins/completes </a:t>
            </a:r>
            <a:r>
              <a:rPr lang="en-US" dirty="0"/>
              <a:t>Module </a:t>
            </a:r>
            <a:r>
              <a:rPr lang="en-US" dirty="0" smtClean="0"/>
              <a:t>1.  </a:t>
            </a:r>
            <a:r>
              <a:rPr lang="en-US" dirty="0"/>
              <a:t>D</a:t>
            </a:r>
            <a:r>
              <a:rPr lang="en-US" dirty="0" smtClean="0"/>
              <a:t>oes not </a:t>
            </a:r>
            <a:r>
              <a:rPr lang="en-US" dirty="0"/>
              <a:t>return for Modules 2 &amp; </a:t>
            </a:r>
            <a:r>
              <a:rPr lang="en-US" dirty="0" smtClean="0"/>
              <a:t>3, does not contact school.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Institution Required to Take Attendance 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Withdrawal Date is documented last date of attendance. 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 33 / 99 = 33.3%</a:t>
            </a:r>
            <a:endParaRPr lang="en-US" sz="2200" dirty="0"/>
          </a:p>
          <a:p>
            <a:pPr>
              <a:spcBef>
                <a:spcPct val="50000"/>
              </a:spcBef>
            </a:pPr>
            <a:r>
              <a:rPr lang="en-US" b="1" dirty="0"/>
              <a:t>Institution not Required to Take Attendance </a:t>
            </a:r>
            <a:endParaRPr lang="en-US" dirty="0"/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Withdrawal Date is the 50% point </a:t>
            </a:r>
            <a:r>
              <a:rPr lang="en-US" sz="2200" dirty="0"/>
              <a:t>of the combined term or </a:t>
            </a:r>
            <a:r>
              <a:rPr lang="en-US" sz="2200" dirty="0" smtClean="0"/>
              <a:t>Anthony’s </a:t>
            </a:r>
            <a:r>
              <a:rPr lang="en-US" sz="2200" dirty="0"/>
              <a:t>last date of an academically-related activity.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50%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66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14325"/>
            <a:ext cx="8554162" cy="6476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/>
              <a:t>R2T4 – Definitions </a:t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ED4DEC-C58A-44F1-9AAE-370712516B3E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434340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Standard Terms</a:t>
            </a:r>
          </a:p>
          <a:p>
            <a:pPr lvl="1"/>
            <a:r>
              <a:rPr lang="en-US" dirty="0" smtClean="0"/>
              <a:t>Semesters, trimesters – generally 14–17 weeks long</a:t>
            </a:r>
          </a:p>
          <a:p>
            <a:pPr lvl="1"/>
            <a:r>
              <a:rPr lang="en-US" dirty="0" smtClean="0"/>
              <a:t>Quarters – generally 10–12 weeks long</a:t>
            </a:r>
          </a:p>
          <a:p>
            <a:r>
              <a:rPr lang="en-US" sz="2800" dirty="0" smtClean="0"/>
              <a:t>Non-standard terms – where all coursework is expected to begin and end within a set period of time that is not a semester, trimester, or quarter terms</a:t>
            </a:r>
          </a:p>
          <a:p>
            <a:r>
              <a:rPr lang="en-US" sz="2800" dirty="0" smtClean="0"/>
              <a:t>Non-terms – all credit hour programs that do not begin and end within a set time (self-paced), where courses overlap, where sequential courses do not begin, and end within a term</a:t>
            </a:r>
          </a:p>
        </p:txBody>
      </p:sp>
    </p:spTree>
    <p:extLst>
      <p:ext uri="{BB962C8B-B14F-4D97-AF65-F5344CB8AC3E}">
        <p14:creationId xmlns:p14="http://schemas.microsoft.com/office/powerpoint/2010/main" val="9489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414325"/>
            <a:ext cx="8554162" cy="6476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R2T4 – Definitions 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581CD8-8A8B-40CE-ABDF-9E36FEA7345E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429000" y="1264227"/>
            <a:ext cx="5715000" cy="434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Week of instructional time</a:t>
            </a:r>
          </a:p>
          <a:p>
            <a:pPr lvl="1"/>
            <a:r>
              <a:rPr lang="en-US" sz="3200" dirty="0" smtClean="0"/>
              <a:t>Any seven consecutive day period with at least one day in which scheduled instruction or examination occurs</a:t>
            </a:r>
          </a:p>
          <a:p>
            <a:pPr lvl="1"/>
            <a:r>
              <a:rPr lang="en-US" sz="3200" dirty="0" smtClean="0"/>
              <a:t>Does not include homework time, vacation time, orientation, or counseling</a:t>
            </a:r>
          </a:p>
        </p:txBody>
      </p:sp>
      <p:pic>
        <p:nvPicPr>
          <p:cNvPr id="3075" name="Picture 3" descr="C:\Users\David.Bartnicki\AppData\Local\Microsoft\Windows\Temporary Internet Files\Content.IE5\X44T43T4\MC90015675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131127" cy="2374794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533400" y="1371600"/>
            <a:ext cx="4495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C3300"/>
                </a:solidFill>
                <a:latin typeface="Verdana" pitchFamily="34" charset="0"/>
              </a:rPr>
              <a:t>Programs &amp; Courses </a:t>
            </a:r>
            <a:r>
              <a:rPr lang="en-US" sz="5400" b="1" dirty="0">
                <a:solidFill>
                  <a:srgbClr val="CC3300"/>
                </a:solidFill>
                <a:latin typeface="Verdana" pitchFamily="34" charset="0"/>
              </a:rPr>
              <a:t>Offered In Modules</a:t>
            </a:r>
          </a:p>
          <a:p>
            <a:pPr algn="ctr"/>
            <a:endParaRPr lang="en-US" sz="5400" dirty="0">
              <a:latin typeface="Verdana" pitchFamily="34" charset="0"/>
            </a:endParaRPr>
          </a:p>
          <a:p>
            <a:endParaRPr lang="en-US" sz="5400" dirty="0">
              <a:latin typeface="Verdana" pitchFamily="34" charset="0"/>
            </a:endParaRPr>
          </a:p>
          <a:p>
            <a:endParaRPr lang="en-US" sz="5400" dirty="0">
              <a:latin typeface="Verdana" pitchFamily="34" charset="0"/>
            </a:endParaRPr>
          </a:p>
          <a:p>
            <a:endParaRPr lang="en-US" sz="5400" dirty="0"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9024E4F1-A596-4B49-B5D8-8DD48A4447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9635" name="Picture 3" descr="C:\Users\david.bartnicki\AppData\Local\Microsoft\Windows\Temporary Internet Files\Content.IE5\3CDDRT3V\MC91021634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114147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0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25"/>
            <a:ext cx="8554162" cy="64769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Offered In Modules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5943600" cy="4724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New rules define a program “offered in modules”</a:t>
            </a:r>
          </a:p>
          <a:p>
            <a:pPr lvl="1" eaLnBrk="1" hangingPunct="1"/>
            <a:r>
              <a:rPr lang="en-US" sz="3200" dirty="0" smtClean="0"/>
              <a:t> A course or courses in program do not span entire length of payment period or period of enrollment</a:t>
            </a:r>
          </a:p>
          <a:p>
            <a:pPr eaLnBrk="1" hangingPunct="1"/>
            <a:r>
              <a:rPr lang="en-US" dirty="0" smtClean="0"/>
              <a:t>Doesn’t matter what “modules” are called at the institution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-258763" y="6595630"/>
            <a:ext cx="5175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7D98CFB1-67C9-455D-B2C1-FDB5C17A2AB9}" type="slidenum">
              <a:rPr lang="en-US" sz="1200" b="1">
                <a:solidFill>
                  <a:schemeClr val="bg1"/>
                </a:solidFill>
              </a:rPr>
              <a:pPr algn="r">
                <a:defRPr/>
              </a:pPr>
              <a:t>15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David.Bartnicki\AppData\Local\Microsoft\Windows\Temporary Internet Files\Content.IE5\X44T43T4\MC90029585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164744" cy="273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4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6868"/>
            <a:ext cx="8554162" cy="64769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Standard Term With Modules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124691" y="1277700"/>
            <a:ext cx="8534400" cy="480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Standard term program “offered in modules”</a:t>
            </a:r>
          </a:p>
          <a:p>
            <a:pPr lvl="1" eaLnBrk="1" hangingPunct="1"/>
            <a:r>
              <a:rPr lang="en-US" dirty="0" smtClean="0"/>
              <a:t>Two 8-week sessions within a 16 week semester</a:t>
            </a:r>
          </a:p>
          <a:p>
            <a:pPr lvl="1" eaLnBrk="1" hangingPunct="1"/>
            <a:r>
              <a:rPr lang="en-US" dirty="0" smtClean="0"/>
              <a:t>Three 5-week sessions within a 15 week semester</a:t>
            </a:r>
          </a:p>
          <a:p>
            <a:pPr lvl="1" eaLnBrk="1" hangingPunct="1"/>
            <a:r>
              <a:rPr lang="en-US" dirty="0" smtClean="0"/>
              <a:t>Two 6-week sessions within a 12 week quarter</a:t>
            </a:r>
          </a:p>
          <a:p>
            <a:pPr lvl="1" eaLnBrk="1" hangingPunct="1"/>
            <a:r>
              <a:rPr lang="en-US" dirty="0" smtClean="0"/>
              <a:t>Winter “inter-session” or “J term” between fall and spring semesters 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93518" y="6574848"/>
            <a:ext cx="381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3AEC3EA9-2ED9-4B65-B7CC-3F4AA437BF61}" type="slidenum">
              <a:rPr lang="en-US" sz="1200" b="1">
                <a:solidFill>
                  <a:schemeClr val="bg1"/>
                </a:solidFill>
              </a:rPr>
              <a:pPr algn="r">
                <a:defRPr/>
              </a:pPr>
              <a:t>16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David.Bartnicki\AppData\Local\Microsoft\Windows\Temporary Internet Files\Content.IE5\OWNFVQ2B\MC90015363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819400" cy="202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0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96981" y="414325"/>
            <a:ext cx="8554162" cy="64769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When Is Student A Withdrawal?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728E2-8FD1-42D9-90BE-EBE99F6FE5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-27709" y="1371600"/>
            <a:ext cx="9144000" cy="4419600"/>
          </a:xfrm>
          <a:prstGeom prst="rect">
            <a:avLst/>
          </a:prstGeo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3200" dirty="0" smtClean="0"/>
              <a:t>Student considered to be withdrawal if does not complete all days scheduled to complete within payment period/term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 smtClean="0"/>
              <a:t>School must document completed all courses with a passing grade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 smtClean="0"/>
              <a:t>If no passing grade in last scheduled course, school must demonstrate student completed period</a:t>
            </a:r>
          </a:p>
          <a:p>
            <a:pPr lvl="1" eaLnBrk="1" hangingPunct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298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228600" y="414325"/>
            <a:ext cx="8554162" cy="64769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Return After Withdrawal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728E2-8FD1-42D9-90BE-EBE99F6FE5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24931" name="Content Placeholder 2"/>
          <p:cNvSpPr>
            <a:spLocks noGrp="1"/>
          </p:cNvSpPr>
          <p:nvPr>
            <p:ph idx="4294967295"/>
          </p:nvPr>
        </p:nvSpPr>
        <p:spPr>
          <a:xfrm>
            <a:off x="310707" y="1371600"/>
            <a:ext cx="8534400" cy="4724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Modular term-based credit hour program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/>
              <a:t>Withdrawn student may return to same program prior to end of payment period/period of enrollment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/>
          </a:p>
        </p:txBody>
      </p:sp>
      <p:pic>
        <p:nvPicPr>
          <p:cNvPr id="6147" name="Picture 3" descr="C:\Users\David.Bartnicki\AppData\Local\Microsoft\Windows\Temporary Internet Files\Content.IE5\OWNFVQ2B\MC90044201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61" y="2957943"/>
            <a:ext cx="3486439" cy="34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25"/>
            <a:ext cx="8554162" cy="64769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Written Confirmation Of Return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728E2-8FD1-42D9-90BE-EBE99F6FE5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9144000" cy="4267200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Student in modular program not considered a withdrawal if </a:t>
            </a:r>
          </a:p>
          <a:p>
            <a:pPr lvl="1" eaLnBrk="1" hangingPunct="1">
              <a:spcAft>
                <a:spcPct val="0"/>
              </a:spcAft>
            </a:pPr>
            <a:r>
              <a:rPr lang="en-US" sz="3200" dirty="0" smtClean="0"/>
              <a:t>Provides written confirmation of intent</a:t>
            </a:r>
          </a:p>
          <a:p>
            <a:pPr lvl="2" eaLnBrk="1" hangingPunct="1">
              <a:spcAft>
                <a:spcPct val="0"/>
              </a:spcAft>
            </a:pPr>
            <a:r>
              <a:rPr lang="en-US" sz="3200" dirty="0" smtClean="0"/>
              <a:t>Must be provided at the time of withdrawal </a:t>
            </a:r>
          </a:p>
          <a:p>
            <a:pPr lvl="1" eaLnBrk="1" hangingPunct="1">
              <a:spcAft>
                <a:spcPct val="0"/>
              </a:spcAft>
            </a:pPr>
            <a:r>
              <a:rPr lang="en-US" sz="3200" dirty="0" smtClean="0"/>
              <a:t>Student may change return date in writing</a:t>
            </a:r>
          </a:p>
          <a:p>
            <a:pPr lvl="2" eaLnBrk="1" hangingPunct="1">
              <a:spcAft>
                <a:spcPct val="0"/>
              </a:spcAft>
            </a:pPr>
            <a:r>
              <a:rPr lang="en-US" sz="3200" dirty="0" smtClean="0"/>
              <a:t>Must provide change prior to original return date</a:t>
            </a:r>
          </a:p>
          <a:p>
            <a:pPr marL="914400" lvl="2" indent="0" eaLnBrk="1" hangingPunct="1">
              <a:spcAft>
                <a:spcPct val="0"/>
              </a:spcAft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855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5" name="Rectangle 5"/>
          <p:cNvSpPr>
            <a:spLocks noGrp="1" noChangeArrowheads="1"/>
          </p:cNvSpPr>
          <p:nvPr>
            <p:ph type="title"/>
          </p:nvPr>
        </p:nvSpPr>
        <p:spPr>
          <a:xfrm>
            <a:off x="294919" y="414325"/>
            <a:ext cx="8554162" cy="6476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Theory Behind the Calculation</a:t>
            </a:r>
          </a:p>
        </p:txBody>
      </p:sp>
      <p:sp>
        <p:nvSpPr>
          <p:cNvPr id="4761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050" y="6457950"/>
            <a:ext cx="2133600" cy="365125"/>
          </a:xfrm>
        </p:spPr>
        <p:txBody>
          <a:bodyPr/>
          <a:lstStyle/>
          <a:p>
            <a:pPr>
              <a:defRPr/>
            </a:pPr>
            <a:fld id="{3FB197B5-A593-4D98-9938-23D21348C72F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70719" y="1371600"/>
            <a:ext cx="7802562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Student earns Title IV aid through attendance</a:t>
            </a:r>
          </a:p>
          <a:p>
            <a:pPr lvl="1" eaLnBrk="1" hangingPunct="1"/>
            <a:r>
              <a:rPr lang="en-US" sz="3200" dirty="0" smtClean="0"/>
              <a:t>Percentage of aid earned is equal to the percentage of payment period or enrollment period completed </a:t>
            </a:r>
          </a:p>
        </p:txBody>
      </p:sp>
      <p:pic>
        <p:nvPicPr>
          <p:cNvPr id="12293" name="Picture 4" descr="dd0075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57" y="3771900"/>
            <a:ext cx="2358824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4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52400" y="440723"/>
            <a:ext cx="8554162" cy="64769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2060"/>
                </a:solidFill>
              </a:rPr>
              <a:t>Written Confirmation Of Return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782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728E2-8FD1-42D9-90BE-EBE99F6FE5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8611" name="Content Placeholder 2"/>
          <p:cNvSpPr>
            <a:spLocks noGrp="1"/>
          </p:cNvSpPr>
          <p:nvPr>
            <p:ph idx="4294967295"/>
          </p:nvPr>
        </p:nvSpPr>
        <p:spPr>
          <a:xfrm>
            <a:off x="-20782" y="1295400"/>
            <a:ext cx="8727344" cy="4724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Nonstandard &amp; Non-term Programs</a:t>
            </a:r>
          </a:p>
          <a:p>
            <a:pPr lvl="1" eaLnBrk="1" hangingPunct="1"/>
            <a:r>
              <a:rPr lang="en-US" sz="3200" dirty="0" smtClean="0"/>
              <a:t>Student considered to be withdrawal if not scheduled to begin another course in period of enrollment for more than 45 calendar days </a:t>
            </a:r>
          </a:p>
          <a:p>
            <a:pPr lvl="2" eaLnBrk="1" hangingPunct="1"/>
            <a:r>
              <a:rPr lang="en-US" sz="3200" dirty="0" smtClean="0"/>
              <a:t>45 days measured from end of module ceased attending</a:t>
            </a:r>
          </a:p>
          <a:p>
            <a:pPr lvl="2" eaLnBrk="1" hangingPunct="1">
              <a:buFontTx/>
              <a:buNone/>
            </a:pPr>
            <a:endParaRPr lang="en-US" sz="3200" dirty="0" smtClean="0"/>
          </a:p>
        </p:txBody>
      </p:sp>
      <p:pic>
        <p:nvPicPr>
          <p:cNvPr id="7170" name="Picture 2" descr="C:\Users\David.Bartnicki\AppData\Local\Microsoft\Windows\Temporary Internet Files\Content.IE5\OWNFVQ2B\MP9003096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2469735" cy="17617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3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4636" y="414325"/>
            <a:ext cx="9144000" cy="647698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2060"/>
                </a:solidFill>
              </a:rPr>
              <a:t>After Written Confirmation Of Return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728E2-8FD1-42D9-90BE-EBE99F6FE53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8686800" cy="3657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Student considered to be withdrawal if does not return as scheduled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Withdrawal dates back to time that confirmation originally provided</a:t>
            </a:r>
          </a:p>
          <a:p>
            <a:pPr lvl="1" eaLnBrk="1" hangingPunct="1"/>
            <a:r>
              <a:rPr lang="en-US" sz="3000" dirty="0" smtClean="0"/>
              <a:t>Determine withdrawal date and days of attendance as if confirmation of future attendance never provided</a:t>
            </a:r>
          </a:p>
        </p:txBody>
      </p:sp>
    </p:spTree>
    <p:extLst>
      <p:ext uri="{BB962C8B-B14F-4D97-AF65-F5344CB8AC3E}">
        <p14:creationId xmlns:p14="http://schemas.microsoft.com/office/powerpoint/2010/main" val="36584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723"/>
            <a:ext cx="8915400" cy="64769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Calendar Days - Credit Hour Modules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-37378" y="1219200"/>
            <a:ext cx="9181377" cy="4811714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600" dirty="0" smtClean="0"/>
              <a:t>Total calendar days include all days on which the student was scheduled to attend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Days of completed courses count if course does not span length of term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Exclude scheduled breaks of at least 5 consecutive days when student not scheduled to attend a module or other course offered during that period</a:t>
            </a:r>
          </a:p>
          <a:p>
            <a:pPr eaLnBrk="1" hangingPunct="1">
              <a:lnSpc>
                <a:spcPct val="120000"/>
              </a:lnSpc>
            </a:pPr>
            <a:r>
              <a:rPr lang="en-US" sz="2600" dirty="0" smtClean="0"/>
              <a:t>For a withdrawn student who has made schedule changes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Do not count days of withdrawn courses after official withdrawal prior to complete cessation of attendance  </a:t>
            </a:r>
          </a:p>
          <a:p>
            <a:pPr lvl="1" eaLnBrk="1" hangingPunct="1"/>
            <a:endParaRPr lang="en-US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37378" y="6580188"/>
            <a:ext cx="354012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3E82D048-4664-4C95-92F0-1572309EF600}" type="slidenum">
              <a:rPr lang="en-US" sz="1200" b="1">
                <a:solidFill>
                  <a:schemeClr val="bg1"/>
                </a:solidFill>
              </a:rPr>
              <a:pPr algn="r">
                <a:defRPr/>
              </a:pPr>
              <a:t>22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152400" y="1364673"/>
            <a:ext cx="4495800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C3300"/>
                </a:solidFill>
                <a:latin typeface="Verdana" pitchFamily="34" charset="0"/>
              </a:rPr>
              <a:t>Examples</a:t>
            </a:r>
            <a:r>
              <a:rPr lang="en-US" sz="5400" b="1" dirty="0" smtClean="0">
                <a:solidFill>
                  <a:srgbClr val="CC3300"/>
                </a:solidFill>
                <a:latin typeface="Verdana" pitchFamily="34" charset="0"/>
              </a:rPr>
              <a:t>:</a:t>
            </a:r>
          </a:p>
          <a:p>
            <a:pPr algn="ctr"/>
            <a:endParaRPr lang="en-US" sz="1100" b="1" dirty="0" smtClean="0">
              <a:solidFill>
                <a:srgbClr val="CC3300"/>
              </a:solidFill>
              <a:latin typeface="Verdana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CC3300"/>
                </a:solidFill>
                <a:latin typeface="Verdana" pitchFamily="34" charset="0"/>
              </a:rPr>
              <a:t>R2T4 </a:t>
            </a:r>
          </a:p>
          <a:p>
            <a:pPr algn="ctr"/>
            <a:r>
              <a:rPr lang="en-US" sz="5400" b="1" dirty="0" smtClean="0">
                <a:solidFill>
                  <a:srgbClr val="CC3300"/>
                </a:solidFill>
                <a:latin typeface="Verdana" pitchFamily="34" charset="0"/>
              </a:rPr>
              <a:t>&amp;</a:t>
            </a:r>
          </a:p>
          <a:p>
            <a:pPr algn="ctr"/>
            <a:r>
              <a:rPr lang="en-US" sz="5400" b="1" dirty="0" smtClean="0">
                <a:solidFill>
                  <a:srgbClr val="CC3300"/>
                </a:solidFill>
                <a:latin typeface="Verdana" pitchFamily="34" charset="0"/>
              </a:rPr>
              <a:t> Modules</a:t>
            </a:r>
            <a:endParaRPr lang="en-US" sz="5400" b="1" dirty="0">
              <a:solidFill>
                <a:srgbClr val="CC3300"/>
              </a:solidFill>
              <a:latin typeface="Verdana" pitchFamily="34" charset="0"/>
            </a:endParaRPr>
          </a:p>
          <a:p>
            <a:pPr algn="ctr"/>
            <a:endParaRPr lang="en-US" sz="5400" dirty="0">
              <a:latin typeface="Verdana" pitchFamily="34" charset="0"/>
            </a:endParaRPr>
          </a:p>
          <a:p>
            <a:endParaRPr lang="en-US" sz="5400" dirty="0">
              <a:latin typeface="Verdana" pitchFamily="34" charset="0"/>
            </a:endParaRPr>
          </a:p>
          <a:p>
            <a:endParaRPr lang="en-US" sz="5400" dirty="0">
              <a:latin typeface="Verdana" pitchFamily="34" charset="0"/>
            </a:endParaRPr>
          </a:p>
          <a:p>
            <a:endParaRPr lang="en-US" sz="5400" dirty="0"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9024E4F1-A596-4B49-B5D8-8DD48A4447E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195" name="Picture 3" descr="C:\Users\David.Bartnicki\AppData\Local\Microsoft\Windows\Temporary Internet Files\Content.IE5\1MGJEHW0\MP90044309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92580" cy="322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26868"/>
            <a:ext cx="8554162" cy="64769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</a:rPr>
              <a:t>Summer Module Example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7709" y="64770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5D442F-FCD5-4A77-AF50-0CDB3FE82047}" type="slidenum">
              <a:rPr lang="en-US" b="1">
                <a:latin typeface="Arial" pitchFamily="34" charset="0"/>
                <a:cs typeface="Arial" pitchFamily="34" charset="0"/>
              </a:rPr>
              <a:pPr>
                <a:defRPr/>
              </a:pPr>
              <a:t>24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257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 dirty="0" smtClean="0"/>
              <a:t>Fall and Spring = standard terms</a:t>
            </a:r>
          </a:p>
          <a:p>
            <a:pPr lvl="2" eaLnBrk="1" hangingPunct="1"/>
            <a:r>
              <a:rPr lang="en-US" sz="2600" dirty="0" smtClean="0"/>
              <a:t>All courses last for full 15 weeks; not considered to be “offered in modules”</a:t>
            </a:r>
          </a:p>
          <a:p>
            <a:pPr eaLnBrk="1" hangingPunct="1"/>
            <a:r>
              <a:rPr lang="en-US" sz="2800" dirty="0" smtClean="0"/>
              <a:t>Summer = three 5-week sessions (combined to be a standard term offered in modules)</a:t>
            </a:r>
          </a:p>
          <a:p>
            <a:pPr lvl="2" eaLnBrk="1" hangingPunct="1"/>
            <a:r>
              <a:rPr lang="en-US" sz="2600" dirty="0" smtClean="0"/>
              <a:t>Students can enroll in any one, two or all three summer sessions</a:t>
            </a:r>
          </a:p>
          <a:p>
            <a:pPr lvl="2" eaLnBrk="1" hangingPunct="1"/>
            <a:r>
              <a:rPr lang="en-US" sz="2600" dirty="0" smtClean="0"/>
              <a:t>Students enrolled in the 5-week summer sessions are considered in programs “offered in modules” since none of the sessions span the entire length of the term (the 15-week period)</a:t>
            </a:r>
          </a:p>
        </p:txBody>
      </p:sp>
    </p:spTree>
    <p:extLst>
      <p:ext uri="{BB962C8B-B14F-4D97-AF65-F5344CB8AC3E}">
        <p14:creationId xmlns:p14="http://schemas.microsoft.com/office/powerpoint/2010/main" val="4709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414325"/>
            <a:ext cx="8554162" cy="6476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Summer Module Example  </a:t>
            </a: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609600" y="1227065"/>
            <a:ext cx="21336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/>
              <a:t>Session 1</a:t>
            </a:r>
          </a:p>
          <a:p>
            <a:pPr algn="ctr" eaLnBrk="1" hangingPunct="1"/>
            <a:r>
              <a:rPr lang="en-US" sz="2800" dirty="0"/>
              <a:t>5 weeks</a:t>
            </a: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3086100" y="1219200"/>
            <a:ext cx="23622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/>
              <a:t>Session 2</a:t>
            </a:r>
          </a:p>
          <a:p>
            <a:pPr algn="ctr" eaLnBrk="1" hangingPunct="1"/>
            <a:r>
              <a:rPr lang="en-US" sz="2800" dirty="0"/>
              <a:t>5 weeks</a:t>
            </a:r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5784273" y="1219200"/>
            <a:ext cx="20574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/>
              <a:t>Session 3</a:t>
            </a:r>
          </a:p>
          <a:p>
            <a:pPr algn="ctr" eaLnBrk="1" hangingPunct="1"/>
            <a:r>
              <a:rPr lang="en-US" sz="2800" dirty="0"/>
              <a:t>5 weeks</a:t>
            </a:r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865909" y="2282534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33 days</a:t>
            </a:r>
          </a:p>
        </p:txBody>
      </p:sp>
      <p:sp>
        <p:nvSpPr>
          <p:cNvPr id="25607" name="Text Box 13"/>
          <p:cNvSpPr txBox="1">
            <a:spLocks noChangeArrowheads="1"/>
          </p:cNvSpPr>
          <p:nvPr/>
        </p:nvSpPr>
        <p:spPr bwMode="auto">
          <a:xfrm>
            <a:off x="3498272" y="2282534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33 days</a:t>
            </a:r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5953991" y="2261319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33 days</a:t>
            </a:r>
          </a:p>
        </p:txBody>
      </p:sp>
      <p:sp>
        <p:nvSpPr>
          <p:cNvPr id="25609" name="Text Box 22"/>
          <p:cNvSpPr txBox="1">
            <a:spLocks noChangeArrowheads="1"/>
          </p:cNvSpPr>
          <p:nvPr/>
        </p:nvSpPr>
        <p:spPr bwMode="auto">
          <a:xfrm>
            <a:off x="459708" y="2806409"/>
            <a:ext cx="868429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Enrolls in all three summer sessions.  Completes session 1, begins session 2, and stops attending on day 10.  No withdrawal or confirmation to return. 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R2T4 required.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Recalculate Pell before R2T4.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Withdrawal date is day 10 of session 2.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45 days/103 days = .4369 = 43.7%  </a:t>
            </a:r>
          </a:p>
        </p:txBody>
      </p:sp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2590800" y="2362199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2 days</a:t>
            </a:r>
          </a:p>
        </p:txBody>
      </p:sp>
      <p:sp>
        <p:nvSpPr>
          <p:cNvPr id="25611" name="TextBox 10"/>
          <p:cNvSpPr txBox="1">
            <a:spLocks noChangeArrowheads="1"/>
          </p:cNvSpPr>
          <p:nvPr/>
        </p:nvSpPr>
        <p:spPr bwMode="auto">
          <a:xfrm>
            <a:off x="5368636" y="2362200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2 days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7709" y="64770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5D442F-FCD5-4A77-AF50-0CDB3FE82047}" type="slidenum">
              <a:rPr lang="en-US" b="1">
                <a:latin typeface="Arial" pitchFamily="34" charset="0"/>
                <a:cs typeface="Arial" pitchFamily="34" charset="0"/>
              </a:rPr>
              <a:pPr>
                <a:defRPr/>
              </a:pPr>
              <a:t>25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-20782" y="414325"/>
            <a:ext cx="9393382" cy="647698"/>
          </a:xfrm>
        </p:spPr>
        <p:txBody>
          <a:bodyPr/>
          <a:lstStyle/>
          <a:p>
            <a:pPr>
              <a:defRPr/>
            </a:pPr>
            <a:r>
              <a:rPr lang="en-US" sz="3500" b="1" dirty="0" smtClean="0">
                <a:solidFill>
                  <a:srgbClr val="002060"/>
                </a:solidFill>
              </a:rPr>
              <a:t>Business Times University (BTU) Scenario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782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1784C3-3C80-4531-94D7-C9DF324A26CD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26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1402772" y="2473974"/>
            <a:ext cx="16002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/>
              <a:t>Part 1</a:t>
            </a:r>
          </a:p>
          <a:p>
            <a:pPr algn="ctr" eaLnBrk="1" hangingPunct="1"/>
            <a:r>
              <a:rPr lang="en-US" sz="2800" dirty="0"/>
              <a:t>33 days</a:t>
            </a: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3764972" y="2495693"/>
            <a:ext cx="17526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/>
              <a:t>Part 2</a:t>
            </a:r>
          </a:p>
          <a:p>
            <a:pPr algn="ctr" eaLnBrk="1" hangingPunct="1"/>
            <a:r>
              <a:rPr lang="en-US" sz="2800" dirty="0"/>
              <a:t>33 days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1707572" y="1194086"/>
            <a:ext cx="60198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/>
              <a:t>15-week Full Term  103 days</a:t>
            </a: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838200" y="46482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.</a:t>
            </a:r>
          </a:p>
          <a:p>
            <a:pPr eaLnBrk="1" hangingPunct="1"/>
            <a:endParaRPr lang="en-US" dirty="0"/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1136072" y="3428062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9/06 –10/08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3550227" y="344191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10/11 – 11/12</a:t>
            </a: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5926282" y="3428061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11/15 – 12/17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2673927" y="1717958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9/06 – 12/17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6203372" y="2473974"/>
            <a:ext cx="18288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/>
              <a:t>Part 3</a:t>
            </a:r>
          </a:p>
          <a:p>
            <a:pPr algn="ctr" eaLnBrk="1" hangingPunct="1"/>
            <a:r>
              <a:rPr lang="en-US" sz="2800" dirty="0"/>
              <a:t>33 days</a:t>
            </a:r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1402772" y="4063206"/>
            <a:ext cx="66294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/>
              <a:t>Standard Semester</a:t>
            </a:r>
          </a:p>
          <a:p>
            <a:pPr algn="ctr" eaLnBrk="1" hangingPunct="1"/>
            <a:r>
              <a:rPr lang="en-US" sz="2800" dirty="0"/>
              <a:t>Academic year is 30 weeks, 103 days</a:t>
            </a:r>
          </a:p>
          <a:p>
            <a:pPr algn="ctr" eaLnBrk="1" hangingPunct="1"/>
            <a:r>
              <a:rPr lang="en-US" sz="2800" dirty="0"/>
              <a:t>Also offers courses in 3 Parts of term, </a:t>
            </a:r>
          </a:p>
          <a:p>
            <a:pPr algn="ctr" eaLnBrk="1" hangingPunct="1"/>
            <a:r>
              <a:rPr lang="en-US" sz="2800" dirty="0"/>
              <a:t>Part of term is 5 weeks,33 days</a:t>
            </a:r>
          </a:p>
        </p:txBody>
      </p:sp>
      <p:sp>
        <p:nvSpPr>
          <p:cNvPr id="26637" name="TextBox 15"/>
          <p:cNvSpPr txBox="1">
            <a:spLocks noChangeArrowheads="1"/>
          </p:cNvSpPr>
          <p:nvPr/>
        </p:nvSpPr>
        <p:spPr bwMode="auto">
          <a:xfrm>
            <a:off x="3009900" y="2720036"/>
            <a:ext cx="755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/>
              <a:t>2 days</a:t>
            </a:r>
          </a:p>
        </p:txBody>
      </p:sp>
      <p:sp>
        <p:nvSpPr>
          <p:cNvPr id="26638" name="TextBox 16"/>
          <p:cNvSpPr txBox="1">
            <a:spLocks noChangeArrowheads="1"/>
          </p:cNvSpPr>
          <p:nvPr/>
        </p:nvSpPr>
        <p:spPr bwMode="auto">
          <a:xfrm>
            <a:off x="5545280" y="2699253"/>
            <a:ext cx="658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/>
              <a:t>2 days</a:t>
            </a:r>
          </a:p>
        </p:txBody>
      </p:sp>
    </p:spTree>
    <p:extLst>
      <p:ext uri="{BB962C8B-B14F-4D97-AF65-F5344CB8AC3E}">
        <p14:creationId xmlns:p14="http://schemas.microsoft.com/office/powerpoint/2010/main" val="13288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287347" y="414325"/>
            <a:ext cx="8554162" cy="64769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BTU Example 1 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2158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749164-6E19-4039-95D9-5B912A89AB3E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27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1066800" y="3225800"/>
            <a:ext cx="16002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Part 1</a:t>
            </a:r>
          </a:p>
          <a:p>
            <a:pPr algn="ctr" eaLnBrk="1" hangingPunct="1"/>
            <a:r>
              <a:rPr lang="en-US" sz="2000" dirty="0"/>
              <a:t>9/06 –10/08</a:t>
            </a:r>
          </a:p>
          <a:p>
            <a:pPr algn="ctr" eaLnBrk="1" hangingPunct="1"/>
            <a:r>
              <a:rPr lang="en-US" sz="2000" dirty="0"/>
              <a:t>N/E</a:t>
            </a: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3657600" y="3200400"/>
            <a:ext cx="1752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Part 2</a:t>
            </a:r>
          </a:p>
          <a:p>
            <a:pPr algn="ctr" eaLnBrk="1" hangingPunct="1"/>
            <a:r>
              <a:rPr lang="en-US" sz="2000" dirty="0"/>
              <a:t>10/11 – 11/12</a:t>
            </a:r>
          </a:p>
          <a:p>
            <a:pPr algn="ctr" eaLnBrk="1" hangingPunct="1"/>
            <a:r>
              <a:rPr lang="en-US" sz="2000" dirty="0"/>
              <a:t>3 credits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810491" y="1070807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u="sng" dirty="0"/>
              <a:t>Full Term </a:t>
            </a:r>
            <a:r>
              <a:rPr lang="en-US" sz="2800" u="sng" dirty="0" smtClean="0"/>
              <a:t>= 9/06 </a:t>
            </a:r>
            <a:r>
              <a:rPr lang="en-US" sz="2800" u="sng" dirty="0"/>
              <a:t>– </a:t>
            </a:r>
            <a:r>
              <a:rPr lang="en-US" sz="2800" u="sng" dirty="0" smtClean="0"/>
              <a:t>12/17</a:t>
            </a:r>
            <a:endParaRPr lang="en-US" sz="2800" u="sng" dirty="0"/>
          </a:p>
          <a:p>
            <a:pPr algn="ctr" eaLnBrk="1" hangingPunct="1"/>
            <a:endParaRPr lang="en-US" sz="2800" dirty="0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477000" y="3225800"/>
            <a:ext cx="18288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Part 3</a:t>
            </a:r>
          </a:p>
          <a:p>
            <a:pPr algn="ctr" eaLnBrk="1" hangingPunct="1"/>
            <a:r>
              <a:rPr lang="en-US" sz="2000" dirty="0"/>
              <a:t>11/15 – 12/17</a:t>
            </a:r>
          </a:p>
          <a:p>
            <a:pPr algn="ctr" eaLnBrk="1" hangingPunct="1"/>
            <a:r>
              <a:rPr lang="en-US" sz="2000" dirty="0"/>
              <a:t>3 credits</a:t>
            </a:r>
          </a:p>
        </p:txBody>
      </p:sp>
      <p:sp>
        <p:nvSpPr>
          <p:cNvPr id="27656" name="TextBox 15"/>
          <p:cNvSpPr txBox="1">
            <a:spLocks noChangeArrowheads="1"/>
          </p:cNvSpPr>
          <p:nvPr/>
        </p:nvSpPr>
        <p:spPr bwMode="auto">
          <a:xfrm>
            <a:off x="2743200" y="3484510"/>
            <a:ext cx="76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2 days</a:t>
            </a:r>
          </a:p>
        </p:txBody>
      </p:sp>
      <p:sp>
        <p:nvSpPr>
          <p:cNvPr id="27657" name="TextBox 16"/>
          <p:cNvSpPr txBox="1">
            <a:spLocks noChangeArrowheads="1"/>
          </p:cNvSpPr>
          <p:nvPr/>
        </p:nvSpPr>
        <p:spPr bwMode="auto">
          <a:xfrm>
            <a:off x="5638800" y="3569900"/>
            <a:ext cx="76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2 days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838200" y="1676400"/>
            <a:ext cx="7696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9/06 begins attendance in 6 credits in Full Term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9/28 withdraws from 3 credits in Full Term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11/12 withdraws from 3 credits in Full Term</a:t>
            </a:r>
          </a:p>
        </p:txBody>
      </p:sp>
      <p:sp>
        <p:nvSpPr>
          <p:cNvPr id="27659" name="Rectangle 19"/>
          <p:cNvSpPr>
            <a:spLocks noChangeArrowheads="1"/>
          </p:cNvSpPr>
          <p:nvPr/>
        </p:nvSpPr>
        <p:spPr bwMode="auto">
          <a:xfrm>
            <a:off x="3401291" y="4278312"/>
            <a:ext cx="29718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600" dirty="0"/>
              <a:t>10/11 begins 3 credits in Part 2  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11/12 completes </a:t>
            </a:r>
            <a:r>
              <a:rPr lang="en-US" sz="2600" dirty="0" smtClean="0"/>
              <a:t>   3 </a:t>
            </a:r>
            <a:r>
              <a:rPr lang="en-US" sz="2600" dirty="0"/>
              <a:t>credits in Part 2</a:t>
            </a:r>
          </a:p>
        </p:txBody>
      </p:sp>
      <p:sp>
        <p:nvSpPr>
          <p:cNvPr id="27661" name="Rectangle 22"/>
          <p:cNvSpPr>
            <a:spLocks noChangeArrowheads="1"/>
          </p:cNvSpPr>
          <p:nvPr/>
        </p:nvSpPr>
        <p:spPr bwMode="auto">
          <a:xfrm>
            <a:off x="6477000" y="4398818"/>
            <a:ext cx="236450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600" dirty="0"/>
              <a:t>11/12 withdraws 3 credits in </a:t>
            </a:r>
            <a:r>
              <a:rPr lang="en-US" sz="2600" dirty="0" smtClean="0"/>
              <a:t>Part </a:t>
            </a:r>
            <a:r>
              <a:rPr lang="en-US" sz="2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03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25"/>
            <a:ext cx="8554162" cy="64769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BTU Example 1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EC1ED7-9F1F-487E-8F9A-1E044D246D4D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28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173162" cy="480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Enrollment ends 11/12 with completed course and official withdrawal*</a:t>
            </a:r>
          </a:p>
          <a:p>
            <a:r>
              <a:rPr lang="en-US" dirty="0" smtClean="0"/>
              <a:t>Was to attend until 12/17</a:t>
            </a:r>
          </a:p>
          <a:p>
            <a:r>
              <a:rPr lang="en-US" dirty="0" smtClean="0"/>
              <a:t>R2T4 required</a:t>
            </a:r>
          </a:p>
          <a:p>
            <a:r>
              <a:rPr lang="en-US" dirty="0" smtClean="0"/>
              <a:t>Withdrawal date is 11/12,  68 days</a:t>
            </a:r>
          </a:p>
          <a:p>
            <a:r>
              <a:rPr lang="en-US" dirty="0" smtClean="0"/>
              <a:t>Enrollment period is 09/06 – 12/17, 103 days</a:t>
            </a:r>
          </a:p>
          <a:p>
            <a:r>
              <a:rPr lang="en-US" dirty="0" smtClean="0"/>
              <a:t>68/103 = .6602 = 66.0%</a:t>
            </a:r>
          </a:p>
          <a:p>
            <a:pPr>
              <a:buFont typeface="Wingdings 2" pitchFamily="18" charset="2"/>
              <a:buNone/>
            </a:pPr>
            <a:endParaRPr lang="en-US" sz="1000" dirty="0" smtClean="0"/>
          </a:p>
          <a:p>
            <a:pPr>
              <a:buFont typeface="Wingdings 2" pitchFamily="18" charset="2"/>
              <a:buNone/>
            </a:pPr>
            <a:r>
              <a:rPr lang="en-US" sz="2600" dirty="0" smtClean="0"/>
              <a:t>*complete and withdraw same day = withdrawal</a:t>
            </a:r>
          </a:p>
        </p:txBody>
      </p:sp>
    </p:spTree>
    <p:extLst>
      <p:ext uri="{BB962C8B-B14F-4D97-AF65-F5344CB8AC3E}">
        <p14:creationId xmlns:p14="http://schemas.microsoft.com/office/powerpoint/2010/main" val="36863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160347" y="414325"/>
            <a:ext cx="8554162" cy="64769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BTU Example 2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AB546-0C71-4C30-B408-1C55C203CB68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29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838200" y="3076476"/>
            <a:ext cx="16002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Part 1</a:t>
            </a:r>
          </a:p>
          <a:p>
            <a:pPr algn="ctr" eaLnBrk="1" hangingPunct="1"/>
            <a:r>
              <a:rPr lang="en-US" sz="2000" dirty="0"/>
              <a:t>9/06 –10/08 3 credits</a:t>
            </a:r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3470564" y="3076476"/>
            <a:ext cx="1752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Part 2</a:t>
            </a:r>
          </a:p>
          <a:p>
            <a:pPr algn="ctr" eaLnBrk="1" hangingPunct="1"/>
            <a:r>
              <a:rPr lang="en-US" sz="2000" dirty="0"/>
              <a:t>10/11 – 11/12</a:t>
            </a:r>
          </a:p>
          <a:p>
            <a:pPr algn="ctr" eaLnBrk="1" hangingPunct="1"/>
            <a:r>
              <a:rPr lang="en-US" sz="2000" dirty="0"/>
              <a:t>N/E</a:t>
            </a: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6096000" y="3076332"/>
            <a:ext cx="18288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Part 3</a:t>
            </a:r>
          </a:p>
          <a:p>
            <a:pPr algn="ctr" eaLnBrk="1" hangingPunct="1"/>
            <a:r>
              <a:rPr lang="en-US" sz="2000" dirty="0"/>
              <a:t>11/15 – 12/17</a:t>
            </a:r>
          </a:p>
          <a:p>
            <a:pPr algn="ctr" eaLnBrk="1" hangingPunct="1"/>
            <a:r>
              <a:rPr lang="en-US" sz="2000" dirty="0"/>
              <a:t>3 credits</a:t>
            </a:r>
          </a:p>
        </p:txBody>
      </p:sp>
      <p:sp>
        <p:nvSpPr>
          <p:cNvPr id="29703" name="TextBox 15"/>
          <p:cNvSpPr txBox="1">
            <a:spLocks noChangeArrowheads="1"/>
          </p:cNvSpPr>
          <p:nvPr/>
        </p:nvSpPr>
        <p:spPr bwMode="auto">
          <a:xfrm>
            <a:off x="2632364" y="3276599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2 days</a:t>
            </a:r>
          </a:p>
        </p:txBody>
      </p:sp>
      <p:sp>
        <p:nvSpPr>
          <p:cNvPr id="29704" name="TextBox 16"/>
          <p:cNvSpPr txBox="1">
            <a:spLocks noChangeArrowheads="1"/>
          </p:cNvSpPr>
          <p:nvPr/>
        </p:nvSpPr>
        <p:spPr bwMode="auto">
          <a:xfrm>
            <a:off x="5334000" y="3276600"/>
            <a:ext cx="76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2 days</a:t>
            </a:r>
          </a:p>
        </p:txBody>
      </p:sp>
      <p:sp>
        <p:nvSpPr>
          <p:cNvPr id="29705" name="Rectangle 17"/>
          <p:cNvSpPr>
            <a:spLocks noChangeArrowheads="1"/>
          </p:cNvSpPr>
          <p:nvPr/>
        </p:nvSpPr>
        <p:spPr bwMode="auto">
          <a:xfrm>
            <a:off x="838200" y="1547860"/>
            <a:ext cx="7620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9/06 begins attendance in 6 credits in Full Term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9/22 withdraws 3 credits in Full Term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12/17 completes 3 credits in Full Term</a:t>
            </a:r>
          </a:p>
          <a:p>
            <a:endParaRPr lang="en-US" sz="2800" dirty="0"/>
          </a:p>
        </p:txBody>
      </p:sp>
      <p:sp>
        <p:nvSpPr>
          <p:cNvPr id="29706" name="Rectangle 19"/>
          <p:cNvSpPr>
            <a:spLocks noChangeArrowheads="1"/>
          </p:cNvSpPr>
          <p:nvPr/>
        </p:nvSpPr>
        <p:spPr bwMode="auto">
          <a:xfrm>
            <a:off x="39832" y="4092476"/>
            <a:ext cx="34307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09/06 </a:t>
            </a:r>
            <a:r>
              <a:rPr lang="en-US" sz="2400" dirty="0" smtClean="0"/>
              <a:t>begins attendance in </a:t>
            </a:r>
            <a:r>
              <a:rPr lang="en-US" sz="2400" dirty="0"/>
              <a:t>3 credits in Part 1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10/08 completes 3 credits in </a:t>
            </a:r>
            <a:r>
              <a:rPr lang="en-US" sz="2400" dirty="0" smtClean="0"/>
              <a:t>Part </a:t>
            </a:r>
            <a:r>
              <a:rPr lang="en-US" sz="2400" dirty="0"/>
              <a:t>1</a:t>
            </a:r>
          </a:p>
        </p:txBody>
      </p:sp>
      <p:sp>
        <p:nvSpPr>
          <p:cNvPr id="29707" name="Rectangle 20"/>
          <p:cNvSpPr>
            <a:spLocks noChangeArrowheads="1"/>
          </p:cNvSpPr>
          <p:nvPr/>
        </p:nvSpPr>
        <p:spPr bwMode="auto">
          <a:xfrm>
            <a:off x="5857298" y="4849597"/>
            <a:ext cx="3058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12/07 withdraws from 3 credits in Part 3 </a:t>
            </a:r>
          </a:p>
        </p:txBody>
      </p:sp>
      <p:sp>
        <p:nvSpPr>
          <p:cNvPr id="29708" name="Rectangle 21"/>
          <p:cNvSpPr>
            <a:spLocks noChangeArrowheads="1"/>
          </p:cNvSpPr>
          <p:nvPr/>
        </p:nvSpPr>
        <p:spPr bwMode="auto">
          <a:xfrm>
            <a:off x="5857298" y="4078333"/>
            <a:ext cx="2890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11/15 begins 3 credits in Part 3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838200" y="1070807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u="sng" dirty="0"/>
              <a:t>Full Term </a:t>
            </a:r>
            <a:r>
              <a:rPr lang="en-US" sz="2800" u="sng" dirty="0" smtClean="0"/>
              <a:t>= 9/06 </a:t>
            </a:r>
            <a:r>
              <a:rPr lang="en-US" sz="2800" u="sng" dirty="0"/>
              <a:t>– </a:t>
            </a:r>
            <a:r>
              <a:rPr lang="en-US" sz="2800" u="sng" dirty="0" smtClean="0"/>
              <a:t>12/17</a:t>
            </a:r>
            <a:endParaRPr lang="en-US" sz="2800" u="sng" dirty="0"/>
          </a:p>
          <a:p>
            <a:pPr algn="ctr"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7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How Does It Work?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8CF4A-3CCA-4425-9F98-9EF971CDB9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9708" y="1371600"/>
            <a:ext cx="5791200" cy="43434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If school has disbursed more aid than the student has earned, money is returned to the programs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school has disbursed less aid than the student has earned, a post-withdrawal disbursement will be calculated</a:t>
            </a:r>
          </a:p>
        </p:txBody>
      </p:sp>
      <p:pic>
        <p:nvPicPr>
          <p:cNvPr id="2051" name="Picture 3" descr="C:\Users\David.Bartnicki\AppData\Local\Microsoft\Windows\Temporary Internet Files\Content.IE5\X44T43T4\MC90044200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6868"/>
            <a:ext cx="8554162" cy="64769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BTU Example 2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2E4CD4-668C-44F9-A254-5416FE4EA904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30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295400"/>
            <a:ext cx="6648450" cy="480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Enrollment ends 12/17 with completed course</a:t>
            </a:r>
          </a:p>
          <a:p>
            <a:r>
              <a:rPr lang="en-US" dirty="0" smtClean="0"/>
              <a:t>No R2T4 required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 descr="C:\Users\David.Bartnicki\AppData\Local\Microsoft\Windows\Temporary Internet Files\Content.IE5\6R1NBHEJ\MC90043463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108">
            <a:off x="4593833" y="3216988"/>
            <a:ext cx="3518575" cy="1872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418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239357" y="414325"/>
            <a:ext cx="8554162" cy="64769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BTU Example </a:t>
            </a:r>
            <a:r>
              <a:rPr lang="en-US" b="1" dirty="0">
                <a:solidFill>
                  <a:srgbClr val="002060"/>
                </a:solidFill>
              </a:rPr>
              <a:t>3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782" y="645621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589A77-E316-4BDD-9757-0D648BAAABED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31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838200" y="2761673"/>
            <a:ext cx="16002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Part 1</a:t>
            </a:r>
          </a:p>
          <a:p>
            <a:pPr algn="ctr" eaLnBrk="1" hangingPunct="1"/>
            <a:r>
              <a:rPr lang="en-US" sz="2000" dirty="0"/>
              <a:t>9/06 –10/08</a:t>
            </a:r>
          </a:p>
          <a:p>
            <a:pPr algn="ctr" eaLnBrk="1" hangingPunct="1"/>
            <a:r>
              <a:rPr lang="en-US" sz="2000" dirty="0"/>
              <a:t>3 credits</a:t>
            </a: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3505200" y="2720181"/>
            <a:ext cx="1752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Part 2</a:t>
            </a:r>
          </a:p>
          <a:p>
            <a:pPr algn="ctr" eaLnBrk="1" hangingPunct="1"/>
            <a:r>
              <a:rPr lang="en-US" sz="2000" dirty="0"/>
              <a:t>10/11 – 11/12</a:t>
            </a:r>
          </a:p>
          <a:p>
            <a:pPr algn="ctr" eaLnBrk="1" hangingPunct="1"/>
            <a:r>
              <a:rPr lang="en-US" sz="2000" dirty="0"/>
              <a:t>N/E</a:t>
            </a: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199909" y="2720181"/>
            <a:ext cx="18288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Part 3</a:t>
            </a:r>
          </a:p>
          <a:p>
            <a:pPr algn="ctr" eaLnBrk="1" hangingPunct="1"/>
            <a:r>
              <a:rPr lang="en-US" sz="2000" dirty="0"/>
              <a:t>11/15 – 12/17</a:t>
            </a:r>
          </a:p>
          <a:p>
            <a:pPr algn="ctr" eaLnBrk="1" hangingPunct="1"/>
            <a:r>
              <a:rPr lang="en-US" sz="2000" dirty="0"/>
              <a:t>N/E </a:t>
            </a:r>
          </a:p>
        </p:txBody>
      </p:sp>
      <p:sp>
        <p:nvSpPr>
          <p:cNvPr id="31751" name="TextBox 15"/>
          <p:cNvSpPr txBox="1">
            <a:spLocks noChangeArrowheads="1"/>
          </p:cNvSpPr>
          <p:nvPr/>
        </p:nvSpPr>
        <p:spPr bwMode="auto">
          <a:xfrm>
            <a:off x="2521527" y="2978819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2 days</a:t>
            </a:r>
          </a:p>
        </p:txBody>
      </p:sp>
      <p:sp>
        <p:nvSpPr>
          <p:cNvPr id="31752" name="TextBox 16"/>
          <p:cNvSpPr txBox="1">
            <a:spLocks noChangeArrowheads="1"/>
          </p:cNvSpPr>
          <p:nvPr/>
        </p:nvSpPr>
        <p:spPr bwMode="auto">
          <a:xfrm>
            <a:off x="5334000" y="3036573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2 days</a:t>
            </a:r>
          </a:p>
        </p:txBody>
      </p:sp>
      <p:sp>
        <p:nvSpPr>
          <p:cNvPr id="31753" name="Rectangle 17"/>
          <p:cNvSpPr>
            <a:spLocks noChangeArrowheads="1"/>
          </p:cNvSpPr>
          <p:nvPr/>
        </p:nvSpPr>
        <p:spPr bwMode="auto">
          <a:xfrm>
            <a:off x="820882" y="1679287"/>
            <a:ext cx="73636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9/06 begins attendance in 6 credits in Full Term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9/14 withdraws 6 credits in Full Term</a:t>
            </a:r>
          </a:p>
          <a:p>
            <a:endParaRPr lang="en-US" sz="2800" dirty="0"/>
          </a:p>
        </p:txBody>
      </p:sp>
      <p:sp>
        <p:nvSpPr>
          <p:cNvPr id="31754" name="Rectangle 19"/>
          <p:cNvSpPr>
            <a:spLocks noChangeArrowheads="1"/>
          </p:cNvSpPr>
          <p:nvPr/>
        </p:nvSpPr>
        <p:spPr bwMode="auto">
          <a:xfrm>
            <a:off x="533400" y="3893128"/>
            <a:ext cx="26600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09/06 begins attendance in 3 credits in Part 1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9/24 withdraws 3 credits in </a:t>
            </a:r>
            <a:r>
              <a:rPr lang="en-US" sz="2400" dirty="0" smtClean="0"/>
              <a:t>Part </a:t>
            </a:r>
            <a:r>
              <a:rPr lang="en-US" sz="2400" dirty="0"/>
              <a:t>1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38200" y="1070807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u="sng" dirty="0"/>
              <a:t>Full Term </a:t>
            </a:r>
            <a:r>
              <a:rPr lang="en-US" sz="2800" u="sng" dirty="0" smtClean="0"/>
              <a:t>= 9/06 </a:t>
            </a:r>
            <a:r>
              <a:rPr lang="en-US" sz="2800" u="sng" dirty="0"/>
              <a:t>– </a:t>
            </a:r>
            <a:r>
              <a:rPr lang="en-US" sz="2800" u="sng" dirty="0" smtClean="0"/>
              <a:t>12/17</a:t>
            </a:r>
            <a:endParaRPr lang="en-US" sz="2800" u="sng" dirty="0"/>
          </a:p>
          <a:p>
            <a:pPr algn="ctr"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80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4577"/>
            <a:ext cx="8554162" cy="64769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BTU Example </a:t>
            </a:r>
            <a:r>
              <a:rPr lang="en-US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6927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26754F-CF9E-46A5-A738-EB3A1DC74640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32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295400"/>
            <a:ext cx="741045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Enrollment ends 09/24 with official withdrawal</a:t>
            </a:r>
          </a:p>
          <a:p>
            <a:r>
              <a:rPr lang="en-US" dirty="0" smtClean="0"/>
              <a:t>Was to attend until 10/08</a:t>
            </a:r>
          </a:p>
          <a:p>
            <a:r>
              <a:rPr lang="en-US" dirty="0" smtClean="0"/>
              <a:t>R2T4 required</a:t>
            </a:r>
          </a:p>
          <a:p>
            <a:r>
              <a:rPr lang="en-US" dirty="0" smtClean="0"/>
              <a:t>Withdrawal date is 09/24, 19 days</a:t>
            </a:r>
          </a:p>
          <a:p>
            <a:r>
              <a:rPr lang="en-US" dirty="0" smtClean="0"/>
              <a:t>Enrollment period is 09/06 –10/08,   33 days</a:t>
            </a:r>
          </a:p>
          <a:p>
            <a:r>
              <a:rPr lang="en-US" dirty="0" smtClean="0"/>
              <a:t>19/33 = .5757 = 57.6%</a:t>
            </a:r>
          </a:p>
        </p:txBody>
      </p:sp>
    </p:spTree>
    <p:extLst>
      <p:ext uri="{BB962C8B-B14F-4D97-AF65-F5344CB8AC3E}">
        <p14:creationId xmlns:p14="http://schemas.microsoft.com/office/powerpoint/2010/main" val="17813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414325"/>
            <a:ext cx="8554162" cy="64769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BTU Example 4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7007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0C842F-F949-4BC1-BA10-DF54E1C6B23F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33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1219200" y="2489200"/>
            <a:ext cx="16002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Part 1</a:t>
            </a:r>
          </a:p>
          <a:p>
            <a:pPr algn="ctr" eaLnBrk="1" hangingPunct="1"/>
            <a:r>
              <a:rPr lang="en-US" sz="2000" dirty="0"/>
              <a:t>9/06 –10/08</a:t>
            </a:r>
            <a:endParaRPr lang="en-US" sz="2400" dirty="0"/>
          </a:p>
          <a:p>
            <a:pPr algn="ctr" eaLnBrk="1" hangingPunct="1"/>
            <a:r>
              <a:rPr lang="en-US" sz="2000" dirty="0"/>
              <a:t>6 credits</a:t>
            </a: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3401291" y="2489200"/>
            <a:ext cx="18288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Part 2</a:t>
            </a:r>
          </a:p>
          <a:p>
            <a:pPr algn="ctr" eaLnBrk="1" hangingPunct="1"/>
            <a:r>
              <a:rPr lang="en-US" sz="2000" dirty="0"/>
              <a:t>10/11 – 11/12</a:t>
            </a:r>
          </a:p>
          <a:p>
            <a:pPr algn="ctr" eaLnBrk="1" hangingPunct="1"/>
            <a:r>
              <a:rPr lang="en-US" sz="2000" dirty="0"/>
              <a:t>6 credits</a:t>
            </a: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5839691" y="2496127"/>
            <a:ext cx="18288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Part 3</a:t>
            </a:r>
          </a:p>
          <a:p>
            <a:pPr algn="ctr" eaLnBrk="1" hangingPunct="1"/>
            <a:r>
              <a:rPr lang="en-US" sz="2000" dirty="0"/>
              <a:t>11/15 – 12/17</a:t>
            </a:r>
          </a:p>
          <a:p>
            <a:pPr algn="ctr" eaLnBrk="1" hangingPunct="1"/>
            <a:r>
              <a:rPr lang="en-US" sz="2000" dirty="0"/>
              <a:t>N/E </a:t>
            </a:r>
          </a:p>
        </p:txBody>
      </p:sp>
      <p:sp>
        <p:nvSpPr>
          <p:cNvPr id="33799" name="TextBox 15"/>
          <p:cNvSpPr txBox="1">
            <a:spLocks noChangeArrowheads="1"/>
          </p:cNvSpPr>
          <p:nvPr/>
        </p:nvSpPr>
        <p:spPr bwMode="auto">
          <a:xfrm>
            <a:off x="2819400" y="2740983"/>
            <a:ext cx="76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2 days</a:t>
            </a:r>
          </a:p>
        </p:txBody>
      </p:sp>
      <p:sp>
        <p:nvSpPr>
          <p:cNvPr id="33800" name="TextBox 16"/>
          <p:cNvSpPr txBox="1">
            <a:spLocks noChangeArrowheads="1"/>
          </p:cNvSpPr>
          <p:nvPr/>
        </p:nvSpPr>
        <p:spPr bwMode="auto">
          <a:xfrm>
            <a:off x="5230091" y="2727128"/>
            <a:ext cx="862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2 days</a:t>
            </a: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838200" y="3746663"/>
            <a:ext cx="236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9/06 </a:t>
            </a:r>
            <a:r>
              <a:rPr lang="en-US" sz="2400" dirty="0" smtClean="0"/>
              <a:t>begin </a:t>
            </a:r>
            <a:r>
              <a:rPr lang="en-US" sz="2400" dirty="0"/>
              <a:t>attendance in 6 credits in Part </a:t>
            </a:r>
            <a:r>
              <a:rPr lang="en-US" sz="2400" dirty="0" smtClean="0"/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38500" y="3561997"/>
            <a:ext cx="236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Greg withdraws on 10/01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Dave withdraws on 10/11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38200" y="1246684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u="sng" dirty="0"/>
              <a:t>Full Term </a:t>
            </a:r>
            <a:r>
              <a:rPr lang="en-US" sz="2800" u="sng" dirty="0" smtClean="0"/>
              <a:t>= 9/06 </a:t>
            </a:r>
            <a:r>
              <a:rPr lang="en-US" sz="2800" u="sng" dirty="0"/>
              <a:t>– </a:t>
            </a:r>
            <a:r>
              <a:rPr lang="en-US" sz="2800" u="sng" dirty="0" smtClean="0"/>
              <a:t>12/17</a:t>
            </a:r>
            <a:endParaRPr lang="en-US" sz="2800" u="sng" dirty="0"/>
          </a:p>
          <a:p>
            <a:pPr algn="ctr" eaLnBrk="1" hangingPunct="1"/>
            <a:endParaRPr lang="en-US" sz="2800" dirty="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676400" y="1820358"/>
            <a:ext cx="73636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Not enrolled in any Full Term courses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63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25"/>
            <a:ext cx="8554162" cy="64769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BTU Example 4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3855" y="64651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ED284F-3FFA-45DE-8E92-F0F708D0CB24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34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902412" y="1295400"/>
            <a:ext cx="7880350" cy="4572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Dave</a:t>
            </a:r>
          </a:p>
          <a:p>
            <a:r>
              <a:rPr lang="en-US" dirty="0" smtClean="0"/>
              <a:t>Enrollment ends 10/11 with official withdrawal</a:t>
            </a:r>
          </a:p>
          <a:p>
            <a:r>
              <a:rPr lang="en-US" dirty="0" smtClean="0"/>
              <a:t>Was to attend until 11/12</a:t>
            </a:r>
          </a:p>
          <a:p>
            <a:r>
              <a:rPr lang="en-US" dirty="0" smtClean="0"/>
              <a:t>R2T4 required</a:t>
            </a:r>
          </a:p>
          <a:p>
            <a:r>
              <a:rPr lang="en-US" dirty="0" smtClean="0"/>
              <a:t>Withdrawal date is 10/11, 36 days</a:t>
            </a:r>
          </a:p>
          <a:p>
            <a:r>
              <a:rPr lang="en-US" dirty="0" smtClean="0"/>
              <a:t>Enrollment period is 9/06 – 11/12,  68 days</a:t>
            </a:r>
          </a:p>
          <a:p>
            <a:r>
              <a:rPr lang="en-US" dirty="0" smtClean="0"/>
              <a:t>36/68 = .5294 = 52.9%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77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256819" y="414325"/>
            <a:ext cx="8554162" cy="64769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Non-Term Credit In Modules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6962B6-7163-4F27-9FD5-5702CF9743AD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35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0" y="2133600"/>
            <a:ext cx="12954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Mod 1</a:t>
            </a:r>
          </a:p>
          <a:p>
            <a:pPr algn="ctr" eaLnBrk="1" hangingPunct="1"/>
            <a:r>
              <a:rPr lang="en-US" sz="2400" dirty="0" smtClean="0"/>
              <a:t>33 days</a:t>
            </a:r>
            <a:endParaRPr lang="en-US" sz="2400" dirty="0"/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1295400" y="2133600"/>
            <a:ext cx="16002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Mod 2</a:t>
            </a:r>
          </a:p>
          <a:p>
            <a:pPr algn="ctr" eaLnBrk="1" hangingPunct="1"/>
            <a:r>
              <a:rPr lang="en-US" sz="2400" dirty="0"/>
              <a:t>33 days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6927" y="3124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09/06 -10/08</a:t>
            </a:r>
          </a:p>
        </p:txBody>
      </p: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2895600" y="3124200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11/15 – 12/17</a:t>
            </a: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2895600" y="2133600"/>
            <a:ext cx="14478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Mod 3</a:t>
            </a:r>
          </a:p>
          <a:p>
            <a:pPr algn="ctr" eaLnBrk="1" hangingPunct="1"/>
            <a:r>
              <a:rPr lang="en-US" sz="2400" dirty="0"/>
              <a:t>33 days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4343400" y="2133600"/>
            <a:ext cx="16002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Mod 4</a:t>
            </a:r>
          </a:p>
          <a:p>
            <a:pPr algn="ctr" eaLnBrk="1" hangingPunct="1"/>
            <a:r>
              <a:rPr lang="en-US" sz="2400" dirty="0"/>
              <a:t>33 days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467600" y="2133600"/>
            <a:ext cx="16764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Mod 6</a:t>
            </a:r>
          </a:p>
          <a:p>
            <a:pPr algn="ctr" eaLnBrk="1" hangingPunct="1"/>
            <a:r>
              <a:rPr lang="en-US" sz="2400" dirty="0"/>
              <a:t>33 days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5943600" y="2133600"/>
            <a:ext cx="15240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Mod 5</a:t>
            </a:r>
          </a:p>
          <a:p>
            <a:pPr algn="ctr" eaLnBrk="1" hangingPunct="1"/>
            <a:r>
              <a:rPr lang="en-US" sz="2400" dirty="0"/>
              <a:t>33 days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533900" y="3172691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01/03 – 02/04</a:t>
            </a:r>
          </a:p>
        </p:txBody>
      </p:sp>
      <p:sp>
        <p:nvSpPr>
          <p:cNvPr id="36877" name="Text Box 12"/>
          <p:cNvSpPr txBox="1">
            <a:spLocks noChangeArrowheads="1"/>
          </p:cNvSpPr>
          <p:nvPr/>
        </p:nvSpPr>
        <p:spPr bwMode="auto">
          <a:xfrm>
            <a:off x="6116782" y="3179618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02/07 – 03/11</a:t>
            </a:r>
          </a:p>
        </p:txBody>
      </p:sp>
      <p:sp>
        <p:nvSpPr>
          <p:cNvPr id="36878" name="Text Box 12"/>
          <p:cNvSpPr txBox="1">
            <a:spLocks noChangeArrowheads="1"/>
          </p:cNvSpPr>
          <p:nvPr/>
        </p:nvSpPr>
        <p:spPr bwMode="auto">
          <a:xfrm>
            <a:off x="7412182" y="3179618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03/14 – 04/15</a:t>
            </a:r>
          </a:p>
        </p:txBody>
      </p:sp>
      <p:sp>
        <p:nvSpPr>
          <p:cNvPr id="36879" name="Rectangle 19"/>
          <p:cNvSpPr>
            <a:spLocks noChangeArrowheads="1"/>
          </p:cNvSpPr>
          <p:nvPr/>
        </p:nvSpPr>
        <p:spPr bwMode="auto">
          <a:xfrm>
            <a:off x="1355725" y="3124200"/>
            <a:ext cx="1479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10/11 -11/12</a:t>
            </a:r>
          </a:p>
        </p:txBody>
      </p:sp>
      <p:sp>
        <p:nvSpPr>
          <p:cNvPr id="36880" name="TextBox 21"/>
          <p:cNvSpPr txBox="1">
            <a:spLocks noChangeArrowheads="1"/>
          </p:cNvSpPr>
          <p:nvPr/>
        </p:nvSpPr>
        <p:spPr bwMode="auto">
          <a:xfrm>
            <a:off x="1094509" y="4517592"/>
            <a:ext cx="687878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/>
              <a:t>Academic year is 30 weeks, 206 days</a:t>
            </a:r>
          </a:p>
          <a:p>
            <a:pPr algn="ctr" eaLnBrk="1" hangingPunct="1"/>
            <a:r>
              <a:rPr lang="en-US" sz="2800" dirty="0"/>
              <a:t>Enrollment is for full academic year</a:t>
            </a:r>
          </a:p>
        </p:txBody>
      </p:sp>
    </p:spTree>
    <p:extLst>
      <p:ext uri="{BB962C8B-B14F-4D97-AF65-F5344CB8AC3E}">
        <p14:creationId xmlns:p14="http://schemas.microsoft.com/office/powerpoint/2010/main" val="25277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25"/>
            <a:ext cx="8554162" cy="64769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Non-Term Credit in Modules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3855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1E58C7-AB82-4E59-A24D-95C7E8D6C337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36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763000" cy="495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9/06 begins attendance</a:t>
            </a:r>
          </a:p>
          <a:p>
            <a:r>
              <a:rPr lang="en-US" dirty="0" smtClean="0"/>
              <a:t>11/04 withdraws Mod 2 and Mod 3</a:t>
            </a:r>
          </a:p>
          <a:p>
            <a:r>
              <a:rPr lang="en-US" dirty="0" smtClean="0"/>
              <a:t>11/04 confirms return Mod 4 on 01/03</a:t>
            </a:r>
          </a:p>
          <a:p>
            <a:r>
              <a:rPr lang="en-US" dirty="0" smtClean="0"/>
              <a:t>Out of school more than 45 days</a:t>
            </a:r>
          </a:p>
          <a:p>
            <a:r>
              <a:rPr lang="en-US" dirty="0" smtClean="0"/>
              <a:t>R2T4 required</a:t>
            </a:r>
          </a:p>
          <a:p>
            <a:r>
              <a:rPr lang="en-US" dirty="0" smtClean="0"/>
              <a:t>Withdrawal date is 11/04,  60 days</a:t>
            </a:r>
          </a:p>
          <a:p>
            <a:r>
              <a:rPr lang="en-US" dirty="0" smtClean="0"/>
              <a:t>Enrollment period is full academic year, 206 days</a:t>
            </a:r>
          </a:p>
          <a:p>
            <a:r>
              <a:rPr lang="en-US" dirty="0"/>
              <a:t>6</a:t>
            </a:r>
            <a:r>
              <a:rPr lang="en-US" dirty="0" smtClean="0"/>
              <a:t>0/206 = .291 = 29.1%</a:t>
            </a:r>
          </a:p>
        </p:txBody>
      </p:sp>
    </p:spTree>
    <p:extLst>
      <p:ext uri="{BB962C8B-B14F-4D97-AF65-F5344CB8AC3E}">
        <p14:creationId xmlns:p14="http://schemas.microsoft.com/office/powerpoint/2010/main" val="6100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208838" y="414325"/>
            <a:ext cx="8554162" cy="64769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Non-Term Credit In Modules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34439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6962B6-7163-4F27-9FD5-5702CF9743AD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37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0" y="2133600"/>
            <a:ext cx="14478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Mod 1</a:t>
            </a:r>
          </a:p>
          <a:p>
            <a:pPr algn="ctr" eaLnBrk="1" hangingPunct="1"/>
            <a:r>
              <a:rPr lang="en-US" sz="2400" dirty="0"/>
              <a:t>33 days</a:t>
            </a:r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1447800" y="2133600"/>
            <a:ext cx="1586344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Mod 2</a:t>
            </a:r>
          </a:p>
          <a:p>
            <a:pPr algn="ctr" eaLnBrk="1" hangingPunct="1"/>
            <a:r>
              <a:rPr lang="en-US" sz="2400" dirty="0"/>
              <a:t>33 days</a:t>
            </a:r>
          </a:p>
        </p:txBody>
      </p: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838200" y="46482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.</a:t>
            </a:r>
          </a:p>
          <a:p>
            <a:pPr eaLnBrk="1" hangingPunct="1"/>
            <a:endParaRPr lang="en-US" dirty="0"/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76200" y="3020795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09/06 -10/08</a:t>
            </a:r>
          </a:p>
        </p:txBody>
      </p: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3086100" y="3034650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11/15 – 12/17</a:t>
            </a: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048000" y="2133600"/>
            <a:ext cx="14478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Mod 3</a:t>
            </a:r>
          </a:p>
          <a:p>
            <a:pPr algn="ctr" eaLnBrk="1" hangingPunct="1"/>
            <a:r>
              <a:rPr lang="en-US" sz="2400" dirty="0"/>
              <a:t>33 days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4495800" y="2126673"/>
            <a:ext cx="15240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Mod 4</a:t>
            </a:r>
          </a:p>
          <a:p>
            <a:pPr algn="ctr" eaLnBrk="1" hangingPunct="1"/>
            <a:r>
              <a:rPr lang="en-US" sz="2400" dirty="0"/>
              <a:t>33 days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543800" y="2141261"/>
            <a:ext cx="1600199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Mod 6</a:t>
            </a:r>
          </a:p>
          <a:p>
            <a:pPr algn="ctr" eaLnBrk="1" hangingPunct="1"/>
            <a:r>
              <a:rPr lang="en-US" sz="2400" dirty="0"/>
              <a:t>33 days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6019800" y="2141261"/>
            <a:ext cx="15240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Mod 5</a:t>
            </a:r>
          </a:p>
          <a:p>
            <a:pPr algn="ctr" eaLnBrk="1" hangingPunct="1"/>
            <a:r>
              <a:rPr lang="en-US" sz="2400" dirty="0"/>
              <a:t>33 days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648200" y="3013867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01/03 – 02/04</a:t>
            </a:r>
          </a:p>
        </p:txBody>
      </p:sp>
      <p:sp>
        <p:nvSpPr>
          <p:cNvPr id="36877" name="Text Box 12"/>
          <p:cNvSpPr txBox="1">
            <a:spLocks noChangeArrowheads="1"/>
          </p:cNvSpPr>
          <p:nvPr/>
        </p:nvSpPr>
        <p:spPr bwMode="auto">
          <a:xfrm>
            <a:off x="6134100" y="303465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02/07 – 03/11</a:t>
            </a:r>
          </a:p>
        </p:txBody>
      </p:sp>
      <p:sp>
        <p:nvSpPr>
          <p:cNvPr id="36878" name="Text Box 12"/>
          <p:cNvSpPr txBox="1">
            <a:spLocks noChangeArrowheads="1"/>
          </p:cNvSpPr>
          <p:nvPr/>
        </p:nvSpPr>
        <p:spPr bwMode="auto">
          <a:xfrm>
            <a:off x="7543800" y="3034650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03/14 – 04/15</a:t>
            </a:r>
          </a:p>
        </p:txBody>
      </p:sp>
      <p:sp>
        <p:nvSpPr>
          <p:cNvPr id="36879" name="Rectangle 19"/>
          <p:cNvSpPr>
            <a:spLocks noChangeArrowheads="1"/>
          </p:cNvSpPr>
          <p:nvPr/>
        </p:nvSpPr>
        <p:spPr bwMode="auto">
          <a:xfrm>
            <a:off x="1501197" y="3020795"/>
            <a:ext cx="1479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10/11 -11/12</a:t>
            </a:r>
          </a:p>
        </p:txBody>
      </p:sp>
      <p:sp>
        <p:nvSpPr>
          <p:cNvPr id="36880" name="TextBox 21"/>
          <p:cNvSpPr txBox="1">
            <a:spLocks noChangeArrowheads="1"/>
          </p:cNvSpPr>
          <p:nvPr/>
        </p:nvSpPr>
        <p:spPr bwMode="auto">
          <a:xfrm>
            <a:off x="1162050" y="4398511"/>
            <a:ext cx="65913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/>
              <a:t>Academic year is 30 weeks, 206 days</a:t>
            </a:r>
          </a:p>
          <a:p>
            <a:pPr algn="ctr" eaLnBrk="1" hangingPunct="1"/>
            <a:r>
              <a:rPr lang="en-US" sz="2800" dirty="0"/>
              <a:t>Enrollment is for full academic year</a:t>
            </a:r>
          </a:p>
        </p:txBody>
      </p:sp>
    </p:spTree>
    <p:extLst>
      <p:ext uri="{BB962C8B-B14F-4D97-AF65-F5344CB8AC3E}">
        <p14:creationId xmlns:p14="http://schemas.microsoft.com/office/powerpoint/2010/main" val="14413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25"/>
            <a:ext cx="8554162" cy="64769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Non-Term Credit in Modules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06F79D-D611-4A73-8CC0-E99010E06FD3}" type="slidenum">
              <a:rPr lang="en-US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38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03217"/>
            <a:ext cx="4419600" cy="3915689"/>
          </a:xfrm>
          <a:prstGeom prst="rect">
            <a:avLst/>
          </a:prstGeo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2800" dirty="0" smtClean="0"/>
              <a:t>9/06 begins attendance</a:t>
            </a:r>
          </a:p>
          <a:p>
            <a:r>
              <a:rPr lang="en-US" sz="2800" dirty="0" smtClean="0"/>
              <a:t>10/29 withdraws Mod 2 </a:t>
            </a:r>
          </a:p>
          <a:p>
            <a:r>
              <a:rPr lang="en-US" sz="2800" dirty="0" smtClean="0"/>
              <a:t>10/29 confirms return Mod 3 on 11/15</a:t>
            </a:r>
          </a:p>
          <a:p>
            <a:r>
              <a:rPr lang="en-US" sz="2800" dirty="0" smtClean="0"/>
              <a:t>Returns and completes Mod 3</a:t>
            </a:r>
          </a:p>
          <a:p>
            <a:r>
              <a:rPr lang="en-US" sz="2800" dirty="0" smtClean="0"/>
              <a:t>01/12 withdraws 4</a:t>
            </a:r>
          </a:p>
          <a:p>
            <a:r>
              <a:rPr lang="en-US" sz="2800" dirty="0" smtClean="0"/>
              <a:t>No confirmation of return</a:t>
            </a:r>
          </a:p>
          <a:p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800600" y="1510145"/>
            <a:ext cx="4191000" cy="3908762"/>
          </a:xfrm>
          <a:prstGeom prst="rect">
            <a:avLst/>
          </a:prstGeo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R2T4 required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Withdrawal date is 01/12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/>
              <a:t>54 days 9/06 -10/29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/>
              <a:t>43 days 11/15 - 01/12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Enrollment period is full academic year,  206 days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97/206 = .4709 = </a:t>
            </a:r>
            <a:r>
              <a:rPr lang="en-US" sz="2800" dirty="0" smtClean="0"/>
              <a:t>47.1</a:t>
            </a:r>
            <a:r>
              <a:rPr lang="en-US" sz="28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4640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414325"/>
            <a:ext cx="8554162" cy="64769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Student A Withdrawal?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0" y="1062023"/>
            <a:ext cx="9144000" cy="52625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Did the student cease to attend before completing or fail to begin attendance in a course scheduled to attend? 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If yes, go to question 2.  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If no, student not a withdrawal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When ceased to attend or failed to begin attendance in a scheduled course, was the student attending other courses?  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If yes, student not a withdrawal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If no, go to question 3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 Did the student confirm attendance in a later module in the payment/enrollment period (45 day rule, if applicable)?  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If no, student is a withdrawal.  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If not a withdrawal, Pell recalculations may apply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0" indent="0" algn="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fld id="{1A5FC613-E72F-4F72-BF16-9F1CA5B1D4B7}" type="slidenum">
              <a:rPr lang="en-US" sz="2400" b="1" smtClean="0">
                <a:solidFill>
                  <a:srgbClr val="E7DEC9">
                    <a:lumMod val="75000"/>
                  </a:srgbClr>
                </a:solidFill>
                <a:latin typeface="Arial" charset="0"/>
                <a:cs typeface="Arial" charset="0"/>
              </a:rPr>
              <a:pPr marL="0" indent="0" algn="r" eaLnBrk="1" hangingPunct="1">
                <a:spcBef>
                  <a:spcPct val="0"/>
                </a:spcBef>
                <a:buClrTx/>
                <a:buSzTx/>
                <a:buFont typeface="Wingdings 2" pitchFamily="18" charset="2"/>
                <a:buNone/>
                <a:defRPr/>
              </a:pPr>
              <a:t>39</a:t>
            </a:fld>
            <a:endParaRPr lang="en-US" sz="2400" b="1" dirty="0" smtClean="0">
              <a:solidFill>
                <a:srgbClr val="E7DEC9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Times" pitchFamily="18" charset="0"/>
              <a:buNone/>
              <a:defRPr/>
            </a:pPr>
            <a:endParaRPr lang="en-US" sz="2400" dirty="0" smtClean="0"/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627019"/>
            <a:ext cx="354012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71E44EB8-CB89-44C0-BD2D-A7747BF997C4}" type="slidenum">
              <a:rPr lang="en-US" sz="1200" b="1">
                <a:solidFill>
                  <a:schemeClr val="bg1"/>
                </a:solidFill>
              </a:rPr>
              <a:pPr algn="r">
                <a:defRPr/>
              </a:pPr>
              <a:t>39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4325"/>
            <a:ext cx="9144000" cy="647698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R2T4 Worksheets Review the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9020"/>
            <a:ext cx="2133600" cy="365125"/>
          </a:xfrm>
        </p:spPr>
        <p:txBody>
          <a:bodyPr/>
          <a:lstStyle/>
          <a:p>
            <a:pPr>
              <a:defRPr/>
            </a:pPr>
            <a:fld id="{47D4EEA3-A503-41C2-8DD5-4541AE7994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671"/>
            <a:ext cx="2971800" cy="491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4" y="1347758"/>
            <a:ext cx="3158836" cy="468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47758"/>
            <a:ext cx="3048001" cy="468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3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63536" y="12954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Resources </a:t>
            </a:r>
          </a:p>
          <a:p>
            <a:pPr algn="ctr"/>
            <a:r>
              <a:rPr lang="en-US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9050" y="643890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32B3E3-5B5F-4472-A9EA-1E7A8491F391}" type="slidenum">
              <a:rPr lang="en-US" smtClean="0">
                <a:solidFill>
                  <a:schemeClr val="bg1"/>
                </a:solidFill>
              </a:rPr>
              <a:pPr eaLnBrk="1" hangingPunct="1"/>
              <a:t>40</a:t>
            </a:fld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 descr="C:\Users\David.Bartnicki\AppData\Local\Microsoft\Windows\Temporary Internet Files\Content.IE5\OWNFVQ2B\MP90043952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4288971" cy="57150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99159"/>
            <a:ext cx="8554162" cy="64769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Additional Resources</a:t>
            </a:r>
          </a:p>
        </p:txBody>
      </p:sp>
      <p:sp>
        <p:nvSpPr>
          <p:cNvPr id="1157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9BA261-DEDA-4CE6-9147-912ECD5764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 smtClean="0"/>
          </a:p>
        </p:txBody>
      </p:sp>
      <p:sp>
        <p:nvSpPr>
          <p:cNvPr id="9830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Dear Colleague Letter GEN-11-14 (July, 2011)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Dear Colleague Letter GEN-04-03 (November 2004)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Dear Colleague Letter GEN-00-24 (December 2000)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R2T4 Demo Site - </a:t>
            </a:r>
            <a:r>
              <a:rPr lang="en-US" sz="2800" dirty="0" smtClean="0">
                <a:hlinkClick r:id="rId3"/>
              </a:rPr>
              <a:t>http://fafsademo.test.ed.gov</a:t>
            </a:r>
            <a:r>
              <a:rPr lang="en-US" sz="2800" dirty="0" smtClean="0"/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R2T4 website available through FAA Access to CPS Online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hlinkClick r:id="rId4"/>
              </a:rPr>
              <a:t>http://www.faaaccess.ed.gov/</a:t>
            </a:r>
            <a:endParaRPr lang="en-US" dirty="0" smtClean="0"/>
          </a:p>
          <a:p>
            <a:r>
              <a:rPr lang="en-US" sz="2800" dirty="0"/>
              <a:t>FSA Handbook, Volume 5, Chapter 2</a:t>
            </a:r>
          </a:p>
          <a:p>
            <a:r>
              <a:rPr lang="en-US" sz="2800" dirty="0"/>
              <a:t>34 C.F.R </a:t>
            </a:r>
            <a:r>
              <a:rPr lang="en-US" sz="2800" dirty="0" smtClean="0"/>
              <a:t>668.22; Federal </a:t>
            </a:r>
            <a:r>
              <a:rPr lang="en-US" sz="2800" dirty="0"/>
              <a:t>Register – October 29, </a:t>
            </a:r>
            <a:r>
              <a:rPr lang="en-US" sz="2800" dirty="0" smtClean="0"/>
              <a:t>2010</a:t>
            </a:r>
            <a:endParaRPr lang="en-US" sz="2800" dirty="0"/>
          </a:p>
          <a:p>
            <a:r>
              <a:rPr lang="en-US" sz="2800" dirty="0" smtClean="0"/>
              <a:t>FSA </a:t>
            </a:r>
            <a:r>
              <a:rPr lang="en-US" sz="2800" dirty="0"/>
              <a:t>Assessments</a:t>
            </a:r>
          </a:p>
          <a:p>
            <a:pPr lvl="1"/>
            <a:r>
              <a:rPr lang="en-US" sz="2200" dirty="0">
                <a:hlinkClick r:id="rId5"/>
              </a:rPr>
              <a:t>http://</a:t>
            </a:r>
            <a:r>
              <a:rPr lang="en-US" sz="2200" dirty="0" smtClean="0">
                <a:hlinkClick r:id="rId5"/>
              </a:rPr>
              <a:t>www.ifap.ed.gov/qahome/qaassessments/returntivfunds.html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79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BB579A-5817-4AB6-ADB6-0E820496B208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7" name="Picture 2" descr="http://connected1/po/opa/edseal/edsealgif(bw)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38298"/>
            <a:ext cx="3924300" cy="3924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2971800" y="2133600"/>
            <a:ext cx="78486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charset="0"/>
              </a:rPr>
              <a:t>Thank you 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charset="0"/>
            </a:endParaRPr>
          </a:p>
          <a:p>
            <a:pPr algn="ctr">
              <a:defRPr/>
            </a:pP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charset="0"/>
              </a:rPr>
              <a:t>for 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charset="0"/>
              </a:rPr>
              <a:t>joining us 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charset="0"/>
            </a:endParaRPr>
          </a:p>
          <a:p>
            <a:pPr algn="ctr">
              <a:defRPr/>
            </a:pP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charset="0"/>
              </a:rPr>
              <a:t>today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charset="0"/>
              </a:rPr>
              <a:t>!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9050" y="643890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32B3E3-5B5F-4472-A9EA-1E7A8491F391}" type="slidenum">
              <a:rPr lang="en-US" smtClean="0">
                <a:solidFill>
                  <a:schemeClr val="bg1"/>
                </a:solidFill>
              </a:rPr>
              <a:pPr eaLnBrk="1" hangingPunct="1"/>
              <a:t>42</a:t>
            </a:fld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07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14325"/>
            <a:ext cx="8915400" cy="64769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“Date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school’s determination that student withdrew”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65166"/>
            <a:ext cx="2133600" cy="365125"/>
          </a:xfrm>
        </p:spPr>
        <p:txBody>
          <a:bodyPr/>
          <a:lstStyle/>
          <a:p>
            <a:pPr>
              <a:defRPr/>
            </a:pPr>
            <a:fld id="{9024E4F1-A596-4B49-B5D8-8DD48A4447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839200" cy="44196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US" sz="2600" dirty="0" smtClean="0"/>
              <a:t>Trigger for deadlines</a:t>
            </a:r>
          </a:p>
          <a:p>
            <a:pPr eaLnBrk="1" hangingPunct="1"/>
            <a:r>
              <a:rPr lang="en-US" sz="2600" dirty="0" smtClean="0"/>
              <a:t>30 days for school to:</a:t>
            </a:r>
          </a:p>
          <a:p>
            <a:pPr lvl="1" eaLnBrk="1" hangingPunct="1"/>
            <a:r>
              <a:rPr lang="en-US" sz="2600" dirty="0" smtClean="0"/>
              <a:t>Perform the R2T4 calculation</a:t>
            </a:r>
          </a:p>
          <a:p>
            <a:pPr lvl="1" eaLnBrk="1" hangingPunct="1"/>
            <a:r>
              <a:rPr lang="en-US" sz="2600" dirty="0" smtClean="0"/>
              <a:t>Notify student of grant overpayment</a:t>
            </a:r>
          </a:p>
          <a:p>
            <a:pPr lvl="1" eaLnBrk="1" hangingPunct="1"/>
            <a:r>
              <a:rPr lang="en-US" sz="2600" dirty="0" smtClean="0"/>
              <a:t>Notify student of eligibility for a post-withdrawal disbursement (PWD)</a:t>
            </a:r>
          </a:p>
          <a:p>
            <a:pPr eaLnBrk="1" hangingPunct="1"/>
            <a:r>
              <a:rPr lang="en-US" sz="2600" dirty="0" smtClean="0"/>
              <a:t>45 days for school to:</a:t>
            </a:r>
          </a:p>
          <a:p>
            <a:pPr lvl="1"/>
            <a:r>
              <a:rPr lang="en-US" sz="2600" dirty="0" smtClean="0"/>
              <a:t>Return Title IV funds to program</a:t>
            </a:r>
          </a:p>
          <a:p>
            <a:pPr lvl="1"/>
            <a:r>
              <a:rPr lang="en-US" sz="2600" dirty="0" smtClean="0"/>
              <a:t>Make post-withdrawal disbursement of Title IV grant funds</a:t>
            </a:r>
          </a:p>
          <a:p>
            <a:pPr eaLnBrk="1" hangingPunct="1"/>
            <a:r>
              <a:rPr lang="en-US" sz="2600" dirty="0" smtClean="0"/>
              <a:t>180 days to send Post Withdrawal Disbursement (PWD) to student or parent</a:t>
            </a:r>
          </a:p>
        </p:txBody>
      </p:sp>
    </p:spTree>
    <p:extLst>
      <p:ext uri="{BB962C8B-B14F-4D97-AF65-F5344CB8AC3E}">
        <p14:creationId xmlns:p14="http://schemas.microsoft.com/office/powerpoint/2010/main" val="343825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728E2-8FD1-42D9-90BE-EBE99F6FE5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4294967295"/>
          </p:nvPr>
        </p:nvSpPr>
        <p:spPr>
          <a:xfrm>
            <a:off x="647700" y="1828800"/>
            <a:ext cx="7772400" cy="4343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School is required to take attendance if</a:t>
            </a:r>
          </a:p>
          <a:p>
            <a:pPr lvl="1" eaLnBrk="1" hangingPunct="1"/>
            <a:r>
              <a:rPr lang="en-US" sz="2800" dirty="0" smtClean="0"/>
              <a:t>Outside entity requires that attendance be taken OR</a:t>
            </a:r>
          </a:p>
          <a:p>
            <a:pPr lvl="1" eaLnBrk="1" hangingPunct="1"/>
            <a:r>
              <a:rPr lang="en-US" sz="2800" dirty="0" smtClean="0"/>
              <a:t>School has own requirement that instructors take attendance OR</a:t>
            </a:r>
          </a:p>
          <a:p>
            <a:pPr lvl="1" eaLnBrk="1" hangingPunct="1"/>
            <a:r>
              <a:rPr lang="en-US" sz="2800" dirty="0" smtClean="0"/>
              <a:t>Outside entity or school has requirement that can only be met by taking attendance or a comparable process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Withdrawal Date</a:t>
            </a:r>
            <a:r>
              <a:rPr lang="en-US" sz="40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40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600" b="1" i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School Required to Take Attendance</a:t>
            </a:r>
          </a:p>
        </p:txBody>
      </p:sp>
    </p:spTree>
    <p:extLst>
      <p:ext uri="{BB962C8B-B14F-4D97-AF65-F5344CB8AC3E}">
        <p14:creationId xmlns:p14="http://schemas.microsoft.com/office/powerpoint/2010/main" val="22534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7709" y="647902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728E2-8FD1-42D9-90BE-EBE99F6FE5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>
          <a:xfrm>
            <a:off x="609600" y="1814945"/>
            <a:ext cx="7848600" cy="4343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If required to take attendance—</a:t>
            </a:r>
          </a:p>
          <a:p>
            <a:pPr lvl="1" eaLnBrk="1" hangingPunct="1"/>
            <a:r>
              <a:rPr lang="en-US" sz="2800" dirty="0" smtClean="0"/>
              <a:t>For some students—use attendance records for those students</a:t>
            </a:r>
          </a:p>
          <a:p>
            <a:pPr lvl="1" eaLnBrk="1" hangingPunct="1"/>
            <a:r>
              <a:rPr lang="en-US" sz="2800" dirty="0" smtClean="0"/>
              <a:t>For a limited period of time—use attendance records for withdrawals during that limited period of time</a:t>
            </a:r>
          </a:p>
          <a:p>
            <a:pPr lvl="1" eaLnBrk="1" hangingPunct="1"/>
            <a:r>
              <a:rPr lang="en-US" sz="2800" dirty="0" smtClean="0"/>
              <a:t>On a specific date—NOT considered to be required to take attendance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761999"/>
            <a:ext cx="8458200" cy="54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Withdrawal Date</a:t>
            </a:r>
            <a:br>
              <a:rPr lang="en-US" sz="4000" b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600" b="1" i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School Required to Take Attendance</a:t>
            </a:r>
          </a:p>
        </p:txBody>
      </p:sp>
    </p:spTree>
    <p:extLst>
      <p:ext uri="{BB962C8B-B14F-4D97-AF65-F5344CB8AC3E}">
        <p14:creationId xmlns:p14="http://schemas.microsoft.com/office/powerpoint/2010/main" val="37400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4325"/>
            <a:ext cx="9144000" cy="64769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Withdrawal Date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School Not Required to Take Attendance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9024E4F1-A596-4B49-B5D8-8DD48A4447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924800" cy="4267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 dirty="0" smtClean="0"/>
              <a:t>The earlier of the date the student began the school’s withdrawal process or the date the student otherwise provided “official” notice; </a:t>
            </a:r>
            <a:r>
              <a:rPr lang="en-US" sz="2800" i="1" u="sng" dirty="0" smtClean="0"/>
              <a:t>or</a:t>
            </a:r>
            <a:endParaRPr lang="en-US" sz="2800" u="sng" dirty="0" smtClean="0"/>
          </a:p>
          <a:p>
            <a:pPr eaLnBrk="1" hangingPunct="1"/>
            <a:r>
              <a:rPr lang="en-US" sz="2800" dirty="0" smtClean="0"/>
              <a:t>If the student didn’t notify the school, it is the midpoint in period; </a:t>
            </a:r>
            <a:r>
              <a:rPr lang="en-US" sz="2800" i="1" u="sng" dirty="0" smtClean="0"/>
              <a:t>or</a:t>
            </a:r>
            <a:endParaRPr lang="en-US" sz="2800" u="sng" dirty="0" smtClean="0"/>
          </a:p>
          <a:p>
            <a:pPr eaLnBrk="1" hangingPunct="1"/>
            <a:r>
              <a:rPr lang="en-US" sz="2800" dirty="0" smtClean="0"/>
              <a:t>If the student didn’t notify due to circumstances beyond the student’s control, it is the date related to that circumstance; </a:t>
            </a:r>
            <a:r>
              <a:rPr lang="en-US" sz="2800" i="1" u="sng" dirty="0" smtClean="0"/>
              <a:t>or </a:t>
            </a:r>
            <a:endParaRPr lang="en-US" sz="2800" u="sng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23628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3" descr="C:\Users\linda.burkhardt\AppData\Local\Microsoft\Windows\Temporary Internet Files\Content.IE5\JA9Y724A\MPj040539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38600"/>
            <a:ext cx="3124200" cy="22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4325"/>
            <a:ext cx="9144000" cy="64769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Withdrawal Date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School Not Required to Take Attendance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7709" y="6492875"/>
            <a:ext cx="2133600" cy="365125"/>
          </a:xfrm>
        </p:spPr>
        <p:txBody>
          <a:bodyPr/>
          <a:lstStyle/>
          <a:p>
            <a:pPr>
              <a:defRPr/>
            </a:pPr>
            <a:fld id="{9024E4F1-A596-4B49-B5D8-8DD48A4447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27909"/>
            <a:ext cx="8610600" cy="4267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 dirty="0" smtClean="0"/>
              <a:t>If student didn’t return from approved leave of absence, it is the date the leave began; </a:t>
            </a:r>
            <a:r>
              <a:rPr lang="en-US" sz="2800" i="1" dirty="0" smtClean="0"/>
              <a:t>or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If student took unapproved leave of absence, it is the date student began the leave; </a:t>
            </a:r>
            <a:r>
              <a:rPr lang="en-US" sz="2800" i="1" dirty="0" smtClean="0"/>
              <a:t>or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 of student’s last attendance at documented academically-related activity</a:t>
            </a:r>
          </a:p>
          <a:p>
            <a:pPr lvl="1" eaLnBrk="1" hangingPunct="1"/>
            <a:r>
              <a:rPr lang="en-US" sz="2400" dirty="0" smtClean="0"/>
              <a:t>School must document</a:t>
            </a:r>
          </a:p>
          <a:p>
            <a:pPr lvl="2" eaLnBrk="1" hangingPunct="1"/>
            <a:r>
              <a:rPr lang="en-US" sz="2400" dirty="0" smtClean="0"/>
              <a:t>Event is academically related</a:t>
            </a:r>
          </a:p>
          <a:p>
            <a:pPr lvl="2" eaLnBrk="1" hangingPunct="1"/>
            <a:r>
              <a:rPr lang="en-US" sz="2400" dirty="0" smtClean="0"/>
              <a:t>Student attended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47161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f29d4d0-5528-4115-a002-02e36f812ef4">ZQHRFS737ZVJ-391-10</_dlc_DocId>
    <_dlc_DocIdUrl xmlns="8f29d4d0-5528-4115-a002-02e36f812ef4">
      <Url>https://fsa.share.ed.gov/as/comm/_layouts/DocIdRedir.aspx?ID=ZQHRFS737ZVJ-391-10</Url>
      <Description>ZQHRFS737ZVJ-391-10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D63EE5034904FBE124CE4C93FC8B0" ma:contentTypeVersion="0" ma:contentTypeDescription="Create a new document." ma:contentTypeScope="" ma:versionID="3f4cfbe723a6cbfb77b4f5b96168ebe0">
  <xsd:schema xmlns:xsd="http://www.w3.org/2001/XMLSchema" xmlns:xs="http://www.w3.org/2001/XMLSchema" xmlns:p="http://schemas.microsoft.com/office/2006/metadata/properties" xmlns:ns2="8f29d4d0-5528-4115-a002-02e36f812ef4" targetNamespace="http://schemas.microsoft.com/office/2006/metadata/properties" ma:root="true" ma:fieldsID="e77b9b358753b7aa374985d1d03930aa" ns2:_="">
    <xsd:import namespace="8f29d4d0-5528-4115-a002-02e36f812e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9d4d0-5528-4115-a002-02e36f812e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129E2-8069-4502-BB12-B34491477EEB}">
  <ds:schemaRefs>
    <ds:schemaRef ds:uri="http://schemas.microsoft.com/office/2006/documentManagement/types"/>
    <ds:schemaRef ds:uri="http://www.w3.org/XML/1998/namespace"/>
    <ds:schemaRef ds:uri="http://purl.org/dc/terms/"/>
    <ds:schemaRef ds:uri="8f29d4d0-5528-4115-a002-02e36f812ef4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F33429-E067-401A-B4C5-67A267C8355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4A9C635-80D1-4163-AB24-31FAC7BD0AD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5A7D89C-130B-4515-B20F-CA086899D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9d4d0-5528-4115-a002-02e36f812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2274</Words>
  <Application>Microsoft Office PowerPoint</Application>
  <PresentationFormat>On-screen Show (4:3)</PresentationFormat>
  <Paragraphs>447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U.S. Department of Education         2012 Fall Webinar Training Series</vt:lpstr>
      <vt:lpstr>Theory Behind the Calculation</vt:lpstr>
      <vt:lpstr>How Does It Work?</vt:lpstr>
      <vt:lpstr>R2T4 Worksheets Review the Steps</vt:lpstr>
      <vt:lpstr>“Date of school’s determination that student withdrew”</vt:lpstr>
      <vt:lpstr>PowerPoint Presentation</vt:lpstr>
      <vt:lpstr>PowerPoint Presentation</vt:lpstr>
      <vt:lpstr>Withdrawal Date  School Not Required to Take Attendance</vt:lpstr>
      <vt:lpstr>Withdrawal Date  School Not Required to Take Attendance</vt:lpstr>
      <vt:lpstr>Program “Offered in Modules”</vt:lpstr>
      <vt:lpstr>Program “Offered in Modules”  </vt:lpstr>
      <vt:lpstr>R2T4 – Definitions  </vt:lpstr>
      <vt:lpstr>R2T4 – Definitions  </vt:lpstr>
      <vt:lpstr>PowerPoint Presentation</vt:lpstr>
      <vt:lpstr>Offered In Modules</vt:lpstr>
      <vt:lpstr>Standard Term With Modules</vt:lpstr>
      <vt:lpstr>When Is Student A Withdrawal?</vt:lpstr>
      <vt:lpstr>Return After Withdrawal</vt:lpstr>
      <vt:lpstr>Written Confirmation Of Return</vt:lpstr>
      <vt:lpstr>Written Confirmation Of Return</vt:lpstr>
      <vt:lpstr>After Written Confirmation Of Return </vt:lpstr>
      <vt:lpstr>Calendar Days - Credit Hour Modules </vt:lpstr>
      <vt:lpstr>PowerPoint Presentation</vt:lpstr>
      <vt:lpstr>Summer Module Example </vt:lpstr>
      <vt:lpstr>Summer Module Example  </vt:lpstr>
      <vt:lpstr>Business Times University (BTU) Scenario</vt:lpstr>
      <vt:lpstr>BTU Example 1 </vt:lpstr>
      <vt:lpstr>BTU Example 1</vt:lpstr>
      <vt:lpstr>BTU Example 2</vt:lpstr>
      <vt:lpstr>BTU Example 2</vt:lpstr>
      <vt:lpstr>BTU Example 3</vt:lpstr>
      <vt:lpstr>BTU Example 3</vt:lpstr>
      <vt:lpstr>BTU Example 4</vt:lpstr>
      <vt:lpstr>BTU Example 4</vt:lpstr>
      <vt:lpstr>Non-Term Credit In Modules</vt:lpstr>
      <vt:lpstr>Non-Term Credit in Modules</vt:lpstr>
      <vt:lpstr>Non-Term Credit In Modules</vt:lpstr>
      <vt:lpstr>Non-Term Credit in Modules</vt:lpstr>
      <vt:lpstr> Is Student A Withdrawal?</vt:lpstr>
      <vt:lpstr>PowerPoint Presentation</vt:lpstr>
      <vt:lpstr>Additional Resources</vt:lpstr>
      <vt:lpstr>PowerPoint Presentation</vt:lpstr>
    </vt:vector>
  </TitlesOfParts>
  <Company>C-E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ce</dc:creator>
  <cp:lastModifiedBy>Tanya Hsiung</cp:lastModifiedBy>
  <cp:revision>246</cp:revision>
  <cp:lastPrinted>2012-09-24T14:42:45Z</cp:lastPrinted>
  <dcterms:created xsi:type="dcterms:W3CDTF">2012-06-11T19:08:42Z</dcterms:created>
  <dcterms:modified xsi:type="dcterms:W3CDTF">2012-10-23T19:30:42Z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0x010100337D63EE5034904FBE124CE4C93FC8B0</vt:lpwstr>
  </property>
  <property fmtid="{D5CDD505-2E9C-101B-9397-08002B2CF9AE}" pid="3" name="_dlc_DocIdItemGuid">
    <vt:lpwstr>89973b8a-4d21-48be-913e-2eeb409cb758</vt:lpwstr>
  </property>
</Properties>
</file>