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4"/>
  </p:notesMasterIdLst>
  <p:handoutMasterIdLst>
    <p:handoutMasterId r:id="rId45"/>
  </p:handoutMasterIdLst>
  <p:sldIdLst>
    <p:sldId id="262" r:id="rId6"/>
    <p:sldId id="265" r:id="rId7"/>
    <p:sldId id="31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303" r:id="rId16"/>
    <p:sldId id="304" r:id="rId17"/>
    <p:sldId id="316" r:id="rId18"/>
    <p:sldId id="306" r:id="rId19"/>
    <p:sldId id="307" r:id="rId20"/>
    <p:sldId id="274" r:id="rId21"/>
    <p:sldId id="309" r:id="rId22"/>
    <p:sldId id="315" r:id="rId23"/>
    <p:sldId id="311" r:id="rId24"/>
    <p:sldId id="312" r:id="rId25"/>
    <p:sldId id="275" r:id="rId26"/>
    <p:sldId id="276" r:id="rId27"/>
    <p:sldId id="278" r:id="rId28"/>
    <p:sldId id="279" r:id="rId29"/>
    <p:sldId id="280" r:id="rId30"/>
    <p:sldId id="281" r:id="rId31"/>
    <p:sldId id="282" r:id="rId32"/>
    <p:sldId id="277" r:id="rId33"/>
    <p:sldId id="299" r:id="rId34"/>
    <p:sldId id="302" r:id="rId35"/>
    <p:sldId id="286" r:id="rId36"/>
    <p:sldId id="287" r:id="rId37"/>
    <p:sldId id="317" r:id="rId38"/>
    <p:sldId id="293" r:id="rId39"/>
    <p:sldId id="294" r:id="rId40"/>
    <p:sldId id="295" r:id="rId41"/>
    <p:sldId id="296" r:id="rId42"/>
    <p:sldId id="308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E55"/>
    <a:srgbClr val="95C94E"/>
    <a:srgbClr val="96BC5A"/>
    <a:srgbClr val="90B957"/>
    <a:srgbClr val="94C055"/>
    <a:srgbClr val="8FC854"/>
    <a:srgbClr val="80B24C"/>
    <a:srgbClr val="8FBD56"/>
    <a:srgbClr val="91C755"/>
    <a:srgbClr val="91C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60" autoAdjust="0"/>
  </p:normalViewPr>
  <p:slideViewPr>
    <p:cSldViewPr snapToObjects="1"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F296-C49D-47E4-BBA6-ACC3ECBED42A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01CCB-A36D-4CA9-BFE3-CE4AA1BA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2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6A9B25-DBCC-4249-829D-B3BC1E0E411F}" type="datetimeFigureOut">
              <a:t>8/15/12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06C930-0C39-C14E-9A81-5D25950FD4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27746" y="694140"/>
            <a:ext cx="4754908" cy="34881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81" tIns="46240" rIns="92481" bIns="4624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34509" y="4415236"/>
            <a:ext cx="5139799" cy="418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27746" y="694140"/>
            <a:ext cx="4754908" cy="34881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81" tIns="46240" rIns="92481" bIns="4624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34509" y="4415236"/>
            <a:ext cx="5139799" cy="418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27746" y="695725"/>
            <a:ext cx="4754908" cy="34865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202" tIns="46601" rIns="93202" bIns="46601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34509" y="4415235"/>
            <a:ext cx="5139799" cy="4185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27746" y="694140"/>
            <a:ext cx="4754908" cy="34881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81" tIns="46240" rIns="92481" bIns="4624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34509" y="4415236"/>
            <a:ext cx="5139799" cy="418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464" indent="-28517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0714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000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3285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FDE97C1-DFA0-4A02-96D4-71487DC02CF3}" type="slidenum">
              <a:rPr lang="en-US" sz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rPr>
              <a:pPr eaLnBrk="1" hangingPunct="1"/>
              <a:t>8</a:t>
            </a:fld>
            <a:endParaRPr lang="en-US" sz="1200">
              <a:solidFill>
                <a:srgbClr val="414141"/>
              </a:solidFill>
              <a:latin typeface="Gill Sans Light"/>
              <a:ea typeface="ヒラギノ角ゴ ProN W3"/>
              <a:cs typeface="ヒラギノ角ゴ ProN W3"/>
              <a:sym typeface="Gill Sans Ligh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Comprehensive information on federal student aid – from awareness, to application, to repayment. Includes repayment calculators, videos, and images/infographics.</a:t>
            </a:r>
          </a:p>
          <a:p>
            <a:r>
              <a:rPr lang="en-US" smtClean="0"/>
              <a:t>Approach and design based on focus groups and online surveys.</a:t>
            </a:r>
          </a:p>
          <a:p>
            <a:r>
              <a:rPr lang="en-US" smtClean="0"/>
              <a:t>Serves audiences from middle school students and parents to adults, applicants, and borrowers.</a:t>
            </a:r>
          </a:p>
          <a:p>
            <a:r>
              <a:rPr lang="en-US" smtClean="0"/>
              <a:t>Available in English and Spanish</a:t>
            </a:r>
          </a:p>
          <a:p>
            <a:r>
              <a:rPr lang="en-US" smtClean="0"/>
              <a:t>FSA’s first mobile-optimized site to display on all devices include tablets and smart phones.</a:t>
            </a:r>
          </a:p>
          <a:p>
            <a:r>
              <a:rPr lang="en-US" smtClean="0"/>
              <a:t>Links to FSA’s other key sites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mtClean="0"/>
              <a:t>Continuous enhancements and improvements including customer usability testing</a:t>
            </a:r>
          </a:p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464" indent="-28517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0714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000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3285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663ACBA-FF4A-449A-9FCA-09CDA1DCA74F}" type="slidenum">
              <a:rPr lang="en-US" sz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rPr>
              <a:pPr eaLnBrk="1" hangingPunct="1"/>
              <a:t>9</a:t>
            </a:fld>
            <a:endParaRPr lang="en-US" sz="1200">
              <a:solidFill>
                <a:srgbClr val="414141"/>
              </a:solidFill>
              <a:latin typeface="Gill Sans Light"/>
              <a:ea typeface="ヒラギノ角ゴ ProN W3"/>
              <a:cs typeface="ヒラギノ角ゴ ProN W3"/>
              <a:sym typeface="Gill Sans Ligh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FSA is also launching updated social media sites on Facebook, YouTube and Twitter</a:t>
            </a:r>
          </a:p>
          <a:p>
            <a:r>
              <a:rPr lang="en-US" smtClean="0"/>
              <a:t>Our social media sites are integrated with the StudentAid.gov website</a:t>
            </a:r>
          </a:p>
          <a:p>
            <a:r>
              <a:rPr lang="en-US" smtClean="0"/>
              <a:t>We post regular updates on our Twitter and Facebook sites</a:t>
            </a:r>
          </a:p>
          <a:p>
            <a:r>
              <a:rPr lang="en-US" smtClean="0"/>
              <a:t>@FAFSA on Twitter was originally released in January to assist students and families with information on completing the FAFSA</a:t>
            </a:r>
          </a:p>
          <a:p>
            <a:r>
              <a:rPr lang="en-US" smtClean="0"/>
              <a:t>We hold monthly @FAFSA Office Hours on Twitter featuring various financial aid topics and guests</a:t>
            </a:r>
          </a:p>
          <a:p>
            <a:r>
              <a:rPr lang="en-US" smtClean="0"/>
              <a:t>We hope you’ll follow us, share it with your students and join in the conversation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464" indent="-28517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0714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000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3285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4F0524F-BA6B-491E-AA53-D3F60D118B38}" type="slidenum">
              <a:rPr lang="en-US" sz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rPr>
              <a:pPr eaLnBrk="1" hangingPunct="1"/>
              <a:t>10</a:t>
            </a:fld>
            <a:endParaRPr lang="en-US" sz="1200">
              <a:solidFill>
                <a:srgbClr val="414141"/>
              </a:solidFill>
              <a:latin typeface="Gill Sans Light"/>
              <a:ea typeface="ヒラギノ角ゴ ProN W3"/>
              <a:cs typeface="ヒラギノ角ゴ ProN W3"/>
              <a:sym typeface="Gill Sans Ligh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127746" y="694140"/>
            <a:ext cx="4754908" cy="34881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120" tIns="47560" rIns="95120" bIns="47560" anchor="ctr"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2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34509" y="4415236"/>
            <a:ext cx="5139799" cy="418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464" indent="-28517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0714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000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3285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8B4D856-D992-4287-ADDB-7DDFA504E5EB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464" indent="-28517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0714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000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3285" indent="-22814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34EC29B-8357-48FB-BCFD-91E9C69F700D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27746" y="694140"/>
            <a:ext cx="4754908" cy="34881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81" tIns="46240" rIns="92481" bIns="4624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34509" y="4415236"/>
            <a:ext cx="5139799" cy="418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" y="5845502"/>
            <a:ext cx="5828521" cy="547430"/>
          </a:xfrm>
          <a:prstGeom prst="rect">
            <a:avLst/>
          </a:prstGeom>
        </p:spPr>
      </p:pic>
      <p:sp>
        <p:nvSpPr>
          <p:cNvPr id="11" name="Rectangle 1"/>
          <p:cNvSpPr>
            <a:spLocks/>
          </p:cNvSpPr>
          <p:nvPr userDrawn="1"/>
        </p:nvSpPr>
        <p:spPr bwMode="auto">
          <a:xfrm>
            <a:off x="1" y="0"/>
            <a:ext cx="9146460" cy="5486398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190" y="2667000"/>
            <a:ext cx="8425545" cy="70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/>
          </p:nvPr>
        </p:nvSpPr>
        <p:spPr>
          <a:xfrm>
            <a:off x="1650998" y="4790091"/>
            <a:ext cx="7021286" cy="59667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sz="3600">
                <a:latin typeface="Arial"/>
                <a:cs typeface="Arial"/>
              </a:defRPr>
            </a:lvl2pPr>
            <a:lvl3pPr algn="r">
              <a:defRPr sz="3600">
                <a:latin typeface="Arial"/>
                <a:cs typeface="Arial"/>
              </a:defRPr>
            </a:lvl3pPr>
            <a:lvl4pPr algn="r">
              <a:defRPr sz="3600">
                <a:latin typeface="Arial"/>
                <a:cs typeface="Arial"/>
              </a:defRPr>
            </a:lvl4pPr>
            <a:lvl5pPr algn="r"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004605"/>
            <a:ext cx="8229600" cy="738595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8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" y="671770"/>
            <a:ext cx="5828521" cy="54743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190" y="3481795"/>
            <a:ext cx="8425545" cy="70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738595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1"/>
          <p:cNvSpPr>
            <a:spLocks/>
          </p:cNvSpPr>
          <p:nvPr userDrawn="1"/>
        </p:nvSpPr>
        <p:spPr bwMode="auto">
          <a:xfrm>
            <a:off x="0" y="6536383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1"/>
          </p:nvPr>
        </p:nvSpPr>
        <p:spPr>
          <a:xfrm>
            <a:off x="410190" y="5727923"/>
            <a:ext cx="7021286" cy="59667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200">
                <a:solidFill>
                  <a:srgbClr val="595959"/>
                </a:solidFill>
                <a:latin typeface="Arial"/>
                <a:cs typeface="Arial"/>
              </a:defRPr>
            </a:lvl1pPr>
            <a:lvl2pPr algn="r">
              <a:defRPr sz="3600">
                <a:latin typeface="Arial"/>
                <a:cs typeface="Arial"/>
              </a:defRPr>
            </a:lvl2pPr>
            <a:lvl3pPr algn="r">
              <a:defRPr sz="3600">
                <a:latin typeface="Arial"/>
                <a:cs typeface="Arial"/>
              </a:defRPr>
            </a:lvl3pPr>
            <a:lvl4pPr algn="r">
              <a:defRPr sz="3600">
                <a:latin typeface="Arial"/>
                <a:cs typeface="Arial"/>
              </a:defRPr>
            </a:lvl4pPr>
            <a:lvl5pPr algn="r"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74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12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708" y="414325"/>
            <a:ext cx="8554162" cy="64769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  <a:prstGeom prst="rect">
            <a:avLst/>
          </a:prstGeom>
        </p:spPr>
        <p:txBody>
          <a:bodyPr/>
          <a:lstStyle>
            <a:lvl1pPr marL="230188" indent="-230188">
              <a:buSzPct val="80000"/>
              <a:defRPr sz="2400">
                <a:solidFill>
                  <a:srgbClr val="535353"/>
                </a:solidFill>
                <a:latin typeface="Arial"/>
                <a:cs typeface="Arial"/>
              </a:defRPr>
            </a:lvl1pPr>
            <a:lvl2pPr marL="404813" indent="-174625">
              <a:buSzPct val="75000"/>
              <a:buFont typeface="Arial"/>
              <a:buChar char="•"/>
              <a:defRPr sz="2000">
                <a:solidFill>
                  <a:srgbClr val="535353"/>
                </a:solidFill>
                <a:latin typeface="Arial"/>
                <a:cs typeface="Arial"/>
              </a:defRPr>
            </a:lvl2pPr>
            <a:lvl3pPr marL="623888" indent="-163513">
              <a:buSzPct val="80000"/>
              <a:defRPr sz="1600">
                <a:solidFill>
                  <a:srgbClr val="535353"/>
                </a:solidFill>
                <a:latin typeface="Arial"/>
                <a:cs typeface="Arial"/>
              </a:defRPr>
            </a:lvl3pPr>
            <a:lvl4pPr marL="854075" indent="-230188">
              <a:defRPr sz="1100">
                <a:solidFill>
                  <a:srgbClr val="535353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53535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844" y="1062023"/>
            <a:ext cx="8645528" cy="0"/>
          </a:xfrm>
          <a:prstGeom prst="line">
            <a:avLst/>
          </a:prstGeom>
          <a:ln w="508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8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8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16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708" y="414325"/>
            <a:ext cx="8554162" cy="64769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844" y="1062023"/>
            <a:ext cx="8645528" cy="0"/>
          </a:xfrm>
          <a:prstGeom prst="line">
            <a:avLst/>
          </a:prstGeom>
          <a:ln w="508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9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6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13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4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3F257-089B-404A-97D3-E04E0B62544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EAE8-5AE7-4EAA-BEDB-703E0DDC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2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D7DD-9B19-7A49-BB06-36BA992744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7" r:id="rId3"/>
    <p:sldLayoutId id="2147483650" r:id="rId4"/>
    <p:sldLayoutId id="2147483658" r:id="rId5"/>
    <p:sldLayoutId id="2147483663" r:id="rId6"/>
    <p:sldLayoutId id="2147483664" r:id="rId7"/>
    <p:sldLayoutId id="214748366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14422" y="3478815"/>
            <a:ext cx="7021286" cy="1271969"/>
          </a:xfrm>
        </p:spPr>
        <p:txBody>
          <a:bodyPr/>
          <a:lstStyle/>
          <a:p>
            <a:r>
              <a:rPr lang="en-US" sz="3200" dirty="0" smtClean="0"/>
              <a:t>Jeff  Baker</a:t>
            </a:r>
          </a:p>
          <a:p>
            <a:r>
              <a:rPr lang="en-US" sz="3200" dirty="0" smtClean="0"/>
              <a:t>Federal Student Aid </a:t>
            </a:r>
          </a:p>
          <a:p>
            <a:r>
              <a:rPr lang="en-US" sz="3200" dirty="0" smtClean="0"/>
              <a:t>U.S. Department of Education</a:t>
            </a:r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304800"/>
            <a:ext cx="6096000" cy="738595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000" dirty="0" smtClean="0"/>
              <a:t>Federal Update</a:t>
            </a:r>
          </a:p>
          <a:p>
            <a:r>
              <a:rPr lang="en-US" sz="3600" dirty="0" smtClean="0"/>
              <a:t>October 31, 2012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1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249237"/>
            <a:ext cx="8042275" cy="7762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3"/>
                </a:solidFill>
                <a:latin typeface="+mn-lt"/>
                <a:ea typeface="ヒラギノ角ゴ ProN W3" charset="-128"/>
              </a:rPr>
              <a:t>FSA Social Media</a:t>
            </a:r>
          </a:p>
        </p:txBody>
      </p:sp>
      <p:sp>
        <p:nvSpPr>
          <p:cNvPr id="14339" name="TextBox 25"/>
          <p:cNvSpPr txBox="1">
            <a:spLocks noChangeArrowheads="1"/>
          </p:cNvSpPr>
          <p:nvPr/>
        </p:nvSpPr>
        <p:spPr bwMode="auto">
          <a:xfrm>
            <a:off x="111125" y="3716338"/>
            <a:ext cx="812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700">
                <a:solidFill>
                  <a:srgbClr val="414141"/>
                </a:solidFill>
                <a:ea typeface="ヒラギノ角ゴ ProN W3"/>
                <a:cs typeface="Arial" pitchFamily="34" charset="0"/>
                <a:sym typeface="Gill Sans Light"/>
              </a:rPr>
              <a:t>Twitter</a:t>
            </a:r>
          </a:p>
        </p:txBody>
      </p:sp>
      <p:sp>
        <p:nvSpPr>
          <p:cNvPr id="14340" name="TextBox 26"/>
          <p:cNvSpPr txBox="1">
            <a:spLocks noChangeArrowheads="1"/>
          </p:cNvSpPr>
          <p:nvPr/>
        </p:nvSpPr>
        <p:spPr bwMode="auto">
          <a:xfrm>
            <a:off x="7250113" y="6478588"/>
            <a:ext cx="1276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700">
                <a:solidFill>
                  <a:srgbClr val="414141"/>
                </a:solidFill>
                <a:ea typeface="ヒラギノ角ゴ ProN W3"/>
                <a:cs typeface="Arial" pitchFamily="34" charset="0"/>
                <a:sym typeface="Gill Sans Light"/>
              </a:rPr>
              <a:t>Facebook</a:t>
            </a:r>
          </a:p>
        </p:txBody>
      </p:sp>
      <p:sp>
        <p:nvSpPr>
          <p:cNvPr id="14341" name="TextBox 26"/>
          <p:cNvSpPr txBox="1">
            <a:spLocks noChangeArrowheads="1"/>
          </p:cNvSpPr>
          <p:nvPr/>
        </p:nvSpPr>
        <p:spPr bwMode="auto">
          <a:xfrm>
            <a:off x="7754938" y="4325938"/>
            <a:ext cx="12779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700">
                <a:solidFill>
                  <a:srgbClr val="414141"/>
                </a:solidFill>
                <a:ea typeface="ヒラギノ角ゴ ProN W3"/>
                <a:cs typeface="Arial" pitchFamily="34" charset="0"/>
                <a:sym typeface="Gill Sans Light"/>
              </a:rPr>
              <a:t>YouTube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31863"/>
            <a:ext cx="3608388" cy="270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10075" r="1028" b="12044"/>
          <a:stretch>
            <a:fillRect/>
          </a:stretch>
        </p:blipFill>
        <p:spPr bwMode="auto">
          <a:xfrm>
            <a:off x="1263650" y="3638550"/>
            <a:ext cx="5986463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7" b="23734"/>
          <a:stretch>
            <a:fillRect/>
          </a:stretch>
        </p:blipFill>
        <p:spPr bwMode="auto">
          <a:xfrm>
            <a:off x="4933950" y="1025525"/>
            <a:ext cx="4098925" cy="329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52488"/>
            <a:ext cx="53863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200400"/>
            <a:ext cx="8077200" cy="9050812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5400" b="1" dirty="0" smtClean="0">
                <a:solidFill>
                  <a:srgbClr val="CC3300"/>
                </a:solidFill>
              </a:rPr>
              <a:t>FFEL/Direct Loan</a:t>
            </a:r>
            <a:br>
              <a:rPr lang="en-GB" sz="5400" b="1" dirty="0" smtClean="0">
                <a:solidFill>
                  <a:srgbClr val="CC3300"/>
                </a:solidFill>
              </a:rPr>
            </a:br>
            <a:r>
              <a:rPr lang="en-GB" sz="5400" b="1" dirty="0" smtClean="0">
                <a:solidFill>
                  <a:srgbClr val="CC3300"/>
                </a:solidFill>
              </a:rPr>
              <a:t>Cohort Default Rates</a:t>
            </a:r>
            <a:r>
              <a:rPr lang="en-GB" dirty="0" smtClean="0">
                <a:solidFill>
                  <a:srgbClr val="CC3300"/>
                </a:solidFill>
              </a:rPr>
              <a:t/>
            </a:r>
            <a:br>
              <a:rPr lang="en-GB" dirty="0" smtClean="0">
                <a:solidFill>
                  <a:srgbClr val="CC3300"/>
                </a:solidFill>
              </a:rPr>
            </a:br>
            <a:r>
              <a:rPr lang="en-GB" sz="5400" dirty="0" smtClean="0">
                <a:solidFill>
                  <a:srgbClr val="CC3300"/>
                </a:solidFill>
              </a:rPr>
              <a:t>  </a:t>
            </a:r>
            <a:r>
              <a:rPr lang="en-GB" sz="4200" dirty="0" smtClean="0"/>
              <a:t/>
            </a:r>
            <a:br>
              <a:rPr lang="en-GB" sz="42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296615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</a:rPr>
              <a:t>What is the CDR Calculation?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 cohort default rate is the percentage of the number of the school’s FFEL and Direct Loan borrowers who enter repayment in one Federal Fiscal Year (October 1 through September 30) </a:t>
            </a:r>
            <a:r>
              <a:rPr lang="en-US" sz="2800" u="sng" dirty="0" smtClean="0">
                <a:solidFill>
                  <a:schemeClr val="tx1"/>
                </a:solidFill>
              </a:rPr>
              <a:t>who default in that federal fiscal year or by the end of the next federal fiscal year.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295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92761" cy="548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6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6345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</a:rPr>
              <a:t>HEOA Changes</a:t>
            </a:r>
            <a:r>
              <a:rPr lang="en-US" sz="3600" dirty="0" smtClean="0"/>
              <a:t>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7109" y="1295400"/>
            <a:ext cx="7975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Increases the CDR monitoring period from two to three years.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Beginning with the 2009 cohort, the calculation will be: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Borrowers who default in that federal fiscal year or by the end of the next two federal fiscal years.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FY 2009 3-year rate is 13.4%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Establishes a three-year transition period for sanctions.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6870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Transition Period</a:t>
            </a:r>
          </a:p>
        </p:txBody>
      </p:sp>
      <p:pic>
        <p:nvPicPr>
          <p:cNvPr id="32771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914400"/>
            <a:ext cx="8077200" cy="5257800"/>
          </a:xfrm>
          <a:prstGeom prst="rect">
            <a:avLst/>
          </a:prstGeom>
          <a:noFill/>
        </p:spPr>
      </p:pic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066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255DC597-F941-4B86-A169-7B533CED92BB}" type="slidenum">
              <a:rPr lang="en-US" sz="1400" smtClean="0"/>
              <a:pPr algn="l"/>
              <a:t>15</a:t>
            </a:fld>
            <a:endParaRPr lang="en-US" sz="1400" smtClean="0"/>
          </a:p>
        </p:txBody>
      </p:sp>
      <p:sp>
        <p:nvSpPr>
          <p:cNvPr id="32773" name="Oval 4"/>
          <p:cNvSpPr>
            <a:spLocks noChangeArrowheads="1"/>
          </p:cNvSpPr>
          <p:nvPr/>
        </p:nvSpPr>
        <p:spPr bwMode="auto">
          <a:xfrm>
            <a:off x="4457700" y="3835400"/>
            <a:ext cx="1295400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3505200" y="2544763"/>
            <a:ext cx="1295400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52488"/>
            <a:ext cx="53863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26194" y="1371600"/>
            <a:ext cx="9144000" cy="4372608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5400" b="1" dirty="0" smtClean="0">
                <a:solidFill>
                  <a:srgbClr val="CC3300"/>
                </a:solidFill>
              </a:rPr>
              <a:t>Regulatory Activity</a:t>
            </a:r>
            <a:r>
              <a:rPr lang="en-GB" sz="4800" b="1" dirty="0" smtClean="0">
                <a:solidFill>
                  <a:srgbClr val="CC3300"/>
                </a:solidFill>
              </a:rPr>
              <a:t/>
            </a:r>
            <a:br>
              <a:rPr lang="en-GB" sz="4800" b="1" dirty="0" smtClean="0">
                <a:solidFill>
                  <a:srgbClr val="CC3300"/>
                </a:solidFill>
              </a:rPr>
            </a:br>
            <a:r>
              <a:rPr lang="en-GB" dirty="0" smtClean="0">
                <a:solidFill>
                  <a:srgbClr val="CC3300"/>
                </a:solidFill>
              </a:rPr>
              <a:t>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 </a:t>
            </a:r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ACB0D199-8C8D-4097-96A3-8BB7C5F3A55D}" type="slidenum">
              <a:rPr lang="en-US" sz="1400" b="1">
                <a:solidFill>
                  <a:schemeClr val="bg1"/>
                </a:solidFill>
              </a:rPr>
              <a:pPr algn="ctr"/>
              <a:t>16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20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34975" y="1104900"/>
            <a:ext cx="8480425" cy="5600700"/>
          </a:xfrm>
        </p:spPr>
        <p:txBody>
          <a:bodyPr/>
          <a:lstStyle/>
          <a:p>
            <a:pPr marL="342900" lvl="1" indent="-228600">
              <a:buFont typeface="Wingdings" pitchFamily="2" charset="2"/>
              <a:buChar char="§"/>
              <a:defRPr/>
            </a:pPr>
            <a:r>
              <a:rPr lang="en-US" sz="3200" dirty="0" smtClean="0">
                <a:ea typeface="+mn-ea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+mn-ea"/>
              </a:rPr>
              <a:t>Loans I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Pay as You Earn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 Total and permanent disability</a:t>
            </a:r>
          </a:p>
          <a:p>
            <a:pPr marL="342900" lvl="1" indent="-2286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</a:rPr>
              <a:t> Loans II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Stand </a:t>
            </a: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lone Direct Loan regulations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FFEL origination elimination</a:t>
            </a:r>
          </a:p>
          <a:p>
            <a:pPr marL="858838" lvl="2" indent="-279400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Reasonable and affordable payments for  defaulted loan rehabilitation</a:t>
            </a:r>
          </a:p>
          <a:p>
            <a:pPr marL="342900" lvl="1" indent="-228600">
              <a:buFont typeface="Wingdings" pitchFamily="2" charset="2"/>
              <a:buChar char="§"/>
              <a:defRPr/>
            </a:pPr>
            <a:endParaRPr lang="en-US" sz="3200" dirty="0" smtClean="0">
              <a:ea typeface="+mn-ea"/>
            </a:endParaRPr>
          </a:p>
        </p:txBody>
      </p:sp>
      <p:sp>
        <p:nvSpPr>
          <p:cNvPr id="33795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AC0D60F5-4C3B-48D7-9C3E-50E84CD458AD}" type="slidenum">
              <a:rPr lang="en-US" sz="1400" b="1">
                <a:solidFill>
                  <a:schemeClr val="bg1"/>
                </a:solidFill>
              </a:rPr>
              <a:pPr algn="ctr"/>
              <a:t>17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0" y="4953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cs typeface="Arial" pitchFamily="34" charset="0"/>
              </a:rPr>
              <a:t>    </a:t>
            </a:r>
            <a:r>
              <a:rPr lang="en-US" sz="3600" b="1" dirty="0" smtClean="0">
                <a:solidFill>
                  <a:schemeClr val="accent3"/>
                </a:solidFill>
                <a:cs typeface="Arial" pitchFamily="34" charset="0"/>
              </a:rPr>
              <a:t>Regulatory Activity</a:t>
            </a:r>
            <a: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</a:br>
            <a:endParaRPr lang="en-US" sz="3200" dirty="0" smtClean="0">
              <a:solidFill>
                <a:srgbClr val="CC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405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34975" y="1104900"/>
            <a:ext cx="8480425" cy="5600700"/>
          </a:xfrm>
        </p:spPr>
        <p:txBody>
          <a:bodyPr/>
          <a:lstStyle/>
          <a:p>
            <a:pPr marL="342900" lvl="1" indent="-2286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</a:rPr>
              <a:t>Teacher Preparation 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TEACH Grant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Title II accountability and reporting systems</a:t>
            </a:r>
          </a:p>
          <a:p>
            <a:pPr marL="523875" lvl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Pell Grant</a:t>
            </a:r>
          </a:p>
          <a:p>
            <a:pPr marL="858838" lvl="2" indent="-279400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Finalization of Summer Cross-Over Interim Rule</a:t>
            </a:r>
          </a:p>
          <a:p>
            <a:pPr marL="523875" lvl="1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Fraud Prevention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 New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</a:rPr>
              <a:t>Neg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</a:rPr>
              <a:t>Reg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 Process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Early in 2013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 </a:t>
            </a:r>
          </a:p>
        </p:txBody>
      </p:sp>
      <p:sp>
        <p:nvSpPr>
          <p:cNvPr id="33795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AC0D60F5-4C3B-48D7-9C3E-50E84CD458AD}" type="slidenum">
              <a:rPr lang="en-US" sz="1400" b="1">
                <a:solidFill>
                  <a:schemeClr val="bg1"/>
                </a:solidFill>
              </a:rPr>
              <a:pPr algn="ctr"/>
              <a:t>18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0" y="4953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cs typeface="Arial" pitchFamily="34" charset="0"/>
              </a:rPr>
              <a:t>    </a:t>
            </a:r>
            <a:r>
              <a:rPr lang="en-US" sz="3600" b="1" dirty="0" smtClean="0">
                <a:solidFill>
                  <a:schemeClr val="accent3"/>
                </a:solidFill>
                <a:cs typeface="Arial" pitchFamily="34" charset="0"/>
              </a:rPr>
              <a:t>Regulatory Activity</a:t>
            </a:r>
            <a: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</a:br>
            <a:endParaRPr lang="en-US" sz="3200" dirty="0" smtClean="0">
              <a:solidFill>
                <a:srgbClr val="CC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127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7620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n-US" sz="3600" b="1" dirty="0" smtClean="0">
                <a:solidFill>
                  <a:schemeClr val="accent3"/>
                </a:solidFill>
                <a:cs typeface="Arial" pitchFamily="34" charset="0"/>
              </a:rPr>
              <a:t>Pay As You Earn</a:t>
            </a:r>
            <a:r>
              <a:rPr lang="en-US" sz="3600" dirty="0" smtClean="0">
                <a:solidFill>
                  <a:schemeClr val="accent3"/>
                </a:solidFill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accent3"/>
                </a:solidFill>
                <a:cs typeface="Arial" pitchFamily="34" charset="0"/>
              </a:rPr>
            </a:br>
            <a:endParaRPr lang="en-US" sz="3600" dirty="0" smtClean="0">
              <a:solidFill>
                <a:schemeClr val="accent3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34000"/>
          </a:xfrm>
        </p:spPr>
        <p:txBody>
          <a:bodyPr/>
          <a:lstStyle/>
          <a:p>
            <a:pPr marL="465138" lvl="1" indent="-239713"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Income Based Repayment (IBR) Plan</a:t>
            </a:r>
          </a:p>
          <a:p>
            <a:pPr marL="684213" lvl="2" indent="-239713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Statutory - FFEL and Direct Loan</a:t>
            </a:r>
          </a:p>
          <a:p>
            <a:pPr marL="865188" lvl="2" indent="-239713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Maximum annual payment amount is 15% of discretionary income.</a:t>
            </a:r>
          </a:p>
          <a:p>
            <a:pPr marL="865188" lvl="2" indent="-239713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Remaining balance forgiven after 25 years.</a:t>
            </a:r>
          </a:p>
          <a:p>
            <a:pPr marL="465138" lvl="1" indent="-239713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 New Law (SAFRA) – Effective 2014</a:t>
            </a:r>
          </a:p>
          <a:p>
            <a:pPr marL="865188" lvl="2" indent="-239713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Maximum annual payment amount is 10% of discretionary income</a:t>
            </a:r>
          </a:p>
          <a:p>
            <a:pPr marL="865188" lvl="2" indent="-239713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Remaining balance forgiven after 20 years.</a:t>
            </a:r>
          </a:p>
          <a:p>
            <a:pPr marL="865188" lvl="2" indent="-239713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New Borrowers on or after July 1, 2014</a:t>
            </a:r>
          </a:p>
          <a:p>
            <a:pPr marL="865188" lvl="2" indent="-239713">
              <a:buFont typeface="Wingdings" pitchFamily="2" charset="2"/>
              <a:buChar char="§"/>
            </a:pPr>
            <a:endParaRPr lang="en-US" sz="2800" dirty="0" smtClean="0">
              <a:cs typeface="Arial" pitchFamily="34" charset="0"/>
            </a:endParaRPr>
          </a:p>
          <a:p>
            <a:pPr marL="865188" lvl="2" indent="-239713">
              <a:buFont typeface="Wingdings" pitchFamily="2" charset="2"/>
              <a:buChar char="§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3584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E2AA6878-C659-4496-944F-CC9D8290060D}" type="slidenum">
              <a:rPr lang="en-US" sz="1400" b="1">
                <a:solidFill>
                  <a:schemeClr val="bg1"/>
                </a:solidFill>
              </a:rPr>
              <a:pPr algn="ctr"/>
              <a:t>19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080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0" y="3429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Topics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College Choice Tools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tudentaid.gov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Default Rates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Regulatory Activity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Recent Statutory Changes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Elimination of ATB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Pell Duration of Eligibility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Grace Period Subsidy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Subsidized Loan Limitation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Verification</a:t>
            </a:r>
          </a:p>
          <a:p>
            <a:pPr marL="0" indent="0"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6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fld id="{1F3ADCF0-6E19-4022-B8A8-B865C5158C54}" type="slidenum">
              <a:rPr lang="en-US" sz="1400" smtClean="0"/>
              <a:pPr algn="l"/>
              <a:t>2</a:t>
            </a:fld>
            <a:endParaRPr lang="en-US" sz="1400" i="1" smtClean="0"/>
          </a:p>
        </p:txBody>
      </p:sp>
    </p:spTree>
    <p:extLst>
      <p:ext uri="{BB962C8B-B14F-4D97-AF65-F5344CB8AC3E}">
        <p14:creationId xmlns:p14="http://schemas.microsoft.com/office/powerpoint/2010/main" val="24754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1184148"/>
            <a:ext cx="9144000" cy="5334000"/>
          </a:xfrm>
        </p:spPr>
        <p:txBody>
          <a:bodyPr/>
          <a:lstStyle/>
          <a:p>
            <a:pPr marL="465138" lvl="1" indent="-239713"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Income Contingent Repayment (ICR) Plan</a:t>
            </a:r>
          </a:p>
          <a:p>
            <a:pPr marL="684213" lvl="2" indent="-239713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Statutory - </a:t>
            </a:r>
            <a:r>
              <a:rPr lang="en-US" sz="2800" dirty="0" smtClean="0">
                <a:solidFill>
                  <a:schemeClr val="tx1"/>
                </a:solidFill>
              </a:rPr>
              <a:t>Direct Loan Only</a:t>
            </a:r>
            <a:endParaRPr lang="en-US" sz="2800" dirty="0">
              <a:solidFill>
                <a:schemeClr val="tx1"/>
              </a:solidFill>
            </a:endParaRPr>
          </a:p>
          <a:p>
            <a:pPr marL="1095375" lvl="3" indent="-239713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Regulatory defined formula</a:t>
            </a:r>
          </a:p>
          <a:p>
            <a:pPr marL="1481138" lvl="4" indent="-219075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Complex</a:t>
            </a:r>
          </a:p>
          <a:p>
            <a:pPr marL="1481138" lvl="4" indent="-219075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Loan amount and income</a:t>
            </a:r>
          </a:p>
          <a:p>
            <a:pPr marL="1481138" lvl="4" indent="-219075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 Remaining balance forgiven after 25 years.</a:t>
            </a:r>
          </a:p>
          <a:p>
            <a:pPr marL="1481138" lvl="4" indent="-219075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 Limited “take-up” rate</a:t>
            </a:r>
          </a:p>
          <a:p>
            <a:pPr marL="1095375" lvl="3" indent="-239713">
              <a:buFont typeface="Wingdings" pitchFamily="2" charset="2"/>
              <a:buChar char="§"/>
            </a:pPr>
            <a:endParaRPr lang="en-US" sz="2700" dirty="0" smtClean="0">
              <a:cs typeface="Arial" pitchFamily="34" charset="0"/>
            </a:endParaRPr>
          </a:p>
        </p:txBody>
      </p:sp>
      <p:sp>
        <p:nvSpPr>
          <p:cNvPr id="36867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C4D28478-FD82-4055-8C7E-4D07A0745CA9}" type="slidenum">
              <a:rPr lang="en-US" sz="1400" b="1">
                <a:solidFill>
                  <a:schemeClr val="bg1"/>
                </a:solidFill>
              </a:rPr>
              <a:pPr algn="ctr"/>
              <a:t>20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6868" name="Title 1"/>
          <p:cNvSpPr>
            <a:spLocks noGrp="1"/>
          </p:cNvSpPr>
          <p:nvPr>
            <p:ph type="title"/>
          </p:nvPr>
        </p:nvSpPr>
        <p:spPr>
          <a:xfrm>
            <a:off x="0" y="237744"/>
            <a:ext cx="9144000" cy="9144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n-US" sz="3600" b="1" dirty="0" smtClean="0">
                <a:solidFill>
                  <a:schemeClr val="accent3"/>
                </a:solidFill>
                <a:cs typeface="Arial" pitchFamily="34" charset="0"/>
              </a:rPr>
              <a:t>Pay As You Earn</a:t>
            </a:r>
            <a: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  <a:t> </a:t>
            </a:r>
            <a:endParaRPr lang="en-US" sz="3200" dirty="0" smtClean="0">
              <a:solidFill>
                <a:srgbClr val="CC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54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357" y="414528"/>
            <a:ext cx="9144000" cy="5486400"/>
          </a:xfrm>
        </p:spPr>
        <p:txBody>
          <a:bodyPr/>
          <a:lstStyle/>
          <a:p>
            <a:pPr marL="114300" lvl="1" indent="0">
              <a:buNone/>
              <a:defRPr/>
            </a:pPr>
            <a:r>
              <a:rPr lang="en-US" sz="3200" dirty="0" smtClean="0">
                <a:ea typeface="+mn-ea"/>
              </a:rPr>
              <a:t> </a:t>
            </a:r>
          </a:p>
          <a:p>
            <a:pPr marL="114300" lvl="1" indent="0"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Pay As You Earn Plan Repayment Plan</a:t>
            </a:r>
          </a:p>
          <a:p>
            <a:pPr marL="342900" lvl="1" indent="-228600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Amend ICR regulations to –</a:t>
            </a:r>
          </a:p>
          <a:p>
            <a:pPr marL="858838" lvl="2" indent="-279400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Reduce maximum </a:t>
            </a:r>
            <a:r>
              <a:rPr lang="en-US" sz="2800" dirty="0" smtClean="0">
                <a:solidFill>
                  <a:schemeClr val="tx1"/>
                </a:solidFill>
              </a:rPr>
              <a:t>annual payment about 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from 15% of discretionary income to 10%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  <a:cs typeface="Arial" charset="0"/>
              </a:rPr>
              <a:t> Reduce forgiveness time from 25 years to 20 years</a:t>
            </a:r>
          </a:p>
          <a:p>
            <a:pPr marL="742950" lvl="2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Available to more borrowers</a:t>
            </a:r>
          </a:p>
          <a:p>
            <a:pPr marL="523875" lvl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Arial" charset="0"/>
              </a:rPr>
              <a:t>Negotiated rulemaking concluded in March, 2012</a:t>
            </a:r>
          </a:p>
          <a:p>
            <a:pPr marL="865188" lvl="2" indent="-239713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  <a:cs typeface="Arial" charset="0"/>
              </a:rPr>
              <a:t>NPRM Published July 17, 2012</a:t>
            </a:r>
          </a:p>
          <a:p>
            <a:pPr marL="865188" lvl="2" indent="-239713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  <a:cs typeface="Arial" charset="0"/>
              </a:rPr>
              <a:t>Expected final rule publication date on Nov 1. </a:t>
            </a:r>
          </a:p>
          <a:p>
            <a:pPr marL="1092201" lvl="2" indent="-239713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  <a:cs typeface="Arial" charset="0"/>
              </a:rPr>
              <a:t>Possible Early Implementation</a:t>
            </a:r>
          </a:p>
        </p:txBody>
      </p:sp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50ECF0E1-F1F6-4932-955B-F4091E358134}" type="slidenum">
              <a:rPr lang="en-US" sz="1400" b="1">
                <a:solidFill>
                  <a:schemeClr val="bg1"/>
                </a:solidFill>
              </a:rPr>
              <a:pPr algn="ctr"/>
              <a:t>21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7892" name="Title 1"/>
          <p:cNvSpPr txBox="1">
            <a:spLocks/>
          </p:cNvSpPr>
          <p:nvPr/>
        </p:nvSpPr>
        <p:spPr bwMode="auto">
          <a:xfrm>
            <a:off x="2054258" y="414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600" b="1" dirty="0" smtClean="0">
                <a:cs typeface="Arial" pitchFamily="34" charset="0"/>
              </a:rPr>
              <a:t>  </a:t>
            </a:r>
            <a:r>
              <a:rPr lang="en-US" sz="3600" b="1" dirty="0" smtClean="0">
                <a:solidFill>
                  <a:schemeClr val="accent3"/>
                </a:solidFill>
                <a:cs typeface="Arial" pitchFamily="34" charset="0"/>
              </a:rPr>
              <a:t>Pay As You Earn</a:t>
            </a:r>
            <a: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CC3300"/>
                </a:solidFill>
                <a:cs typeface="Arial" pitchFamily="34" charset="0"/>
              </a:rPr>
            </a:br>
            <a:endParaRPr lang="en-US" sz="3200" dirty="0" smtClean="0">
              <a:solidFill>
                <a:srgbClr val="CC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115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52488"/>
            <a:ext cx="53863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4663"/>
            <a:ext cx="9144000" cy="6280823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4800" b="1" dirty="0" smtClean="0">
                <a:solidFill>
                  <a:srgbClr val="C00000"/>
                </a:solidFill>
              </a:rPr>
              <a:t>Recent Statutory Changes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6000" dirty="0" smtClean="0">
                <a:solidFill>
                  <a:srgbClr val="CC3300"/>
                </a:solidFill>
              </a:rPr>
              <a:t> </a:t>
            </a:r>
            <a:r>
              <a:rPr lang="en-GB" sz="5400" dirty="0" smtClean="0">
                <a:solidFill>
                  <a:srgbClr val="CC3300"/>
                </a:solidFill>
              </a:rPr>
              <a:t/>
            </a:r>
            <a:br>
              <a:rPr lang="en-GB" sz="5400" dirty="0" smtClean="0">
                <a:solidFill>
                  <a:srgbClr val="CC3300"/>
                </a:solidFill>
              </a:rPr>
            </a:br>
            <a:r>
              <a:rPr lang="en-GB" sz="5400" dirty="0" smtClean="0">
                <a:solidFill>
                  <a:srgbClr val="CC3300"/>
                </a:solidFill>
              </a:rPr>
              <a:t>  </a:t>
            </a:r>
            <a:r>
              <a:rPr lang="en-GB" sz="4200" dirty="0" smtClean="0"/>
              <a:t/>
            </a:r>
            <a:br>
              <a:rPr lang="en-GB" sz="42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 </a:t>
            </a:r>
          </a:p>
        </p:txBody>
      </p:sp>
      <p:sp>
        <p:nvSpPr>
          <p:cNvPr id="17412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ECE87AA3-B756-41A9-84A1-09520F6CD7F7}" type="slidenum">
              <a:rPr lang="en-US" sz="1400" b="1">
                <a:solidFill>
                  <a:schemeClr val="bg1"/>
                </a:solidFill>
              </a:rPr>
              <a:pPr algn="ctr"/>
              <a:t>22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603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828800" y="323056"/>
            <a:ext cx="589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3"/>
                </a:solidFill>
              </a:rPr>
              <a:t>Ability-to-Benefit</a:t>
            </a:r>
            <a:r>
              <a:rPr lang="en-US" sz="3600" dirty="0" smtClean="0">
                <a:solidFill>
                  <a:schemeClr val="accent3"/>
                </a:solidFill>
              </a:rPr>
              <a:t> </a:t>
            </a:r>
            <a:r>
              <a:rPr lang="en-US" sz="3600" b="1" dirty="0" smtClean="0">
                <a:solidFill>
                  <a:schemeClr val="accent3"/>
                </a:solidFill>
              </a:rPr>
              <a:t>(ATB)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93559"/>
            <a:ext cx="86868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Eliminates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Title IV eligibility for students without a</a:t>
            </a:r>
            <a:r>
              <a:rPr lang="en-US" sz="2800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 school diploma (or equivalent).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Exception for  </a:t>
            </a:r>
          </a:p>
          <a:p>
            <a:pPr marL="1257300" lvl="2" indent="-3429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Home schooled students</a:t>
            </a:r>
          </a:p>
          <a:p>
            <a:pPr marL="1257300" lvl="2" indent="-3429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Students who </a:t>
            </a:r>
            <a:r>
              <a:rPr lang="en-US" sz="28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are or were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enrolled in a Title IV eligible program anytime prior to July 1, 2012, may continue to qualify under one of the ATB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alternatives</a:t>
            </a:r>
          </a:p>
          <a:p>
            <a:pPr marL="1714500" lvl="3" indent="-34290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Approved ATB test</a:t>
            </a:r>
          </a:p>
          <a:p>
            <a:pPr marL="1714500" lvl="3" indent="-34290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Completion of six credit or 225 clock hours</a:t>
            </a: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257300" lvl="2" indent="-342900">
              <a:buFont typeface="Wingdings" pitchFamily="2" charset="2"/>
              <a:buChar char="§"/>
              <a:defRPr/>
            </a:pPr>
            <a:endParaRPr lang="en-US" sz="2800" dirty="0">
              <a:latin typeface="+mn-lt"/>
              <a:ea typeface="ＭＳ Ｐゴシック" pitchFamily="34" charset="-128"/>
            </a:endParaRPr>
          </a:p>
          <a:p>
            <a:pPr marL="1714500" lvl="3" indent="-342900">
              <a:buFont typeface="Wingdings" pitchFamily="2" charset="2"/>
              <a:buChar char="§"/>
              <a:defRPr/>
            </a:pPr>
            <a:endParaRPr lang="en-US" sz="32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19460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420C13E8-CC79-4F20-8628-F256D0818EE9}" type="slidenum">
              <a:rPr lang="en-US" sz="1400" b="1">
                <a:solidFill>
                  <a:schemeClr val="bg1"/>
                </a:solidFill>
              </a:rPr>
              <a:pPr algn="ctr"/>
              <a:t>23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6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524001" y="323056"/>
            <a:ext cx="6583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3"/>
                </a:solidFill>
              </a:rPr>
              <a:t>Pell Duration of Eligibility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93559"/>
            <a:ext cx="868680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Establishes the duration of a student’s eligibility to receive Pell Grant to 12 semesters (or its equivalent).</a:t>
            </a:r>
          </a:p>
          <a:p>
            <a:pPr>
              <a:defRPr/>
            </a:pP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Applies to </a:t>
            </a:r>
            <a:r>
              <a:rPr lang="en-US" sz="2800" u="sng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students 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effective with the 2012-13 award year.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Calculation includes all earlier years of the student’s receipt of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Pell/Basic Grant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ack to 1974.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 </a:t>
            </a:r>
          </a:p>
          <a:p>
            <a:pPr>
              <a:defRPr/>
            </a:pPr>
            <a:r>
              <a:rPr lang="en-US" sz="2800" dirty="0">
                <a:latin typeface="Arial" charset="0"/>
                <a:ea typeface="ＭＳ Ｐゴシック" pitchFamily="34" charset="-128"/>
              </a:rPr>
              <a:t> </a:t>
            </a:r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245C4E60-0611-44E6-8D5E-776CB0C3DB7D}" type="slidenum">
              <a:rPr lang="en-US" sz="1400" b="1">
                <a:solidFill>
                  <a:schemeClr val="bg1"/>
                </a:solidFill>
              </a:rPr>
              <a:pPr algn="ctr"/>
              <a:t>24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3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974850" y="225426"/>
            <a:ext cx="590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3"/>
                </a:solidFill>
              </a:rPr>
              <a:t>Pell Duration of Eligibility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836" y="848881"/>
            <a:ext cx="8686800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Scheduled Award –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Based on the statutory maximum award amount for the year and the student’s EFC (and COA)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Amount student would be eligible for if enrolled fulltime for a full academic year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2013-2014 – Maximum Award is $5,550</a:t>
            </a:r>
          </a:p>
          <a:p>
            <a:pPr marL="1371600" lvl="2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EFC = 0, scheduled award is $5,550</a:t>
            </a:r>
          </a:p>
          <a:p>
            <a:pPr marL="1371600" lvl="2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EFC = 1,000, scheduled award is $4,550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Annual Award –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Amount of scheduled award received by the student</a:t>
            </a:r>
          </a:p>
          <a:p>
            <a:pPr marL="1371600" lvl="2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Less than fulltime</a:t>
            </a:r>
          </a:p>
          <a:p>
            <a:pPr marL="1371600" lvl="2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Less than a full academic year</a:t>
            </a:r>
          </a:p>
        </p:txBody>
      </p:sp>
      <p:sp>
        <p:nvSpPr>
          <p:cNvPr id="21508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5A03418E-F84D-41AF-AE0E-7BBAEB213AB5}" type="slidenum">
              <a:rPr lang="en-US" sz="1400" b="1">
                <a:solidFill>
                  <a:schemeClr val="bg1"/>
                </a:solidFill>
              </a:rPr>
              <a:pPr algn="ctr"/>
              <a:t>25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74675" y="457200"/>
            <a:ext cx="726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3600" b="1" dirty="0">
                <a:solidFill>
                  <a:srgbClr val="91CE55"/>
                </a:solidFill>
              </a:rPr>
              <a:t> Pell Grant Duration of Eligibility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868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lvl="1" indent="-28575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Example – </a:t>
            </a:r>
          </a:p>
          <a:p>
            <a:pPr marL="1028700" lvl="2" indent="-28575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Student’s Scheduled Award was $5,550, but only received $2,775 because only enrolled for one semester, will have used 50% of that award year’s scheduled award.  </a:t>
            </a:r>
          </a:p>
          <a:p>
            <a:pPr marL="1028700" lvl="2" indent="-28575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Student who was enrolled three-quarter time for the entire award year would have used 75% of his scheduled award. </a:t>
            </a:r>
          </a:p>
        </p:txBody>
      </p:sp>
    </p:spTree>
    <p:extLst>
      <p:ext uri="{BB962C8B-B14F-4D97-AF65-F5344CB8AC3E}">
        <p14:creationId xmlns:p14="http://schemas.microsoft.com/office/powerpoint/2010/main" val="5578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988705" y="417368"/>
            <a:ext cx="590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3"/>
                </a:solidFill>
              </a:rPr>
              <a:t>Pell Duration of Eligibility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868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Calculate the equivalency by adding together each of the annual percentages of a student’s scheduled award that was actually disbursed to the student.</a:t>
            </a:r>
          </a:p>
          <a:p>
            <a:pPr lvl="1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LEU – Lifetime Eligibility Used</a:t>
            </a:r>
          </a:p>
          <a:p>
            <a:pPr marL="1371600" lvl="2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example student’s LEU is 125% of the total 600%.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Once LEU reaches 600%, student no longer eligible.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LEU more than 500% but less than 600%, partial eligibility for next award year.</a:t>
            </a:r>
          </a:p>
        </p:txBody>
      </p:sp>
      <p:sp>
        <p:nvSpPr>
          <p:cNvPr id="2355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CB72C2FF-DB31-4797-8C63-0E2FB8CF26D2}" type="slidenum">
              <a:rPr lang="en-US" sz="1400" b="1">
                <a:solidFill>
                  <a:schemeClr val="bg1"/>
                </a:solidFill>
              </a:rPr>
              <a:pPr algn="ctr"/>
              <a:t>27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8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47800" y="357981"/>
            <a:ext cx="6904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3"/>
                </a:solidFill>
              </a:rPr>
              <a:t>Grace Period Interest Subsidy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04094"/>
            <a:ext cx="86868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lvl="1" indent="-28575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Temporarily eliminates the interest subsidy on Direct Subsidized Loans during the six month grace period.</a:t>
            </a:r>
          </a:p>
          <a:p>
            <a:pPr marL="285750" lvl="1">
              <a:defRPr/>
            </a:pP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028700" lvl="2" indent="-285750"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Applies to new Direct Stafford Loans for which the first disbursement is made on or after July 1, 2012, and before July 1, 2014.</a:t>
            </a:r>
          </a:p>
        </p:txBody>
      </p:sp>
      <p:sp>
        <p:nvSpPr>
          <p:cNvPr id="1843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C2F63BA6-E404-41E1-A541-2C89C148A3AD}" type="slidenum">
              <a:rPr lang="en-US" sz="1400" b="1">
                <a:solidFill>
                  <a:schemeClr val="bg1"/>
                </a:solidFill>
              </a:rPr>
              <a:pPr algn="ctr"/>
              <a:t>28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0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1CE55"/>
                </a:solidFill>
                <a:latin typeface="Arial" pitchFamily="34" charset="0"/>
                <a:cs typeface="Arial" pitchFamily="34" charset="0"/>
              </a:rPr>
              <a:t>Subsidized Loan Limitation</a:t>
            </a:r>
            <a:endParaRPr lang="en-US" sz="3600" b="1" dirty="0">
              <a:solidFill>
                <a:srgbClr val="91CE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7" y="1027331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When a student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has received subsidized loans for 150% of the published time of the academic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program –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student may not receive any additional subsidized loans, and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subsidized loans received from July 1, 2013 on lose their subsidy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Applies to “new borrowers” on or after July 1, 2013.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Special calculation of 150% for transfer students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Special calculation for less than fulltime students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7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52488"/>
            <a:ext cx="53863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2600"/>
            <a:ext cx="9144000" cy="4372608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5400" b="1" dirty="0" smtClean="0">
                <a:solidFill>
                  <a:srgbClr val="CC3300"/>
                </a:solidFill>
              </a:rPr>
              <a:t>College Choice Tools</a:t>
            </a:r>
            <a:r>
              <a:rPr lang="en-GB" sz="4800" b="1" dirty="0" smtClean="0">
                <a:solidFill>
                  <a:srgbClr val="CC3300"/>
                </a:solidFill>
              </a:rPr>
              <a:t/>
            </a:r>
            <a:br>
              <a:rPr lang="en-GB" sz="4800" b="1" dirty="0" smtClean="0">
                <a:solidFill>
                  <a:srgbClr val="CC3300"/>
                </a:solidFill>
              </a:rPr>
            </a:br>
            <a:r>
              <a:rPr lang="en-GB" dirty="0" smtClean="0">
                <a:solidFill>
                  <a:srgbClr val="CC3300"/>
                </a:solidFill>
              </a:rPr>
              <a:t>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 </a:t>
            </a:r>
          </a:p>
        </p:txBody>
      </p:sp>
      <p:sp>
        <p:nvSpPr>
          <p:cNvPr id="11268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35BFB11B-E884-487B-AA53-2B848A57F9CF}" type="slidenum">
              <a:rPr lang="en-US" sz="1400" b="1">
                <a:solidFill>
                  <a:schemeClr val="bg1"/>
                </a:solidFill>
              </a:rPr>
              <a:pPr algn="ctr"/>
              <a:t>3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525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1CE55"/>
                </a:solidFill>
                <a:latin typeface="Arial" pitchFamily="34" charset="0"/>
                <a:cs typeface="Arial" pitchFamily="34" charset="0"/>
              </a:rPr>
              <a:t>Subsidized Loan Limitation</a:t>
            </a:r>
            <a:endParaRPr lang="en-US" sz="3600" b="1" dirty="0">
              <a:solidFill>
                <a:srgbClr val="91CE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7" y="1027331"/>
            <a:ext cx="8305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First instance could be as early as December 2013  because of short-term programs.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FSA will track, calculate, and inform.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Likely to be codes and comments on ISIRs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COD Editing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Schools will need to provide program information, including length of program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Probably as part of COD reporting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0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52488"/>
            <a:ext cx="53863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36700"/>
            <a:ext cx="9144000" cy="47117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5400" b="1" dirty="0" smtClean="0">
                <a:solidFill>
                  <a:srgbClr val="FF3300"/>
                </a:solidFill>
              </a:rPr>
              <a:t>Verification</a:t>
            </a:r>
            <a:r>
              <a:rPr lang="en-GB" sz="5400" b="1" dirty="0" smtClean="0">
                <a:solidFill>
                  <a:srgbClr val="CC3300"/>
                </a:solidFill>
              </a:rPr>
              <a:t/>
            </a:r>
            <a:br>
              <a:rPr lang="en-GB" sz="5400" b="1" dirty="0" smtClean="0">
                <a:solidFill>
                  <a:srgbClr val="CC3300"/>
                </a:solidFill>
              </a:rPr>
            </a:br>
            <a:r>
              <a:rPr lang="en-GB" sz="6000" dirty="0" smtClean="0">
                <a:solidFill>
                  <a:srgbClr val="CC3300"/>
                </a:solidFill>
              </a:rPr>
              <a:t>  </a:t>
            </a:r>
            <a:r>
              <a:rPr lang="en-GB" sz="4200" dirty="0" smtClean="0"/>
              <a:t/>
            </a:r>
            <a:br>
              <a:rPr lang="en-GB" sz="42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 </a:t>
            </a:r>
          </a:p>
        </p:txBody>
      </p:sp>
      <p:sp>
        <p:nvSpPr>
          <p:cNvPr id="27652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17DD5D22-F710-4012-B01E-21D4B19D87EA}" type="slidenum">
              <a:rPr lang="en-US" sz="1400" b="1">
                <a:solidFill>
                  <a:schemeClr val="bg1"/>
                </a:solidFill>
              </a:rPr>
              <a:pPr algn="ctr"/>
              <a:t>31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042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545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2012-13 Verification Items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048000"/>
          </a:xfrm>
        </p:spPr>
        <p:txBody>
          <a:bodyPr/>
          <a:lstStyle/>
          <a:p>
            <a:pPr marL="547688" lvl="2" indent="-520700">
              <a:spcBef>
                <a:spcPts val="138"/>
              </a:spcBef>
              <a:spcAft>
                <a:spcPts val="138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Still some tax filers not able to obtain IRS Tax Return Transcripts</a:t>
            </a:r>
          </a:p>
          <a:p>
            <a:pPr marL="777875" lvl="3" indent="-520700">
              <a:spcBef>
                <a:spcPts val="138"/>
              </a:spcBef>
              <a:spcAft>
                <a:spcPts val="138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Additional guidance forthcoming</a:t>
            </a: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78B17349-981A-48CA-94C7-B99431AB5B5A}" type="slidenum">
              <a:rPr lang="en-US" sz="1400" b="1">
                <a:solidFill>
                  <a:schemeClr val="bg1"/>
                </a:solidFill>
              </a:rPr>
              <a:pPr algn="ctr"/>
              <a:t>32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8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545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2013-14 Verification Items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048000"/>
          </a:xfrm>
        </p:spPr>
        <p:txBody>
          <a:bodyPr/>
          <a:lstStyle/>
          <a:p>
            <a:pPr marL="547688" lvl="2" indent="-520700">
              <a:spcBef>
                <a:spcPts val="138"/>
              </a:spcBef>
              <a:spcAft>
                <a:spcPts val="138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  <a:cs typeface="Arial" charset="0"/>
              </a:rPr>
              <a:t>Annual </a:t>
            </a:r>
            <a:r>
              <a:rPr lang="en-US" sz="2800" u="sng" dirty="0" smtClean="0">
                <a:solidFill>
                  <a:schemeClr val="tx1"/>
                </a:solidFill>
                <a:ea typeface="+mn-ea"/>
                <a:cs typeface="Arial" charset="0"/>
              </a:rPr>
              <a:t>Federal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Arial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ea typeface="+mn-ea"/>
                <a:cs typeface="Arial" charset="0"/>
              </a:rPr>
              <a:t>Register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Arial" charset="0"/>
              </a:rPr>
              <a:t> notice—</a:t>
            </a:r>
          </a:p>
          <a:p>
            <a:pPr marL="1004888" lvl="3" indent="-520700">
              <a:spcBef>
                <a:spcPts val="138"/>
              </a:spcBef>
              <a:spcAft>
                <a:spcPts val="138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Items to verify</a:t>
            </a:r>
          </a:p>
          <a:p>
            <a:pPr marL="1004888" lvl="3" indent="-520700">
              <a:spcBef>
                <a:spcPts val="138"/>
              </a:spcBef>
              <a:spcAft>
                <a:spcPts val="138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Acceptable documentation</a:t>
            </a:r>
          </a:p>
          <a:p>
            <a:pPr marL="484188" lvl="3" indent="0">
              <a:spcBef>
                <a:spcPts val="138"/>
              </a:spcBef>
              <a:spcAft>
                <a:spcPts val="138"/>
              </a:spcAft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  <a:ea typeface="+mn-ea"/>
            </a:endParaRPr>
          </a:p>
          <a:p>
            <a:pPr marL="547688" lvl="2" indent="-520700">
              <a:spcBef>
                <a:spcPts val="138"/>
              </a:spcBef>
              <a:spcAft>
                <a:spcPts val="138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2013-2014 Federal 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Register Notice: July 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12, 2012</a:t>
            </a:r>
          </a:p>
          <a:p>
            <a:pPr marL="26988" lvl="2" indent="0">
              <a:spcBef>
                <a:spcPts val="138"/>
              </a:spcBef>
              <a:spcAft>
                <a:spcPts val="138"/>
              </a:spcAft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  <a:ea typeface="+mn-ea"/>
            </a:endParaRPr>
          </a:p>
          <a:p>
            <a:pPr marL="547688" lvl="2" indent="-520700">
              <a:spcBef>
                <a:spcPts val="138"/>
              </a:spcBef>
              <a:spcAft>
                <a:spcPts val="138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</a:rPr>
              <a:t>DCL GEN-12-11, 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July 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17, 2012</a:t>
            </a: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78B17349-981A-48CA-94C7-B99431AB5B5A}" type="slidenum">
              <a:rPr lang="en-US" sz="1400" b="1">
                <a:solidFill>
                  <a:schemeClr val="bg1"/>
                </a:solidFill>
              </a:rPr>
              <a:pPr algn="ctr"/>
              <a:t>33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2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545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2013-14 Verification Items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048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Same core FAFSA  items as in 2012-2013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AGI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Taxes Paid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Four Untaxed Income Items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Education Credits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Number in Household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Number in College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SNAP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Child Support </a:t>
            </a:r>
            <a:r>
              <a:rPr lang="en-US" sz="2800" dirty="0" smtClean="0">
                <a:solidFill>
                  <a:schemeClr val="tx1"/>
                </a:solidFill>
              </a:rPr>
              <a:t>paid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78B17349-981A-48CA-94C7-B99431AB5B5A}" type="slidenum">
              <a:rPr lang="en-US" sz="1400" b="1">
                <a:solidFill>
                  <a:schemeClr val="bg1"/>
                </a:solidFill>
              </a:rPr>
              <a:pPr algn="ctr"/>
              <a:t>34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4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545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2013-14 Verification Items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048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Two new verification items to combat fraud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High School Completion Status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Identify/Statement of Educational </a:t>
            </a:r>
            <a:r>
              <a:rPr lang="en-US" sz="2800" dirty="0" smtClean="0">
                <a:solidFill>
                  <a:schemeClr val="tx1"/>
                </a:solidFill>
              </a:rPr>
              <a:t>Purpose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Guidance on acceptable documentation forthcoming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78B17349-981A-48CA-94C7-B99431AB5B5A}" type="slidenum">
              <a:rPr lang="en-US" sz="1400" b="1">
                <a:solidFill>
                  <a:schemeClr val="bg1"/>
                </a:solidFill>
              </a:rPr>
              <a:pPr algn="ctr"/>
              <a:t>35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7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545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2013-14 Verification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048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Five Verification Tracking Groups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V1 - Standard Verification Group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Same core FAFSA  items as in 2012-2013</a:t>
            </a:r>
          </a:p>
          <a:p>
            <a:pPr marL="914400" lvl="2" indent="0">
              <a:buFontTx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 V2 - SNAP Verification Group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SNAP Only</a:t>
            </a:r>
          </a:p>
          <a:p>
            <a:pPr marL="914400" lvl="2" indent="0">
              <a:buFontTx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V3 - Child Support Paid Verification Group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Child Support Paid </a:t>
            </a:r>
            <a:r>
              <a:rPr lang="en-US" sz="2800" dirty="0" smtClean="0">
                <a:solidFill>
                  <a:schemeClr val="tx1"/>
                </a:solidFill>
              </a:rPr>
              <a:t>Only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78B17349-981A-48CA-94C7-B99431AB5B5A}" type="slidenum">
              <a:rPr lang="en-US" sz="1400" b="1">
                <a:solidFill>
                  <a:schemeClr val="bg1"/>
                </a:solidFill>
              </a:rPr>
              <a:pPr algn="ctr"/>
              <a:t>36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7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545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2013-14 Verification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048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Five Verification Tracking Groups</a:t>
            </a:r>
          </a:p>
          <a:p>
            <a:pPr marL="0" indent="0">
              <a:buFontTx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V4 - Custom Verification Group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High School Completion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Identity/Statement of Educational Purpose</a:t>
            </a:r>
          </a:p>
          <a:p>
            <a:pPr marL="914400" lvl="2" indent="0">
              <a:buFontTx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V5 - Aggregate Verification Group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All items from Groups V1 and V4 </a:t>
            </a: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78B17349-981A-48CA-94C7-B99431AB5B5A}" type="slidenum">
              <a:rPr lang="en-US" sz="1400" b="1">
                <a:solidFill>
                  <a:schemeClr val="bg1"/>
                </a:solidFill>
              </a:rPr>
              <a:pPr algn="ctr"/>
              <a:t>37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2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430463"/>
            <a:ext cx="2800350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149475"/>
            <a:ext cx="3240087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4937" y="949146"/>
            <a:ext cx="54741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QUESTIONS?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6A6F4A-4F66-4BB9-A0EB-FA71151395F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760413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College Navigator Tool</a:t>
            </a:r>
          </a:p>
        </p:txBody>
      </p:sp>
      <p:pic>
        <p:nvPicPr>
          <p:cNvPr id="8195" name="Content Placeholder 3" descr="SearchScreen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r="1096"/>
          <a:stretch>
            <a:fillRect/>
          </a:stretch>
        </p:blipFill>
        <p:spPr>
          <a:xfrm>
            <a:off x="150813" y="914400"/>
            <a:ext cx="8840787" cy="5784850"/>
          </a:xfrm>
        </p:spPr>
      </p:pic>
    </p:spTree>
    <p:extLst>
      <p:ext uri="{BB962C8B-B14F-4D97-AF65-F5344CB8AC3E}">
        <p14:creationId xmlns:p14="http://schemas.microsoft.com/office/powerpoint/2010/main" val="4005736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3"/>
                </a:solidFill>
              </a:rPr>
              <a:t>College Choice:  ScoreCard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7551738" y="1646237"/>
            <a:ext cx="2438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/>
            <a:fld id="{F4F93644-B20B-4D31-B471-5336B5E0849A}" type="slidenum">
              <a:rPr lang="en-US" sz="1200" smtClean="0">
                <a:solidFill>
                  <a:schemeClr val="bg2"/>
                </a:solidFill>
                <a:latin typeface="Calibri" pitchFamily="34" charset="0"/>
              </a:rPr>
              <a:pPr algn="l" eaLnBrk="1" hangingPunct="1"/>
              <a:t>5</a:t>
            </a:fld>
            <a:endParaRPr lang="en-US" sz="1200" smtClean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9220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590" r="-82590"/>
          <a:stretch>
            <a:fillRect/>
          </a:stretch>
        </p:blipFill>
        <p:spPr>
          <a:xfrm>
            <a:off x="0" y="953654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109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4945" y="304799"/>
            <a:ext cx="7924800" cy="6096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Georgia" pitchFamily="18" charset="0"/>
              </a:rPr>
              <a:t>Financial Aid Shopping Sheet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xfrm rot="16200000">
            <a:off x="7551738" y="1646237"/>
            <a:ext cx="2438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/>
            <a:fld id="{CA1B1ACF-FBB9-4336-ABDC-D7A33CB164B8}" type="slidenum">
              <a:rPr lang="en-US" sz="1200" smtClean="0">
                <a:solidFill>
                  <a:schemeClr val="bg2"/>
                </a:solidFill>
                <a:latin typeface="Georgia" pitchFamily="18" charset="0"/>
              </a:rPr>
              <a:pPr algn="l" eaLnBrk="1" hangingPunct="1"/>
              <a:t>6</a:t>
            </a:fld>
            <a:endParaRPr lang="en-US" sz="1200" smtClean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553200" y="1044457"/>
            <a:ext cx="233616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56867"/>
                </a:solidFill>
                <a:latin typeface="Georgia" pitchFamily="18" charset="0"/>
              </a:rPr>
              <a:t>Institutional Metrics</a:t>
            </a:r>
            <a:r>
              <a:rPr lang="en-US" sz="1800" b="1" dirty="0">
                <a:solidFill>
                  <a:srgbClr val="456867"/>
                </a:solidFill>
                <a:latin typeface="Georgia" pitchFamily="18" charset="0"/>
              </a:rPr>
              <a:t>:</a:t>
            </a:r>
          </a:p>
          <a:p>
            <a:pPr eaLnBrk="1" hangingPunct="1"/>
            <a:r>
              <a:rPr lang="en-US" sz="1600" dirty="0" smtClean="0">
                <a:latin typeface="Georgia" pitchFamily="18" charset="0"/>
              </a:rPr>
              <a:t>Graduation rate </a:t>
            </a:r>
            <a:r>
              <a:rPr lang="en-US" sz="1600" dirty="0">
                <a:latin typeface="Georgia" pitchFamily="18" charset="0"/>
              </a:rPr>
              <a:t>u</a:t>
            </a:r>
            <a:r>
              <a:rPr lang="en-US" sz="1600" dirty="0" smtClean="0">
                <a:latin typeface="Georgia" pitchFamily="18" charset="0"/>
              </a:rPr>
              <a:t>nder “Student Right-to-Know” </a:t>
            </a:r>
            <a:endParaRPr lang="en-US" sz="1600" dirty="0">
              <a:latin typeface="Georgia" pitchFamily="18" charset="0"/>
            </a:endParaRPr>
          </a:p>
          <a:p>
            <a:pPr eaLnBrk="1" hangingPunct="1"/>
            <a:endParaRPr lang="en-US" sz="1600" dirty="0">
              <a:latin typeface="Georgia" pitchFamily="18" charset="0"/>
            </a:endParaRPr>
          </a:p>
          <a:p>
            <a:pPr eaLnBrk="1" hangingPunct="1"/>
            <a:r>
              <a:rPr lang="en-US" sz="1600" dirty="0" smtClean="0">
                <a:latin typeface="Georgia" pitchFamily="18" charset="0"/>
              </a:rPr>
              <a:t>Most </a:t>
            </a:r>
            <a:r>
              <a:rPr lang="en-US" sz="1600" dirty="0">
                <a:latin typeface="Georgia" pitchFamily="18" charset="0"/>
              </a:rPr>
              <a:t>recent cohort default rate</a:t>
            </a:r>
          </a:p>
          <a:p>
            <a:pPr eaLnBrk="1" hangingPunct="1"/>
            <a:endParaRPr lang="en-US" sz="1600" dirty="0">
              <a:latin typeface="Georgia" pitchFamily="18" charset="0"/>
            </a:endParaRPr>
          </a:p>
          <a:p>
            <a:pPr eaLnBrk="1" hangingPunct="1"/>
            <a:r>
              <a:rPr lang="en-US" sz="1600" dirty="0" smtClean="0">
                <a:latin typeface="Georgia" pitchFamily="18" charset="0"/>
              </a:rPr>
              <a:t>Median </a:t>
            </a:r>
            <a:r>
              <a:rPr lang="en-US" sz="1600" dirty="0">
                <a:latin typeface="Georgia" pitchFamily="18" charset="0"/>
              </a:rPr>
              <a:t>debt for </a:t>
            </a:r>
            <a:r>
              <a:rPr lang="en-US" sz="1600" dirty="0" smtClean="0">
                <a:latin typeface="Georgia" pitchFamily="18" charset="0"/>
              </a:rPr>
              <a:t>completers</a:t>
            </a:r>
          </a:p>
          <a:p>
            <a:pPr eaLnBrk="1" hangingPunct="1"/>
            <a:endParaRPr lang="en-US" sz="1600" dirty="0">
              <a:latin typeface="Georgia" pitchFamily="18" charset="0"/>
            </a:endParaRPr>
          </a:p>
          <a:p>
            <a:pPr eaLnBrk="1" hangingPunct="1"/>
            <a:r>
              <a:rPr lang="en-US" sz="1600" dirty="0" smtClean="0">
                <a:latin typeface="Georgia" pitchFamily="18" charset="0"/>
              </a:rPr>
              <a:t>Loan repayment information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508357" y="5020215"/>
            <a:ext cx="2029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Georgia" pitchFamily="18" charset="0"/>
              </a:rPr>
              <a:t>Contact </a:t>
            </a:r>
            <a:r>
              <a:rPr lang="en-US" sz="1600" dirty="0" smtClean="0">
                <a:latin typeface="Georgia" pitchFamily="18" charset="0"/>
              </a:rPr>
              <a:t>information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06324" y="1737649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Georgia" pitchFamily="18" charset="0"/>
              </a:rPr>
              <a:t>C</a:t>
            </a:r>
            <a:r>
              <a:rPr lang="en-US" sz="1600" dirty="0" smtClean="0">
                <a:latin typeface="Georgia" pitchFamily="18" charset="0"/>
              </a:rPr>
              <a:t>ost </a:t>
            </a:r>
            <a:r>
              <a:rPr lang="en-US" sz="1600" dirty="0">
                <a:latin typeface="Georgia" pitchFamily="18" charset="0"/>
              </a:rPr>
              <a:t>of </a:t>
            </a:r>
            <a:r>
              <a:rPr lang="en-US" sz="1600" dirty="0" smtClean="0">
                <a:latin typeface="Georgia" pitchFamily="18" charset="0"/>
              </a:rPr>
              <a:t>Attendance </a:t>
            </a:r>
            <a:r>
              <a:rPr lang="en-US" sz="1600" dirty="0">
                <a:latin typeface="Georgia" pitchFamily="18" charset="0"/>
              </a:rPr>
              <a:t>E</a:t>
            </a:r>
            <a:r>
              <a:rPr lang="en-US" sz="1600" dirty="0" smtClean="0">
                <a:latin typeface="Georgia" pitchFamily="18" charset="0"/>
              </a:rPr>
              <a:t>lements      </a:t>
            </a:r>
            <a:r>
              <a:rPr lang="en-US" sz="1400" dirty="0" smtClean="0">
                <a:latin typeface="Georgia" pitchFamily="18" charset="0"/>
              </a:rPr>
              <a:t>                                             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304800" y="2483399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Georgia" pitchFamily="18" charset="0"/>
              </a:rPr>
              <a:t>Grant </a:t>
            </a:r>
            <a:r>
              <a:rPr lang="en-US" sz="1600" dirty="0" smtClean="0">
                <a:latin typeface="Georgia" pitchFamily="18" charset="0"/>
              </a:rPr>
              <a:t>s and Scholarships                             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171577" y="3706749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latin typeface="Georgia" pitchFamily="18" charset="0"/>
              </a:rPr>
              <a:t>   Work Options                                 </a:t>
            </a:r>
            <a:r>
              <a:rPr lang="en-US" sz="1400" dirty="0" smtClean="0">
                <a:latin typeface="Georgia" pitchFamily="18" charset="0"/>
              </a:rPr>
              <a:t>                                                            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220345" y="4322664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latin typeface="Georgia" pitchFamily="18" charset="0"/>
              </a:rPr>
              <a:t>   Loan Options                                  </a:t>
            </a:r>
            <a:r>
              <a:rPr lang="en-US" sz="1400" dirty="0" smtClean="0">
                <a:latin typeface="Georgia" pitchFamily="18" charset="0"/>
              </a:rPr>
              <a:t>                              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304800" y="470535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Georgia" pitchFamily="18" charset="0"/>
              </a:rPr>
              <a:t>O</a:t>
            </a:r>
            <a:r>
              <a:rPr lang="en-US" sz="1600" dirty="0" smtClean="0">
                <a:latin typeface="Georgia" pitchFamily="18" charset="0"/>
              </a:rPr>
              <a:t>ther  Options  </a:t>
            </a:r>
            <a:r>
              <a:rPr lang="en-US" sz="1600" dirty="0">
                <a:latin typeface="Georgia" pitchFamily="18" charset="0"/>
              </a:rPr>
              <a:t>I</a:t>
            </a:r>
            <a:r>
              <a:rPr lang="en-US" sz="1600" dirty="0" smtClean="0">
                <a:latin typeface="Georgia" pitchFamily="18" charset="0"/>
              </a:rPr>
              <a:t>ncluding  </a:t>
            </a:r>
            <a:r>
              <a:rPr lang="en-US" sz="1600" dirty="0">
                <a:latin typeface="Georgia" pitchFamily="18" charset="0"/>
              </a:rPr>
              <a:t>F</a:t>
            </a:r>
            <a:r>
              <a:rPr lang="en-US" sz="1600" dirty="0" smtClean="0">
                <a:latin typeface="Georgia" pitchFamily="18" charset="0"/>
              </a:rPr>
              <a:t>amily </a:t>
            </a:r>
            <a:r>
              <a:rPr lang="en-US" sz="1600" dirty="0">
                <a:latin typeface="Georgia" pitchFamily="18" charset="0"/>
              </a:rPr>
              <a:t>C</a:t>
            </a:r>
            <a:r>
              <a:rPr lang="en-US" sz="1600" dirty="0" smtClean="0">
                <a:latin typeface="Georgia" pitchFamily="18" charset="0"/>
              </a:rPr>
              <a:t>ontribution                                 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44457"/>
            <a:ext cx="2438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MS PGothic" charset="0"/>
              </a:rPr>
              <a:t>Student Specific Information:</a:t>
            </a:r>
          </a:p>
        </p:txBody>
      </p:sp>
      <p:sp>
        <p:nvSpPr>
          <p:cNvPr id="10253" name="TextBox 9"/>
          <p:cNvSpPr txBox="1">
            <a:spLocks noChangeArrowheads="1"/>
          </p:cNvSpPr>
          <p:nvPr/>
        </p:nvSpPr>
        <p:spPr bwMode="auto">
          <a:xfrm>
            <a:off x="114554" y="3219958"/>
            <a:ext cx="32382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latin typeface="Georgia" pitchFamily="18" charset="0"/>
              </a:rPr>
              <a:t>     </a:t>
            </a:r>
            <a:r>
              <a:rPr lang="en-US" sz="1600" dirty="0" smtClean="0">
                <a:latin typeface="Georgia" pitchFamily="18" charset="0"/>
              </a:rPr>
              <a:t>Net </a:t>
            </a:r>
            <a:r>
              <a:rPr lang="en-US" sz="1600" dirty="0">
                <a:latin typeface="Georgia" pitchFamily="18" charset="0"/>
              </a:rPr>
              <a:t>p</a:t>
            </a:r>
            <a:r>
              <a:rPr lang="en-US" sz="1600" dirty="0" smtClean="0">
                <a:latin typeface="Georgia" pitchFamily="18" charset="0"/>
              </a:rPr>
              <a:t>rice </a:t>
            </a:r>
            <a:r>
              <a:rPr lang="en-US" sz="1600" dirty="0">
                <a:latin typeface="Georgia" pitchFamily="18" charset="0"/>
              </a:rPr>
              <a:t>A</a:t>
            </a:r>
            <a:r>
              <a:rPr lang="en-US" sz="1600" dirty="0" smtClean="0">
                <a:latin typeface="Georgia" pitchFamily="18" charset="0"/>
              </a:rPr>
              <a:t>fter </a:t>
            </a:r>
            <a:r>
              <a:rPr lang="en-US" sz="1600" dirty="0">
                <a:latin typeface="Georgia" pitchFamily="18" charset="0"/>
              </a:rPr>
              <a:t>G</a:t>
            </a:r>
            <a:r>
              <a:rPr lang="en-US" sz="1600" dirty="0" smtClean="0">
                <a:latin typeface="Georgia" pitchFamily="18" charset="0"/>
              </a:rPr>
              <a:t>rants                   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0254" name="TextBox 10"/>
          <p:cNvSpPr txBox="1">
            <a:spLocks noChangeArrowheads="1"/>
          </p:cNvSpPr>
          <p:nvPr/>
        </p:nvSpPr>
        <p:spPr bwMode="auto">
          <a:xfrm>
            <a:off x="308737" y="5487887"/>
            <a:ext cx="3109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latin typeface="Georgia" pitchFamily="18" charset="0"/>
              </a:rPr>
              <a:t>Custom Message                              </a:t>
            </a:r>
            <a:r>
              <a:rPr lang="en-US" sz="1400" dirty="0" smtClean="0">
                <a:latin typeface="Georgia" pitchFamily="18" charset="0"/>
              </a:rPr>
              <a:t>                                      </a:t>
            </a:r>
            <a:endParaRPr lang="en-US" sz="1400" dirty="0">
              <a:latin typeface="Georgia" pitchFamily="18" charset="0"/>
            </a:endParaRPr>
          </a:p>
        </p:txBody>
      </p:sp>
      <p:pic>
        <p:nvPicPr>
          <p:cNvPr id="10255" name="Content Placeholder 2" descr="ss fina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221" r="-72221"/>
          <a:stretch>
            <a:fillRect/>
          </a:stretch>
        </p:blipFill>
        <p:spPr>
          <a:xfrm>
            <a:off x="1620520" y="1024864"/>
            <a:ext cx="6302104" cy="4827331"/>
          </a:xfrm>
        </p:spPr>
      </p:pic>
    </p:spTree>
    <p:extLst>
      <p:ext uri="{BB962C8B-B14F-4D97-AF65-F5344CB8AC3E}">
        <p14:creationId xmlns:p14="http://schemas.microsoft.com/office/powerpoint/2010/main" val="8882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52488"/>
            <a:ext cx="53863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2600"/>
            <a:ext cx="9144000" cy="4372608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buClr>
                <a:srgbClr val="00CC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dirty="0" smtClean="0">
                <a:solidFill>
                  <a:srgbClr val="00CC99"/>
                </a:solidFill>
              </a:rPr>
              <a:t/>
            </a:r>
            <a:br>
              <a:rPr lang="en-GB" sz="6000" dirty="0" smtClean="0">
                <a:solidFill>
                  <a:srgbClr val="00CC99"/>
                </a:solidFill>
              </a:rPr>
            </a:br>
            <a:r>
              <a:rPr lang="en-GB" sz="5400" b="1" dirty="0" smtClean="0">
                <a:solidFill>
                  <a:srgbClr val="CC3300"/>
                </a:solidFill>
              </a:rPr>
              <a:t>studentaid.gov</a:t>
            </a:r>
            <a:br>
              <a:rPr lang="en-GB" sz="5400" b="1" dirty="0" smtClean="0">
                <a:solidFill>
                  <a:srgbClr val="CC3300"/>
                </a:solidFill>
              </a:rPr>
            </a:br>
            <a:r>
              <a:rPr lang="en-GB" dirty="0" smtClean="0">
                <a:solidFill>
                  <a:srgbClr val="CC3300"/>
                </a:solidFill>
              </a:rPr>
              <a:t>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 </a:t>
            </a:r>
          </a:p>
        </p:txBody>
      </p:sp>
      <p:sp>
        <p:nvSpPr>
          <p:cNvPr id="11268" name="Slide Number Placeholder 4"/>
          <p:cNvSpPr txBox="1">
            <a:spLocks noGrp="1"/>
          </p:cNvSpPr>
          <p:nvPr/>
        </p:nvSpPr>
        <p:spPr bwMode="auto">
          <a:xfrm>
            <a:off x="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35BFB11B-E884-487B-AA53-2B848A57F9CF}" type="slidenum">
              <a:rPr lang="en-US" sz="1400" b="1">
                <a:solidFill>
                  <a:schemeClr val="bg1"/>
                </a:solidFill>
              </a:rPr>
              <a:pPr algn="ctr"/>
              <a:t>7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2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ChangeArrowheads="1"/>
          </p:cNvSpPr>
          <p:nvPr/>
        </p:nvSpPr>
        <p:spPr bwMode="auto">
          <a:xfrm>
            <a:off x="0" y="1000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Federal Student Aid Websites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14400"/>
            <a:ext cx="8639175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2057400" y="46038"/>
            <a:ext cx="572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3"/>
                </a:solidFill>
                <a:latin typeface="+mn-lt"/>
              </a:rPr>
              <a:t>Solution: StudentAid.gov</a:t>
            </a:r>
          </a:p>
        </p:txBody>
      </p:sp>
      <p:pic>
        <p:nvPicPr>
          <p:cNvPr id="13315" name="Picture 3" descr="P:\ISV Mindy\C_E Files\MASTER APPROVED\fsa_apple_iphone_4_psd-sub-touch no br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2103" r="12144" b="11646"/>
          <a:stretch>
            <a:fillRect/>
          </a:stretch>
        </p:blipFill>
        <p:spPr bwMode="auto">
          <a:xfrm>
            <a:off x="6497638" y="1428750"/>
            <a:ext cx="256222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r="16794" b="5431"/>
          <a:stretch>
            <a:fillRect/>
          </a:stretch>
        </p:blipFill>
        <p:spPr bwMode="auto">
          <a:xfrm>
            <a:off x="0" y="839788"/>
            <a:ext cx="6497638" cy="5767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29d4d0-5528-4115-a002-02e36f812ef4">ZQHRFS737ZVJ-425-22</_dlc_DocId>
    <_dlc_DocIdUrl xmlns="8f29d4d0-5528-4115-a002-02e36f812ef4">
      <Url>https://fsa.share.ed.gov/SDC/_layouts/DocIdRedir.aspx?ID=ZQHRFS737ZVJ-425-22</Url>
      <Description>ZQHRFS737ZVJ-425-22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313453F2EA444B743AD407B7F193B" ma:contentTypeVersion="0" ma:contentTypeDescription="Create a new document." ma:contentTypeScope="" ma:versionID="49eafe0af805dd37178a5f6cb07b07ad">
  <xsd:schema xmlns:xsd="http://www.w3.org/2001/XMLSchema" xmlns:xs="http://www.w3.org/2001/XMLSchema" xmlns:p="http://schemas.microsoft.com/office/2006/metadata/properties" xmlns:ns2="8f29d4d0-5528-4115-a002-02e36f812ef4" targetNamespace="http://schemas.microsoft.com/office/2006/metadata/properties" ma:root="true" ma:fieldsID="e77b9b358753b7aa374985d1d03930aa" ns2:_="">
    <xsd:import namespace="8f29d4d0-5528-4115-a002-02e36f812e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9d4d0-5528-4115-a002-02e36f812e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A5B24-600F-41EC-B646-0A85BFECDA4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7FA2237-5B85-489A-9B25-C4B8DF2B58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65991-69F0-46BC-B667-FE6996FF6254}">
  <ds:schemaRefs>
    <ds:schemaRef ds:uri="http://purl.org/dc/elements/1.1/"/>
    <ds:schemaRef ds:uri="http://www.w3.org/XML/1998/namespace"/>
    <ds:schemaRef ds:uri="http://schemas.microsoft.com/office/infopath/2007/PartnerControls"/>
    <ds:schemaRef ds:uri="8f29d4d0-5528-4115-a002-02e36f812ef4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DACBBDF-0996-4B33-A83D-17ED55C17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9d4d0-5528-4115-a002-02e36f812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1369</Words>
  <Application>Microsoft Office PowerPoint</Application>
  <PresentationFormat>On-screen Show (4:3)</PresentationFormat>
  <Paragraphs>250</Paragraphs>
  <Slides>38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Topics</vt:lpstr>
      <vt:lpstr> College Choice Tools      </vt:lpstr>
      <vt:lpstr>College Navigator Tool</vt:lpstr>
      <vt:lpstr>College Choice:  ScoreCard</vt:lpstr>
      <vt:lpstr>Financial Aid Shopping Sheet</vt:lpstr>
      <vt:lpstr> studentaid.gov      </vt:lpstr>
      <vt:lpstr>PowerPoint Presentation</vt:lpstr>
      <vt:lpstr>PowerPoint Presentation</vt:lpstr>
      <vt:lpstr>FSA Social Media</vt:lpstr>
      <vt:lpstr>     FFEL/Direct Loan Cohort Default Rates      </vt:lpstr>
      <vt:lpstr>What is the CDR Calculation?</vt:lpstr>
      <vt:lpstr>PowerPoint Presentation</vt:lpstr>
      <vt:lpstr>HEOA Changes </vt:lpstr>
      <vt:lpstr>Transition Period</vt:lpstr>
      <vt:lpstr> Regulatory Activity      </vt:lpstr>
      <vt:lpstr>PowerPoint Presentation</vt:lpstr>
      <vt:lpstr>PowerPoint Presentation</vt:lpstr>
      <vt:lpstr>  Pay As You Earn </vt:lpstr>
      <vt:lpstr>  Pay As You Earn  </vt:lpstr>
      <vt:lpstr>PowerPoint Presentation</vt:lpstr>
      <vt:lpstr>  Recent Statutory Changes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Verification      </vt:lpstr>
      <vt:lpstr>2012-13 Verification Items</vt:lpstr>
      <vt:lpstr>2013-14 Verification Items</vt:lpstr>
      <vt:lpstr>2013-14 Verification Items</vt:lpstr>
      <vt:lpstr>2013-14 Verification Items</vt:lpstr>
      <vt:lpstr>2013-14 Verification </vt:lpstr>
      <vt:lpstr>2013-14 Verification </vt:lpstr>
      <vt:lpstr>PowerPoint Presentation</vt:lpstr>
    </vt:vector>
  </TitlesOfParts>
  <Company>C-E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ce</dc:creator>
  <cp:lastModifiedBy>Tanya Hsiung</cp:lastModifiedBy>
  <cp:revision>112</cp:revision>
  <cp:lastPrinted>2012-10-09T16:02:15Z</cp:lastPrinted>
  <dcterms:created xsi:type="dcterms:W3CDTF">2012-06-11T19:08:42Z</dcterms:created>
  <dcterms:modified xsi:type="dcterms:W3CDTF">2012-11-01T15:31:43Z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0x0101003FD313453F2EA444B743AD407B7F193B</vt:lpwstr>
  </property>
  <property fmtid="{D5CDD505-2E9C-101B-9397-08002B2CF9AE}" pid="3" name="_dlc_DocIdItemGuid">
    <vt:lpwstr>9a229f1c-bd6e-489f-a676-885b22b54964</vt:lpwstr>
  </property>
</Properties>
</file>